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7" r:id="rId8"/>
    <p:sldId id="268" r:id="rId9"/>
    <p:sldId id="269" r:id="rId10"/>
    <p:sldId id="270" r:id="rId11"/>
    <p:sldId id="272" r:id="rId12"/>
    <p:sldId id="274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338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257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338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257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338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41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257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338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10849"/>
            <a:ext cx="12192000" cy="24765"/>
          </a:xfrm>
          <a:custGeom>
            <a:avLst/>
            <a:gdLst/>
            <a:ahLst/>
            <a:cxnLst/>
            <a:rect l="l" t="t" r="r" b="b"/>
            <a:pathLst>
              <a:path w="12192000" h="24765">
                <a:moveTo>
                  <a:pt x="0" y="24734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5455" y="261874"/>
            <a:ext cx="228600" cy="24625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6519" y="261874"/>
            <a:ext cx="228600" cy="24625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37603" y="879094"/>
            <a:ext cx="590550" cy="987425"/>
          </a:xfrm>
          <a:custGeom>
            <a:avLst/>
            <a:gdLst/>
            <a:ahLst/>
            <a:cxnLst/>
            <a:rect l="l" t="t" r="r" b="b"/>
            <a:pathLst>
              <a:path w="590550" h="987425">
                <a:moveTo>
                  <a:pt x="590257" y="0"/>
                </a:moveTo>
                <a:lnTo>
                  <a:pt x="0" y="0"/>
                </a:lnTo>
                <a:lnTo>
                  <a:pt x="0" y="987171"/>
                </a:lnTo>
                <a:lnTo>
                  <a:pt x="590257" y="987171"/>
                </a:lnTo>
                <a:lnTo>
                  <a:pt x="590257" y="0"/>
                </a:lnTo>
                <a:close/>
              </a:path>
            </a:pathLst>
          </a:custGeom>
          <a:solidFill>
            <a:srgbClr val="04813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3504" y="737616"/>
            <a:ext cx="804671" cy="12725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338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029" y="103758"/>
            <a:ext cx="112649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257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2617" y="1124648"/>
            <a:ext cx="9802495" cy="2115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19204" y="6639045"/>
            <a:ext cx="2292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0338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4.png"/><Relationship Id="rId5" Type="http://schemas.openxmlformats.org/officeDocument/2006/relationships/image" Target="../media/image52.png"/><Relationship Id="rId10" Type="http://schemas.openxmlformats.org/officeDocument/2006/relationships/image" Target="../media/image45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hyperlink" Target="http://www.sei.cmu.edu/" TargetMode="External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7407" y="6651745"/>
            <a:ext cx="7048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006918"/>
            <a:ext cx="12192000" cy="5851525"/>
            <a:chOff x="0" y="1006918"/>
            <a:chExt cx="12192000" cy="5851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6541" y="1635824"/>
              <a:ext cx="1990660" cy="4224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06918"/>
              <a:ext cx="12192000" cy="5851525"/>
            </a:xfrm>
            <a:custGeom>
              <a:avLst/>
              <a:gdLst/>
              <a:ahLst/>
              <a:cxnLst/>
              <a:rect l="l" t="t" r="r" b="b"/>
              <a:pathLst>
                <a:path w="12192000" h="5851525">
                  <a:moveTo>
                    <a:pt x="12192000" y="0"/>
                  </a:moveTo>
                  <a:lnTo>
                    <a:pt x="0" y="0"/>
                  </a:lnTo>
                  <a:lnTo>
                    <a:pt x="0" y="5851078"/>
                  </a:lnTo>
                  <a:lnTo>
                    <a:pt x="12192000" y="585107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25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586" y="1280921"/>
            <a:ext cx="518350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Smart</a:t>
            </a:r>
            <a:r>
              <a:rPr sz="3600" spc="-10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Grid</a:t>
            </a:r>
            <a:r>
              <a:rPr sz="3600" spc="-10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Readiness</a:t>
            </a:r>
            <a:r>
              <a:rPr sz="3600" spc="-90" dirty="0">
                <a:solidFill>
                  <a:srgbClr val="FFFFFF"/>
                </a:solidFill>
              </a:rPr>
              <a:t> </a:t>
            </a:r>
            <a:r>
              <a:rPr sz="3600" spc="-50" dirty="0">
                <a:solidFill>
                  <a:srgbClr val="FFFFFF"/>
                </a:solidFill>
              </a:rPr>
              <a:t>– </a:t>
            </a:r>
            <a:r>
              <a:rPr sz="3600" dirty="0">
                <a:solidFill>
                  <a:srgbClr val="FFFFFF"/>
                </a:solidFill>
              </a:rPr>
              <a:t>Self</a:t>
            </a:r>
            <a:r>
              <a:rPr sz="3600" spc="-24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Assessment</a:t>
            </a:r>
            <a:r>
              <a:rPr sz="3600" spc="-150" dirty="0">
                <a:solidFill>
                  <a:srgbClr val="FFFFFF"/>
                </a:solidFill>
              </a:rPr>
              <a:t> </a:t>
            </a:r>
            <a:r>
              <a:rPr sz="3600" spc="-20" dirty="0">
                <a:solidFill>
                  <a:srgbClr val="FFFFFF"/>
                </a:solidFill>
              </a:rPr>
              <a:t>Tool </a:t>
            </a:r>
            <a:r>
              <a:rPr sz="3600" spc="-30" dirty="0">
                <a:solidFill>
                  <a:srgbClr val="FFFFFF"/>
                </a:solidFill>
              </a:rPr>
              <a:t>(SGR-</a:t>
            </a:r>
            <a:r>
              <a:rPr sz="3600" spc="-20" dirty="0">
                <a:solidFill>
                  <a:srgbClr val="FFFFFF"/>
                </a:solidFill>
              </a:rPr>
              <a:t>SAT)</a:t>
            </a:r>
            <a:endParaRPr sz="3600"/>
          </a:p>
        </p:txBody>
      </p:sp>
      <p:grpSp>
        <p:nvGrpSpPr>
          <p:cNvPr id="8" name="object 8"/>
          <p:cNvGrpSpPr/>
          <p:nvPr/>
        </p:nvGrpSpPr>
        <p:grpSpPr>
          <a:xfrm>
            <a:off x="488657" y="1707951"/>
            <a:ext cx="11612245" cy="4746625"/>
            <a:chOff x="488657" y="1707951"/>
            <a:chExt cx="11612245" cy="4746625"/>
          </a:xfrm>
        </p:grpSpPr>
        <p:sp>
          <p:nvSpPr>
            <p:cNvPr id="9" name="object 9"/>
            <p:cNvSpPr/>
            <p:nvPr/>
          </p:nvSpPr>
          <p:spPr>
            <a:xfrm>
              <a:off x="498182" y="4652263"/>
              <a:ext cx="744220" cy="0"/>
            </a:xfrm>
            <a:custGeom>
              <a:avLst/>
              <a:gdLst/>
              <a:ahLst/>
              <a:cxnLst/>
              <a:rect l="l" t="t" r="r" b="b"/>
              <a:pathLst>
                <a:path w="744219">
                  <a:moveTo>
                    <a:pt x="0" y="0"/>
                  </a:moveTo>
                  <a:lnTo>
                    <a:pt x="743699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742" y="4669742"/>
              <a:ext cx="2029648" cy="178179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444553" y="1988727"/>
              <a:ext cx="4156710" cy="2892425"/>
            </a:xfrm>
            <a:custGeom>
              <a:avLst/>
              <a:gdLst/>
              <a:ahLst/>
              <a:cxnLst/>
              <a:rect l="l" t="t" r="r" b="b"/>
              <a:pathLst>
                <a:path w="4156709" h="2892425">
                  <a:moveTo>
                    <a:pt x="2149189" y="2176460"/>
                  </a:moveTo>
                  <a:lnTo>
                    <a:pt x="2123215" y="2176460"/>
                  </a:lnTo>
                  <a:lnTo>
                    <a:pt x="2123215" y="2201535"/>
                  </a:lnTo>
                  <a:lnTo>
                    <a:pt x="2149189" y="2201535"/>
                  </a:lnTo>
                  <a:lnTo>
                    <a:pt x="2149189" y="2176460"/>
                  </a:lnTo>
                  <a:close/>
                </a:path>
                <a:path w="4156709" h="2892425">
                  <a:moveTo>
                    <a:pt x="24782" y="566503"/>
                  </a:moveTo>
                  <a:lnTo>
                    <a:pt x="0" y="566503"/>
                  </a:lnTo>
                  <a:lnTo>
                    <a:pt x="0" y="591894"/>
                  </a:lnTo>
                  <a:lnTo>
                    <a:pt x="24782" y="591894"/>
                  </a:lnTo>
                  <a:lnTo>
                    <a:pt x="24782" y="566503"/>
                  </a:lnTo>
                  <a:close/>
                </a:path>
                <a:path w="4156709" h="2892425">
                  <a:moveTo>
                    <a:pt x="24782" y="618444"/>
                  </a:moveTo>
                  <a:lnTo>
                    <a:pt x="0" y="618444"/>
                  </a:lnTo>
                  <a:lnTo>
                    <a:pt x="0" y="642360"/>
                  </a:lnTo>
                  <a:lnTo>
                    <a:pt x="24782" y="642360"/>
                  </a:lnTo>
                  <a:lnTo>
                    <a:pt x="24782" y="618444"/>
                  </a:lnTo>
                  <a:close/>
                </a:path>
                <a:path w="4156709" h="2892425">
                  <a:moveTo>
                    <a:pt x="24782" y="667751"/>
                  </a:moveTo>
                  <a:lnTo>
                    <a:pt x="0" y="667751"/>
                  </a:lnTo>
                  <a:lnTo>
                    <a:pt x="0" y="692826"/>
                  </a:lnTo>
                  <a:lnTo>
                    <a:pt x="24782" y="692826"/>
                  </a:lnTo>
                  <a:lnTo>
                    <a:pt x="24782" y="667751"/>
                  </a:lnTo>
                  <a:close/>
                </a:path>
                <a:path w="4156709" h="2892425">
                  <a:moveTo>
                    <a:pt x="24782" y="719481"/>
                  </a:moveTo>
                  <a:lnTo>
                    <a:pt x="0" y="719481"/>
                  </a:lnTo>
                  <a:lnTo>
                    <a:pt x="0" y="744872"/>
                  </a:lnTo>
                  <a:lnTo>
                    <a:pt x="24782" y="744872"/>
                  </a:lnTo>
                  <a:lnTo>
                    <a:pt x="24782" y="719481"/>
                  </a:lnTo>
                  <a:close/>
                </a:path>
                <a:path w="4156709" h="2892425">
                  <a:moveTo>
                    <a:pt x="24782" y="768788"/>
                  </a:moveTo>
                  <a:lnTo>
                    <a:pt x="0" y="768788"/>
                  </a:lnTo>
                  <a:lnTo>
                    <a:pt x="0" y="795338"/>
                  </a:lnTo>
                  <a:lnTo>
                    <a:pt x="24782" y="795338"/>
                  </a:lnTo>
                  <a:lnTo>
                    <a:pt x="24782" y="768788"/>
                  </a:lnTo>
                  <a:close/>
                </a:path>
                <a:path w="4156709" h="2892425">
                  <a:moveTo>
                    <a:pt x="24782" y="820729"/>
                  </a:moveTo>
                  <a:lnTo>
                    <a:pt x="0" y="820729"/>
                  </a:lnTo>
                  <a:lnTo>
                    <a:pt x="0" y="846120"/>
                  </a:lnTo>
                  <a:lnTo>
                    <a:pt x="24782" y="846120"/>
                  </a:lnTo>
                  <a:lnTo>
                    <a:pt x="24782" y="820729"/>
                  </a:lnTo>
                  <a:close/>
                </a:path>
                <a:path w="4156709" h="2892425">
                  <a:moveTo>
                    <a:pt x="24782" y="872670"/>
                  </a:moveTo>
                  <a:lnTo>
                    <a:pt x="0" y="872670"/>
                  </a:lnTo>
                  <a:lnTo>
                    <a:pt x="0" y="897850"/>
                  </a:lnTo>
                  <a:lnTo>
                    <a:pt x="24782" y="897850"/>
                  </a:lnTo>
                  <a:lnTo>
                    <a:pt x="24782" y="872670"/>
                  </a:lnTo>
                  <a:close/>
                </a:path>
                <a:path w="4156709" h="2892425">
                  <a:moveTo>
                    <a:pt x="24782" y="921977"/>
                  </a:moveTo>
                  <a:lnTo>
                    <a:pt x="0" y="921977"/>
                  </a:lnTo>
                  <a:lnTo>
                    <a:pt x="0" y="948316"/>
                  </a:lnTo>
                  <a:lnTo>
                    <a:pt x="24782" y="948316"/>
                  </a:lnTo>
                  <a:lnTo>
                    <a:pt x="24782" y="921977"/>
                  </a:lnTo>
                  <a:close/>
                </a:path>
                <a:path w="4156709" h="2892425">
                  <a:moveTo>
                    <a:pt x="24782" y="973707"/>
                  </a:moveTo>
                  <a:lnTo>
                    <a:pt x="0" y="973707"/>
                  </a:lnTo>
                  <a:lnTo>
                    <a:pt x="0" y="999098"/>
                  </a:lnTo>
                  <a:lnTo>
                    <a:pt x="24782" y="999098"/>
                  </a:lnTo>
                  <a:lnTo>
                    <a:pt x="24782" y="973707"/>
                  </a:lnTo>
                  <a:close/>
                </a:path>
                <a:path w="4156709" h="2892425">
                  <a:moveTo>
                    <a:pt x="24782" y="1025648"/>
                  </a:moveTo>
                  <a:lnTo>
                    <a:pt x="0" y="1025648"/>
                  </a:lnTo>
                  <a:lnTo>
                    <a:pt x="0" y="1050723"/>
                  </a:lnTo>
                  <a:lnTo>
                    <a:pt x="24782" y="1050723"/>
                  </a:lnTo>
                  <a:lnTo>
                    <a:pt x="24782" y="1025648"/>
                  </a:lnTo>
                  <a:close/>
                </a:path>
                <a:path w="4156709" h="2892425">
                  <a:moveTo>
                    <a:pt x="24782" y="1074955"/>
                  </a:moveTo>
                  <a:lnTo>
                    <a:pt x="0" y="1074955"/>
                  </a:lnTo>
                  <a:lnTo>
                    <a:pt x="0" y="1101505"/>
                  </a:lnTo>
                  <a:lnTo>
                    <a:pt x="24782" y="1101505"/>
                  </a:lnTo>
                  <a:lnTo>
                    <a:pt x="24782" y="1074955"/>
                  </a:lnTo>
                  <a:close/>
                </a:path>
                <a:path w="4156709" h="2892425">
                  <a:moveTo>
                    <a:pt x="24782" y="1126685"/>
                  </a:moveTo>
                  <a:lnTo>
                    <a:pt x="0" y="1126685"/>
                  </a:lnTo>
                  <a:lnTo>
                    <a:pt x="0" y="1152076"/>
                  </a:lnTo>
                  <a:lnTo>
                    <a:pt x="24782" y="1152076"/>
                  </a:lnTo>
                  <a:lnTo>
                    <a:pt x="24782" y="1126685"/>
                  </a:lnTo>
                  <a:close/>
                </a:path>
                <a:path w="4156709" h="2892425">
                  <a:moveTo>
                    <a:pt x="24782" y="1178626"/>
                  </a:moveTo>
                  <a:lnTo>
                    <a:pt x="0" y="1178626"/>
                  </a:lnTo>
                  <a:lnTo>
                    <a:pt x="0" y="1204017"/>
                  </a:lnTo>
                  <a:lnTo>
                    <a:pt x="24782" y="1204017"/>
                  </a:lnTo>
                  <a:lnTo>
                    <a:pt x="24782" y="1178626"/>
                  </a:lnTo>
                  <a:close/>
                </a:path>
                <a:path w="4156709" h="2892425">
                  <a:moveTo>
                    <a:pt x="24782" y="1227933"/>
                  </a:moveTo>
                  <a:lnTo>
                    <a:pt x="0" y="1227933"/>
                  </a:lnTo>
                  <a:lnTo>
                    <a:pt x="0" y="1254483"/>
                  </a:lnTo>
                  <a:lnTo>
                    <a:pt x="24782" y="1254483"/>
                  </a:lnTo>
                  <a:lnTo>
                    <a:pt x="24782" y="1227933"/>
                  </a:lnTo>
                  <a:close/>
                </a:path>
                <a:path w="4156709" h="2892425">
                  <a:moveTo>
                    <a:pt x="24782" y="1279874"/>
                  </a:moveTo>
                  <a:lnTo>
                    <a:pt x="0" y="1279874"/>
                  </a:lnTo>
                  <a:lnTo>
                    <a:pt x="0" y="1304949"/>
                  </a:lnTo>
                  <a:lnTo>
                    <a:pt x="24782" y="1304949"/>
                  </a:lnTo>
                  <a:lnTo>
                    <a:pt x="24782" y="1279874"/>
                  </a:lnTo>
                  <a:close/>
                </a:path>
                <a:path w="4156709" h="2892425">
                  <a:moveTo>
                    <a:pt x="24782" y="1330340"/>
                  </a:moveTo>
                  <a:lnTo>
                    <a:pt x="0" y="1330340"/>
                  </a:lnTo>
                  <a:lnTo>
                    <a:pt x="0" y="1356995"/>
                  </a:lnTo>
                  <a:lnTo>
                    <a:pt x="24782" y="1356995"/>
                  </a:lnTo>
                  <a:lnTo>
                    <a:pt x="24782" y="1330340"/>
                  </a:lnTo>
                  <a:close/>
                </a:path>
                <a:path w="4156709" h="2892425">
                  <a:moveTo>
                    <a:pt x="24782" y="1380911"/>
                  </a:moveTo>
                  <a:lnTo>
                    <a:pt x="0" y="1380911"/>
                  </a:lnTo>
                  <a:lnTo>
                    <a:pt x="0" y="1406302"/>
                  </a:lnTo>
                  <a:lnTo>
                    <a:pt x="24782" y="1406302"/>
                  </a:lnTo>
                  <a:lnTo>
                    <a:pt x="24782" y="1380911"/>
                  </a:lnTo>
                  <a:close/>
                </a:path>
                <a:path w="4156709" h="2892425">
                  <a:moveTo>
                    <a:pt x="24782" y="1432852"/>
                  </a:moveTo>
                  <a:lnTo>
                    <a:pt x="0" y="1432852"/>
                  </a:lnTo>
                  <a:lnTo>
                    <a:pt x="0" y="1457927"/>
                  </a:lnTo>
                  <a:lnTo>
                    <a:pt x="24782" y="1457927"/>
                  </a:lnTo>
                  <a:lnTo>
                    <a:pt x="24782" y="1432852"/>
                  </a:lnTo>
                  <a:close/>
                </a:path>
                <a:path w="4156709" h="2892425">
                  <a:moveTo>
                    <a:pt x="24782" y="1483318"/>
                  </a:moveTo>
                  <a:lnTo>
                    <a:pt x="0" y="1483318"/>
                  </a:lnTo>
                  <a:lnTo>
                    <a:pt x="0" y="1509973"/>
                  </a:lnTo>
                  <a:lnTo>
                    <a:pt x="24782" y="1509973"/>
                  </a:lnTo>
                  <a:lnTo>
                    <a:pt x="24782" y="1483318"/>
                  </a:lnTo>
                  <a:close/>
                </a:path>
                <a:path w="4156709" h="2892425">
                  <a:moveTo>
                    <a:pt x="24782" y="1535364"/>
                  </a:moveTo>
                  <a:lnTo>
                    <a:pt x="0" y="1535364"/>
                  </a:lnTo>
                  <a:lnTo>
                    <a:pt x="0" y="1559280"/>
                  </a:lnTo>
                  <a:lnTo>
                    <a:pt x="24782" y="1559280"/>
                  </a:lnTo>
                  <a:lnTo>
                    <a:pt x="24782" y="1535364"/>
                  </a:lnTo>
                  <a:close/>
                </a:path>
                <a:path w="4156709" h="2892425">
                  <a:moveTo>
                    <a:pt x="24782" y="1585830"/>
                  </a:moveTo>
                  <a:lnTo>
                    <a:pt x="0" y="1585830"/>
                  </a:lnTo>
                  <a:lnTo>
                    <a:pt x="0" y="1611221"/>
                  </a:lnTo>
                  <a:lnTo>
                    <a:pt x="24782" y="1611221"/>
                  </a:lnTo>
                  <a:lnTo>
                    <a:pt x="24782" y="1585830"/>
                  </a:lnTo>
                  <a:close/>
                </a:path>
                <a:path w="4156709" h="2892425">
                  <a:moveTo>
                    <a:pt x="24782" y="1636296"/>
                  </a:moveTo>
                  <a:lnTo>
                    <a:pt x="0" y="1636296"/>
                  </a:lnTo>
                  <a:lnTo>
                    <a:pt x="0" y="1662951"/>
                  </a:lnTo>
                  <a:lnTo>
                    <a:pt x="24782" y="1662951"/>
                  </a:lnTo>
                  <a:lnTo>
                    <a:pt x="24782" y="1636296"/>
                  </a:lnTo>
                  <a:close/>
                </a:path>
                <a:path w="4156709" h="2892425">
                  <a:moveTo>
                    <a:pt x="55407" y="1659053"/>
                  </a:moveTo>
                  <a:lnTo>
                    <a:pt x="28283" y="1659053"/>
                  </a:lnTo>
                  <a:lnTo>
                    <a:pt x="28283" y="1684444"/>
                  </a:lnTo>
                  <a:lnTo>
                    <a:pt x="55407" y="1684444"/>
                  </a:lnTo>
                  <a:lnTo>
                    <a:pt x="55407" y="1659053"/>
                  </a:lnTo>
                  <a:close/>
                </a:path>
                <a:path w="4156709" h="2892425">
                  <a:moveTo>
                    <a:pt x="106143" y="1659053"/>
                  </a:moveTo>
                  <a:lnTo>
                    <a:pt x="81360" y="1659053"/>
                  </a:lnTo>
                  <a:lnTo>
                    <a:pt x="81360" y="1684444"/>
                  </a:lnTo>
                  <a:lnTo>
                    <a:pt x="106143" y="1684444"/>
                  </a:lnTo>
                  <a:lnTo>
                    <a:pt x="106143" y="1659053"/>
                  </a:lnTo>
                  <a:close/>
                </a:path>
                <a:path w="4156709" h="2892425">
                  <a:moveTo>
                    <a:pt x="159220" y="1659053"/>
                  </a:moveTo>
                  <a:lnTo>
                    <a:pt x="133266" y="1659053"/>
                  </a:lnTo>
                  <a:lnTo>
                    <a:pt x="133266" y="1684444"/>
                  </a:lnTo>
                  <a:lnTo>
                    <a:pt x="159220" y="1684444"/>
                  </a:lnTo>
                  <a:lnTo>
                    <a:pt x="159220" y="1659053"/>
                  </a:lnTo>
                  <a:close/>
                </a:path>
                <a:path w="4156709" h="2892425">
                  <a:moveTo>
                    <a:pt x="212296" y="1659053"/>
                  </a:moveTo>
                  <a:lnTo>
                    <a:pt x="185173" y="1659053"/>
                  </a:lnTo>
                  <a:lnTo>
                    <a:pt x="185173" y="1684444"/>
                  </a:lnTo>
                  <a:lnTo>
                    <a:pt x="212296" y="1684444"/>
                  </a:lnTo>
                  <a:lnTo>
                    <a:pt x="212296" y="1659053"/>
                  </a:lnTo>
                  <a:close/>
                </a:path>
                <a:path w="4156709" h="2892425">
                  <a:moveTo>
                    <a:pt x="263033" y="1659053"/>
                  </a:moveTo>
                  <a:lnTo>
                    <a:pt x="237079" y="1659053"/>
                  </a:lnTo>
                  <a:lnTo>
                    <a:pt x="237079" y="1684444"/>
                  </a:lnTo>
                  <a:lnTo>
                    <a:pt x="263033" y="1684444"/>
                  </a:lnTo>
                  <a:lnTo>
                    <a:pt x="263033" y="1659053"/>
                  </a:lnTo>
                  <a:close/>
                </a:path>
                <a:path w="4156709" h="2892425">
                  <a:moveTo>
                    <a:pt x="316109" y="1659053"/>
                  </a:moveTo>
                  <a:lnTo>
                    <a:pt x="288986" y="1659053"/>
                  </a:lnTo>
                  <a:lnTo>
                    <a:pt x="288986" y="1684444"/>
                  </a:lnTo>
                  <a:lnTo>
                    <a:pt x="316109" y="1684444"/>
                  </a:lnTo>
                  <a:lnTo>
                    <a:pt x="316109" y="1659053"/>
                  </a:lnTo>
                  <a:close/>
                </a:path>
                <a:path w="4156709" h="2892425">
                  <a:moveTo>
                    <a:pt x="366558" y="1659053"/>
                  </a:moveTo>
                  <a:lnTo>
                    <a:pt x="340605" y="1659053"/>
                  </a:lnTo>
                  <a:lnTo>
                    <a:pt x="340605" y="1684444"/>
                  </a:lnTo>
                  <a:lnTo>
                    <a:pt x="366558" y="1684444"/>
                  </a:lnTo>
                  <a:lnTo>
                    <a:pt x="366558" y="1659053"/>
                  </a:lnTo>
                  <a:close/>
                </a:path>
                <a:path w="4156709" h="2892425">
                  <a:moveTo>
                    <a:pt x="419624" y="1659053"/>
                  </a:moveTo>
                  <a:lnTo>
                    <a:pt x="393682" y="1659053"/>
                  </a:lnTo>
                  <a:lnTo>
                    <a:pt x="393682" y="1684444"/>
                  </a:lnTo>
                  <a:lnTo>
                    <a:pt x="419624" y="1684444"/>
                  </a:lnTo>
                  <a:lnTo>
                    <a:pt x="419624" y="1659053"/>
                  </a:lnTo>
                  <a:close/>
                </a:path>
                <a:path w="4156709" h="2892425">
                  <a:moveTo>
                    <a:pt x="471572" y="1659053"/>
                  </a:moveTo>
                  <a:lnTo>
                    <a:pt x="444469" y="1659053"/>
                  </a:lnTo>
                  <a:lnTo>
                    <a:pt x="444469" y="1684444"/>
                  </a:lnTo>
                  <a:lnTo>
                    <a:pt x="471572" y="1684444"/>
                  </a:lnTo>
                  <a:lnTo>
                    <a:pt x="471572" y="1659053"/>
                  </a:lnTo>
                  <a:close/>
                </a:path>
                <a:path w="4156709" h="2892425">
                  <a:moveTo>
                    <a:pt x="523417" y="1659053"/>
                  </a:moveTo>
                  <a:lnTo>
                    <a:pt x="497443" y="1659053"/>
                  </a:lnTo>
                  <a:lnTo>
                    <a:pt x="497443" y="1684444"/>
                  </a:lnTo>
                  <a:lnTo>
                    <a:pt x="523417" y="1684444"/>
                  </a:lnTo>
                  <a:lnTo>
                    <a:pt x="523417" y="1659053"/>
                  </a:lnTo>
                  <a:close/>
                </a:path>
                <a:path w="4156709" h="2892425">
                  <a:moveTo>
                    <a:pt x="575364" y="1659053"/>
                  </a:moveTo>
                  <a:lnTo>
                    <a:pt x="550520" y="1659053"/>
                  </a:lnTo>
                  <a:lnTo>
                    <a:pt x="550520" y="1684444"/>
                  </a:lnTo>
                  <a:lnTo>
                    <a:pt x="575364" y="1684444"/>
                  </a:lnTo>
                  <a:lnTo>
                    <a:pt x="575364" y="1659053"/>
                  </a:lnTo>
                  <a:close/>
                </a:path>
                <a:path w="4156709" h="2892425">
                  <a:moveTo>
                    <a:pt x="628441" y="1659053"/>
                  </a:moveTo>
                  <a:lnTo>
                    <a:pt x="601030" y="1659053"/>
                  </a:lnTo>
                  <a:lnTo>
                    <a:pt x="601030" y="1684444"/>
                  </a:lnTo>
                  <a:lnTo>
                    <a:pt x="628441" y="1684444"/>
                  </a:lnTo>
                  <a:lnTo>
                    <a:pt x="628441" y="1659053"/>
                  </a:lnTo>
                  <a:close/>
                </a:path>
                <a:path w="4156709" h="2892425">
                  <a:moveTo>
                    <a:pt x="678849" y="1659053"/>
                  </a:moveTo>
                  <a:lnTo>
                    <a:pt x="654107" y="1659053"/>
                  </a:lnTo>
                  <a:lnTo>
                    <a:pt x="654107" y="1684444"/>
                  </a:lnTo>
                  <a:lnTo>
                    <a:pt x="678849" y="1684444"/>
                  </a:lnTo>
                  <a:lnTo>
                    <a:pt x="678849" y="1659053"/>
                  </a:lnTo>
                  <a:close/>
                </a:path>
                <a:path w="4156709" h="2892425">
                  <a:moveTo>
                    <a:pt x="731926" y="1659053"/>
                  </a:moveTo>
                  <a:lnTo>
                    <a:pt x="705952" y="1659053"/>
                  </a:lnTo>
                  <a:lnTo>
                    <a:pt x="705952" y="1684444"/>
                  </a:lnTo>
                  <a:lnTo>
                    <a:pt x="731926" y="1684444"/>
                  </a:lnTo>
                  <a:lnTo>
                    <a:pt x="731926" y="1659053"/>
                  </a:lnTo>
                  <a:close/>
                </a:path>
                <a:path w="4156709" h="2892425">
                  <a:moveTo>
                    <a:pt x="785002" y="1659053"/>
                  </a:moveTo>
                  <a:lnTo>
                    <a:pt x="757899" y="1659053"/>
                  </a:lnTo>
                  <a:lnTo>
                    <a:pt x="757899" y="1684444"/>
                  </a:lnTo>
                  <a:lnTo>
                    <a:pt x="785002" y="1684444"/>
                  </a:lnTo>
                  <a:lnTo>
                    <a:pt x="785002" y="1659053"/>
                  </a:lnTo>
                  <a:close/>
                </a:path>
                <a:path w="4156709" h="2892425">
                  <a:moveTo>
                    <a:pt x="835718" y="1659053"/>
                  </a:moveTo>
                  <a:lnTo>
                    <a:pt x="809847" y="1659053"/>
                  </a:lnTo>
                  <a:lnTo>
                    <a:pt x="809847" y="1684444"/>
                  </a:lnTo>
                  <a:lnTo>
                    <a:pt x="835718" y="1684444"/>
                  </a:lnTo>
                  <a:lnTo>
                    <a:pt x="835718" y="1659053"/>
                  </a:lnTo>
                  <a:close/>
                </a:path>
                <a:path w="4156709" h="2892425">
                  <a:moveTo>
                    <a:pt x="888795" y="1659053"/>
                  </a:moveTo>
                  <a:lnTo>
                    <a:pt x="862924" y="1659053"/>
                  </a:lnTo>
                  <a:lnTo>
                    <a:pt x="862924" y="1684444"/>
                  </a:lnTo>
                  <a:lnTo>
                    <a:pt x="888795" y="1684444"/>
                  </a:lnTo>
                  <a:lnTo>
                    <a:pt x="888795" y="1659053"/>
                  </a:lnTo>
                  <a:close/>
                </a:path>
                <a:path w="4156709" h="2892425">
                  <a:moveTo>
                    <a:pt x="939305" y="1659053"/>
                  </a:moveTo>
                  <a:lnTo>
                    <a:pt x="913331" y="1659053"/>
                  </a:lnTo>
                  <a:lnTo>
                    <a:pt x="913331" y="1684444"/>
                  </a:lnTo>
                  <a:lnTo>
                    <a:pt x="939305" y="1684444"/>
                  </a:lnTo>
                  <a:lnTo>
                    <a:pt x="939305" y="1659053"/>
                  </a:lnTo>
                  <a:close/>
                </a:path>
                <a:path w="4156709" h="2892425">
                  <a:moveTo>
                    <a:pt x="992382" y="1659053"/>
                  </a:moveTo>
                  <a:lnTo>
                    <a:pt x="966408" y="1659053"/>
                  </a:lnTo>
                  <a:lnTo>
                    <a:pt x="966408" y="1684444"/>
                  </a:lnTo>
                  <a:lnTo>
                    <a:pt x="992382" y="1684444"/>
                  </a:lnTo>
                  <a:lnTo>
                    <a:pt x="992382" y="1659053"/>
                  </a:lnTo>
                  <a:close/>
                </a:path>
                <a:path w="4156709" h="2892425">
                  <a:moveTo>
                    <a:pt x="1007268" y="1693399"/>
                  </a:moveTo>
                  <a:lnTo>
                    <a:pt x="982423" y="1693399"/>
                  </a:lnTo>
                  <a:lnTo>
                    <a:pt x="982423" y="1718474"/>
                  </a:lnTo>
                  <a:lnTo>
                    <a:pt x="1007268" y="1718474"/>
                  </a:lnTo>
                  <a:lnTo>
                    <a:pt x="1007268" y="1693399"/>
                  </a:lnTo>
                  <a:close/>
                </a:path>
                <a:path w="4156709" h="2892425">
                  <a:moveTo>
                    <a:pt x="1007268" y="1745024"/>
                  </a:moveTo>
                  <a:lnTo>
                    <a:pt x="982423" y="1745024"/>
                  </a:lnTo>
                  <a:lnTo>
                    <a:pt x="982423" y="1770415"/>
                  </a:lnTo>
                  <a:lnTo>
                    <a:pt x="1007268" y="1770415"/>
                  </a:lnTo>
                  <a:lnTo>
                    <a:pt x="1007268" y="1745024"/>
                  </a:lnTo>
                  <a:close/>
                </a:path>
                <a:path w="4156709" h="2892425">
                  <a:moveTo>
                    <a:pt x="1007268" y="1795806"/>
                  </a:moveTo>
                  <a:lnTo>
                    <a:pt x="982423" y="1795806"/>
                  </a:lnTo>
                  <a:lnTo>
                    <a:pt x="982423" y="1822462"/>
                  </a:lnTo>
                  <a:lnTo>
                    <a:pt x="1007268" y="1822462"/>
                  </a:lnTo>
                  <a:lnTo>
                    <a:pt x="1007268" y="1795806"/>
                  </a:lnTo>
                  <a:close/>
                </a:path>
                <a:path w="4156709" h="2892425">
                  <a:moveTo>
                    <a:pt x="1007268" y="1846378"/>
                  </a:moveTo>
                  <a:lnTo>
                    <a:pt x="982423" y="1846378"/>
                  </a:lnTo>
                  <a:lnTo>
                    <a:pt x="982423" y="1871769"/>
                  </a:lnTo>
                  <a:lnTo>
                    <a:pt x="1007268" y="1871769"/>
                  </a:lnTo>
                  <a:lnTo>
                    <a:pt x="1007268" y="1846378"/>
                  </a:lnTo>
                  <a:close/>
                </a:path>
                <a:path w="4156709" h="2892425">
                  <a:moveTo>
                    <a:pt x="1007268" y="1898002"/>
                  </a:moveTo>
                  <a:lnTo>
                    <a:pt x="982423" y="1898002"/>
                  </a:lnTo>
                  <a:lnTo>
                    <a:pt x="982423" y="1923393"/>
                  </a:lnTo>
                  <a:lnTo>
                    <a:pt x="1007268" y="1923393"/>
                  </a:lnTo>
                  <a:lnTo>
                    <a:pt x="1007268" y="1898002"/>
                  </a:lnTo>
                  <a:close/>
                </a:path>
                <a:path w="4156709" h="2892425">
                  <a:moveTo>
                    <a:pt x="1007268" y="1948784"/>
                  </a:moveTo>
                  <a:lnTo>
                    <a:pt x="982423" y="1948784"/>
                  </a:lnTo>
                  <a:lnTo>
                    <a:pt x="982423" y="1975440"/>
                  </a:lnTo>
                  <a:lnTo>
                    <a:pt x="1007268" y="1975440"/>
                  </a:lnTo>
                  <a:lnTo>
                    <a:pt x="1007268" y="1948784"/>
                  </a:lnTo>
                  <a:close/>
                </a:path>
                <a:path w="4156709" h="2892425">
                  <a:moveTo>
                    <a:pt x="1007268" y="2000515"/>
                  </a:moveTo>
                  <a:lnTo>
                    <a:pt x="982423" y="2000515"/>
                  </a:lnTo>
                  <a:lnTo>
                    <a:pt x="982423" y="2024641"/>
                  </a:lnTo>
                  <a:lnTo>
                    <a:pt x="1007268" y="2024641"/>
                  </a:lnTo>
                  <a:lnTo>
                    <a:pt x="1007268" y="2000515"/>
                  </a:lnTo>
                  <a:close/>
                </a:path>
                <a:path w="4156709" h="2892425">
                  <a:moveTo>
                    <a:pt x="1007268" y="2051297"/>
                  </a:moveTo>
                  <a:lnTo>
                    <a:pt x="982423" y="2051297"/>
                  </a:lnTo>
                  <a:lnTo>
                    <a:pt x="982423" y="2076372"/>
                  </a:lnTo>
                  <a:lnTo>
                    <a:pt x="1007268" y="2076372"/>
                  </a:lnTo>
                  <a:lnTo>
                    <a:pt x="1007268" y="2051297"/>
                  </a:lnTo>
                  <a:close/>
                </a:path>
                <a:path w="4156709" h="2892425">
                  <a:moveTo>
                    <a:pt x="1007268" y="2101762"/>
                  </a:moveTo>
                  <a:lnTo>
                    <a:pt x="982423" y="2101762"/>
                  </a:lnTo>
                  <a:lnTo>
                    <a:pt x="982423" y="2128312"/>
                  </a:lnTo>
                  <a:lnTo>
                    <a:pt x="1007268" y="2128312"/>
                  </a:lnTo>
                  <a:lnTo>
                    <a:pt x="1007268" y="2101762"/>
                  </a:lnTo>
                  <a:close/>
                </a:path>
                <a:path w="4156709" h="2892425">
                  <a:moveTo>
                    <a:pt x="1007268" y="2153703"/>
                  </a:moveTo>
                  <a:lnTo>
                    <a:pt x="982423" y="2153703"/>
                  </a:lnTo>
                  <a:lnTo>
                    <a:pt x="982423" y="2177619"/>
                  </a:lnTo>
                  <a:lnTo>
                    <a:pt x="1007268" y="2177619"/>
                  </a:lnTo>
                  <a:lnTo>
                    <a:pt x="1007268" y="2153703"/>
                  </a:lnTo>
                  <a:close/>
                </a:path>
                <a:path w="4156709" h="2892425">
                  <a:moveTo>
                    <a:pt x="1007268" y="2204275"/>
                  </a:moveTo>
                  <a:lnTo>
                    <a:pt x="982423" y="2204275"/>
                  </a:lnTo>
                  <a:lnTo>
                    <a:pt x="982423" y="2229666"/>
                  </a:lnTo>
                  <a:lnTo>
                    <a:pt x="1007268" y="2229666"/>
                  </a:lnTo>
                  <a:lnTo>
                    <a:pt x="1007268" y="2204275"/>
                  </a:lnTo>
                  <a:close/>
                </a:path>
                <a:path w="4156709" h="2892425">
                  <a:moveTo>
                    <a:pt x="1007268" y="2254741"/>
                  </a:moveTo>
                  <a:lnTo>
                    <a:pt x="982423" y="2254741"/>
                  </a:lnTo>
                  <a:lnTo>
                    <a:pt x="982423" y="2280132"/>
                  </a:lnTo>
                  <a:lnTo>
                    <a:pt x="1007268" y="2280132"/>
                  </a:lnTo>
                  <a:lnTo>
                    <a:pt x="1007268" y="2254741"/>
                  </a:lnTo>
                  <a:close/>
                </a:path>
                <a:path w="4156709" h="2892425">
                  <a:moveTo>
                    <a:pt x="1007268" y="2306681"/>
                  </a:moveTo>
                  <a:lnTo>
                    <a:pt x="982423" y="2306681"/>
                  </a:lnTo>
                  <a:lnTo>
                    <a:pt x="982423" y="2330597"/>
                  </a:lnTo>
                  <a:lnTo>
                    <a:pt x="1007268" y="2330597"/>
                  </a:lnTo>
                  <a:lnTo>
                    <a:pt x="1007268" y="2306681"/>
                  </a:lnTo>
                  <a:close/>
                </a:path>
                <a:path w="4156709" h="2892425">
                  <a:moveTo>
                    <a:pt x="1007268" y="2355988"/>
                  </a:moveTo>
                  <a:lnTo>
                    <a:pt x="982423" y="2355988"/>
                  </a:lnTo>
                  <a:lnTo>
                    <a:pt x="982423" y="2382644"/>
                  </a:lnTo>
                  <a:lnTo>
                    <a:pt x="1007268" y="2382644"/>
                  </a:lnTo>
                  <a:lnTo>
                    <a:pt x="1007268" y="2355988"/>
                  </a:lnTo>
                  <a:close/>
                </a:path>
                <a:path w="4156709" h="2892425">
                  <a:moveTo>
                    <a:pt x="1007268" y="2407719"/>
                  </a:moveTo>
                  <a:lnTo>
                    <a:pt x="982423" y="2407719"/>
                  </a:lnTo>
                  <a:lnTo>
                    <a:pt x="982423" y="2433110"/>
                  </a:lnTo>
                  <a:lnTo>
                    <a:pt x="1007268" y="2433110"/>
                  </a:lnTo>
                  <a:lnTo>
                    <a:pt x="1007268" y="2407719"/>
                  </a:lnTo>
                  <a:close/>
                </a:path>
                <a:path w="4156709" h="2892425">
                  <a:moveTo>
                    <a:pt x="1007268" y="2459660"/>
                  </a:moveTo>
                  <a:lnTo>
                    <a:pt x="982423" y="2459660"/>
                  </a:lnTo>
                  <a:lnTo>
                    <a:pt x="982423" y="2483576"/>
                  </a:lnTo>
                  <a:lnTo>
                    <a:pt x="1007268" y="2483576"/>
                  </a:lnTo>
                  <a:lnTo>
                    <a:pt x="1007268" y="2459660"/>
                  </a:lnTo>
                  <a:close/>
                </a:path>
                <a:path w="4156709" h="2892425">
                  <a:moveTo>
                    <a:pt x="1007268" y="2508967"/>
                  </a:moveTo>
                  <a:lnTo>
                    <a:pt x="982423" y="2508967"/>
                  </a:lnTo>
                  <a:lnTo>
                    <a:pt x="982423" y="2535516"/>
                  </a:lnTo>
                  <a:lnTo>
                    <a:pt x="1007268" y="2535516"/>
                  </a:lnTo>
                  <a:lnTo>
                    <a:pt x="1007268" y="2508967"/>
                  </a:lnTo>
                  <a:close/>
                </a:path>
                <a:path w="4156709" h="2892425">
                  <a:moveTo>
                    <a:pt x="1007268" y="2560907"/>
                  </a:moveTo>
                  <a:lnTo>
                    <a:pt x="982423" y="2560907"/>
                  </a:lnTo>
                  <a:lnTo>
                    <a:pt x="982423" y="2586088"/>
                  </a:lnTo>
                  <a:lnTo>
                    <a:pt x="1007268" y="2586088"/>
                  </a:lnTo>
                  <a:lnTo>
                    <a:pt x="1007268" y="2560907"/>
                  </a:lnTo>
                  <a:close/>
                </a:path>
                <a:path w="4156709" h="2892425">
                  <a:moveTo>
                    <a:pt x="1007268" y="2612638"/>
                  </a:moveTo>
                  <a:lnTo>
                    <a:pt x="982423" y="2612638"/>
                  </a:lnTo>
                  <a:lnTo>
                    <a:pt x="982423" y="2636870"/>
                  </a:lnTo>
                  <a:lnTo>
                    <a:pt x="1007268" y="2636870"/>
                  </a:lnTo>
                  <a:lnTo>
                    <a:pt x="1007268" y="2612638"/>
                  </a:lnTo>
                  <a:close/>
                </a:path>
                <a:path w="4156709" h="2892425">
                  <a:moveTo>
                    <a:pt x="1007268" y="2661945"/>
                  </a:moveTo>
                  <a:lnTo>
                    <a:pt x="982423" y="2661945"/>
                  </a:lnTo>
                  <a:lnTo>
                    <a:pt x="982423" y="2688495"/>
                  </a:lnTo>
                  <a:lnTo>
                    <a:pt x="1007268" y="2688495"/>
                  </a:lnTo>
                  <a:lnTo>
                    <a:pt x="1007268" y="2661945"/>
                  </a:lnTo>
                  <a:close/>
                </a:path>
                <a:path w="4156709" h="2892425">
                  <a:moveTo>
                    <a:pt x="1007268" y="2713886"/>
                  </a:moveTo>
                  <a:lnTo>
                    <a:pt x="982423" y="2713886"/>
                  </a:lnTo>
                  <a:lnTo>
                    <a:pt x="982423" y="2738960"/>
                  </a:lnTo>
                  <a:lnTo>
                    <a:pt x="1007268" y="2738960"/>
                  </a:lnTo>
                  <a:lnTo>
                    <a:pt x="1007268" y="2713886"/>
                  </a:lnTo>
                  <a:close/>
                </a:path>
                <a:path w="4156709" h="2892425">
                  <a:moveTo>
                    <a:pt x="1007268" y="2765616"/>
                  </a:moveTo>
                  <a:lnTo>
                    <a:pt x="982423" y="2765616"/>
                  </a:lnTo>
                  <a:lnTo>
                    <a:pt x="982423" y="2789848"/>
                  </a:lnTo>
                  <a:lnTo>
                    <a:pt x="1007268" y="2789848"/>
                  </a:lnTo>
                  <a:lnTo>
                    <a:pt x="1007268" y="2765616"/>
                  </a:lnTo>
                  <a:close/>
                </a:path>
                <a:path w="4156709" h="2892425">
                  <a:moveTo>
                    <a:pt x="1007268" y="2814923"/>
                  </a:moveTo>
                  <a:lnTo>
                    <a:pt x="982423" y="2814923"/>
                  </a:lnTo>
                  <a:lnTo>
                    <a:pt x="982423" y="2841473"/>
                  </a:lnTo>
                  <a:lnTo>
                    <a:pt x="1007268" y="2841473"/>
                  </a:lnTo>
                  <a:lnTo>
                    <a:pt x="1007268" y="2814923"/>
                  </a:lnTo>
                  <a:close/>
                </a:path>
                <a:path w="4156709" h="2892425">
                  <a:moveTo>
                    <a:pt x="1007268" y="2866864"/>
                  </a:moveTo>
                  <a:lnTo>
                    <a:pt x="982423" y="2866864"/>
                  </a:lnTo>
                  <a:lnTo>
                    <a:pt x="982423" y="2892255"/>
                  </a:lnTo>
                  <a:lnTo>
                    <a:pt x="1007268" y="2892255"/>
                  </a:lnTo>
                  <a:lnTo>
                    <a:pt x="1007268" y="2866864"/>
                  </a:lnTo>
                  <a:close/>
                </a:path>
                <a:path w="4156709" h="2892425">
                  <a:moveTo>
                    <a:pt x="356641" y="0"/>
                  </a:moveTo>
                  <a:lnTo>
                    <a:pt x="330687" y="0"/>
                  </a:lnTo>
                  <a:lnTo>
                    <a:pt x="330687" y="23915"/>
                  </a:lnTo>
                  <a:lnTo>
                    <a:pt x="356641" y="23915"/>
                  </a:lnTo>
                  <a:lnTo>
                    <a:pt x="356641" y="0"/>
                  </a:lnTo>
                  <a:close/>
                </a:path>
                <a:path w="4156709" h="2892425">
                  <a:moveTo>
                    <a:pt x="356641" y="50571"/>
                  </a:moveTo>
                  <a:lnTo>
                    <a:pt x="330687" y="50571"/>
                  </a:lnTo>
                  <a:lnTo>
                    <a:pt x="330687" y="75962"/>
                  </a:lnTo>
                  <a:lnTo>
                    <a:pt x="356641" y="75962"/>
                  </a:lnTo>
                  <a:lnTo>
                    <a:pt x="356641" y="50571"/>
                  </a:lnTo>
                  <a:close/>
                </a:path>
                <a:path w="4156709" h="2892425">
                  <a:moveTo>
                    <a:pt x="356641" y="101037"/>
                  </a:moveTo>
                  <a:lnTo>
                    <a:pt x="330687" y="101037"/>
                  </a:lnTo>
                  <a:lnTo>
                    <a:pt x="330687" y="127587"/>
                  </a:lnTo>
                  <a:lnTo>
                    <a:pt x="356641" y="127587"/>
                  </a:lnTo>
                  <a:lnTo>
                    <a:pt x="356641" y="101037"/>
                  </a:lnTo>
                  <a:close/>
                </a:path>
                <a:path w="4156709" h="2892425">
                  <a:moveTo>
                    <a:pt x="356641" y="152978"/>
                  </a:moveTo>
                  <a:lnTo>
                    <a:pt x="330687" y="152978"/>
                  </a:lnTo>
                  <a:lnTo>
                    <a:pt x="330687" y="176894"/>
                  </a:lnTo>
                  <a:lnTo>
                    <a:pt x="356641" y="176894"/>
                  </a:lnTo>
                  <a:lnTo>
                    <a:pt x="356641" y="152978"/>
                  </a:lnTo>
                  <a:close/>
                </a:path>
                <a:path w="4156709" h="2892425">
                  <a:moveTo>
                    <a:pt x="356641" y="203549"/>
                  </a:moveTo>
                  <a:lnTo>
                    <a:pt x="330687" y="203549"/>
                  </a:lnTo>
                  <a:lnTo>
                    <a:pt x="330687" y="228940"/>
                  </a:lnTo>
                  <a:lnTo>
                    <a:pt x="356641" y="228940"/>
                  </a:lnTo>
                  <a:lnTo>
                    <a:pt x="356641" y="203549"/>
                  </a:lnTo>
                  <a:close/>
                </a:path>
                <a:path w="4156709" h="2892425">
                  <a:moveTo>
                    <a:pt x="356641" y="254331"/>
                  </a:moveTo>
                  <a:lnTo>
                    <a:pt x="330687" y="254331"/>
                  </a:lnTo>
                  <a:lnTo>
                    <a:pt x="330687" y="279406"/>
                  </a:lnTo>
                  <a:lnTo>
                    <a:pt x="356641" y="279406"/>
                  </a:lnTo>
                  <a:lnTo>
                    <a:pt x="356641" y="254331"/>
                  </a:lnTo>
                  <a:close/>
                </a:path>
                <a:path w="4156709" h="2892425">
                  <a:moveTo>
                    <a:pt x="356641" y="305956"/>
                  </a:moveTo>
                  <a:lnTo>
                    <a:pt x="330687" y="305956"/>
                  </a:lnTo>
                  <a:lnTo>
                    <a:pt x="330687" y="330188"/>
                  </a:lnTo>
                  <a:lnTo>
                    <a:pt x="356641" y="330188"/>
                  </a:lnTo>
                  <a:lnTo>
                    <a:pt x="356641" y="305956"/>
                  </a:lnTo>
                  <a:close/>
                </a:path>
                <a:path w="4156709" h="2892425">
                  <a:moveTo>
                    <a:pt x="356641" y="355263"/>
                  </a:moveTo>
                  <a:lnTo>
                    <a:pt x="330687" y="355263"/>
                  </a:lnTo>
                  <a:lnTo>
                    <a:pt x="330687" y="381813"/>
                  </a:lnTo>
                  <a:lnTo>
                    <a:pt x="356641" y="381813"/>
                  </a:lnTo>
                  <a:lnTo>
                    <a:pt x="356641" y="355263"/>
                  </a:lnTo>
                  <a:close/>
                </a:path>
                <a:path w="4156709" h="2892425">
                  <a:moveTo>
                    <a:pt x="356641" y="407204"/>
                  </a:moveTo>
                  <a:lnTo>
                    <a:pt x="330687" y="407204"/>
                  </a:lnTo>
                  <a:lnTo>
                    <a:pt x="330687" y="432384"/>
                  </a:lnTo>
                  <a:lnTo>
                    <a:pt x="356641" y="432384"/>
                  </a:lnTo>
                  <a:lnTo>
                    <a:pt x="356641" y="407204"/>
                  </a:lnTo>
                  <a:close/>
                </a:path>
                <a:path w="4156709" h="2892425">
                  <a:moveTo>
                    <a:pt x="356641" y="458934"/>
                  </a:moveTo>
                  <a:lnTo>
                    <a:pt x="330687" y="458934"/>
                  </a:lnTo>
                  <a:lnTo>
                    <a:pt x="330687" y="483166"/>
                  </a:lnTo>
                  <a:lnTo>
                    <a:pt x="356641" y="483166"/>
                  </a:lnTo>
                  <a:lnTo>
                    <a:pt x="356641" y="458934"/>
                  </a:lnTo>
                  <a:close/>
                </a:path>
                <a:path w="4156709" h="2892425">
                  <a:moveTo>
                    <a:pt x="356641" y="508241"/>
                  </a:moveTo>
                  <a:lnTo>
                    <a:pt x="330687" y="508241"/>
                  </a:lnTo>
                  <a:lnTo>
                    <a:pt x="330687" y="534791"/>
                  </a:lnTo>
                  <a:lnTo>
                    <a:pt x="356641" y="534791"/>
                  </a:lnTo>
                  <a:lnTo>
                    <a:pt x="356641" y="508241"/>
                  </a:lnTo>
                  <a:close/>
                </a:path>
                <a:path w="4156709" h="2892425">
                  <a:moveTo>
                    <a:pt x="356641" y="560182"/>
                  </a:moveTo>
                  <a:lnTo>
                    <a:pt x="330687" y="560182"/>
                  </a:lnTo>
                  <a:lnTo>
                    <a:pt x="330687" y="585573"/>
                  </a:lnTo>
                  <a:lnTo>
                    <a:pt x="356641" y="585573"/>
                  </a:lnTo>
                  <a:lnTo>
                    <a:pt x="356641" y="560182"/>
                  </a:lnTo>
                  <a:close/>
                </a:path>
                <a:path w="4156709" h="2892425">
                  <a:moveTo>
                    <a:pt x="356641" y="612228"/>
                  </a:moveTo>
                  <a:lnTo>
                    <a:pt x="330687" y="612228"/>
                  </a:lnTo>
                  <a:lnTo>
                    <a:pt x="330687" y="636144"/>
                  </a:lnTo>
                  <a:lnTo>
                    <a:pt x="356641" y="636144"/>
                  </a:lnTo>
                  <a:lnTo>
                    <a:pt x="356641" y="612228"/>
                  </a:lnTo>
                  <a:close/>
                </a:path>
                <a:path w="4156709" h="2892425">
                  <a:moveTo>
                    <a:pt x="356641" y="661535"/>
                  </a:moveTo>
                  <a:lnTo>
                    <a:pt x="330687" y="661535"/>
                  </a:lnTo>
                  <a:lnTo>
                    <a:pt x="330687" y="687769"/>
                  </a:lnTo>
                  <a:lnTo>
                    <a:pt x="356641" y="687769"/>
                  </a:lnTo>
                  <a:lnTo>
                    <a:pt x="356641" y="661535"/>
                  </a:lnTo>
                  <a:close/>
                </a:path>
                <a:path w="4156709" h="2892425">
                  <a:moveTo>
                    <a:pt x="356641" y="713160"/>
                  </a:moveTo>
                  <a:lnTo>
                    <a:pt x="330687" y="713160"/>
                  </a:lnTo>
                  <a:lnTo>
                    <a:pt x="330687" y="738551"/>
                  </a:lnTo>
                  <a:lnTo>
                    <a:pt x="356641" y="738551"/>
                  </a:lnTo>
                  <a:lnTo>
                    <a:pt x="356641" y="713160"/>
                  </a:lnTo>
                  <a:close/>
                </a:path>
                <a:path w="4156709" h="2892425">
                  <a:moveTo>
                    <a:pt x="356641" y="765206"/>
                  </a:moveTo>
                  <a:lnTo>
                    <a:pt x="330687" y="765206"/>
                  </a:lnTo>
                  <a:lnTo>
                    <a:pt x="330687" y="789017"/>
                  </a:lnTo>
                  <a:lnTo>
                    <a:pt x="356641" y="789017"/>
                  </a:lnTo>
                  <a:lnTo>
                    <a:pt x="356641" y="765206"/>
                  </a:lnTo>
                  <a:close/>
                </a:path>
                <a:path w="4156709" h="2892425">
                  <a:moveTo>
                    <a:pt x="356641" y="814408"/>
                  </a:moveTo>
                  <a:lnTo>
                    <a:pt x="330687" y="814408"/>
                  </a:lnTo>
                  <a:lnTo>
                    <a:pt x="330687" y="841063"/>
                  </a:lnTo>
                  <a:lnTo>
                    <a:pt x="356641" y="841063"/>
                  </a:lnTo>
                  <a:lnTo>
                    <a:pt x="356641" y="814408"/>
                  </a:lnTo>
                  <a:close/>
                </a:path>
                <a:path w="4156709" h="2892425">
                  <a:moveTo>
                    <a:pt x="356641" y="866138"/>
                  </a:moveTo>
                  <a:lnTo>
                    <a:pt x="330687" y="866138"/>
                  </a:lnTo>
                  <a:lnTo>
                    <a:pt x="330687" y="891529"/>
                  </a:lnTo>
                  <a:lnTo>
                    <a:pt x="356641" y="891529"/>
                  </a:lnTo>
                  <a:lnTo>
                    <a:pt x="356641" y="866138"/>
                  </a:lnTo>
                  <a:close/>
                </a:path>
                <a:path w="4156709" h="2892425">
                  <a:moveTo>
                    <a:pt x="356641" y="915445"/>
                  </a:moveTo>
                  <a:lnTo>
                    <a:pt x="330687" y="915445"/>
                  </a:lnTo>
                  <a:lnTo>
                    <a:pt x="330687" y="941995"/>
                  </a:lnTo>
                  <a:lnTo>
                    <a:pt x="356641" y="941995"/>
                  </a:lnTo>
                  <a:lnTo>
                    <a:pt x="356641" y="915445"/>
                  </a:lnTo>
                  <a:close/>
                </a:path>
                <a:path w="4156709" h="2892425">
                  <a:moveTo>
                    <a:pt x="356641" y="967386"/>
                  </a:moveTo>
                  <a:lnTo>
                    <a:pt x="330687" y="967386"/>
                  </a:lnTo>
                  <a:lnTo>
                    <a:pt x="330687" y="992777"/>
                  </a:lnTo>
                  <a:lnTo>
                    <a:pt x="356641" y="992777"/>
                  </a:lnTo>
                  <a:lnTo>
                    <a:pt x="356641" y="967386"/>
                  </a:lnTo>
                  <a:close/>
                </a:path>
                <a:path w="4156709" h="2892425">
                  <a:moveTo>
                    <a:pt x="356641" y="1019432"/>
                  </a:moveTo>
                  <a:lnTo>
                    <a:pt x="330687" y="1019432"/>
                  </a:lnTo>
                  <a:lnTo>
                    <a:pt x="330687" y="1044507"/>
                  </a:lnTo>
                  <a:lnTo>
                    <a:pt x="356641" y="1044507"/>
                  </a:lnTo>
                  <a:lnTo>
                    <a:pt x="356641" y="1019432"/>
                  </a:lnTo>
                  <a:close/>
                </a:path>
                <a:path w="4156709" h="2892425">
                  <a:moveTo>
                    <a:pt x="356641" y="1069898"/>
                  </a:moveTo>
                  <a:lnTo>
                    <a:pt x="330687" y="1069898"/>
                  </a:lnTo>
                  <a:lnTo>
                    <a:pt x="330687" y="1096448"/>
                  </a:lnTo>
                  <a:lnTo>
                    <a:pt x="356641" y="1096448"/>
                  </a:lnTo>
                  <a:lnTo>
                    <a:pt x="356641" y="1069898"/>
                  </a:lnTo>
                  <a:close/>
                </a:path>
                <a:path w="4156709" h="2892425">
                  <a:moveTo>
                    <a:pt x="356641" y="1120364"/>
                  </a:moveTo>
                  <a:lnTo>
                    <a:pt x="330687" y="1120364"/>
                  </a:lnTo>
                  <a:lnTo>
                    <a:pt x="330687" y="1145755"/>
                  </a:lnTo>
                  <a:lnTo>
                    <a:pt x="356641" y="1145755"/>
                  </a:lnTo>
                  <a:lnTo>
                    <a:pt x="356641" y="1120364"/>
                  </a:lnTo>
                  <a:close/>
                </a:path>
                <a:path w="4156709" h="2892425">
                  <a:moveTo>
                    <a:pt x="356641" y="1172305"/>
                  </a:moveTo>
                  <a:lnTo>
                    <a:pt x="330687" y="1172305"/>
                  </a:lnTo>
                  <a:lnTo>
                    <a:pt x="330687" y="1197485"/>
                  </a:lnTo>
                  <a:lnTo>
                    <a:pt x="356641" y="1197485"/>
                  </a:lnTo>
                  <a:lnTo>
                    <a:pt x="356641" y="1172305"/>
                  </a:lnTo>
                  <a:close/>
                </a:path>
                <a:path w="4156709" h="2892425">
                  <a:moveTo>
                    <a:pt x="356641" y="1222876"/>
                  </a:moveTo>
                  <a:lnTo>
                    <a:pt x="330687" y="1222876"/>
                  </a:lnTo>
                  <a:lnTo>
                    <a:pt x="330687" y="1249426"/>
                  </a:lnTo>
                  <a:lnTo>
                    <a:pt x="356641" y="1249426"/>
                  </a:lnTo>
                  <a:lnTo>
                    <a:pt x="356641" y="1222876"/>
                  </a:lnTo>
                  <a:close/>
                </a:path>
                <a:path w="4156709" h="2892425">
                  <a:moveTo>
                    <a:pt x="356641" y="1273342"/>
                  </a:moveTo>
                  <a:lnTo>
                    <a:pt x="330687" y="1273342"/>
                  </a:lnTo>
                  <a:lnTo>
                    <a:pt x="330687" y="1298733"/>
                  </a:lnTo>
                  <a:lnTo>
                    <a:pt x="356641" y="1298733"/>
                  </a:lnTo>
                  <a:lnTo>
                    <a:pt x="356641" y="1273342"/>
                  </a:lnTo>
                  <a:close/>
                </a:path>
                <a:path w="4156709" h="2892425">
                  <a:moveTo>
                    <a:pt x="356641" y="1325283"/>
                  </a:moveTo>
                  <a:lnTo>
                    <a:pt x="330687" y="1325283"/>
                  </a:lnTo>
                  <a:lnTo>
                    <a:pt x="330687" y="1350674"/>
                  </a:lnTo>
                  <a:lnTo>
                    <a:pt x="356641" y="1350674"/>
                  </a:lnTo>
                  <a:lnTo>
                    <a:pt x="356641" y="1325283"/>
                  </a:lnTo>
                  <a:close/>
                </a:path>
                <a:path w="4156709" h="2892425">
                  <a:moveTo>
                    <a:pt x="356641" y="1375854"/>
                  </a:moveTo>
                  <a:lnTo>
                    <a:pt x="330687" y="1375854"/>
                  </a:lnTo>
                  <a:lnTo>
                    <a:pt x="330687" y="1402404"/>
                  </a:lnTo>
                  <a:lnTo>
                    <a:pt x="356641" y="1402404"/>
                  </a:lnTo>
                  <a:lnTo>
                    <a:pt x="356641" y="1375854"/>
                  </a:lnTo>
                  <a:close/>
                </a:path>
                <a:path w="4156709" h="2892425">
                  <a:moveTo>
                    <a:pt x="356641" y="1426636"/>
                  </a:moveTo>
                  <a:lnTo>
                    <a:pt x="330687" y="1426636"/>
                  </a:lnTo>
                  <a:lnTo>
                    <a:pt x="330687" y="1451711"/>
                  </a:lnTo>
                  <a:lnTo>
                    <a:pt x="356641" y="1451711"/>
                  </a:lnTo>
                  <a:lnTo>
                    <a:pt x="356641" y="1426636"/>
                  </a:lnTo>
                  <a:close/>
                </a:path>
                <a:path w="4156709" h="2892425">
                  <a:moveTo>
                    <a:pt x="356641" y="1478261"/>
                  </a:moveTo>
                  <a:lnTo>
                    <a:pt x="330687" y="1478261"/>
                  </a:lnTo>
                  <a:lnTo>
                    <a:pt x="330687" y="1503652"/>
                  </a:lnTo>
                  <a:lnTo>
                    <a:pt x="356641" y="1503652"/>
                  </a:lnTo>
                  <a:lnTo>
                    <a:pt x="356641" y="1478261"/>
                  </a:lnTo>
                  <a:close/>
                </a:path>
                <a:path w="4156709" h="2892425">
                  <a:moveTo>
                    <a:pt x="356641" y="1528727"/>
                  </a:moveTo>
                  <a:lnTo>
                    <a:pt x="330687" y="1528727"/>
                  </a:lnTo>
                  <a:lnTo>
                    <a:pt x="330687" y="1552959"/>
                  </a:lnTo>
                  <a:lnTo>
                    <a:pt x="356641" y="1552959"/>
                  </a:lnTo>
                  <a:lnTo>
                    <a:pt x="356641" y="1528727"/>
                  </a:lnTo>
                  <a:close/>
                </a:path>
                <a:path w="4156709" h="2892425">
                  <a:moveTo>
                    <a:pt x="390181" y="1549061"/>
                  </a:moveTo>
                  <a:lnTo>
                    <a:pt x="362770" y="1549061"/>
                  </a:lnTo>
                  <a:lnTo>
                    <a:pt x="362770" y="1573293"/>
                  </a:lnTo>
                  <a:lnTo>
                    <a:pt x="390181" y="1573293"/>
                  </a:lnTo>
                  <a:lnTo>
                    <a:pt x="390181" y="1549061"/>
                  </a:lnTo>
                  <a:close/>
                </a:path>
                <a:path w="4156709" h="2892425">
                  <a:moveTo>
                    <a:pt x="441800" y="1549061"/>
                  </a:moveTo>
                  <a:lnTo>
                    <a:pt x="416134" y="1549061"/>
                  </a:lnTo>
                  <a:lnTo>
                    <a:pt x="416134" y="1573293"/>
                  </a:lnTo>
                  <a:lnTo>
                    <a:pt x="441800" y="1573293"/>
                  </a:lnTo>
                  <a:lnTo>
                    <a:pt x="441800" y="1549061"/>
                  </a:lnTo>
                  <a:close/>
                </a:path>
                <a:path w="4156709" h="2892425">
                  <a:moveTo>
                    <a:pt x="493747" y="1549061"/>
                  </a:moveTo>
                  <a:lnTo>
                    <a:pt x="469211" y="1549061"/>
                  </a:lnTo>
                  <a:lnTo>
                    <a:pt x="469211" y="1573293"/>
                  </a:lnTo>
                  <a:lnTo>
                    <a:pt x="493747" y="1573293"/>
                  </a:lnTo>
                  <a:lnTo>
                    <a:pt x="493747" y="1549061"/>
                  </a:lnTo>
                  <a:close/>
                </a:path>
                <a:path w="4156709" h="2892425">
                  <a:moveTo>
                    <a:pt x="546824" y="1549061"/>
                  </a:moveTo>
                  <a:lnTo>
                    <a:pt x="519618" y="1549061"/>
                  </a:lnTo>
                  <a:lnTo>
                    <a:pt x="519618" y="1573293"/>
                  </a:lnTo>
                  <a:lnTo>
                    <a:pt x="546824" y="1573293"/>
                  </a:lnTo>
                  <a:lnTo>
                    <a:pt x="546824" y="1549061"/>
                  </a:lnTo>
                  <a:close/>
                </a:path>
                <a:path w="4156709" h="2892425">
                  <a:moveTo>
                    <a:pt x="597540" y="1549061"/>
                  </a:moveTo>
                  <a:lnTo>
                    <a:pt x="572695" y="1549061"/>
                  </a:lnTo>
                  <a:lnTo>
                    <a:pt x="572695" y="1573293"/>
                  </a:lnTo>
                  <a:lnTo>
                    <a:pt x="597540" y="1573293"/>
                  </a:lnTo>
                  <a:lnTo>
                    <a:pt x="597540" y="1549061"/>
                  </a:lnTo>
                  <a:close/>
                </a:path>
                <a:path w="4156709" h="2892425">
                  <a:moveTo>
                    <a:pt x="650616" y="1549061"/>
                  </a:moveTo>
                  <a:lnTo>
                    <a:pt x="623513" y="1549061"/>
                  </a:lnTo>
                  <a:lnTo>
                    <a:pt x="623513" y="1573293"/>
                  </a:lnTo>
                  <a:lnTo>
                    <a:pt x="650616" y="1573293"/>
                  </a:lnTo>
                  <a:lnTo>
                    <a:pt x="650616" y="1549061"/>
                  </a:lnTo>
                  <a:close/>
                </a:path>
                <a:path w="4156709" h="2892425">
                  <a:moveTo>
                    <a:pt x="701024" y="1549061"/>
                  </a:moveTo>
                  <a:lnTo>
                    <a:pt x="676590" y="1549061"/>
                  </a:lnTo>
                  <a:lnTo>
                    <a:pt x="676590" y="1573293"/>
                  </a:lnTo>
                  <a:lnTo>
                    <a:pt x="701024" y="1573293"/>
                  </a:lnTo>
                  <a:lnTo>
                    <a:pt x="701024" y="1549061"/>
                  </a:lnTo>
                  <a:close/>
                </a:path>
                <a:path w="4156709" h="2892425">
                  <a:moveTo>
                    <a:pt x="754101" y="1549061"/>
                  </a:moveTo>
                  <a:lnTo>
                    <a:pt x="728127" y="1549061"/>
                  </a:lnTo>
                  <a:lnTo>
                    <a:pt x="728127" y="1573293"/>
                  </a:lnTo>
                  <a:lnTo>
                    <a:pt x="754101" y="1573293"/>
                  </a:lnTo>
                  <a:lnTo>
                    <a:pt x="754101" y="1549061"/>
                  </a:lnTo>
                  <a:close/>
                </a:path>
                <a:path w="4156709" h="2892425">
                  <a:moveTo>
                    <a:pt x="807178" y="1549061"/>
                  </a:moveTo>
                  <a:lnTo>
                    <a:pt x="780074" y="1549061"/>
                  </a:lnTo>
                  <a:lnTo>
                    <a:pt x="780074" y="1573293"/>
                  </a:lnTo>
                  <a:lnTo>
                    <a:pt x="807178" y="1573293"/>
                  </a:lnTo>
                  <a:lnTo>
                    <a:pt x="807178" y="1549061"/>
                  </a:lnTo>
                  <a:close/>
                </a:path>
                <a:path w="4156709" h="2892425">
                  <a:moveTo>
                    <a:pt x="857893" y="1549061"/>
                  </a:moveTo>
                  <a:lnTo>
                    <a:pt x="832022" y="1549061"/>
                  </a:lnTo>
                  <a:lnTo>
                    <a:pt x="832022" y="1573293"/>
                  </a:lnTo>
                  <a:lnTo>
                    <a:pt x="857893" y="1573293"/>
                  </a:lnTo>
                  <a:lnTo>
                    <a:pt x="857893" y="1549061"/>
                  </a:lnTo>
                  <a:close/>
                </a:path>
                <a:path w="4156709" h="2892425">
                  <a:moveTo>
                    <a:pt x="910970" y="1549061"/>
                  </a:moveTo>
                  <a:lnTo>
                    <a:pt x="885099" y="1549061"/>
                  </a:lnTo>
                  <a:lnTo>
                    <a:pt x="885099" y="1573293"/>
                  </a:lnTo>
                  <a:lnTo>
                    <a:pt x="910970" y="1573293"/>
                  </a:lnTo>
                  <a:lnTo>
                    <a:pt x="910970" y="1549061"/>
                  </a:lnTo>
                  <a:close/>
                </a:path>
                <a:path w="4156709" h="2892425">
                  <a:moveTo>
                    <a:pt x="962917" y="1549061"/>
                  </a:moveTo>
                  <a:lnTo>
                    <a:pt x="935814" y="1549061"/>
                  </a:lnTo>
                  <a:lnTo>
                    <a:pt x="935814" y="1573293"/>
                  </a:lnTo>
                  <a:lnTo>
                    <a:pt x="962917" y="1573293"/>
                  </a:lnTo>
                  <a:lnTo>
                    <a:pt x="962917" y="1549061"/>
                  </a:lnTo>
                  <a:close/>
                </a:path>
                <a:path w="4156709" h="2892425">
                  <a:moveTo>
                    <a:pt x="1014865" y="1549061"/>
                  </a:moveTo>
                  <a:lnTo>
                    <a:pt x="988891" y="1549061"/>
                  </a:lnTo>
                  <a:lnTo>
                    <a:pt x="988891" y="1573293"/>
                  </a:lnTo>
                  <a:lnTo>
                    <a:pt x="1014865" y="1573293"/>
                  </a:lnTo>
                  <a:lnTo>
                    <a:pt x="1014865" y="1549061"/>
                  </a:lnTo>
                  <a:close/>
                </a:path>
                <a:path w="4156709" h="2892425">
                  <a:moveTo>
                    <a:pt x="1066402" y="1549061"/>
                  </a:moveTo>
                  <a:lnTo>
                    <a:pt x="1041968" y="1549061"/>
                  </a:lnTo>
                  <a:lnTo>
                    <a:pt x="1041968" y="1573293"/>
                  </a:lnTo>
                  <a:lnTo>
                    <a:pt x="1066402" y="1573293"/>
                  </a:lnTo>
                  <a:lnTo>
                    <a:pt x="1066402" y="1549061"/>
                  </a:lnTo>
                  <a:close/>
                </a:path>
                <a:path w="4156709" h="2892425">
                  <a:moveTo>
                    <a:pt x="1119479" y="1549061"/>
                  </a:moveTo>
                  <a:lnTo>
                    <a:pt x="1092376" y="1549061"/>
                  </a:lnTo>
                  <a:lnTo>
                    <a:pt x="1092376" y="1573293"/>
                  </a:lnTo>
                  <a:lnTo>
                    <a:pt x="1119479" y="1573293"/>
                  </a:lnTo>
                  <a:lnTo>
                    <a:pt x="1119479" y="1549061"/>
                  </a:lnTo>
                  <a:close/>
                </a:path>
                <a:path w="4156709" h="2892425">
                  <a:moveTo>
                    <a:pt x="1170297" y="1549061"/>
                  </a:moveTo>
                  <a:lnTo>
                    <a:pt x="1145452" y="1549061"/>
                  </a:lnTo>
                  <a:lnTo>
                    <a:pt x="1145452" y="1573293"/>
                  </a:lnTo>
                  <a:lnTo>
                    <a:pt x="1170297" y="1573293"/>
                  </a:lnTo>
                  <a:lnTo>
                    <a:pt x="1170297" y="1549061"/>
                  </a:lnTo>
                  <a:close/>
                </a:path>
                <a:path w="4156709" h="2892425">
                  <a:moveTo>
                    <a:pt x="1223374" y="1549061"/>
                  </a:moveTo>
                  <a:lnTo>
                    <a:pt x="1196168" y="1549061"/>
                  </a:lnTo>
                  <a:lnTo>
                    <a:pt x="1196168" y="1573293"/>
                  </a:lnTo>
                  <a:lnTo>
                    <a:pt x="1223374" y="1573293"/>
                  </a:lnTo>
                  <a:lnTo>
                    <a:pt x="1223374" y="1549061"/>
                  </a:lnTo>
                  <a:close/>
                </a:path>
                <a:path w="4156709" h="2892425">
                  <a:moveTo>
                    <a:pt x="1273781" y="1549061"/>
                  </a:moveTo>
                  <a:lnTo>
                    <a:pt x="1249245" y="1549061"/>
                  </a:lnTo>
                  <a:lnTo>
                    <a:pt x="1249245" y="1573293"/>
                  </a:lnTo>
                  <a:lnTo>
                    <a:pt x="1273781" y="1573293"/>
                  </a:lnTo>
                  <a:lnTo>
                    <a:pt x="1273781" y="1549061"/>
                  </a:lnTo>
                  <a:close/>
                </a:path>
                <a:path w="4156709" h="2892425">
                  <a:moveTo>
                    <a:pt x="1328295" y="1549061"/>
                  </a:moveTo>
                  <a:lnTo>
                    <a:pt x="1301192" y="1549061"/>
                  </a:lnTo>
                  <a:lnTo>
                    <a:pt x="1301192" y="1573293"/>
                  </a:lnTo>
                  <a:lnTo>
                    <a:pt x="1315770" y="1573293"/>
                  </a:lnTo>
                  <a:lnTo>
                    <a:pt x="1315770" y="1571818"/>
                  </a:lnTo>
                  <a:lnTo>
                    <a:pt x="1328295" y="1571818"/>
                  </a:lnTo>
                  <a:lnTo>
                    <a:pt x="1328295" y="1549061"/>
                  </a:lnTo>
                  <a:close/>
                </a:path>
                <a:path w="4156709" h="2892425">
                  <a:moveTo>
                    <a:pt x="1328295" y="1598368"/>
                  </a:moveTo>
                  <a:lnTo>
                    <a:pt x="1301192" y="1598368"/>
                  </a:lnTo>
                  <a:lnTo>
                    <a:pt x="1301192" y="1623759"/>
                  </a:lnTo>
                  <a:lnTo>
                    <a:pt x="1328295" y="1623759"/>
                  </a:lnTo>
                  <a:lnTo>
                    <a:pt x="1328295" y="1598368"/>
                  </a:lnTo>
                  <a:close/>
                </a:path>
                <a:path w="4156709" h="2892425">
                  <a:moveTo>
                    <a:pt x="1328295" y="1649150"/>
                  </a:moveTo>
                  <a:lnTo>
                    <a:pt x="1301192" y="1649150"/>
                  </a:lnTo>
                  <a:lnTo>
                    <a:pt x="1301192" y="1675489"/>
                  </a:lnTo>
                  <a:lnTo>
                    <a:pt x="1328295" y="1675489"/>
                  </a:lnTo>
                  <a:lnTo>
                    <a:pt x="1328295" y="1649150"/>
                  </a:lnTo>
                  <a:close/>
                </a:path>
                <a:path w="4156709" h="2892425">
                  <a:moveTo>
                    <a:pt x="1328295" y="1699616"/>
                  </a:moveTo>
                  <a:lnTo>
                    <a:pt x="1301192" y="1699616"/>
                  </a:lnTo>
                  <a:lnTo>
                    <a:pt x="1301192" y="1725007"/>
                  </a:lnTo>
                  <a:lnTo>
                    <a:pt x="1328295" y="1725007"/>
                  </a:lnTo>
                  <a:lnTo>
                    <a:pt x="1328295" y="1699616"/>
                  </a:lnTo>
                  <a:close/>
                </a:path>
                <a:path w="4156709" h="2892425">
                  <a:moveTo>
                    <a:pt x="1328295" y="1751346"/>
                  </a:moveTo>
                  <a:lnTo>
                    <a:pt x="1301192" y="1751346"/>
                  </a:lnTo>
                  <a:lnTo>
                    <a:pt x="1301192" y="1776737"/>
                  </a:lnTo>
                  <a:lnTo>
                    <a:pt x="1328295" y="1776737"/>
                  </a:lnTo>
                  <a:lnTo>
                    <a:pt x="1328295" y="1751346"/>
                  </a:lnTo>
                  <a:close/>
                </a:path>
                <a:path w="4156709" h="2892425">
                  <a:moveTo>
                    <a:pt x="1328295" y="1802128"/>
                  </a:moveTo>
                  <a:lnTo>
                    <a:pt x="1301192" y="1802128"/>
                  </a:lnTo>
                  <a:lnTo>
                    <a:pt x="1301192" y="1828678"/>
                  </a:lnTo>
                  <a:lnTo>
                    <a:pt x="1328295" y="1828678"/>
                  </a:lnTo>
                  <a:lnTo>
                    <a:pt x="1328295" y="1802128"/>
                  </a:lnTo>
                  <a:close/>
                </a:path>
                <a:path w="4156709" h="2892425">
                  <a:moveTo>
                    <a:pt x="1328295" y="1852594"/>
                  </a:moveTo>
                  <a:lnTo>
                    <a:pt x="1301192" y="1852594"/>
                  </a:lnTo>
                  <a:lnTo>
                    <a:pt x="1301192" y="1877985"/>
                  </a:lnTo>
                  <a:lnTo>
                    <a:pt x="1328295" y="1877985"/>
                  </a:lnTo>
                  <a:lnTo>
                    <a:pt x="1328295" y="1852594"/>
                  </a:lnTo>
                  <a:close/>
                </a:path>
                <a:path w="4156709" h="2892425">
                  <a:moveTo>
                    <a:pt x="1328295" y="1903060"/>
                  </a:moveTo>
                  <a:lnTo>
                    <a:pt x="1301192" y="1903060"/>
                  </a:lnTo>
                  <a:lnTo>
                    <a:pt x="1301192" y="1929715"/>
                  </a:lnTo>
                  <a:lnTo>
                    <a:pt x="1328295" y="1929715"/>
                  </a:lnTo>
                  <a:lnTo>
                    <a:pt x="1328295" y="1903060"/>
                  </a:lnTo>
                  <a:close/>
                </a:path>
                <a:path w="4156709" h="2892425">
                  <a:moveTo>
                    <a:pt x="1328295" y="1955106"/>
                  </a:moveTo>
                  <a:lnTo>
                    <a:pt x="1301192" y="1955106"/>
                  </a:lnTo>
                  <a:lnTo>
                    <a:pt x="1301192" y="1979022"/>
                  </a:lnTo>
                  <a:lnTo>
                    <a:pt x="1328295" y="1979022"/>
                  </a:lnTo>
                  <a:lnTo>
                    <a:pt x="1328295" y="1955106"/>
                  </a:lnTo>
                  <a:close/>
                </a:path>
                <a:path w="4156709" h="2892425">
                  <a:moveTo>
                    <a:pt x="1328295" y="2005572"/>
                  </a:moveTo>
                  <a:lnTo>
                    <a:pt x="1301192" y="2005572"/>
                  </a:lnTo>
                  <a:lnTo>
                    <a:pt x="1301192" y="2030963"/>
                  </a:lnTo>
                  <a:lnTo>
                    <a:pt x="1328295" y="2030963"/>
                  </a:lnTo>
                  <a:lnTo>
                    <a:pt x="1328295" y="2005572"/>
                  </a:lnTo>
                  <a:close/>
                </a:path>
                <a:path w="4156709" h="2892425">
                  <a:moveTo>
                    <a:pt x="1328295" y="2056354"/>
                  </a:moveTo>
                  <a:lnTo>
                    <a:pt x="1301192" y="2056354"/>
                  </a:lnTo>
                  <a:lnTo>
                    <a:pt x="1301192" y="2082904"/>
                  </a:lnTo>
                  <a:lnTo>
                    <a:pt x="1328295" y="2082904"/>
                  </a:lnTo>
                  <a:lnTo>
                    <a:pt x="1328295" y="2056354"/>
                  </a:lnTo>
                  <a:close/>
                </a:path>
                <a:path w="4156709" h="2892425">
                  <a:moveTo>
                    <a:pt x="1328295" y="2108084"/>
                  </a:moveTo>
                  <a:lnTo>
                    <a:pt x="1301192" y="2108084"/>
                  </a:lnTo>
                  <a:lnTo>
                    <a:pt x="1301192" y="2132211"/>
                  </a:lnTo>
                  <a:lnTo>
                    <a:pt x="1328295" y="2132211"/>
                  </a:lnTo>
                  <a:lnTo>
                    <a:pt x="1328295" y="2108084"/>
                  </a:lnTo>
                  <a:close/>
                </a:path>
                <a:path w="4156709" h="2892425">
                  <a:moveTo>
                    <a:pt x="1328295" y="2158550"/>
                  </a:moveTo>
                  <a:lnTo>
                    <a:pt x="1301192" y="2158550"/>
                  </a:lnTo>
                  <a:lnTo>
                    <a:pt x="1301192" y="2183941"/>
                  </a:lnTo>
                  <a:lnTo>
                    <a:pt x="1328295" y="2183941"/>
                  </a:lnTo>
                  <a:lnTo>
                    <a:pt x="1328295" y="2158550"/>
                  </a:lnTo>
                  <a:close/>
                </a:path>
                <a:path w="4156709" h="2892425">
                  <a:moveTo>
                    <a:pt x="1328295" y="2209332"/>
                  </a:moveTo>
                  <a:lnTo>
                    <a:pt x="1301192" y="2209332"/>
                  </a:lnTo>
                  <a:lnTo>
                    <a:pt x="1301192" y="2235882"/>
                  </a:lnTo>
                  <a:lnTo>
                    <a:pt x="1328295" y="2235882"/>
                  </a:lnTo>
                  <a:lnTo>
                    <a:pt x="1328295" y="2209332"/>
                  </a:lnTo>
                  <a:close/>
                </a:path>
                <a:path w="4156709" h="2892425">
                  <a:moveTo>
                    <a:pt x="1328295" y="2260957"/>
                  </a:moveTo>
                  <a:lnTo>
                    <a:pt x="1301192" y="2260957"/>
                  </a:lnTo>
                  <a:lnTo>
                    <a:pt x="1301192" y="2285189"/>
                  </a:lnTo>
                  <a:lnTo>
                    <a:pt x="1328295" y="2285189"/>
                  </a:lnTo>
                  <a:lnTo>
                    <a:pt x="1328295" y="2260957"/>
                  </a:lnTo>
                  <a:close/>
                </a:path>
                <a:path w="4156709" h="2892425">
                  <a:moveTo>
                    <a:pt x="1328295" y="2311844"/>
                  </a:moveTo>
                  <a:lnTo>
                    <a:pt x="1301192" y="2311844"/>
                  </a:lnTo>
                  <a:lnTo>
                    <a:pt x="1301192" y="2336919"/>
                  </a:lnTo>
                  <a:lnTo>
                    <a:pt x="1328295" y="2336919"/>
                  </a:lnTo>
                  <a:lnTo>
                    <a:pt x="1328295" y="2311844"/>
                  </a:lnTo>
                  <a:close/>
                </a:path>
                <a:path w="4156709" h="2892425">
                  <a:moveTo>
                    <a:pt x="1328295" y="2362310"/>
                  </a:moveTo>
                  <a:lnTo>
                    <a:pt x="1301192" y="2362310"/>
                  </a:lnTo>
                  <a:lnTo>
                    <a:pt x="1301192" y="2388860"/>
                  </a:lnTo>
                  <a:lnTo>
                    <a:pt x="1328295" y="2388860"/>
                  </a:lnTo>
                  <a:lnTo>
                    <a:pt x="1328295" y="2362310"/>
                  </a:lnTo>
                  <a:close/>
                </a:path>
                <a:path w="4156709" h="2892425">
                  <a:moveTo>
                    <a:pt x="1328295" y="2414251"/>
                  </a:moveTo>
                  <a:lnTo>
                    <a:pt x="1301192" y="2414251"/>
                  </a:lnTo>
                  <a:lnTo>
                    <a:pt x="1301192" y="2439326"/>
                  </a:lnTo>
                  <a:lnTo>
                    <a:pt x="1328295" y="2439326"/>
                  </a:lnTo>
                  <a:lnTo>
                    <a:pt x="1328295" y="2414251"/>
                  </a:lnTo>
                  <a:close/>
                </a:path>
                <a:path w="4156709" h="2892425">
                  <a:moveTo>
                    <a:pt x="1328295" y="2463558"/>
                  </a:moveTo>
                  <a:lnTo>
                    <a:pt x="1301192" y="2463558"/>
                  </a:lnTo>
                  <a:lnTo>
                    <a:pt x="1301192" y="2490108"/>
                  </a:lnTo>
                  <a:lnTo>
                    <a:pt x="1328295" y="2490108"/>
                  </a:lnTo>
                  <a:lnTo>
                    <a:pt x="1328295" y="2463558"/>
                  </a:lnTo>
                  <a:close/>
                </a:path>
                <a:path w="4156709" h="2892425">
                  <a:moveTo>
                    <a:pt x="1328295" y="2515288"/>
                  </a:moveTo>
                  <a:lnTo>
                    <a:pt x="1301192" y="2515288"/>
                  </a:lnTo>
                  <a:lnTo>
                    <a:pt x="1301192" y="2540679"/>
                  </a:lnTo>
                  <a:lnTo>
                    <a:pt x="1328295" y="2540679"/>
                  </a:lnTo>
                  <a:lnTo>
                    <a:pt x="1328295" y="2515288"/>
                  </a:lnTo>
                  <a:close/>
                </a:path>
                <a:path w="4156709" h="2892425">
                  <a:moveTo>
                    <a:pt x="1328295" y="2567229"/>
                  </a:moveTo>
                  <a:lnTo>
                    <a:pt x="1301192" y="2567229"/>
                  </a:lnTo>
                  <a:lnTo>
                    <a:pt x="1301192" y="2592304"/>
                  </a:lnTo>
                  <a:lnTo>
                    <a:pt x="1328295" y="2592304"/>
                  </a:lnTo>
                  <a:lnTo>
                    <a:pt x="1328295" y="2567229"/>
                  </a:lnTo>
                  <a:close/>
                </a:path>
                <a:path w="4156709" h="2892425">
                  <a:moveTo>
                    <a:pt x="1328295" y="2616536"/>
                  </a:moveTo>
                  <a:lnTo>
                    <a:pt x="1301192" y="2616536"/>
                  </a:lnTo>
                  <a:lnTo>
                    <a:pt x="1301192" y="2643086"/>
                  </a:lnTo>
                  <a:lnTo>
                    <a:pt x="1328295" y="2643086"/>
                  </a:lnTo>
                  <a:lnTo>
                    <a:pt x="1328295" y="2616536"/>
                  </a:lnTo>
                  <a:close/>
                </a:path>
                <a:path w="4156709" h="2892425">
                  <a:moveTo>
                    <a:pt x="1328295" y="2668161"/>
                  </a:moveTo>
                  <a:lnTo>
                    <a:pt x="1301192" y="2668161"/>
                  </a:lnTo>
                  <a:lnTo>
                    <a:pt x="1301192" y="2693552"/>
                  </a:lnTo>
                  <a:lnTo>
                    <a:pt x="1328295" y="2693552"/>
                  </a:lnTo>
                  <a:lnTo>
                    <a:pt x="1328295" y="2668161"/>
                  </a:lnTo>
                  <a:close/>
                </a:path>
                <a:path w="4156709" h="2892425">
                  <a:moveTo>
                    <a:pt x="630802" y="954848"/>
                  </a:moveTo>
                  <a:lnTo>
                    <a:pt x="605958" y="954848"/>
                  </a:lnTo>
                  <a:lnTo>
                    <a:pt x="605958" y="979923"/>
                  </a:lnTo>
                  <a:lnTo>
                    <a:pt x="630802" y="979923"/>
                  </a:lnTo>
                  <a:lnTo>
                    <a:pt x="630802" y="954848"/>
                  </a:lnTo>
                  <a:close/>
                </a:path>
                <a:path w="4156709" h="2892425">
                  <a:moveTo>
                    <a:pt x="630802" y="1006578"/>
                  </a:moveTo>
                  <a:lnTo>
                    <a:pt x="605958" y="1006578"/>
                  </a:lnTo>
                  <a:lnTo>
                    <a:pt x="605958" y="1031969"/>
                  </a:lnTo>
                  <a:lnTo>
                    <a:pt x="630802" y="1031969"/>
                  </a:lnTo>
                  <a:lnTo>
                    <a:pt x="630802" y="1006578"/>
                  </a:lnTo>
                  <a:close/>
                </a:path>
                <a:path w="4156709" h="2892425">
                  <a:moveTo>
                    <a:pt x="630802" y="1057360"/>
                  </a:moveTo>
                  <a:lnTo>
                    <a:pt x="605958" y="1057360"/>
                  </a:lnTo>
                  <a:lnTo>
                    <a:pt x="605958" y="1083594"/>
                  </a:lnTo>
                  <a:lnTo>
                    <a:pt x="630802" y="1083594"/>
                  </a:lnTo>
                  <a:lnTo>
                    <a:pt x="630802" y="1057360"/>
                  </a:lnTo>
                  <a:close/>
                </a:path>
                <a:path w="4156709" h="2892425">
                  <a:moveTo>
                    <a:pt x="630802" y="1107826"/>
                  </a:moveTo>
                  <a:lnTo>
                    <a:pt x="605958" y="1107826"/>
                  </a:lnTo>
                  <a:lnTo>
                    <a:pt x="605958" y="1133217"/>
                  </a:lnTo>
                  <a:lnTo>
                    <a:pt x="630802" y="1133217"/>
                  </a:lnTo>
                  <a:lnTo>
                    <a:pt x="630802" y="1107826"/>
                  </a:lnTo>
                  <a:close/>
                </a:path>
                <a:path w="4156709" h="2892425">
                  <a:moveTo>
                    <a:pt x="630802" y="1159557"/>
                  </a:moveTo>
                  <a:lnTo>
                    <a:pt x="605958" y="1159557"/>
                  </a:lnTo>
                  <a:lnTo>
                    <a:pt x="605958" y="1184948"/>
                  </a:lnTo>
                  <a:lnTo>
                    <a:pt x="630802" y="1184948"/>
                  </a:lnTo>
                  <a:lnTo>
                    <a:pt x="630802" y="1159557"/>
                  </a:lnTo>
                  <a:close/>
                </a:path>
                <a:path w="4156709" h="2892425">
                  <a:moveTo>
                    <a:pt x="630802" y="1210339"/>
                  </a:moveTo>
                  <a:lnTo>
                    <a:pt x="605958" y="1210339"/>
                  </a:lnTo>
                  <a:lnTo>
                    <a:pt x="605958" y="1236888"/>
                  </a:lnTo>
                  <a:lnTo>
                    <a:pt x="630802" y="1236888"/>
                  </a:lnTo>
                  <a:lnTo>
                    <a:pt x="630802" y="1210339"/>
                  </a:lnTo>
                  <a:close/>
                </a:path>
                <a:path w="4156709" h="2892425">
                  <a:moveTo>
                    <a:pt x="630802" y="1260804"/>
                  </a:moveTo>
                  <a:lnTo>
                    <a:pt x="605958" y="1260804"/>
                  </a:lnTo>
                  <a:lnTo>
                    <a:pt x="605958" y="1286195"/>
                  </a:lnTo>
                  <a:lnTo>
                    <a:pt x="630802" y="1286195"/>
                  </a:lnTo>
                  <a:lnTo>
                    <a:pt x="630802" y="1260804"/>
                  </a:lnTo>
                  <a:close/>
                </a:path>
                <a:path w="4156709" h="2892425">
                  <a:moveTo>
                    <a:pt x="630802" y="1312745"/>
                  </a:moveTo>
                  <a:lnTo>
                    <a:pt x="605958" y="1312745"/>
                  </a:lnTo>
                  <a:lnTo>
                    <a:pt x="605958" y="1337820"/>
                  </a:lnTo>
                  <a:lnTo>
                    <a:pt x="630802" y="1337820"/>
                  </a:lnTo>
                  <a:lnTo>
                    <a:pt x="630802" y="1312745"/>
                  </a:lnTo>
                  <a:close/>
                </a:path>
                <a:path w="4156709" h="2892425">
                  <a:moveTo>
                    <a:pt x="630802" y="1363211"/>
                  </a:moveTo>
                  <a:lnTo>
                    <a:pt x="605958" y="1363211"/>
                  </a:lnTo>
                  <a:lnTo>
                    <a:pt x="605958" y="1389867"/>
                  </a:lnTo>
                  <a:lnTo>
                    <a:pt x="630802" y="1389867"/>
                  </a:lnTo>
                  <a:lnTo>
                    <a:pt x="630802" y="1363211"/>
                  </a:lnTo>
                  <a:close/>
                </a:path>
                <a:path w="4156709" h="2892425">
                  <a:moveTo>
                    <a:pt x="630802" y="1413783"/>
                  </a:moveTo>
                  <a:lnTo>
                    <a:pt x="605958" y="1413783"/>
                  </a:lnTo>
                  <a:lnTo>
                    <a:pt x="605958" y="1443072"/>
                  </a:lnTo>
                  <a:lnTo>
                    <a:pt x="629570" y="1443072"/>
                  </a:lnTo>
                  <a:lnTo>
                    <a:pt x="629570" y="1428954"/>
                  </a:lnTo>
                  <a:lnTo>
                    <a:pt x="630802" y="1428954"/>
                  </a:lnTo>
                  <a:lnTo>
                    <a:pt x="630802" y="1413783"/>
                  </a:lnTo>
                  <a:close/>
                </a:path>
                <a:path w="4156709" h="2892425">
                  <a:moveTo>
                    <a:pt x="681518" y="1416416"/>
                  </a:moveTo>
                  <a:lnTo>
                    <a:pt x="655544" y="1416416"/>
                  </a:lnTo>
                  <a:lnTo>
                    <a:pt x="655544" y="1443072"/>
                  </a:lnTo>
                  <a:lnTo>
                    <a:pt x="681518" y="1443072"/>
                  </a:lnTo>
                  <a:lnTo>
                    <a:pt x="681518" y="1416416"/>
                  </a:lnTo>
                  <a:close/>
                </a:path>
                <a:path w="4156709" h="2892425">
                  <a:moveTo>
                    <a:pt x="733157" y="1416416"/>
                  </a:moveTo>
                  <a:lnTo>
                    <a:pt x="707492" y="1416416"/>
                  </a:lnTo>
                  <a:lnTo>
                    <a:pt x="707492" y="1443072"/>
                  </a:lnTo>
                  <a:lnTo>
                    <a:pt x="733157" y="1443072"/>
                  </a:lnTo>
                  <a:lnTo>
                    <a:pt x="733157" y="1416416"/>
                  </a:lnTo>
                  <a:close/>
                </a:path>
                <a:path w="4156709" h="2892425">
                  <a:moveTo>
                    <a:pt x="786234" y="1416416"/>
                  </a:moveTo>
                  <a:lnTo>
                    <a:pt x="759029" y="1416416"/>
                  </a:lnTo>
                  <a:lnTo>
                    <a:pt x="759029" y="1443072"/>
                  </a:lnTo>
                  <a:lnTo>
                    <a:pt x="786234" y="1443072"/>
                  </a:lnTo>
                  <a:lnTo>
                    <a:pt x="786234" y="1416416"/>
                  </a:lnTo>
                  <a:close/>
                </a:path>
                <a:path w="4156709" h="2892425">
                  <a:moveTo>
                    <a:pt x="836950" y="1416416"/>
                  </a:moveTo>
                  <a:lnTo>
                    <a:pt x="812105" y="1416416"/>
                  </a:lnTo>
                  <a:lnTo>
                    <a:pt x="812105" y="1443072"/>
                  </a:lnTo>
                  <a:lnTo>
                    <a:pt x="836950" y="1443072"/>
                  </a:lnTo>
                  <a:lnTo>
                    <a:pt x="836950" y="1416416"/>
                  </a:lnTo>
                  <a:close/>
                </a:path>
                <a:path w="4156709" h="2892425">
                  <a:moveTo>
                    <a:pt x="890027" y="1416416"/>
                  </a:moveTo>
                  <a:lnTo>
                    <a:pt x="864053" y="1416416"/>
                  </a:lnTo>
                  <a:lnTo>
                    <a:pt x="864053" y="1443072"/>
                  </a:lnTo>
                  <a:lnTo>
                    <a:pt x="890027" y="1443072"/>
                  </a:lnTo>
                  <a:lnTo>
                    <a:pt x="890027" y="1416416"/>
                  </a:lnTo>
                  <a:close/>
                </a:path>
                <a:path w="4156709" h="2892425">
                  <a:moveTo>
                    <a:pt x="940742" y="1416416"/>
                  </a:moveTo>
                  <a:lnTo>
                    <a:pt x="916000" y="1416416"/>
                  </a:lnTo>
                  <a:lnTo>
                    <a:pt x="916000" y="1443072"/>
                  </a:lnTo>
                  <a:lnTo>
                    <a:pt x="940742" y="1443072"/>
                  </a:lnTo>
                  <a:lnTo>
                    <a:pt x="940742" y="1416416"/>
                  </a:lnTo>
                  <a:close/>
                </a:path>
                <a:path w="4156709" h="2892425">
                  <a:moveTo>
                    <a:pt x="993819" y="1416416"/>
                  </a:moveTo>
                  <a:lnTo>
                    <a:pt x="967845" y="1416416"/>
                  </a:lnTo>
                  <a:lnTo>
                    <a:pt x="967845" y="1443072"/>
                  </a:lnTo>
                  <a:lnTo>
                    <a:pt x="993819" y="1443072"/>
                  </a:lnTo>
                  <a:lnTo>
                    <a:pt x="993819" y="1416416"/>
                  </a:lnTo>
                  <a:close/>
                </a:path>
                <a:path w="4156709" h="2892425">
                  <a:moveTo>
                    <a:pt x="1046896" y="1416416"/>
                  </a:moveTo>
                  <a:lnTo>
                    <a:pt x="1019485" y="1416416"/>
                  </a:lnTo>
                  <a:lnTo>
                    <a:pt x="1019485" y="1443072"/>
                  </a:lnTo>
                  <a:lnTo>
                    <a:pt x="1046896" y="1443072"/>
                  </a:lnTo>
                  <a:lnTo>
                    <a:pt x="1046896" y="1416416"/>
                  </a:lnTo>
                  <a:close/>
                </a:path>
                <a:path w="4156709" h="2892425">
                  <a:moveTo>
                    <a:pt x="1097303" y="1416416"/>
                  </a:moveTo>
                  <a:lnTo>
                    <a:pt x="1071432" y="1416416"/>
                  </a:lnTo>
                  <a:lnTo>
                    <a:pt x="1071432" y="1443072"/>
                  </a:lnTo>
                  <a:lnTo>
                    <a:pt x="1097303" y="1443072"/>
                  </a:lnTo>
                  <a:lnTo>
                    <a:pt x="1097303" y="1416416"/>
                  </a:lnTo>
                  <a:close/>
                </a:path>
                <a:path w="4156709" h="2892425">
                  <a:moveTo>
                    <a:pt x="1150380" y="1416416"/>
                  </a:moveTo>
                  <a:lnTo>
                    <a:pt x="1124509" y="1416416"/>
                  </a:lnTo>
                  <a:lnTo>
                    <a:pt x="1124509" y="1443072"/>
                  </a:lnTo>
                  <a:lnTo>
                    <a:pt x="1150380" y="1443072"/>
                  </a:lnTo>
                  <a:lnTo>
                    <a:pt x="1150380" y="1416416"/>
                  </a:lnTo>
                  <a:close/>
                </a:path>
                <a:path w="4156709" h="2892425">
                  <a:moveTo>
                    <a:pt x="1202328" y="1416416"/>
                  </a:moveTo>
                  <a:lnTo>
                    <a:pt x="1175225" y="1416416"/>
                  </a:lnTo>
                  <a:lnTo>
                    <a:pt x="1175225" y="1443072"/>
                  </a:lnTo>
                  <a:lnTo>
                    <a:pt x="1202328" y="1443072"/>
                  </a:lnTo>
                  <a:lnTo>
                    <a:pt x="1202328" y="1416416"/>
                  </a:lnTo>
                  <a:close/>
                </a:path>
                <a:path w="4156709" h="2892425">
                  <a:moveTo>
                    <a:pt x="1254275" y="1416416"/>
                  </a:moveTo>
                  <a:lnTo>
                    <a:pt x="1228301" y="1416416"/>
                  </a:lnTo>
                  <a:lnTo>
                    <a:pt x="1228301" y="1443072"/>
                  </a:lnTo>
                  <a:lnTo>
                    <a:pt x="1254275" y="1443072"/>
                  </a:lnTo>
                  <a:lnTo>
                    <a:pt x="1254275" y="1416416"/>
                  </a:lnTo>
                  <a:close/>
                </a:path>
                <a:path w="4156709" h="2892425">
                  <a:moveTo>
                    <a:pt x="1306120" y="1416416"/>
                  </a:moveTo>
                  <a:lnTo>
                    <a:pt x="1281378" y="1416416"/>
                  </a:lnTo>
                  <a:lnTo>
                    <a:pt x="1281378" y="1443072"/>
                  </a:lnTo>
                  <a:lnTo>
                    <a:pt x="1306120" y="1443072"/>
                  </a:lnTo>
                  <a:lnTo>
                    <a:pt x="1306120" y="1416416"/>
                  </a:lnTo>
                  <a:close/>
                </a:path>
                <a:path w="4156709" h="2892425">
                  <a:moveTo>
                    <a:pt x="1359197" y="1416416"/>
                  </a:moveTo>
                  <a:lnTo>
                    <a:pt x="1331786" y="1416416"/>
                  </a:lnTo>
                  <a:lnTo>
                    <a:pt x="1331786" y="1443072"/>
                  </a:lnTo>
                  <a:lnTo>
                    <a:pt x="1359197" y="1443072"/>
                  </a:lnTo>
                  <a:lnTo>
                    <a:pt x="1359197" y="1416416"/>
                  </a:lnTo>
                  <a:close/>
                </a:path>
                <a:path w="4156709" h="2892425">
                  <a:moveTo>
                    <a:pt x="1409707" y="1416416"/>
                  </a:moveTo>
                  <a:lnTo>
                    <a:pt x="1384863" y="1416416"/>
                  </a:lnTo>
                  <a:lnTo>
                    <a:pt x="1384863" y="1443072"/>
                  </a:lnTo>
                  <a:lnTo>
                    <a:pt x="1409707" y="1443072"/>
                  </a:lnTo>
                  <a:lnTo>
                    <a:pt x="1409707" y="1416416"/>
                  </a:lnTo>
                  <a:close/>
                </a:path>
                <a:path w="4156709" h="2892425">
                  <a:moveTo>
                    <a:pt x="1462784" y="1416416"/>
                  </a:moveTo>
                  <a:lnTo>
                    <a:pt x="1436810" y="1416416"/>
                  </a:lnTo>
                  <a:lnTo>
                    <a:pt x="1436810" y="1443072"/>
                  </a:lnTo>
                  <a:lnTo>
                    <a:pt x="1462784" y="1443072"/>
                  </a:lnTo>
                  <a:lnTo>
                    <a:pt x="1462784" y="1416416"/>
                  </a:lnTo>
                  <a:close/>
                </a:path>
                <a:path w="4156709" h="2892425">
                  <a:moveTo>
                    <a:pt x="1495944" y="1432852"/>
                  </a:moveTo>
                  <a:lnTo>
                    <a:pt x="1470278" y="1432852"/>
                  </a:lnTo>
                  <a:lnTo>
                    <a:pt x="1470278" y="1459402"/>
                  </a:lnTo>
                  <a:lnTo>
                    <a:pt x="1495944" y="1459402"/>
                  </a:lnTo>
                  <a:lnTo>
                    <a:pt x="1495944" y="1432852"/>
                  </a:lnTo>
                  <a:close/>
                </a:path>
                <a:path w="4156709" h="2892425">
                  <a:moveTo>
                    <a:pt x="1495944" y="1484582"/>
                  </a:moveTo>
                  <a:lnTo>
                    <a:pt x="1470278" y="1484582"/>
                  </a:lnTo>
                  <a:lnTo>
                    <a:pt x="1470278" y="1509973"/>
                  </a:lnTo>
                  <a:lnTo>
                    <a:pt x="1495944" y="1509973"/>
                  </a:lnTo>
                  <a:lnTo>
                    <a:pt x="1495944" y="1484582"/>
                  </a:lnTo>
                  <a:close/>
                </a:path>
                <a:path w="4156709" h="2892425">
                  <a:moveTo>
                    <a:pt x="1495944" y="1536523"/>
                  </a:moveTo>
                  <a:lnTo>
                    <a:pt x="1470278" y="1536523"/>
                  </a:lnTo>
                  <a:lnTo>
                    <a:pt x="1470278" y="1561914"/>
                  </a:lnTo>
                  <a:lnTo>
                    <a:pt x="1495944" y="1561914"/>
                  </a:lnTo>
                  <a:lnTo>
                    <a:pt x="1495944" y="1536523"/>
                  </a:lnTo>
                  <a:close/>
                </a:path>
                <a:path w="4156709" h="2892425">
                  <a:moveTo>
                    <a:pt x="1495944" y="1585830"/>
                  </a:moveTo>
                  <a:lnTo>
                    <a:pt x="1470278" y="1585830"/>
                  </a:lnTo>
                  <a:lnTo>
                    <a:pt x="1470278" y="1612380"/>
                  </a:lnTo>
                  <a:lnTo>
                    <a:pt x="1495944" y="1612380"/>
                  </a:lnTo>
                  <a:lnTo>
                    <a:pt x="1495944" y="1585830"/>
                  </a:lnTo>
                  <a:close/>
                </a:path>
                <a:path w="4156709" h="2892425">
                  <a:moveTo>
                    <a:pt x="1495944" y="1637560"/>
                  </a:moveTo>
                  <a:lnTo>
                    <a:pt x="1470278" y="1637560"/>
                  </a:lnTo>
                  <a:lnTo>
                    <a:pt x="1470278" y="1662951"/>
                  </a:lnTo>
                  <a:lnTo>
                    <a:pt x="1495944" y="1662951"/>
                  </a:lnTo>
                  <a:lnTo>
                    <a:pt x="1495944" y="1637560"/>
                  </a:lnTo>
                  <a:close/>
                </a:path>
                <a:path w="4156709" h="2892425">
                  <a:moveTo>
                    <a:pt x="1495944" y="1689501"/>
                  </a:moveTo>
                  <a:lnTo>
                    <a:pt x="1470278" y="1689501"/>
                  </a:lnTo>
                  <a:lnTo>
                    <a:pt x="1470278" y="1714892"/>
                  </a:lnTo>
                  <a:lnTo>
                    <a:pt x="1495944" y="1714892"/>
                  </a:lnTo>
                  <a:lnTo>
                    <a:pt x="1495944" y="1689501"/>
                  </a:lnTo>
                  <a:close/>
                </a:path>
                <a:path w="4156709" h="2892425">
                  <a:moveTo>
                    <a:pt x="1495944" y="1738808"/>
                  </a:moveTo>
                  <a:lnTo>
                    <a:pt x="1470278" y="1738808"/>
                  </a:lnTo>
                  <a:lnTo>
                    <a:pt x="1470278" y="1765358"/>
                  </a:lnTo>
                  <a:lnTo>
                    <a:pt x="1495944" y="1765358"/>
                  </a:lnTo>
                  <a:lnTo>
                    <a:pt x="1495944" y="1738808"/>
                  </a:lnTo>
                  <a:close/>
                </a:path>
                <a:path w="4156709" h="2892425">
                  <a:moveTo>
                    <a:pt x="1495944" y="1790749"/>
                  </a:moveTo>
                  <a:lnTo>
                    <a:pt x="1470278" y="1790749"/>
                  </a:lnTo>
                  <a:lnTo>
                    <a:pt x="1470278" y="1815824"/>
                  </a:lnTo>
                  <a:lnTo>
                    <a:pt x="1495944" y="1815824"/>
                  </a:lnTo>
                  <a:lnTo>
                    <a:pt x="1495944" y="1790749"/>
                  </a:lnTo>
                  <a:close/>
                </a:path>
                <a:path w="4156709" h="2892425">
                  <a:moveTo>
                    <a:pt x="1495944" y="1841215"/>
                  </a:moveTo>
                  <a:lnTo>
                    <a:pt x="1470278" y="1841215"/>
                  </a:lnTo>
                  <a:lnTo>
                    <a:pt x="1470278" y="1867870"/>
                  </a:lnTo>
                  <a:lnTo>
                    <a:pt x="1495944" y="1867870"/>
                  </a:lnTo>
                  <a:lnTo>
                    <a:pt x="1495944" y="1841215"/>
                  </a:lnTo>
                  <a:close/>
                </a:path>
                <a:path w="4156709" h="2892425">
                  <a:moveTo>
                    <a:pt x="1495944" y="1891786"/>
                  </a:moveTo>
                  <a:lnTo>
                    <a:pt x="1470278" y="1891786"/>
                  </a:lnTo>
                  <a:lnTo>
                    <a:pt x="1470278" y="1917177"/>
                  </a:lnTo>
                  <a:lnTo>
                    <a:pt x="1495944" y="1917177"/>
                  </a:lnTo>
                  <a:lnTo>
                    <a:pt x="1495944" y="1891786"/>
                  </a:lnTo>
                  <a:close/>
                </a:path>
                <a:path w="4156709" h="2892425">
                  <a:moveTo>
                    <a:pt x="1495944" y="1943727"/>
                  </a:moveTo>
                  <a:lnTo>
                    <a:pt x="1470278" y="1943727"/>
                  </a:lnTo>
                  <a:lnTo>
                    <a:pt x="1470278" y="1969118"/>
                  </a:lnTo>
                  <a:lnTo>
                    <a:pt x="1495944" y="1969118"/>
                  </a:lnTo>
                  <a:lnTo>
                    <a:pt x="1495944" y="1943727"/>
                  </a:lnTo>
                  <a:close/>
                </a:path>
                <a:path w="4156709" h="2892425">
                  <a:moveTo>
                    <a:pt x="1495944" y="1994193"/>
                  </a:moveTo>
                  <a:lnTo>
                    <a:pt x="1470278" y="1994193"/>
                  </a:lnTo>
                  <a:lnTo>
                    <a:pt x="1470278" y="2020848"/>
                  </a:lnTo>
                  <a:lnTo>
                    <a:pt x="1495944" y="2020848"/>
                  </a:lnTo>
                  <a:lnTo>
                    <a:pt x="1495944" y="1994193"/>
                  </a:lnTo>
                  <a:close/>
                </a:path>
                <a:path w="4156709" h="2892425">
                  <a:moveTo>
                    <a:pt x="1495944" y="2044975"/>
                  </a:moveTo>
                  <a:lnTo>
                    <a:pt x="1470278" y="2044975"/>
                  </a:lnTo>
                  <a:lnTo>
                    <a:pt x="1470278" y="2070050"/>
                  </a:lnTo>
                  <a:lnTo>
                    <a:pt x="1495944" y="2070050"/>
                  </a:lnTo>
                  <a:lnTo>
                    <a:pt x="1495944" y="2044975"/>
                  </a:lnTo>
                  <a:close/>
                </a:path>
                <a:path w="4156709" h="2892425">
                  <a:moveTo>
                    <a:pt x="1495944" y="2096705"/>
                  </a:moveTo>
                  <a:lnTo>
                    <a:pt x="1470278" y="2096705"/>
                  </a:lnTo>
                  <a:lnTo>
                    <a:pt x="1470278" y="2122096"/>
                  </a:lnTo>
                  <a:lnTo>
                    <a:pt x="1495944" y="2122096"/>
                  </a:lnTo>
                  <a:lnTo>
                    <a:pt x="1495944" y="2096705"/>
                  </a:lnTo>
                  <a:close/>
                </a:path>
                <a:path w="4156709" h="2892425">
                  <a:moveTo>
                    <a:pt x="1495944" y="2147171"/>
                  </a:moveTo>
                  <a:lnTo>
                    <a:pt x="1470278" y="2147171"/>
                  </a:lnTo>
                  <a:lnTo>
                    <a:pt x="1470278" y="2173721"/>
                  </a:lnTo>
                  <a:lnTo>
                    <a:pt x="1495944" y="2173721"/>
                  </a:lnTo>
                  <a:lnTo>
                    <a:pt x="1495944" y="2147171"/>
                  </a:lnTo>
                  <a:close/>
                </a:path>
                <a:path w="4156709" h="2892425">
                  <a:moveTo>
                    <a:pt x="1495944" y="2197953"/>
                  </a:moveTo>
                  <a:lnTo>
                    <a:pt x="1470278" y="2197953"/>
                  </a:lnTo>
                  <a:lnTo>
                    <a:pt x="1470278" y="2223028"/>
                  </a:lnTo>
                  <a:lnTo>
                    <a:pt x="1495944" y="2223028"/>
                  </a:lnTo>
                  <a:lnTo>
                    <a:pt x="1495944" y="2197953"/>
                  </a:lnTo>
                  <a:close/>
                </a:path>
                <a:path w="4156709" h="2892425">
                  <a:moveTo>
                    <a:pt x="1495944" y="2249683"/>
                  </a:moveTo>
                  <a:lnTo>
                    <a:pt x="1470278" y="2249683"/>
                  </a:lnTo>
                  <a:lnTo>
                    <a:pt x="1470278" y="2275074"/>
                  </a:lnTo>
                  <a:lnTo>
                    <a:pt x="1495944" y="2275074"/>
                  </a:lnTo>
                  <a:lnTo>
                    <a:pt x="1495944" y="2249683"/>
                  </a:lnTo>
                  <a:close/>
                </a:path>
                <a:path w="4156709" h="2892425">
                  <a:moveTo>
                    <a:pt x="1495944" y="2300465"/>
                  </a:moveTo>
                  <a:lnTo>
                    <a:pt x="1470278" y="2300465"/>
                  </a:lnTo>
                  <a:lnTo>
                    <a:pt x="1470278" y="2326699"/>
                  </a:lnTo>
                  <a:lnTo>
                    <a:pt x="1495944" y="2326699"/>
                  </a:lnTo>
                  <a:lnTo>
                    <a:pt x="1495944" y="2300465"/>
                  </a:lnTo>
                  <a:close/>
                </a:path>
                <a:path w="4156709" h="2892425">
                  <a:moveTo>
                    <a:pt x="1495944" y="2350931"/>
                  </a:moveTo>
                  <a:lnTo>
                    <a:pt x="1470278" y="2350931"/>
                  </a:lnTo>
                  <a:lnTo>
                    <a:pt x="1470278" y="2376322"/>
                  </a:lnTo>
                  <a:lnTo>
                    <a:pt x="1495944" y="2376322"/>
                  </a:lnTo>
                  <a:lnTo>
                    <a:pt x="1495944" y="2350931"/>
                  </a:lnTo>
                  <a:close/>
                </a:path>
                <a:path w="4156709" h="2892425">
                  <a:moveTo>
                    <a:pt x="1495944" y="2402662"/>
                  </a:moveTo>
                  <a:lnTo>
                    <a:pt x="1470278" y="2402662"/>
                  </a:lnTo>
                  <a:lnTo>
                    <a:pt x="1470278" y="2428053"/>
                  </a:lnTo>
                  <a:lnTo>
                    <a:pt x="1495944" y="2428053"/>
                  </a:lnTo>
                  <a:lnTo>
                    <a:pt x="1495944" y="2402662"/>
                  </a:lnTo>
                  <a:close/>
                </a:path>
                <a:path w="4156709" h="2892425">
                  <a:moveTo>
                    <a:pt x="1495944" y="2453444"/>
                  </a:moveTo>
                  <a:lnTo>
                    <a:pt x="1470278" y="2453444"/>
                  </a:lnTo>
                  <a:lnTo>
                    <a:pt x="1470278" y="2477254"/>
                  </a:lnTo>
                  <a:lnTo>
                    <a:pt x="1495944" y="2477254"/>
                  </a:lnTo>
                  <a:lnTo>
                    <a:pt x="1495944" y="2453444"/>
                  </a:lnTo>
                  <a:close/>
                </a:path>
                <a:path w="4156709" h="2892425">
                  <a:moveTo>
                    <a:pt x="1495944" y="2503909"/>
                  </a:moveTo>
                  <a:lnTo>
                    <a:pt x="1470278" y="2503909"/>
                  </a:lnTo>
                  <a:lnTo>
                    <a:pt x="1470278" y="2529300"/>
                  </a:lnTo>
                  <a:lnTo>
                    <a:pt x="1495944" y="2529300"/>
                  </a:lnTo>
                  <a:lnTo>
                    <a:pt x="1495944" y="2503909"/>
                  </a:lnTo>
                  <a:close/>
                </a:path>
                <a:path w="4156709" h="2892425">
                  <a:moveTo>
                    <a:pt x="1495944" y="2554375"/>
                  </a:moveTo>
                  <a:lnTo>
                    <a:pt x="1470278" y="2554375"/>
                  </a:lnTo>
                  <a:lnTo>
                    <a:pt x="1470278" y="2580925"/>
                  </a:lnTo>
                  <a:lnTo>
                    <a:pt x="1495944" y="2580925"/>
                  </a:lnTo>
                  <a:lnTo>
                    <a:pt x="1495944" y="2554375"/>
                  </a:lnTo>
                  <a:close/>
                </a:path>
                <a:path w="4156709" h="2892425">
                  <a:moveTo>
                    <a:pt x="4156355" y="1157133"/>
                  </a:moveTo>
                  <a:lnTo>
                    <a:pt x="4130483" y="1157133"/>
                  </a:lnTo>
                  <a:lnTo>
                    <a:pt x="4130483" y="1158292"/>
                  </a:lnTo>
                  <a:lnTo>
                    <a:pt x="4156355" y="1158292"/>
                  </a:lnTo>
                  <a:lnTo>
                    <a:pt x="4156355" y="1157133"/>
                  </a:lnTo>
                  <a:close/>
                </a:path>
                <a:path w="4156709" h="2892425">
                  <a:moveTo>
                    <a:pt x="4156355" y="1183683"/>
                  </a:moveTo>
                  <a:lnTo>
                    <a:pt x="4130483" y="1183683"/>
                  </a:lnTo>
                  <a:lnTo>
                    <a:pt x="4130483" y="1207599"/>
                  </a:lnTo>
                  <a:lnTo>
                    <a:pt x="4156355" y="1207599"/>
                  </a:lnTo>
                  <a:lnTo>
                    <a:pt x="4156355" y="1183683"/>
                  </a:lnTo>
                  <a:close/>
                </a:path>
                <a:path w="4156709" h="2892425">
                  <a:moveTo>
                    <a:pt x="4156355" y="1234149"/>
                  </a:moveTo>
                  <a:lnTo>
                    <a:pt x="4130483" y="1234149"/>
                  </a:lnTo>
                  <a:lnTo>
                    <a:pt x="4130483" y="1259540"/>
                  </a:lnTo>
                  <a:lnTo>
                    <a:pt x="4156355" y="1259540"/>
                  </a:lnTo>
                  <a:lnTo>
                    <a:pt x="4156355" y="1234149"/>
                  </a:lnTo>
                  <a:close/>
                </a:path>
                <a:path w="4156709" h="2892425">
                  <a:moveTo>
                    <a:pt x="4156355" y="1284720"/>
                  </a:moveTo>
                  <a:lnTo>
                    <a:pt x="4130483" y="1284720"/>
                  </a:lnTo>
                  <a:lnTo>
                    <a:pt x="4130483" y="1311270"/>
                  </a:lnTo>
                  <a:lnTo>
                    <a:pt x="4156355" y="1311270"/>
                  </a:lnTo>
                  <a:lnTo>
                    <a:pt x="4156355" y="1284720"/>
                  </a:lnTo>
                  <a:close/>
                </a:path>
                <a:path w="4156709" h="2892425">
                  <a:moveTo>
                    <a:pt x="4156355" y="1336661"/>
                  </a:moveTo>
                  <a:lnTo>
                    <a:pt x="4130483" y="1336661"/>
                  </a:lnTo>
                  <a:lnTo>
                    <a:pt x="4130483" y="1360577"/>
                  </a:lnTo>
                  <a:lnTo>
                    <a:pt x="4156355" y="1360577"/>
                  </a:lnTo>
                  <a:lnTo>
                    <a:pt x="4156355" y="1336661"/>
                  </a:lnTo>
                  <a:close/>
                </a:path>
                <a:path w="4156709" h="2892425">
                  <a:moveTo>
                    <a:pt x="4156355" y="1387127"/>
                  </a:moveTo>
                  <a:lnTo>
                    <a:pt x="4130483" y="1387127"/>
                  </a:lnTo>
                  <a:lnTo>
                    <a:pt x="4130483" y="1412518"/>
                  </a:lnTo>
                  <a:lnTo>
                    <a:pt x="4156355" y="1412518"/>
                  </a:lnTo>
                  <a:lnTo>
                    <a:pt x="4156355" y="1387127"/>
                  </a:lnTo>
                  <a:close/>
                </a:path>
                <a:path w="4156709" h="2892425">
                  <a:moveTo>
                    <a:pt x="4156355" y="1437909"/>
                  </a:moveTo>
                  <a:lnTo>
                    <a:pt x="4130483" y="1437909"/>
                  </a:lnTo>
                  <a:lnTo>
                    <a:pt x="4130483" y="1464565"/>
                  </a:lnTo>
                  <a:lnTo>
                    <a:pt x="4156355" y="1464565"/>
                  </a:lnTo>
                  <a:lnTo>
                    <a:pt x="4156355" y="1437909"/>
                  </a:lnTo>
                  <a:close/>
                </a:path>
                <a:path w="4156709" h="2892425">
                  <a:moveTo>
                    <a:pt x="4156355" y="1489639"/>
                  </a:moveTo>
                  <a:lnTo>
                    <a:pt x="4130483" y="1489639"/>
                  </a:lnTo>
                  <a:lnTo>
                    <a:pt x="4130483" y="1513871"/>
                  </a:lnTo>
                  <a:lnTo>
                    <a:pt x="4156355" y="1513871"/>
                  </a:lnTo>
                  <a:lnTo>
                    <a:pt x="4156355" y="1489639"/>
                  </a:lnTo>
                  <a:close/>
                </a:path>
                <a:path w="4156709" h="2892425">
                  <a:moveTo>
                    <a:pt x="4156355" y="1540421"/>
                  </a:moveTo>
                  <a:lnTo>
                    <a:pt x="4130483" y="1540421"/>
                  </a:lnTo>
                  <a:lnTo>
                    <a:pt x="4130483" y="1565496"/>
                  </a:lnTo>
                  <a:lnTo>
                    <a:pt x="4156355" y="1565496"/>
                  </a:lnTo>
                  <a:lnTo>
                    <a:pt x="4156355" y="1540421"/>
                  </a:lnTo>
                  <a:close/>
                </a:path>
                <a:path w="4156709" h="2892425">
                  <a:moveTo>
                    <a:pt x="4156355" y="1590887"/>
                  </a:moveTo>
                  <a:lnTo>
                    <a:pt x="4130483" y="1590887"/>
                  </a:lnTo>
                  <a:lnTo>
                    <a:pt x="4130483" y="1617543"/>
                  </a:lnTo>
                  <a:lnTo>
                    <a:pt x="4156355" y="1617543"/>
                  </a:lnTo>
                  <a:lnTo>
                    <a:pt x="4156355" y="1590887"/>
                  </a:lnTo>
                  <a:close/>
                </a:path>
                <a:path w="4156709" h="2892425">
                  <a:moveTo>
                    <a:pt x="4156355" y="1642618"/>
                  </a:moveTo>
                  <a:lnTo>
                    <a:pt x="4130483" y="1642618"/>
                  </a:lnTo>
                  <a:lnTo>
                    <a:pt x="4130483" y="1669167"/>
                  </a:lnTo>
                  <a:lnTo>
                    <a:pt x="4156355" y="1669167"/>
                  </a:lnTo>
                  <a:lnTo>
                    <a:pt x="4156355" y="1642618"/>
                  </a:lnTo>
                  <a:close/>
                </a:path>
                <a:path w="4156709" h="2892425">
                  <a:moveTo>
                    <a:pt x="4104510" y="1642618"/>
                  </a:moveTo>
                  <a:lnTo>
                    <a:pt x="4077407" y="1642618"/>
                  </a:lnTo>
                  <a:lnTo>
                    <a:pt x="4077407" y="1669167"/>
                  </a:lnTo>
                  <a:lnTo>
                    <a:pt x="4104510" y="1669167"/>
                  </a:lnTo>
                  <a:lnTo>
                    <a:pt x="4104510" y="1642618"/>
                  </a:lnTo>
                  <a:close/>
                </a:path>
                <a:path w="4156709" h="2892425">
                  <a:moveTo>
                    <a:pt x="4052562" y="1642618"/>
                  </a:moveTo>
                  <a:lnTo>
                    <a:pt x="4026588" y="1642618"/>
                  </a:lnTo>
                  <a:lnTo>
                    <a:pt x="4026588" y="1669167"/>
                  </a:lnTo>
                  <a:lnTo>
                    <a:pt x="4052562" y="1669167"/>
                  </a:lnTo>
                  <a:lnTo>
                    <a:pt x="4052562" y="1642618"/>
                  </a:lnTo>
                  <a:close/>
                </a:path>
                <a:path w="4156709" h="2892425">
                  <a:moveTo>
                    <a:pt x="3999485" y="1642618"/>
                  </a:moveTo>
                  <a:lnTo>
                    <a:pt x="3973512" y="1642618"/>
                  </a:lnTo>
                  <a:lnTo>
                    <a:pt x="3973512" y="1669167"/>
                  </a:lnTo>
                  <a:lnTo>
                    <a:pt x="3999485" y="1669167"/>
                  </a:lnTo>
                  <a:lnTo>
                    <a:pt x="3999485" y="1642618"/>
                  </a:lnTo>
                  <a:close/>
                </a:path>
                <a:path w="4156709" h="2892425">
                  <a:moveTo>
                    <a:pt x="3948770" y="1642618"/>
                  </a:moveTo>
                  <a:lnTo>
                    <a:pt x="3921667" y="1642618"/>
                  </a:lnTo>
                  <a:lnTo>
                    <a:pt x="3921667" y="1669167"/>
                  </a:lnTo>
                  <a:lnTo>
                    <a:pt x="3948770" y="1669167"/>
                  </a:lnTo>
                  <a:lnTo>
                    <a:pt x="3948770" y="1642618"/>
                  </a:lnTo>
                  <a:close/>
                </a:path>
                <a:path w="4156709" h="2892425">
                  <a:moveTo>
                    <a:pt x="3895693" y="1642618"/>
                  </a:moveTo>
                  <a:lnTo>
                    <a:pt x="3869719" y="1642618"/>
                  </a:lnTo>
                  <a:lnTo>
                    <a:pt x="3869719" y="1669167"/>
                  </a:lnTo>
                  <a:lnTo>
                    <a:pt x="3895693" y="1669167"/>
                  </a:lnTo>
                  <a:lnTo>
                    <a:pt x="3895693" y="1642618"/>
                  </a:lnTo>
                  <a:close/>
                </a:path>
                <a:path w="4156709" h="2892425">
                  <a:moveTo>
                    <a:pt x="3845285" y="1642618"/>
                  </a:moveTo>
                  <a:lnTo>
                    <a:pt x="3818080" y="1642618"/>
                  </a:lnTo>
                  <a:lnTo>
                    <a:pt x="3818080" y="1669167"/>
                  </a:lnTo>
                  <a:lnTo>
                    <a:pt x="3845285" y="1669167"/>
                  </a:lnTo>
                  <a:lnTo>
                    <a:pt x="3845285" y="1642618"/>
                  </a:lnTo>
                  <a:close/>
                </a:path>
                <a:path w="4156709" h="2892425">
                  <a:moveTo>
                    <a:pt x="3792209" y="1642618"/>
                  </a:moveTo>
                  <a:lnTo>
                    <a:pt x="3766235" y="1642618"/>
                  </a:lnTo>
                  <a:lnTo>
                    <a:pt x="3766235" y="1669167"/>
                  </a:lnTo>
                  <a:lnTo>
                    <a:pt x="3792209" y="1669167"/>
                  </a:lnTo>
                  <a:lnTo>
                    <a:pt x="3792209" y="1642618"/>
                  </a:lnTo>
                  <a:close/>
                </a:path>
                <a:path w="4156709" h="2892425">
                  <a:moveTo>
                    <a:pt x="3739132" y="1642618"/>
                  </a:moveTo>
                  <a:lnTo>
                    <a:pt x="3714287" y="1642618"/>
                  </a:lnTo>
                  <a:lnTo>
                    <a:pt x="3714287" y="1669167"/>
                  </a:lnTo>
                  <a:lnTo>
                    <a:pt x="3739132" y="1669167"/>
                  </a:lnTo>
                  <a:lnTo>
                    <a:pt x="3739132" y="1642618"/>
                  </a:lnTo>
                  <a:close/>
                </a:path>
                <a:path w="4156709" h="2892425">
                  <a:moveTo>
                    <a:pt x="3688314" y="1642618"/>
                  </a:moveTo>
                  <a:lnTo>
                    <a:pt x="3661211" y="1642618"/>
                  </a:lnTo>
                  <a:lnTo>
                    <a:pt x="3661211" y="1669167"/>
                  </a:lnTo>
                  <a:lnTo>
                    <a:pt x="3688314" y="1669167"/>
                  </a:lnTo>
                  <a:lnTo>
                    <a:pt x="3688314" y="1642618"/>
                  </a:lnTo>
                  <a:close/>
                </a:path>
                <a:path w="4156709" h="2892425">
                  <a:moveTo>
                    <a:pt x="3635237" y="1642618"/>
                  </a:moveTo>
                  <a:lnTo>
                    <a:pt x="3610803" y="1642618"/>
                  </a:lnTo>
                  <a:lnTo>
                    <a:pt x="3610803" y="1669167"/>
                  </a:lnTo>
                  <a:lnTo>
                    <a:pt x="3635237" y="1669167"/>
                  </a:lnTo>
                  <a:lnTo>
                    <a:pt x="3635237" y="1642618"/>
                  </a:lnTo>
                  <a:close/>
                </a:path>
                <a:path w="4156709" h="2892425">
                  <a:moveTo>
                    <a:pt x="3583392" y="1642618"/>
                  </a:moveTo>
                  <a:lnTo>
                    <a:pt x="3557726" y="1642618"/>
                  </a:lnTo>
                  <a:lnTo>
                    <a:pt x="3557726" y="1669167"/>
                  </a:lnTo>
                  <a:lnTo>
                    <a:pt x="3583392" y="1669167"/>
                  </a:lnTo>
                  <a:lnTo>
                    <a:pt x="3583392" y="1642618"/>
                  </a:lnTo>
                  <a:close/>
                </a:path>
                <a:path w="4156709" h="2892425">
                  <a:moveTo>
                    <a:pt x="3531752" y="1642618"/>
                  </a:moveTo>
                  <a:lnTo>
                    <a:pt x="3504649" y="1642618"/>
                  </a:lnTo>
                  <a:lnTo>
                    <a:pt x="3504649" y="1669167"/>
                  </a:lnTo>
                  <a:lnTo>
                    <a:pt x="3531752" y="1669167"/>
                  </a:lnTo>
                  <a:lnTo>
                    <a:pt x="3531752" y="1642618"/>
                  </a:lnTo>
                  <a:close/>
                </a:path>
                <a:path w="4156709" h="2892425">
                  <a:moveTo>
                    <a:pt x="3479805" y="1642618"/>
                  </a:moveTo>
                  <a:lnTo>
                    <a:pt x="3453934" y="1642618"/>
                  </a:lnTo>
                  <a:lnTo>
                    <a:pt x="3453934" y="1669167"/>
                  </a:lnTo>
                  <a:lnTo>
                    <a:pt x="3479805" y="1669167"/>
                  </a:lnTo>
                  <a:lnTo>
                    <a:pt x="3479805" y="1642618"/>
                  </a:lnTo>
                  <a:close/>
                </a:path>
                <a:path w="4156709" h="2892425">
                  <a:moveTo>
                    <a:pt x="3426728" y="1642618"/>
                  </a:moveTo>
                  <a:lnTo>
                    <a:pt x="3400857" y="1642618"/>
                  </a:lnTo>
                  <a:lnTo>
                    <a:pt x="3400857" y="1669167"/>
                  </a:lnTo>
                  <a:lnTo>
                    <a:pt x="3426728" y="1669167"/>
                  </a:lnTo>
                  <a:lnTo>
                    <a:pt x="3426728" y="1642618"/>
                  </a:lnTo>
                  <a:close/>
                </a:path>
                <a:path w="4156709" h="2892425">
                  <a:moveTo>
                    <a:pt x="3376013" y="1642618"/>
                  </a:moveTo>
                  <a:lnTo>
                    <a:pt x="3348910" y="1642618"/>
                  </a:lnTo>
                  <a:lnTo>
                    <a:pt x="3348910" y="1669167"/>
                  </a:lnTo>
                  <a:lnTo>
                    <a:pt x="3376013" y="1669167"/>
                  </a:lnTo>
                  <a:lnTo>
                    <a:pt x="3376013" y="1642618"/>
                  </a:lnTo>
                  <a:close/>
                </a:path>
                <a:path w="4156709" h="2892425">
                  <a:moveTo>
                    <a:pt x="3322936" y="1642618"/>
                  </a:moveTo>
                  <a:lnTo>
                    <a:pt x="3296962" y="1642618"/>
                  </a:lnTo>
                  <a:lnTo>
                    <a:pt x="3296962" y="1669167"/>
                  </a:lnTo>
                  <a:lnTo>
                    <a:pt x="3322936" y="1669167"/>
                  </a:lnTo>
                  <a:lnTo>
                    <a:pt x="3322936" y="1642618"/>
                  </a:lnTo>
                  <a:close/>
                </a:path>
                <a:path w="4156709" h="2892425">
                  <a:moveTo>
                    <a:pt x="3269859" y="1642618"/>
                  </a:moveTo>
                  <a:lnTo>
                    <a:pt x="3242756" y="1642618"/>
                  </a:lnTo>
                  <a:lnTo>
                    <a:pt x="3242756" y="1669167"/>
                  </a:lnTo>
                  <a:lnTo>
                    <a:pt x="3269859" y="1669167"/>
                  </a:lnTo>
                  <a:lnTo>
                    <a:pt x="3269859" y="1642618"/>
                  </a:lnTo>
                  <a:close/>
                </a:path>
                <a:path w="4156709" h="2892425">
                  <a:moveTo>
                    <a:pt x="3268730" y="1692135"/>
                  </a:moveTo>
                  <a:lnTo>
                    <a:pt x="3242756" y="1692135"/>
                  </a:lnTo>
                  <a:lnTo>
                    <a:pt x="3242756" y="1717315"/>
                  </a:lnTo>
                  <a:lnTo>
                    <a:pt x="3268730" y="1717315"/>
                  </a:lnTo>
                  <a:lnTo>
                    <a:pt x="3268730" y="1692135"/>
                  </a:lnTo>
                  <a:close/>
                </a:path>
                <a:path w="4156709" h="2892425">
                  <a:moveTo>
                    <a:pt x="3268730" y="1742706"/>
                  </a:moveTo>
                  <a:lnTo>
                    <a:pt x="3242756" y="1742706"/>
                  </a:lnTo>
                  <a:lnTo>
                    <a:pt x="3242756" y="1769256"/>
                  </a:lnTo>
                  <a:lnTo>
                    <a:pt x="3268730" y="1769256"/>
                  </a:lnTo>
                  <a:lnTo>
                    <a:pt x="3268730" y="1742706"/>
                  </a:lnTo>
                  <a:close/>
                </a:path>
                <a:path w="4156709" h="2892425">
                  <a:moveTo>
                    <a:pt x="3268730" y="1793172"/>
                  </a:moveTo>
                  <a:lnTo>
                    <a:pt x="3242756" y="1793172"/>
                  </a:lnTo>
                  <a:lnTo>
                    <a:pt x="3242756" y="1818563"/>
                  </a:lnTo>
                  <a:lnTo>
                    <a:pt x="3268730" y="1818563"/>
                  </a:lnTo>
                  <a:lnTo>
                    <a:pt x="3268730" y="1793172"/>
                  </a:lnTo>
                  <a:close/>
                </a:path>
                <a:path w="4156709" h="2892425">
                  <a:moveTo>
                    <a:pt x="3268730" y="1845113"/>
                  </a:moveTo>
                  <a:lnTo>
                    <a:pt x="3242756" y="1845113"/>
                  </a:lnTo>
                  <a:lnTo>
                    <a:pt x="3242756" y="1870188"/>
                  </a:lnTo>
                  <a:lnTo>
                    <a:pt x="3268730" y="1870188"/>
                  </a:lnTo>
                  <a:lnTo>
                    <a:pt x="3268730" y="1845113"/>
                  </a:lnTo>
                  <a:close/>
                </a:path>
                <a:path w="4156709" h="2892425">
                  <a:moveTo>
                    <a:pt x="3268730" y="1895579"/>
                  </a:moveTo>
                  <a:lnTo>
                    <a:pt x="3242756" y="1895579"/>
                  </a:lnTo>
                  <a:lnTo>
                    <a:pt x="3242756" y="1922234"/>
                  </a:lnTo>
                  <a:lnTo>
                    <a:pt x="3268730" y="1922234"/>
                  </a:lnTo>
                  <a:lnTo>
                    <a:pt x="3268730" y="1895579"/>
                  </a:lnTo>
                  <a:close/>
                </a:path>
                <a:path w="4156709" h="2892425">
                  <a:moveTo>
                    <a:pt x="3268730" y="1947625"/>
                  </a:moveTo>
                  <a:lnTo>
                    <a:pt x="3242756" y="1947625"/>
                  </a:lnTo>
                  <a:lnTo>
                    <a:pt x="3242756" y="1971541"/>
                  </a:lnTo>
                  <a:lnTo>
                    <a:pt x="3268730" y="1971541"/>
                  </a:lnTo>
                  <a:lnTo>
                    <a:pt x="3268730" y="1947625"/>
                  </a:lnTo>
                  <a:close/>
                </a:path>
                <a:path w="4156709" h="2892425">
                  <a:moveTo>
                    <a:pt x="3268730" y="1998091"/>
                  </a:moveTo>
                  <a:lnTo>
                    <a:pt x="3242756" y="1998091"/>
                  </a:lnTo>
                  <a:lnTo>
                    <a:pt x="3242756" y="2023482"/>
                  </a:lnTo>
                  <a:lnTo>
                    <a:pt x="3268730" y="2023482"/>
                  </a:lnTo>
                  <a:lnTo>
                    <a:pt x="3268730" y="1998091"/>
                  </a:lnTo>
                  <a:close/>
                </a:path>
                <a:path w="4156709" h="2892425">
                  <a:moveTo>
                    <a:pt x="3268730" y="2048557"/>
                  </a:moveTo>
                  <a:lnTo>
                    <a:pt x="3242756" y="2048557"/>
                  </a:lnTo>
                  <a:lnTo>
                    <a:pt x="3242756" y="2075213"/>
                  </a:lnTo>
                  <a:lnTo>
                    <a:pt x="3268730" y="2075213"/>
                  </a:lnTo>
                  <a:lnTo>
                    <a:pt x="3268730" y="2048557"/>
                  </a:lnTo>
                  <a:close/>
                </a:path>
                <a:path w="4156709" h="2892425">
                  <a:moveTo>
                    <a:pt x="3268730" y="2100604"/>
                  </a:moveTo>
                  <a:lnTo>
                    <a:pt x="3242756" y="2100604"/>
                  </a:lnTo>
                  <a:lnTo>
                    <a:pt x="3242756" y="2124520"/>
                  </a:lnTo>
                  <a:lnTo>
                    <a:pt x="3268730" y="2124520"/>
                  </a:lnTo>
                  <a:lnTo>
                    <a:pt x="3268730" y="2100604"/>
                  </a:lnTo>
                  <a:close/>
                </a:path>
                <a:path w="4156709" h="2892425">
                  <a:moveTo>
                    <a:pt x="3268730" y="2151069"/>
                  </a:moveTo>
                  <a:lnTo>
                    <a:pt x="3242756" y="2151069"/>
                  </a:lnTo>
                  <a:lnTo>
                    <a:pt x="3242756" y="2176460"/>
                  </a:lnTo>
                  <a:lnTo>
                    <a:pt x="3268730" y="2176460"/>
                  </a:lnTo>
                  <a:lnTo>
                    <a:pt x="3268730" y="2151069"/>
                  </a:lnTo>
                  <a:close/>
                </a:path>
                <a:path w="4156709" h="2892425">
                  <a:moveTo>
                    <a:pt x="3268730" y="2201535"/>
                  </a:moveTo>
                  <a:lnTo>
                    <a:pt x="3242756" y="2201535"/>
                  </a:lnTo>
                  <a:lnTo>
                    <a:pt x="3242756" y="2228191"/>
                  </a:lnTo>
                  <a:lnTo>
                    <a:pt x="3268730" y="2228191"/>
                  </a:lnTo>
                  <a:lnTo>
                    <a:pt x="3268730" y="2201535"/>
                  </a:lnTo>
                  <a:close/>
                </a:path>
                <a:path w="4156709" h="2892425">
                  <a:moveTo>
                    <a:pt x="3268730" y="2253582"/>
                  </a:moveTo>
                  <a:lnTo>
                    <a:pt x="3242756" y="2253582"/>
                  </a:lnTo>
                  <a:lnTo>
                    <a:pt x="3242756" y="2277392"/>
                  </a:lnTo>
                  <a:lnTo>
                    <a:pt x="3268730" y="2277392"/>
                  </a:lnTo>
                  <a:lnTo>
                    <a:pt x="3268730" y="2253582"/>
                  </a:lnTo>
                  <a:close/>
                </a:path>
                <a:path w="4156709" h="2892425">
                  <a:moveTo>
                    <a:pt x="3268730" y="2304048"/>
                  </a:moveTo>
                  <a:lnTo>
                    <a:pt x="3242756" y="2304048"/>
                  </a:lnTo>
                  <a:lnTo>
                    <a:pt x="3242756" y="2329439"/>
                  </a:lnTo>
                  <a:lnTo>
                    <a:pt x="3268730" y="2329439"/>
                  </a:lnTo>
                  <a:lnTo>
                    <a:pt x="3268730" y="2304048"/>
                  </a:lnTo>
                  <a:close/>
                </a:path>
                <a:path w="4156709" h="2892425">
                  <a:moveTo>
                    <a:pt x="3268730" y="2354830"/>
                  </a:moveTo>
                  <a:lnTo>
                    <a:pt x="3242756" y="2354830"/>
                  </a:lnTo>
                  <a:lnTo>
                    <a:pt x="3242756" y="2379904"/>
                  </a:lnTo>
                  <a:lnTo>
                    <a:pt x="3268730" y="2379904"/>
                  </a:lnTo>
                  <a:lnTo>
                    <a:pt x="3268730" y="2354830"/>
                  </a:lnTo>
                  <a:close/>
                </a:path>
                <a:path w="4156709" h="2892425">
                  <a:moveTo>
                    <a:pt x="3268730" y="2406454"/>
                  </a:moveTo>
                  <a:lnTo>
                    <a:pt x="3242756" y="2406454"/>
                  </a:lnTo>
                  <a:lnTo>
                    <a:pt x="3242756" y="2430686"/>
                  </a:lnTo>
                  <a:lnTo>
                    <a:pt x="3268730" y="2430686"/>
                  </a:lnTo>
                  <a:lnTo>
                    <a:pt x="3268730" y="2406454"/>
                  </a:lnTo>
                  <a:close/>
                </a:path>
                <a:path w="4156709" h="2892425">
                  <a:moveTo>
                    <a:pt x="3858632" y="112415"/>
                  </a:moveTo>
                  <a:lnTo>
                    <a:pt x="3834198" y="112415"/>
                  </a:lnTo>
                  <a:lnTo>
                    <a:pt x="3834198" y="136542"/>
                  </a:lnTo>
                  <a:lnTo>
                    <a:pt x="3858632" y="136542"/>
                  </a:lnTo>
                  <a:lnTo>
                    <a:pt x="3858632" y="112415"/>
                  </a:lnTo>
                  <a:close/>
                </a:path>
                <a:path w="4156709" h="2892425">
                  <a:moveTo>
                    <a:pt x="3858632" y="161933"/>
                  </a:moveTo>
                  <a:lnTo>
                    <a:pt x="3834198" y="161933"/>
                  </a:lnTo>
                  <a:lnTo>
                    <a:pt x="3834198" y="188272"/>
                  </a:lnTo>
                  <a:lnTo>
                    <a:pt x="3858632" y="188272"/>
                  </a:lnTo>
                  <a:lnTo>
                    <a:pt x="3858632" y="161933"/>
                  </a:lnTo>
                  <a:close/>
                </a:path>
                <a:path w="4156709" h="2892425">
                  <a:moveTo>
                    <a:pt x="3858632" y="213663"/>
                  </a:moveTo>
                  <a:lnTo>
                    <a:pt x="3834198" y="213663"/>
                  </a:lnTo>
                  <a:lnTo>
                    <a:pt x="3834198" y="239054"/>
                  </a:lnTo>
                  <a:lnTo>
                    <a:pt x="3858632" y="239054"/>
                  </a:lnTo>
                  <a:lnTo>
                    <a:pt x="3858632" y="213663"/>
                  </a:lnTo>
                  <a:close/>
                </a:path>
                <a:path w="4156709" h="2892425">
                  <a:moveTo>
                    <a:pt x="3858632" y="265604"/>
                  </a:moveTo>
                  <a:lnTo>
                    <a:pt x="3834198" y="265604"/>
                  </a:lnTo>
                  <a:lnTo>
                    <a:pt x="3834198" y="289520"/>
                  </a:lnTo>
                  <a:lnTo>
                    <a:pt x="3858632" y="289520"/>
                  </a:lnTo>
                  <a:lnTo>
                    <a:pt x="3858632" y="265604"/>
                  </a:lnTo>
                  <a:close/>
                </a:path>
                <a:path w="4156709" h="2892425">
                  <a:moveTo>
                    <a:pt x="3858632" y="314911"/>
                  </a:moveTo>
                  <a:lnTo>
                    <a:pt x="3834198" y="314911"/>
                  </a:lnTo>
                  <a:lnTo>
                    <a:pt x="3834198" y="341566"/>
                  </a:lnTo>
                  <a:lnTo>
                    <a:pt x="3858632" y="341566"/>
                  </a:lnTo>
                  <a:lnTo>
                    <a:pt x="3858632" y="314911"/>
                  </a:lnTo>
                  <a:close/>
                </a:path>
                <a:path w="4156709" h="2892425">
                  <a:moveTo>
                    <a:pt x="3858632" y="366641"/>
                  </a:moveTo>
                  <a:lnTo>
                    <a:pt x="3834198" y="366641"/>
                  </a:lnTo>
                  <a:lnTo>
                    <a:pt x="3834198" y="392032"/>
                  </a:lnTo>
                  <a:lnTo>
                    <a:pt x="3858632" y="392032"/>
                  </a:lnTo>
                  <a:lnTo>
                    <a:pt x="3858632" y="366641"/>
                  </a:lnTo>
                  <a:close/>
                </a:path>
                <a:path w="4156709" h="2892425">
                  <a:moveTo>
                    <a:pt x="3858632" y="418582"/>
                  </a:moveTo>
                  <a:lnTo>
                    <a:pt x="3834198" y="418582"/>
                  </a:lnTo>
                  <a:lnTo>
                    <a:pt x="3834198" y="442498"/>
                  </a:lnTo>
                  <a:lnTo>
                    <a:pt x="3858632" y="442498"/>
                  </a:lnTo>
                  <a:lnTo>
                    <a:pt x="3858632" y="418582"/>
                  </a:lnTo>
                  <a:close/>
                </a:path>
                <a:path w="4156709" h="2892425">
                  <a:moveTo>
                    <a:pt x="3858632" y="467889"/>
                  </a:moveTo>
                  <a:lnTo>
                    <a:pt x="3834198" y="467889"/>
                  </a:lnTo>
                  <a:lnTo>
                    <a:pt x="3834198" y="494439"/>
                  </a:lnTo>
                  <a:lnTo>
                    <a:pt x="3858632" y="494439"/>
                  </a:lnTo>
                  <a:lnTo>
                    <a:pt x="3858632" y="467889"/>
                  </a:lnTo>
                  <a:close/>
                </a:path>
                <a:path w="4156709" h="2892425">
                  <a:moveTo>
                    <a:pt x="3858632" y="519830"/>
                  </a:moveTo>
                  <a:lnTo>
                    <a:pt x="3834198" y="519830"/>
                  </a:lnTo>
                  <a:lnTo>
                    <a:pt x="3834198" y="545010"/>
                  </a:lnTo>
                  <a:lnTo>
                    <a:pt x="3858632" y="545010"/>
                  </a:lnTo>
                  <a:lnTo>
                    <a:pt x="3858632" y="519830"/>
                  </a:lnTo>
                  <a:close/>
                </a:path>
                <a:path w="4156709" h="2892425">
                  <a:moveTo>
                    <a:pt x="3858632" y="571560"/>
                  </a:moveTo>
                  <a:lnTo>
                    <a:pt x="3834198" y="571560"/>
                  </a:lnTo>
                  <a:lnTo>
                    <a:pt x="3834198" y="595476"/>
                  </a:lnTo>
                  <a:lnTo>
                    <a:pt x="3858632" y="595476"/>
                  </a:lnTo>
                  <a:lnTo>
                    <a:pt x="3858632" y="571560"/>
                  </a:lnTo>
                  <a:close/>
                </a:path>
                <a:path w="4156709" h="2892425">
                  <a:moveTo>
                    <a:pt x="3858632" y="620867"/>
                  </a:moveTo>
                  <a:lnTo>
                    <a:pt x="3834198" y="620867"/>
                  </a:lnTo>
                  <a:lnTo>
                    <a:pt x="3834198" y="646258"/>
                  </a:lnTo>
                  <a:lnTo>
                    <a:pt x="3858632" y="646258"/>
                  </a:lnTo>
                  <a:lnTo>
                    <a:pt x="3858632" y="620867"/>
                  </a:lnTo>
                  <a:close/>
                </a:path>
                <a:path w="4156709" h="2892425">
                  <a:moveTo>
                    <a:pt x="3858632" y="672808"/>
                  </a:moveTo>
                  <a:lnTo>
                    <a:pt x="3834198" y="672808"/>
                  </a:lnTo>
                  <a:lnTo>
                    <a:pt x="3834198" y="697883"/>
                  </a:lnTo>
                  <a:lnTo>
                    <a:pt x="3858632" y="697883"/>
                  </a:lnTo>
                  <a:lnTo>
                    <a:pt x="3858632" y="672808"/>
                  </a:lnTo>
                  <a:close/>
                </a:path>
                <a:path w="4156709" h="2892425">
                  <a:moveTo>
                    <a:pt x="3858632" y="722115"/>
                  </a:moveTo>
                  <a:lnTo>
                    <a:pt x="3834198" y="722115"/>
                  </a:lnTo>
                  <a:lnTo>
                    <a:pt x="3834198" y="748770"/>
                  </a:lnTo>
                  <a:lnTo>
                    <a:pt x="3858632" y="748770"/>
                  </a:lnTo>
                  <a:lnTo>
                    <a:pt x="3858632" y="722115"/>
                  </a:lnTo>
                  <a:close/>
                </a:path>
                <a:path w="4156709" h="2892425">
                  <a:moveTo>
                    <a:pt x="3858632" y="773845"/>
                  </a:moveTo>
                  <a:lnTo>
                    <a:pt x="3834198" y="773845"/>
                  </a:lnTo>
                  <a:lnTo>
                    <a:pt x="3834198" y="799236"/>
                  </a:lnTo>
                  <a:lnTo>
                    <a:pt x="3858632" y="799236"/>
                  </a:lnTo>
                  <a:lnTo>
                    <a:pt x="3858632" y="773845"/>
                  </a:lnTo>
                  <a:close/>
                </a:path>
                <a:path w="4156709" h="2892425">
                  <a:moveTo>
                    <a:pt x="3858632" y="825786"/>
                  </a:moveTo>
                  <a:lnTo>
                    <a:pt x="3834198" y="825786"/>
                  </a:lnTo>
                  <a:lnTo>
                    <a:pt x="3834198" y="851177"/>
                  </a:lnTo>
                  <a:lnTo>
                    <a:pt x="3858632" y="851177"/>
                  </a:lnTo>
                  <a:lnTo>
                    <a:pt x="3858632" y="825786"/>
                  </a:lnTo>
                  <a:close/>
                </a:path>
                <a:path w="4156709" h="2892425">
                  <a:moveTo>
                    <a:pt x="3858632" y="875093"/>
                  </a:moveTo>
                  <a:lnTo>
                    <a:pt x="3834198" y="875093"/>
                  </a:lnTo>
                  <a:lnTo>
                    <a:pt x="3834198" y="901643"/>
                  </a:lnTo>
                  <a:lnTo>
                    <a:pt x="3858632" y="901643"/>
                  </a:lnTo>
                  <a:lnTo>
                    <a:pt x="3858632" y="875093"/>
                  </a:lnTo>
                  <a:close/>
                </a:path>
                <a:path w="4156709" h="2892425">
                  <a:moveTo>
                    <a:pt x="3858632" y="927034"/>
                  </a:moveTo>
                  <a:lnTo>
                    <a:pt x="3834198" y="927034"/>
                  </a:lnTo>
                  <a:lnTo>
                    <a:pt x="3834198" y="952214"/>
                  </a:lnTo>
                  <a:lnTo>
                    <a:pt x="3858632" y="952214"/>
                  </a:lnTo>
                  <a:lnTo>
                    <a:pt x="3858632" y="927034"/>
                  </a:lnTo>
                  <a:close/>
                </a:path>
                <a:path w="4156709" h="2892425">
                  <a:moveTo>
                    <a:pt x="3858632" y="978764"/>
                  </a:moveTo>
                  <a:lnTo>
                    <a:pt x="3834198" y="978764"/>
                  </a:lnTo>
                  <a:lnTo>
                    <a:pt x="3834198" y="1004155"/>
                  </a:lnTo>
                  <a:lnTo>
                    <a:pt x="3858632" y="1004155"/>
                  </a:lnTo>
                  <a:lnTo>
                    <a:pt x="3858632" y="978764"/>
                  </a:lnTo>
                  <a:close/>
                </a:path>
                <a:path w="4156709" h="2892425">
                  <a:moveTo>
                    <a:pt x="3858632" y="1028071"/>
                  </a:moveTo>
                  <a:lnTo>
                    <a:pt x="3834198" y="1028071"/>
                  </a:lnTo>
                  <a:lnTo>
                    <a:pt x="3834198" y="1054621"/>
                  </a:lnTo>
                  <a:lnTo>
                    <a:pt x="3858632" y="1054621"/>
                  </a:lnTo>
                  <a:lnTo>
                    <a:pt x="3858632" y="1028071"/>
                  </a:lnTo>
                  <a:close/>
                </a:path>
                <a:path w="4156709" h="2892425">
                  <a:moveTo>
                    <a:pt x="3858632" y="1080012"/>
                  </a:moveTo>
                  <a:lnTo>
                    <a:pt x="3834198" y="1080012"/>
                  </a:lnTo>
                  <a:lnTo>
                    <a:pt x="3834198" y="1105087"/>
                  </a:lnTo>
                  <a:lnTo>
                    <a:pt x="3858632" y="1105087"/>
                  </a:lnTo>
                  <a:lnTo>
                    <a:pt x="3858632" y="1080012"/>
                  </a:lnTo>
                  <a:close/>
                </a:path>
                <a:path w="4156709" h="2892425">
                  <a:moveTo>
                    <a:pt x="3858632" y="1131742"/>
                  </a:moveTo>
                  <a:lnTo>
                    <a:pt x="3834198" y="1131742"/>
                  </a:lnTo>
                  <a:lnTo>
                    <a:pt x="3834198" y="1157133"/>
                  </a:lnTo>
                  <a:lnTo>
                    <a:pt x="3858632" y="1157133"/>
                  </a:lnTo>
                  <a:lnTo>
                    <a:pt x="3858632" y="1131742"/>
                  </a:lnTo>
                  <a:close/>
                </a:path>
                <a:path w="4156709" h="2892425">
                  <a:moveTo>
                    <a:pt x="3858632" y="1181049"/>
                  </a:moveTo>
                  <a:lnTo>
                    <a:pt x="3834198" y="1181049"/>
                  </a:lnTo>
                  <a:lnTo>
                    <a:pt x="3834198" y="1207599"/>
                  </a:lnTo>
                  <a:lnTo>
                    <a:pt x="3858632" y="1207599"/>
                  </a:lnTo>
                  <a:lnTo>
                    <a:pt x="3858632" y="1181049"/>
                  </a:lnTo>
                  <a:close/>
                </a:path>
                <a:path w="4156709" h="2892425">
                  <a:moveTo>
                    <a:pt x="3858632" y="1232990"/>
                  </a:moveTo>
                  <a:lnTo>
                    <a:pt x="3834198" y="1232990"/>
                  </a:lnTo>
                  <a:lnTo>
                    <a:pt x="3834198" y="1258381"/>
                  </a:lnTo>
                  <a:lnTo>
                    <a:pt x="3858632" y="1258381"/>
                  </a:lnTo>
                  <a:lnTo>
                    <a:pt x="3858632" y="1232990"/>
                  </a:lnTo>
                  <a:close/>
                </a:path>
                <a:path w="4156709" h="2892425">
                  <a:moveTo>
                    <a:pt x="3858632" y="1283456"/>
                  </a:moveTo>
                  <a:lnTo>
                    <a:pt x="3834198" y="1283456"/>
                  </a:lnTo>
                  <a:lnTo>
                    <a:pt x="3834198" y="1310111"/>
                  </a:lnTo>
                  <a:lnTo>
                    <a:pt x="3858632" y="1310111"/>
                  </a:lnTo>
                  <a:lnTo>
                    <a:pt x="3858632" y="1283456"/>
                  </a:lnTo>
                  <a:close/>
                </a:path>
                <a:path w="4156709" h="2892425">
                  <a:moveTo>
                    <a:pt x="3858632" y="1334238"/>
                  </a:moveTo>
                  <a:lnTo>
                    <a:pt x="3834198" y="1334238"/>
                  </a:lnTo>
                  <a:lnTo>
                    <a:pt x="3834198" y="1359418"/>
                  </a:lnTo>
                  <a:lnTo>
                    <a:pt x="3858632" y="1359418"/>
                  </a:lnTo>
                  <a:lnTo>
                    <a:pt x="3858632" y="1334238"/>
                  </a:lnTo>
                  <a:close/>
                </a:path>
                <a:path w="4156709" h="2892425">
                  <a:moveTo>
                    <a:pt x="3858632" y="1385968"/>
                  </a:moveTo>
                  <a:lnTo>
                    <a:pt x="3834198" y="1385968"/>
                  </a:lnTo>
                  <a:lnTo>
                    <a:pt x="3834198" y="1411359"/>
                  </a:lnTo>
                  <a:lnTo>
                    <a:pt x="3858632" y="1411359"/>
                  </a:lnTo>
                  <a:lnTo>
                    <a:pt x="3858632" y="1385968"/>
                  </a:lnTo>
                  <a:close/>
                </a:path>
                <a:path w="4156709" h="2892425">
                  <a:moveTo>
                    <a:pt x="3858632" y="1436434"/>
                  </a:moveTo>
                  <a:lnTo>
                    <a:pt x="3834198" y="1436434"/>
                  </a:lnTo>
                  <a:lnTo>
                    <a:pt x="3834198" y="1463090"/>
                  </a:lnTo>
                  <a:lnTo>
                    <a:pt x="3858632" y="1463090"/>
                  </a:lnTo>
                  <a:lnTo>
                    <a:pt x="3858632" y="1436434"/>
                  </a:lnTo>
                  <a:close/>
                </a:path>
                <a:path w="4156709" h="2892425">
                  <a:moveTo>
                    <a:pt x="3858632" y="1487216"/>
                  </a:moveTo>
                  <a:lnTo>
                    <a:pt x="3834198" y="1487216"/>
                  </a:lnTo>
                  <a:lnTo>
                    <a:pt x="3834198" y="1512291"/>
                  </a:lnTo>
                  <a:lnTo>
                    <a:pt x="3858632" y="1512291"/>
                  </a:lnTo>
                  <a:lnTo>
                    <a:pt x="3858632" y="1487216"/>
                  </a:lnTo>
                  <a:close/>
                </a:path>
                <a:path w="4156709" h="2892425">
                  <a:moveTo>
                    <a:pt x="3841487" y="1520088"/>
                  </a:moveTo>
                  <a:lnTo>
                    <a:pt x="3814384" y="1520088"/>
                  </a:lnTo>
                  <a:lnTo>
                    <a:pt x="3814384" y="1545162"/>
                  </a:lnTo>
                  <a:lnTo>
                    <a:pt x="3841487" y="1545162"/>
                  </a:lnTo>
                  <a:lnTo>
                    <a:pt x="3841487" y="1520088"/>
                  </a:lnTo>
                  <a:close/>
                </a:path>
                <a:path w="4156709" h="2892425">
                  <a:moveTo>
                    <a:pt x="3788410" y="1520088"/>
                  </a:moveTo>
                  <a:lnTo>
                    <a:pt x="3763566" y="1520088"/>
                  </a:lnTo>
                  <a:lnTo>
                    <a:pt x="3763566" y="1545162"/>
                  </a:lnTo>
                  <a:lnTo>
                    <a:pt x="3788410" y="1545162"/>
                  </a:lnTo>
                  <a:lnTo>
                    <a:pt x="3788410" y="1520088"/>
                  </a:lnTo>
                  <a:close/>
                </a:path>
                <a:path w="4156709" h="2892425">
                  <a:moveTo>
                    <a:pt x="3736463" y="1520088"/>
                  </a:moveTo>
                  <a:lnTo>
                    <a:pt x="3710489" y="1520088"/>
                  </a:lnTo>
                  <a:lnTo>
                    <a:pt x="3710489" y="1545162"/>
                  </a:lnTo>
                  <a:lnTo>
                    <a:pt x="3736463" y="1545162"/>
                  </a:lnTo>
                  <a:lnTo>
                    <a:pt x="3736463" y="1520088"/>
                  </a:lnTo>
                  <a:close/>
                </a:path>
                <a:path w="4156709" h="2892425">
                  <a:moveTo>
                    <a:pt x="3684823" y="1520088"/>
                  </a:moveTo>
                  <a:lnTo>
                    <a:pt x="3657412" y="1520088"/>
                  </a:lnTo>
                  <a:lnTo>
                    <a:pt x="3657412" y="1545162"/>
                  </a:lnTo>
                  <a:lnTo>
                    <a:pt x="3684823" y="1545162"/>
                  </a:lnTo>
                  <a:lnTo>
                    <a:pt x="3684823" y="1520088"/>
                  </a:lnTo>
                  <a:close/>
                </a:path>
                <a:path w="4156709" h="2892425">
                  <a:moveTo>
                    <a:pt x="3632978" y="1520088"/>
                  </a:moveTo>
                  <a:lnTo>
                    <a:pt x="3607004" y="1520088"/>
                  </a:lnTo>
                  <a:lnTo>
                    <a:pt x="3607004" y="1545162"/>
                  </a:lnTo>
                  <a:lnTo>
                    <a:pt x="3632978" y="1545162"/>
                  </a:lnTo>
                  <a:lnTo>
                    <a:pt x="3632978" y="1520088"/>
                  </a:lnTo>
                  <a:close/>
                </a:path>
                <a:path w="4156709" h="2892425">
                  <a:moveTo>
                    <a:pt x="3579901" y="1520088"/>
                  </a:moveTo>
                  <a:lnTo>
                    <a:pt x="3553928" y="1520088"/>
                  </a:lnTo>
                  <a:lnTo>
                    <a:pt x="3553928" y="1545162"/>
                  </a:lnTo>
                  <a:lnTo>
                    <a:pt x="3579901" y="1545162"/>
                  </a:lnTo>
                  <a:lnTo>
                    <a:pt x="3579901" y="1520088"/>
                  </a:lnTo>
                  <a:close/>
                </a:path>
                <a:path w="4156709" h="2892425">
                  <a:moveTo>
                    <a:pt x="3529186" y="1520088"/>
                  </a:moveTo>
                  <a:lnTo>
                    <a:pt x="3501980" y="1520088"/>
                  </a:lnTo>
                  <a:lnTo>
                    <a:pt x="3501980" y="1545162"/>
                  </a:lnTo>
                  <a:lnTo>
                    <a:pt x="3529186" y="1545162"/>
                  </a:lnTo>
                  <a:lnTo>
                    <a:pt x="3529186" y="1520088"/>
                  </a:lnTo>
                  <a:close/>
                </a:path>
                <a:path w="4156709" h="2892425">
                  <a:moveTo>
                    <a:pt x="3476109" y="1520088"/>
                  </a:moveTo>
                  <a:lnTo>
                    <a:pt x="3450135" y="1520088"/>
                  </a:lnTo>
                  <a:lnTo>
                    <a:pt x="3450135" y="1545162"/>
                  </a:lnTo>
                  <a:lnTo>
                    <a:pt x="3476109" y="1545162"/>
                  </a:lnTo>
                  <a:lnTo>
                    <a:pt x="3476109" y="1520088"/>
                  </a:lnTo>
                  <a:close/>
                </a:path>
                <a:path w="4156709" h="2892425">
                  <a:moveTo>
                    <a:pt x="3423032" y="1520088"/>
                  </a:moveTo>
                  <a:lnTo>
                    <a:pt x="3398188" y="1520088"/>
                  </a:lnTo>
                  <a:lnTo>
                    <a:pt x="3398188" y="1545162"/>
                  </a:lnTo>
                  <a:lnTo>
                    <a:pt x="3423032" y="1545162"/>
                  </a:lnTo>
                  <a:lnTo>
                    <a:pt x="3423032" y="1520088"/>
                  </a:lnTo>
                  <a:close/>
                </a:path>
                <a:path w="4156709" h="2892425">
                  <a:moveTo>
                    <a:pt x="3372522" y="1520088"/>
                  </a:moveTo>
                  <a:lnTo>
                    <a:pt x="3345111" y="1520088"/>
                  </a:lnTo>
                  <a:lnTo>
                    <a:pt x="3345111" y="1545162"/>
                  </a:lnTo>
                  <a:lnTo>
                    <a:pt x="3372522" y="1545162"/>
                  </a:lnTo>
                  <a:lnTo>
                    <a:pt x="3372522" y="1520088"/>
                  </a:lnTo>
                  <a:close/>
                </a:path>
                <a:path w="4156709" h="2892425">
                  <a:moveTo>
                    <a:pt x="3319445" y="1520088"/>
                  </a:moveTo>
                  <a:lnTo>
                    <a:pt x="3294703" y="1520088"/>
                  </a:lnTo>
                  <a:lnTo>
                    <a:pt x="3294703" y="1545162"/>
                  </a:lnTo>
                  <a:lnTo>
                    <a:pt x="3319445" y="1545162"/>
                  </a:lnTo>
                  <a:lnTo>
                    <a:pt x="3319445" y="1520088"/>
                  </a:lnTo>
                  <a:close/>
                </a:path>
                <a:path w="4156709" h="2892425">
                  <a:moveTo>
                    <a:pt x="3268730" y="1520088"/>
                  </a:moveTo>
                  <a:lnTo>
                    <a:pt x="3241627" y="1520088"/>
                  </a:lnTo>
                  <a:lnTo>
                    <a:pt x="3241627" y="1545162"/>
                  </a:lnTo>
                  <a:lnTo>
                    <a:pt x="3268730" y="1545162"/>
                  </a:lnTo>
                  <a:lnTo>
                    <a:pt x="3268730" y="1520088"/>
                  </a:lnTo>
                  <a:close/>
                </a:path>
                <a:path w="4156709" h="2892425">
                  <a:moveTo>
                    <a:pt x="3215653" y="1520088"/>
                  </a:moveTo>
                  <a:lnTo>
                    <a:pt x="3190808" y="1520088"/>
                  </a:lnTo>
                  <a:lnTo>
                    <a:pt x="3190808" y="1545162"/>
                  </a:lnTo>
                  <a:lnTo>
                    <a:pt x="3215653" y="1545162"/>
                  </a:lnTo>
                  <a:lnTo>
                    <a:pt x="3215653" y="1520088"/>
                  </a:lnTo>
                  <a:close/>
                </a:path>
                <a:path w="4156709" h="2892425">
                  <a:moveTo>
                    <a:pt x="3163705" y="1520088"/>
                  </a:moveTo>
                  <a:lnTo>
                    <a:pt x="3137834" y="1520088"/>
                  </a:lnTo>
                  <a:lnTo>
                    <a:pt x="3137834" y="1545162"/>
                  </a:lnTo>
                  <a:lnTo>
                    <a:pt x="3163705" y="1545162"/>
                  </a:lnTo>
                  <a:lnTo>
                    <a:pt x="3163705" y="1520088"/>
                  </a:lnTo>
                  <a:close/>
                </a:path>
                <a:path w="4156709" h="2892425">
                  <a:moveTo>
                    <a:pt x="3111861" y="1520088"/>
                  </a:moveTo>
                  <a:lnTo>
                    <a:pt x="3083526" y="1520088"/>
                  </a:lnTo>
                  <a:lnTo>
                    <a:pt x="3083526" y="1544004"/>
                  </a:lnTo>
                  <a:lnTo>
                    <a:pt x="3095742" y="1544004"/>
                  </a:lnTo>
                  <a:lnTo>
                    <a:pt x="3095742" y="1545162"/>
                  </a:lnTo>
                  <a:lnTo>
                    <a:pt x="3111861" y="1545162"/>
                  </a:lnTo>
                  <a:lnTo>
                    <a:pt x="3111861" y="1520088"/>
                  </a:lnTo>
                  <a:close/>
                </a:path>
                <a:path w="4156709" h="2892425">
                  <a:moveTo>
                    <a:pt x="3109499" y="1569395"/>
                  </a:moveTo>
                  <a:lnTo>
                    <a:pt x="3083526" y="1569395"/>
                  </a:lnTo>
                  <a:lnTo>
                    <a:pt x="3083526" y="1595944"/>
                  </a:lnTo>
                  <a:lnTo>
                    <a:pt x="3109499" y="1595944"/>
                  </a:lnTo>
                  <a:lnTo>
                    <a:pt x="3109499" y="1569395"/>
                  </a:lnTo>
                  <a:close/>
                </a:path>
                <a:path w="4156709" h="2892425">
                  <a:moveTo>
                    <a:pt x="3109499" y="1619860"/>
                  </a:moveTo>
                  <a:lnTo>
                    <a:pt x="3083526" y="1619860"/>
                  </a:lnTo>
                  <a:lnTo>
                    <a:pt x="3083526" y="1645251"/>
                  </a:lnTo>
                  <a:lnTo>
                    <a:pt x="3109499" y="1645251"/>
                  </a:lnTo>
                  <a:lnTo>
                    <a:pt x="3109499" y="1619860"/>
                  </a:lnTo>
                  <a:close/>
                </a:path>
                <a:path w="4156709" h="2892425">
                  <a:moveTo>
                    <a:pt x="3109499" y="1671907"/>
                  </a:moveTo>
                  <a:lnTo>
                    <a:pt x="3083526" y="1671907"/>
                  </a:lnTo>
                  <a:lnTo>
                    <a:pt x="3083526" y="1696982"/>
                  </a:lnTo>
                  <a:lnTo>
                    <a:pt x="3109499" y="1696982"/>
                  </a:lnTo>
                  <a:lnTo>
                    <a:pt x="3109499" y="1671907"/>
                  </a:lnTo>
                  <a:close/>
                </a:path>
                <a:path w="4156709" h="2892425">
                  <a:moveTo>
                    <a:pt x="3109499" y="1722373"/>
                  </a:moveTo>
                  <a:lnTo>
                    <a:pt x="3083526" y="1722373"/>
                  </a:lnTo>
                  <a:lnTo>
                    <a:pt x="3083526" y="1748923"/>
                  </a:lnTo>
                  <a:lnTo>
                    <a:pt x="3109499" y="1748923"/>
                  </a:lnTo>
                  <a:lnTo>
                    <a:pt x="3109499" y="1722373"/>
                  </a:lnTo>
                  <a:close/>
                </a:path>
                <a:path w="4156709" h="2892425">
                  <a:moveTo>
                    <a:pt x="3109499" y="1772839"/>
                  </a:moveTo>
                  <a:lnTo>
                    <a:pt x="3083526" y="1772839"/>
                  </a:lnTo>
                  <a:lnTo>
                    <a:pt x="3083526" y="1798230"/>
                  </a:lnTo>
                  <a:lnTo>
                    <a:pt x="3109499" y="1798230"/>
                  </a:lnTo>
                  <a:lnTo>
                    <a:pt x="3109499" y="1772839"/>
                  </a:lnTo>
                  <a:close/>
                </a:path>
                <a:path w="4156709" h="2892425">
                  <a:moveTo>
                    <a:pt x="3109499" y="1824779"/>
                  </a:moveTo>
                  <a:lnTo>
                    <a:pt x="3083526" y="1824779"/>
                  </a:lnTo>
                  <a:lnTo>
                    <a:pt x="3083526" y="1850170"/>
                  </a:lnTo>
                  <a:lnTo>
                    <a:pt x="3109499" y="1850170"/>
                  </a:lnTo>
                  <a:lnTo>
                    <a:pt x="3109499" y="1824779"/>
                  </a:lnTo>
                  <a:close/>
                </a:path>
                <a:path w="4156709" h="2892425">
                  <a:moveTo>
                    <a:pt x="3109499" y="1875351"/>
                  </a:moveTo>
                  <a:lnTo>
                    <a:pt x="3083526" y="1875351"/>
                  </a:lnTo>
                  <a:lnTo>
                    <a:pt x="3083526" y="1901901"/>
                  </a:lnTo>
                  <a:lnTo>
                    <a:pt x="3109499" y="1901901"/>
                  </a:lnTo>
                  <a:lnTo>
                    <a:pt x="3109499" y="1875351"/>
                  </a:lnTo>
                  <a:close/>
                </a:path>
                <a:path w="4156709" h="2892425">
                  <a:moveTo>
                    <a:pt x="3109499" y="1926133"/>
                  </a:moveTo>
                  <a:lnTo>
                    <a:pt x="3083526" y="1926133"/>
                  </a:lnTo>
                  <a:lnTo>
                    <a:pt x="3083526" y="1951208"/>
                  </a:lnTo>
                  <a:lnTo>
                    <a:pt x="3109499" y="1951208"/>
                  </a:lnTo>
                  <a:lnTo>
                    <a:pt x="3109499" y="1926133"/>
                  </a:lnTo>
                  <a:close/>
                </a:path>
                <a:path w="4156709" h="2892425">
                  <a:moveTo>
                    <a:pt x="3109499" y="1976599"/>
                  </a:moveTo>
                  <a:lnTo>
                    <a:pt x="3083526" y="1976599"/>
                  </a:lnTo>
                  <a:lnTo>
                    <a:pt x="3083526" y="2003149"/>
                  </a:lnTo>
                  <a:lnTo>
                    <a:pt x="3109499" y="2003149"/>
                  </a:lnTo>
                  <a:lnTo>
                    <a:pt x="3109499" y="1976599"/>
                  </a:lnTo>
                  <a:close/>
                </a:path>
                <a:path w="4156709" h="2892425">
                  <a:moveTo>
                    <a:pt x="3109499" y="2028329"/>
                  </a:moveTo>
                  <a:lnTo>
                    <a:pt x="3083526" y="2028329"/>
                  </a:lnTo>
                  <a:lnTo>
                    <a:pt x="3083526" y="2052456"/>
                  </a:lnTo>
                  <a:lnTo>
                    <a:pt x="3109499" y="2052456"/>
                  </a:lnTo>
                  <a:lnTo>
                    <a:pt x="3109499" y="2028329"/>
                  </a:lnTo>
                  <a:close/>
                </a:path>
                <a:path w="4156709" h="2892425">
                  <a:moveTo>
                    <a:pt x="3109499" y="2079111"/>
                  </a:moveTo>
                  <a:lnTo>
                    <a:pt x="3083526" y="2079111"/>
                  </a:lnTo>
                  <a:lnTo>
                    <a:pt x="3083526" y="2104186"/>
                  </a:lnTo>
                  <a:lnTo>
                    <a:pt x="3109499" y="2104186"/>
                  </a:lnTo>
                  <a:lnTo>
                    <a:pt x="3109499" y="2079111"/>
                  </a:lnTo>
                  <a:close/>
                </a:path>
                <a:path w="4156709" h="2892425">
                  <a:moveTo>
                    <a:pt x="3109499" y="2129577"/>
                  </a:moveTo>
                  <a:lnTo>
                    <a:pt x="3083526" y="2129577"/>
                  </a:lnTo>
                  <a:lnTo>
                    <a:pt x="3083526" y="2156127"/>
                  </a:lnTo>
                  <a:lnTo>
                    <a:pt x="3109499" y="2156127"/>
                  </a:lnTo>
                  <a:lnTo>
                    <a:pt x="3109499" y="2129577"/>
                  </a:lnTo>
                  <a:close/>
                </a:path>
                <a:path w="4156709" h="2892425">
                  <a:moveTo>
                    <a:pt x="3109499" y="2181518"/>
                  </a:moveTo>
                  <a:lnTo>
                    <a:pt x="3083526" y="2181518"/>
                  </a:lnTo>
                  <a:lnTo>
                    <a:pt x="3083526" y="2206593"/>
                  </a:lnTo>
                  <a:lnTo>
                    <a:pt x="3109499" y="2206593"/>
                  </a:lnTo>
                  <a:lnTo>
                    <a:pt x="3109499" y="2181518"/>
                  </a:lnTo>
                  <a:close/>
                </a:path>
                <a:path w="4156709" h="2892425">
                  <a:moveTo>
                    <a:pt x="3109499" y="2233248"/>
                  </a:moveTo>
                  <a:lnTo>
                    <a:pt x="3083526" y="2233248"/>
                  </a:lnTo>
                  <a:lnTo>
                    <a:pt x="3083526" y="2257375"/>
                  </a:lnTo>
                  <a:lnTo>
                    <a:pt x="3109499" y="2257375"/>
                  </a:lnTo>
                  <a:lnTo>
                    <a:pt x="3109499" y="2233248"/>
                  </a:lnTo>
                  <a:close/>
                </a:path>
                <a:path w="4156709" h="2892425">
                  <a:moveTo>
                    <a:pt x="3109499" y="2282555"/>
                  </a:moveTo>
                  <a:lnTo>
                    <a:pt x="3083526" y="2282555"/>
                  </a:lnTo>
                  <a:lnTo>
                    <a:pt x="3083526" y="2309105"/>
                  </a:lnTo>
                  <a:lnTo>
                    <a:pt x="3109499" y="2309105"/>
                  </a:lnTo>
                  <a:lnTo>
                    <a:pt x="3109499" y="2282555"/>
                  </a:lnTo>
                  <a:close/>
                </a:path>
                <a:path w="4156709" h="2892425">
                  <a:moveTo>
                    <a:pt x="3639035" y="627083"/>
                  </a:moveTo>
                  <a:lnTo>
                    <a:pt x="3613164" y="627083"/>
                  </a:lnTo>
                  <a:lnTo>
                    <a:pt x="3613164" y="652474"/>
                  </a:lnTo>
                  <a:lnTo>
                    <a:pt x="3639035" y="652474"/>
                  </a:lnTo>
                  <a:lnTo>
                    <a:pt x="3639035" y="627083"/>
                  </a:lnTo>
                  <a:close/>
                </a:path>
                <a:path w="4156709" h="2892425">
                  <a:moveTo>
                    <a:pt x="3639035" y="677971"/>
                  </a:moveTo>
                  <a:lnTo>
                    <a:pt x="3613164" y="677971"/>
                  </a:lnTo>
                  <a:lnTo>
                    <a:pt x="3613164" y="704520"/>
                  </a:lnTo>
                  <a:lnTo>
                    <a:pt x="3639035" y="704520"/>
                  </a:lnTo>
                  <a:lnTo>
                    <a:pt x="3639035" y="677971"/>
                  </a:lnTo>
                  <a:close/>
                </a:path>
                <a:path w="4156709" h="2892425">
                  <a:moveTo>
                    <a:pt x="3639035" y="728436"/>
                  </a:moveTo>
                  <a:lnTo>
                    <a:pt x="3613164" y="728436"/>
                  </a:lnTo>
                  <a:lnTo>
                    <a:pt x="3613164" y="753827"/>
                  </a:lnTo>
                  <a:lnTo>
                    <a:pt x="3639035" y="753827"/>
                  </a:lnTo>
                  <a:lnTo>
                    <a:pt x="3639035" y="728436"/>
                  </a:lnTo>
                  <a:close/>
                </a:path>
                <a:path w="4156709" h="2892425">
                  <a:moveTo>
                    <a:pt x="3639035" y="780377"/>
                  </a:moveTo>
                  <a:lnTo>
                    <a:pt x="3613164" y="780377"/>
                  </a:lnTo>
                  <a:lnTo>
                    <a:pt x="3613164" y="805452"/>
                  </a:lnTo>
                  <a:lnTo>
                    <a:pt x="3639035" y="805452"/>
                  </a:lnTo>
                  <a:lnTo>
                    <a:pt x="3639035" y="780377"/>
                  </a:lnTo>
                  <a:close/>
                </a:path>
                <a:path w="4156709" h="2892425">
                  <a:moveTo>
                    <a:pt x="3639035" y="830843"/>
                  </a:moveTo>
                  <a:lnTo>
                    <a:pt x="3613164" y="830843"/>
                  </a:lnTo>
                  <a:lnTo>
                    <a:pt x="3613164" y="857499"/>
                  </a:lnTo>
                  <a:lnTo>
                    <a:pt x="3639035" y="857499"/>
                  </a:lnTo>
                  <a:lnTo>
                    <a:pt x="3639035" y="830843"/>
                  </a:lnTo>
                  <a:close/>
                </a:path>
                <a:path w="4156709" h="2892425">
                  <a:moveTo>
                    <a:pt x="3639035" y="881415"/>
                  </a:moveTo>
                  <a:lnTo>
                    <a:pt x="3613164" y="881415"/>
                  </a:lnTo>
                  <a:lnTo>
                    <a:pt x="3613164" y="906806"/>
                  </a:lnTo>
                  <a:lnTo>
                    <a:pt x="3639035" y="906806"/>
                  </a:lnTo>
                  <a:lnTo>
                    <a:pt x="3639035" y="881415"/>
                  </a:lnTo>
                  <a:close/>
                </a:path>
                <a:path w="4156709" h="2892425">
                  <a:moveTo>
                    <a:pt x="3639035" y="933355"/>
                  </a:moveTo>
                  <a:lnTo>
                    <a:pt x="3613164" y="933355"/>
                  </a:lnTo>
                  <a:lnTo>
                    <a:pt x="3613164" y="958430"/>
                  </a:lnTo>
                  <a:lnTo>
                    <a:pt x="3639035" y="958430"/>
                  </a:lnTo>
                  <a:lnTo>
                    <a:pt x="3639035" y="933355"/>
                  </a:lnTo>
                  <a:close/>
                </a:path>
                <a:path w="4156709" h="2892425">
                  <a:moveTo>
                    <a:pt x="3639035" y="983821"/>
                  </a:moveTo>
                  <a:lnTo>
                    <a:pt x="3613164" y="983821"/>
                  </a:lnTo>
                  <a:lnTo>
                    <a:pt x="3613164" y="1007737"/>
                  </a:lnTo>
                  <a:lnTo>
                    <a:pt x="3639035" y="1007737"/>
                  </a:lnTo>
                  <a:lnTo>
                    <a:pt x="3639035" y="983821"/>
                  </a:lnTo>
                  <a:close/>
                </a:path>
                <a:path w="4156709" h="2892425">
                  <a:moveTo>
                    <a:pt x="3639035" y="1034287"/>
                  </a:moveTo>
                  <a:lnTo>
                    <a:pt x="3613164" y="1034287"/>
                  </a:lnTo>
                  <a:lnTo>
                    <a:pt x="3613164" y="1059678"/>
                  </a:lnTo>
                  <a:lnTo>
                    <a:pt x="3639035" y="1059678"/>
                  </a:lnTo>
                  <a:lnTo>
                    <a:pt x="3639035" y="1034287"/>
                  </a:lnTo>
                  <a:close/>
                </a:path>
                <a:path w="4156709" h="2892425">
                  <a:moveTo>
                    <a:pt x="3639035" y="1085069"/>
                  </a:moveTo>
                  <a:lnTo>
                    <a:pt x="3613164" y="1085069"/>
                  </a:lnTo>
                  <a:lnTo>
                    <a:pt x="3613164" y="1111725"/>
                  </a:lnTo>
                  <a:lnTo>
                    <a:pt x="3639035" y="1111725"/>
                  </a:lnTo>
                  <a:lnTo>
                    <a:pt x="3639035" y="1085069"/>
                  </a:lnTo>
                  <a:close/>
                </a:path>
                <a:path w="4156709" h="2892425">
                  <a:moveTo>
                    <a:pt x="3639035" y="1136799"/>
                  </a:moveTo>
                  <a:lnTo>
                    <a:pt x="3613164" y="1136799"/>
                  </a:lnTo>
                  <a:lnTo>
                    <a:pt x="3613164" y="1161032"/>
                  </a:lnTo>
                  <a:lnTo>
                    <a:pt x="3639035" y="1161032"/>
                  </a:lnTo>
                  <a:lnTo>
                    <a:pt x="3639035" y="1136799"/>
                  </a:lnTo>
                  <a:close/>
                </a:path>
                <a:path w="4156709" h="2892425">
                  <a:moveTo>
                    <a:pt x="3639035" y="1187581"/>
                  </a:moveTo>
                  <a:lnTo>
                    <a:pt x="3613164" y="1187581"/>
                  </a:lnTo>
                  <a:lnTo>
                    <a:pt x="3613164" y="1212656"/>
                  </a:lnTo>
                  <a:lnTo>
                    <a:pt x="3639035" y="1212656"/>
                  </a:lnTo>
                  <a:lnTo>
                    <a:pt x="3639035" y="1187581"/>
                  </a:lnTo>
                  <a:close/>
                </a:path>
                <a:path w="4156709" h="2892425">
                  <a:moveTo>
                    <a:pt x="3639035" y="1238047"/>
                  </a:moveTo>
                  <a:lnTo>
                    <a:pt x="3613164" y="1238047"/>
                  </a:lnTo>
                  <a:lnTo>
                    <a:pt x="3613164" y="1264703"/>
                  </a:lnTo>
                  <a:lnTo>
                    <a:pt x="3639035" y="1264703"/>
                  </a:lnTo>
                  <a:lnTo>
                    <a:pt x="3639035" y="1238047"/>
                  </a:lnTo>
                  <a:close/>
                </a:path>
                <a:path w="4156709" h="2892425">
                  <a:moveTo>
                    <a:pt x="3639035" y="1289778"/>
                  </a:moveTo>
                  <a:lnTo>
                    <a:pt x="3613164" y="1289778"/>
                  </a:lnTo>
                  <a:lnTo>
                    <a:pt x="3613164" y="1314010"/>
                  </a:lnTo>
                  <a:lnTo>
                    <a:pt x="3639035" y="1314010"/>
                  </a:lnTo>
                  <a:lnTo>
                    <a:pt x="3639035" y="1289778"/>
                  </a:lnTo>
                  <a:close/>
                </a:path>
                <a:path w="4156709" h="2892425">
                  <a:moveTo>
                    <a:pt x="3639035" y="1340560"/>
                  </a:moveTo>
                  <a:lnTo>
                    <a:pt x="3613164" y="1340560"/>
                  </a:lnTo>
                  <a:lnTo>
                    <a:pt x="3613164" y="1365634"/>
                  </a:lnTo>
                  <a:lnTo>
                    <a:pt x="3639035" y="1365634"/>
                  </a:lnTo>
                  <a:lnTo>
                    <a:pt x="3639035" y="1340560"/>
                  </a:lnTo>
                  <a:close/>
                </a:path>
                <a:path w="4156709" h="2892425">
                  <a:moveTo>
                    <a:pt x="3639035" y="1391025"/>
                  </a:moveTo>
                  <a:lnTo>
                    <a:pt x="3613164" y="1391025"/>
                  </a:lnTo>
                  <a:lnTo>
                    <a:pt x="3613164" y="1417681"/>
                  </a:lnTo>
                  <a:lnTo>
                    <a:pt x="3639035" y="1417681"/>
                  </a:lnTo>
                  <a:lnTo>
                    <a:pt x="3639035" y="1391025"/>
                  </a:lnTo>
                  <a:close/>
                </a:path>
                <a:path w="4156709" h="2892425">
                  <a:moveTo>
                    <a:pt x="3603206" y="1407461"/>
                  </a:moveTo>
                  <a:lnTo>
                    <a:pt x="3578464" y="1407461"/>
                  </a:lnTo>
                  <a:lnTo>
                    <a:pt x="3578464" y="1432852"/>
                  </a:lnTo>
                  <a:lnTo>
                    <a:pt x="3603206" y="1432852"/>
                  </a:lnTo>
                  <a:lnTo>
                    <a:pt x="3603206" y="1407461"/>
                  </a:lnTo>
                  <a:close/>
                </a:path>
                <a:path w="4156709" h="2892425">
                  <a:moveTo>
                    <a:pt x="3552798" y="1407461"/>
                  </a:moveTo>
                  <a:lnTo>
                    <a:pt x="3525387" y="1407461"/>
                  </a:lnTo>
                  <a:lnTo>
                    <a:pt x="3525387" y="1432852"/>
                  </a:lnTo>
                  <a:lnTo>
                    <a:pt x="3552798" y="1432852"/>
                  </a:lnTo>
                  <a:lnTo>
                    <a:pt x="3552798" y="1407461"/>
                  </a:lnTo>
                  <a:close/>
                </a:path>
                <a:path w="4156709" h="2892425">
                  <a:moveTo>
                    <a:pt x="3499722" y="1407461"/>
                  </a:moveTo>
                  <a:lnTo>
                    <a:pt x="3474877" y="1407461"/>
                  </a:lnTo>
                  <a:lnTo>
                    <a:pt x="3474877" y="1432852"/>
                  </a:lnTo>
                  <a:lnTo>
                    <a:pt x="3499722" y="1432852"/>
                  </a:lnTo>
                  <a:lnTo>
                    <a:pt x="3499722" y="1407461"/>
                  </a:lnTo>
                  <a:close/>
                </a:path>
                <a:path w="4156709" h="2892425">
                  <a:moveTo>
                    <a:pt x="3447774" y="1407461"/>
                  </a:moveTo>
                  <a:lnTo>
                    <a:pt x="3421800" y="1407461"/>
                  </a:lnTo>
                  <a:lnTo>
                    <a:pt x="3421800" y="1432852"/>
                  </a:lnTo>
                  <a:lnTo>
                    <a:pt x="3447774" y="1432852"/>
                  </a:lnTo>
                  <a:lnTo>
                    <a:pt x="3447774" y="1407461"/>
                  </a:lnTo>
                  <a:close/>
                </a:path>
                <a:path w="4156709" h="2892425">
                  <a:moveTo>
                    <a:pt x="3395827" y="1407461"/>
                  </a:moveTo>
                  <a:lnTo>
                    <a:pt x="3368724" y="1407461"/>
                  </a:lnTo>
                  <a:lnTo>
                    <a:pt x="3368724" y="1432852"/>
                  </a:lnTo>
                  <a:lnTo>
                    <a:pt x="3395827" y="1432852"/>
                  </a:lnTo>
                  <a:lnTo>
                    <a:pt x="3395827" y="1407461"/>
                  </a:lnTo>
                  <a:close/>
                </a:path>
                <a:path w="4156709" h="2892425">
                  <a:moveTo>
                    <a:pt x="3343982" y="1407461"/>
                  </a:moveTo>
                  <a:lnTo>
                    <a:pt x="3318008" y="1407461"/>
                  </a:lnTo>
                  <a:lnTo>
                    <a:pt x="3318008" y="1432852"/>
                  </a:lnTo>
                  <a:lnTo>
                    <a:pt x="3343982" y="1432852"/>
                  </a:lnTo>
                  <a:lnTo>
                    <a:pt x="3343982" y="1407461"/>
                  </a:lnTo>
                  <a:close/>
                </a:path>
                <a:path w="4156709" h="2892425">
                  <a:moveTo>
                    <a:pt x="3290905" y="1407461"/>
                  </a:moveTo>
                  <a:lnTo>
                    <a:pt x="3264931" y="1407461"/>
                  </a:lnTo>
                  <a:lnTo>
                    <a:pt x="3264931" y="1432852"/>
                  </a:lnTo>
                  <a:lnTo>
                    <a:pt x="3290905" y="1432852"/>
                  </a:lnTo>
                  <a:lnTo>
                    <a:pt x="3290905" y="1407461"/>
                  </a:lnTo>
                  <a:close/>
                </a:path>
                <a:path w="4156709" h="2892425">
                  <a:moveTo>
                    <a:pt x="3240395" y="1407461"/>
                  </a:moveTo>
                  <a:lnTo>
                    <a:pt x="3213292" y="1407461"/>
                  </a:lnTo>
                  <a:lnTo>
                    <a:pt x="3213292" y="1432852"/>
                  </a:lnTo>
                  <a:lnTo>
                    <a:pt x="3240395" y="1432852"/>
                  </a:lnTo>
                  <a:lnTo>
                    <a:pt x="3240395" y="1407461"/>
                  </a:lnTo>
                  <a:close/>
                </a:path>
                <a:path w="4156709" h="2892425">
                  <a:moveTo>
                    <a:pt x="3187318" y="1407461"/>
                  </a:moveTo>
                  <a:lnTo>
                    <a:pt x="3161447" y="1407461"/>
                  </a:lnTo>
                  <a:lnTo>
                    <a:pt x="3161447" y="1432852"/>
                  </a:lnTo>
                  <a:lnTo>
                    <a:pt x="3187318" y="1432852"/>
                  </a:lnTo>
                  <a:lnTo>
                    <a:pt x="3187318" y="1407461"/>
                  </a:lnTo>
                  <a:close/>
                </a:path>
                <a:path w="4156709" h="2892425">
                  <a:moveTo>
                    <a:pt x="3136602" y="1407461"/>
                  </a:moveTo>
                  <a:lnTo>
                    <a:pt x="3109499" y="1407461"/>
                  </a:lnTo>
                  <a:lnTo>
                    <a:pt x="3109499" y="1432852"/>
                  </a:lnTo>
                  <a:lnTo>
                    <a:pt x="3136602" y="1432852"/>
                  </a:lnTo>
                  <a:lnTo>
                    <a:pt x="3136602" y="1407461"/>
                  </a:lnTo>
                  <a:close/>
                </a:path>
                <a:path w="4156709" h="2892425">
                  <a:moveTo>
                    <a:pt x="3083526" y="1407461"/>
                  </a:moveTo>
                  <a:lnTo>
                    <a:pt x="3057552" y="1407461"/>
                  </a:lnTo>
                  <a:lnTo>
                    <a:pt x="3057552" y="1432852"/>
                  </a:lnTo>
                  <a:lnTo>
                    <a:pt x="3083526" y="1432852"/>
                  </a:lnTo>
                  <a:lnTo>
                    <a:pt x="3083526" y="1407461"/>
                  </a:lnTo>
                  <a:close/>
                </a:path>
                <a:path w="4156709" h="2892425">
                  <a:moveTo>
                    <a:pt x="3030449" y="1407461"/>
                  </a:moveTo>
                  <a:lnTo>
                    <a:pt x="3005707" y="1407461"/>
                  </a:lnTo>
                  <a:lnTo>
                    <a:pt x="3005707" y="1432852"/>
                  </a:lnTo>
                  <a:lnTo>
                    <a:pt x="3030449" y="1432852"/>
                  </a:lnTo>
                  <a:lnTo>
                    <a:pt x="3030449" y="1407461"/>
                  </a:lnTo>
                  <a:close/>
                </a:path>
                <a:path w="4156709" h="2892425">
                  <a:moveTo>
                    <a:pt x="2979733" y="1407461"/>
                  </a:moveTo>
                  <a:lnTo>
                    <a:pt x="2952630" y="1407461"/>
                  </a:lnTo>
                  <a:lnTo>
                    <a:pt x="2952630" y="1432852"/>
                  </a:lnTo>
                  <a:lnTo>
                    <a:pt x="2979733" y="1432852"/>
                  </a:lnTo>
                  <a:lnTo>
                    <a:pt x="2979733" y="1407461"/>
                  </a:lnTo>
                  <a:close/>
                </a:path>
                <a:path w="4156709" h="2892425">
                  <a:moveTo>
                    <a:pt x="2935383" y="1407461"/>
                  </a:moveTo>
                  <a:lnTo>
                    <a:pt x="2909409" y="1407461"/>
                  </a:lnTo>
                  <a:lnTo>
                    <a:pt x="2909409" y="1440332"/>
                  </a:lnTo>
                  <a:lnTo>
                    <a:pt x="2935383" y="1440332"/>
                  </a:lnTo>
                  <a:lnTo>
                    <a:pt x="2935383" y="1407461"/>
                  </a:lnTo>
                  <a:close/>
                </a:path>
                <a:path w="4156709" h="2892425">
                  <a:moveTo>
                    <a:pt x="2935383" y="1465723"/>
                  </a:moveTo>
                  <a:lnTo>
                    <a:pt x="2909409" y="1465723"/>
                  </a:lnTo>
                  <a:lnTo>
                    <a:pt x="2909409" y="1492273"/>
                  </a:lnTo>
                  <a:lnTo>
                    <a:pt x="2935383" y="1492273"/>
                  </a:lnTo>
                  <a:lnTo>
                    <a:pt x="2935383" y="1465723"/>
                  </a:lnTo>
                  <a:close/>
                </a:path>
                <a:path w="4156709" h="2892425">
                  <a:moveTo>
                    <a:pt x="2935383" y="1517454"/>
                  </a:moveTo>
                  <a:lnTo>
                    <a:pt x="2909409" y="1517454"/>
                  </a:lnTo>
                  <a:lnTo>
                    <a:pt x="2909409" y="1542845"/>
                  </a:lnTo>
                  <a:lnTo>
                    <a:pt x="2935383" y="1542845"/>
                  </a:lnTo>
                  <a:lnTo>
                    <a:pt x="2935383" y="1517454"/>
                  </a:lnTo>
                  <a:close/>
                </a:path>
                <a:path w="4156709" h="2892425">
                  <a:moveTo>
                    <a:pt x="2935383" y="1569395"/>
                  </a:moveTo>
                  <a:lnTo>
                    <a:pt x="2909409" y="1569395"/>
                  </a:lnTo>
                  <a:lnTo>
                    <a:pt x="2909409" y="1593311"/>
                  </a:lnTo>
                  <a:lnTo>
                    <a:pt x="2935383" y="1593311"/>
                  </a:lnTo>
                  <a:lnTo>
                    <a:pt x="2935383" y="1569395"/>
                  </a:lnTo>
                  <a:close/>
                </a:path>
                <a:path w="4156709" h="2892425">
                  <a:moveTo>
                    <a:pt x="2935383" y="1618702"/>
                  </a:moveTo>
                  <a:lnTo>
                    <a:pt x="2909409" y="1618702"/>
                  </a:lnTo>
                  <a:lnTo>
                    <a:pt x="2909409" y="1645251"/>
                  </a:lnTo>
                  <a:lnTo>
                    <a:pt x="2935383" y="1645251"/>
                  </a:lnTo>
                  <a:lnTo>
                    <a:pt x="2935383" y="1618702"/>
                  </a:lnTo>
                  <a:close/>
                </a:path>
                <a:path w="4156709" h="2892425">
                  <a:moveTo>
                    <a:pt x="2935383" y="1670642"/>
                  </a:moveTo>
                  <a:lnTo>
                    <a:pt x="2909409" y="1670642"/>
                  </a:lnTo>
                  <a:lnTo>
                    <a:pt x="2909409" y="1695717"/>
                  </a:lnTo>
                  <a:lnTo>
                    <a:pt x="2935383" y="1695717"/>
                  </a:lnTo>
                  <a:lnTo>
                    <a:pt x="2935383" y="1670642"/>
                  </a:lnTo>
                  <a:close/>
                </a:path>
                <a:path w="4156709" h="2892425">
                  <a:moveTo>
                    <a:pt x="2935383" y="1722373"/>
                  </a:moveTo>
                  <a:lnTo>
                    <a:pt x="2909409" y="1722373"/>
                  </a:lnTo>
                  <a:lnTo>
                    <a:pt x="2909409" y="1746605"/>
                  </a:lnTo>
                  <a:lnTo>
                    <a:pt x="2935383" y="1746605"/>
                  </a:lnTo>
                  <a:lnTo>
                    <a:pt x="2935383" y="1722373"/>
                  </a:lnTo>
                  <a:close/>
                </a:path>
                <a:path w="4156709" h="2892425">
                  <a:moveTo>
                    <a:pt x="2935383" y="1771680"/>
                  </a:moveTo>
                  <a:lnTo>
                    <a:pt x="2909409" y="1771680"/>
                  </a:lnTo>
                  <a:lnTo>
                    <a:pt x="2909409" y="1798230"/>
                  </a:lnTo>
                  <a:lnTo>
                    <a:pt x="2935383" y="1798230"/>
                  </a:lnTo>
                  <a:lnTo>
                    <a:pt x="2935383" y="1771680"/>
                  </a:lnTo>
                  <a:close/>
                </a:path>
                <a:path w="4156709" h="2892425">
                  <a:moveTo>
                    <a:pt x="2935383" y="1823621"/>
                  </a:moveTo>
                  <a:lnTo>
                    <a:pt x="2909409" y="1823621"/>
                  </a:lnTo>
                  <a:lnTo>
                    <a:pt x="2909409" y="1848695"/>
                  </a:lnTo>
                  <a:lnTo>
                    <a:pt x="2935383" y="1848695"/>
                  </a:lnTo>
                  <a:lnTo>
                    <a:pt x="2935383" y="1823621"/>
                  </a:lnTo>
                  <a:close/>
                </a:path>
                <a:path w="4156709" h="2892425">
                  <a:moveTo>
                    <a:pt x="2935383" y="1875351"/>
                  </a:moveTo>
                  <a:lnTo>
                    <a:pt x="2909409" y="1875351"/>
                  </a:lnTo>
                  <a:lnTo>
                    <a:pt x="2909409" y="1899477"/>
                  </a:lnTo>
                  <a:lnTo>
                    <a:pt x="2935383" y="1899477"/>
                  </a:lnTo>
                  <a:lnTo>
                    <a:pt x="2935383" y="1875351"/>
                  </a:lnTo>
                  <a:close/>
                </a:path>
                <a:path w="4156709" h="2892425">
                  <a:moveTo>
                    <a:pt x="2935383" y="1924658"/>
                  </a:moveTo>
                  <a:lnTo>
                    <a:pt x="2909409" y="1924658"/>
                  </a:lnTo>
                  <a:lnTo>
                    <a:pt x="2909409" y="1951208"/>
                  </a:lnTo>
                  <a:lnTo>
                    <a:pt x="2935383" y="1951208"/>
                  </a:lnTo>
                  <a:lnTo>
                    <a:pt x="2935383" y="1924658"/>
                  </a:lnTo>
                  <a:close/>
                </a:path>
                <a:path w="4156709" h="2892425">
                  <a:moveTo>
                    <a:pt x="2935383" y="1976599"/>
                  </a:moveTo>
                  <a:lnTo>
                    <a:pt x="2909409" y="1976599"/>
                  </a:lnTo>
                  <a:lnTo>
                    <a:pt x="2909409" y="2001990"/>
                  </a:lnTo>
                  <a:lnTo>
                    <a:pt x="2935383" y="2001990"/>
                  </a:lnTo>
                  <a:lnTo>
                    <a:pt x="2935383" y="1976599"/>
                  </a:lnTo>
                  <a:close/>
                </a:path>
                <a:path w="4156709" h="2892425">
                  <a:moveTo>
                    <a:pt x="2935383" y="2028329"/>
                  </a:moveTo>
                  <a:lnTo>
                    <a:pt x="2909409" y="2028329"/>
                  </a:lnTo>
                  <a:lnTo>
                    <a:pt x="2909409" y="2052456"/>
                  </a:lnTo>
                  <a:lnTo>
                    <a:pt x="2935383" y="2052456"/>
                  </a:lnTo>
                  <a:lnTo>
                    <a:pt x="2935383" y="2028329"/>
                  </a:lnTo>
                  <a:close/>
                </a:path>
                <a:path w="4156709" h="2892425">
                  <a:moveTo>
                    <a:pt x="2935383" y="2077846"/>
                  </a:moveTo>
                  <a:lnTo>
                    <a:pt x="2909409" y="2077846"/>
                  </a:lnTo>
                  <a:lnTo>
                    <a:pt x="2909409" y="2102921"/>
                  </a:lnTo>
                  <a:lnTo>
                    <a:pt x="2935383" y="2102921"/>
                  </a:lnTo>
                  <a:lnTo>
                    <a:pt x="2935383" y="2077846"/>
                  </a:lnTo>
                  <a:close/>
                </a:path>
                <a:path w="4156709" h="2892425">
                  <a:moveTo>
                    <a:pt x="2935383" y="2129577"/>
                  </a:moveTo>
                  <a:lnTo>
                    <a:pt x="2909409" y="2129577"/>
                  </a:lnTo>
                  <a:lnTo>
                    <a:pt x="2909409" y="2154968"/>
                  </a:lnTo>
                  <a:lnTo>
                    <a:pt x="2935383" y="2154968"/>
                  </a:lnTo>
                  <a:lnTo>
                    <a:pt x="2935383" y="2129577"/>
                  </a:lnTo>
                  <a:close/>
                </a:path>
                <a:path w="4156709" h="2892425">
                  <a:moveTo>
                    <a:pt x="2935383" y="2180043"/>
                  </a:moveTo>
                  <a:lnTo>
                    <a:pt x="2909409" y="2180043"/>
                  </a:lnTo>
                  <a:lnTo>
                    <a:pt x="2909409" y="2206593"/>
                  </a:lnTo>
                  <a:lnTo>
                    <a:pt x="2935383" y="2206593"/>
                  </a:lnTo>
                  <a:lnTo>
                    <a:pt x="2935383" y="2180043"/>
                  </a:lnTo>
                  <a:close/>
                </a:path>
                <a:path w="4156709" h="2892425">
                  <a:moveTo>
                    <a:pt x="2935383" y="2230825"/>
                  </a:moveTo>
                  <a:lnTo>
                    <a:pt x="2909409" y="2230825"/>
                  </a:lnTo>
                  <a:lnTo>
                    <a:pt x="2909409" y="2255900"/>
                  </a:lnTo>
                  <a:lnTo>
                    <a:pt x="2935383" y="2255900"/>
                  </a:lnTo>
                  <a:lnTo>
                    <a:pt x="2935383" y="2230825"/>
                  </a:lnTo>
                  <a:close/>
                </a:path>
                <a:path w="4156709" h="2892425">
                  <a:moveTo>
                    <a:pt x="2935383" y="2282555"/>
                  </a:moveTo>
                  <a:lnTo>
                    <a:pt x="2909409" y="2282555"/>
                  </a:lnTo>
                  <a:lnTo>
                    <a:pt x="2909409" y="2307946"/>
                  </a:lnTo>
                  <a:lnTo>
                    <a:pt x="2935383" y="2307946"/>
                  </a:lnTo>
                  <a:lnTo>
                    <a:pt x="2935383" y="2282555"/>
                  </a:lnTo>
                  <a:close/>
                </a:path>
                <a:path w="4156709" h="2892425">
                  <a:moveTo>
                    <a:pt x="2749049" y="249168"/>
                  </a:moveTo>
                  <a:lnTo>
                    <a:pt x="2723076" y="249168"/>
                  </a:lnTo>
                  <a:lnTo>
                    <a:pt x="2723076" y="274349"/>
                  </a:lnTo>
                  <a:lnTo>
                    <a:pt x="2749049" y="274349"/>
                  </a:lnTo>
                  <a:lnTo>
                    <a:pt x="2749049" y="249168"/>
                  </a:lnTo>
                  <a:close/>
                </a:path>
                <a:path w="4156709" h="2892425">
                  <a:moveTo>
                    <a:pt x="2749049" y="300899"/>
                  </a:moveTo>
                  <a:lnTo>
                    <a:pt x="2723076" y="300899"/>
                  </a:lnTo>
                  <a:lnTo>
                    <a:pt x="2723076" y="326290"/>
                  </a:lnTo>
                  <a:lnTo>
                    <a:pt x="2749049" y="326290"/>
                  </a:lnTo>
                  <a:lnTo>
                    <a:pt x="2749049" y="300899"/>
                  </a:lnTo>
                  <a:close/>
                </a:path>
                <a:path w="4156709" h="2892425">
                  <a:moveTo>
                    <a:pt x="2749049" y="350206"/>
                  </a:moveTo>
                  <a:lnTo>
                    <a:pt x="2723076" y="350206"/>
                  </a:lnTo>
                  <a:lnTo>
                    <a:pt x="2723076" y="376755"/>
                  </a:lnTo>
                  <a:lnTo>
                    <a:pt x="2749049" y="376755"/>
                  </a:lnTo>
                  <a:lnTo>
                    <a:pt x="2749049" y="350206"/>
                  </a:lnTo>
                  <a:close/>
                </a:path>
                <a:path w="4156709" h="2892425">
                  <a:moveTo>
                    <a:pt x="2749049" y="402146"/>
                  </a:moveTo>
                  <a:lnTo>
                    <a:pt x="2723076" y="402146"/>
                  </a:lnTo>
                  <a:lnTo>
                    <a:pt x="2723076" y="427221"/>
                  </a:lnTo>
                  <a:lnTo>
                    <a:pt x="2749049" y="427221"/>
                  </a:lnTo>
                  <a:lnTo>
                    <a:pt x="2749049" y="402146"/>
                  </a:lnTo>
                  <a:close/>
                </a:path>
                <a:path w="4156709" h="2892425">
                  <a:moveTo>
                    <a:pt x="2749049" y="453877"/>
                  </a:moveTo>
                  <a:lnTo>
                    <a:pt x="2723076" y="453877"/>
                  </a:lnTo>
                  <a:lnTo>
                    <a:pt x="2723076" y="479268"/>
                  </a:lnTo>
                  <a:lnTo>
                    <a:pt x="2749049" y="479268"/>
                  </a:lnTo>
                  <a:lnTo>
                    <a:pt x="2749049" y="453877"/>
                  </a:lnTo>
                  <a:close/>
                </a:path>
                <a:path w="4156709" h="2892425">
                  <a:moveTo>
                    <a:pt x="2749049" y="503184"/>
                  </a:moveTo>
                  <a:lnTo>
                    <a:pt x="2723076" y="503184"/>
                  </a:lnTo>
                  <a:lnTo>
                    <a:pt x="2723076" y="529734"/>
                  </a:lnTo>
                  <a:lnTo>
                    <a:pt x="2749049" y="529734"/>
                  </a:lnTo>
                  <a:lnTo>
                    <a:pt x="2749049" y="503184"/>
                  </a:lnTo>
                  <a:close/>
                </a:path>
                <a:path w="4156709" h="2892425">
                  <a:moveTo>
                    <a:pt x="2749049" y="555125"/>
                  </a:moveTo>
                  <a:lnTo>
                    <a:pt x="2723076" y="555125"/>
                  </a:lnTo>
                  <a:lnTo>
                    <a:pt x="2723076" y="580516"/>
                  </a:lnTo>
                  <a:lnTo>
                    <a:pt x="2749049" y="580516"/>
                  </a:lnTo>
                  <a:lnTo>
                    <a:pt x="2749049" y="555125"/>
                  </a:lnTo>
                  <a:close/>
                </a:path>
                <a:path w="4156709" h="2892425">
                  <a:moveTo>
                    <a:pt x="2749049" y="607065"/>
                  </a:moveTo>
                  <a:lnTo>
                    <a:pt x="2723076" y="607065"/>
                  </a:lnTo>
                  <a:lnTo>
                    <a:pt x="2723076" y="632246"/>
                  </a:lnTo>
                  <a:lnTo>
                    <a:pt x="2749049" y="632246"/>
                  </a:lnTo>
                  <a:lnTo>
                    <a:pt x="2749049" y="607065"/>
                  </a:lnTo>
                  <a:close/>
                </a:path>
                <a:path w="4156709" h="2892425">
                  <a:moveTo>
                    <a:pt x="2749049" y="657637"/>
                  </a:moveTo>
                  <a:lnTo>
                    <a:pt x="2723076" y="657637"/>
                  </a:lnTo>
                  <a:lnTo>
                    <a:pt x="2723076" y="681553"/>
                  </a:lnTo>
                  <a:lnTo>
                    <a:pt x="2749049" y="681553"/>
                  </a:lnTo>
                  <a:lnTo>
                    <a:pt x="2749049" y="657637"/>
                  </a:lnTo>
                  <a:close/>
                </a:path>
                <a:path w="4156709" h="2892425">
                  <a:moveTo>
                    <a:pt x="2749049" y="708103"/>
                  </a:moveTo>
                  <a:lnTo>
                    <a:pt x="2723076" y="708103"/>
                  </a:lnTo>
                  <a:lnTo>
                    <a:pt x="2723076" y="733494"/>
                  </a:lnTo>
                  <a:lnTo>
                    <a:pt x="2749049" y="733494"/>
                  </a:lnTo>
                  <a:lnTo>
                    <a:pt x="2749049" y="708103"/>
                  </a:lnTo>
                  <a:close/>
                </a:path>
                <a:path w="4156709" h="2892425">
                  <a:moveTo>
                    <a:pt x="2749049" y="758885"/>
                  </a:moveTo>
                  <a:lnTo>
                    <a:pt x="2723076" y="758885"/>
                  </a:lnTo>
                  <a:lnTo>
                    <a:pt x="2723076" y="785118"/>
                  </a:lnTo>
                  <a:lnTo>
                    <a:pt x="2749049" y="785118"/>
                  </a:lnTo>
                  <a:lnTo>
                    <a:pt x="2749049" y="758885"/>
                  </a:lnTo>
                  <a:close/>
                </a:path>
                <a:path w="4156709" h="2892425">
                  <a:moveTo>
                    <a:pt x="2749049" y="810615"/>
                  </a:moveTo>
                  <a:lnTo>
                    <a:pt x="2723076" y="810615"/>
                  </a:lnTo>
                  <a:lnTo>
                    <a:pt x="2723076" y="834742"/>
                  </a:lnTo>
                  <a:lnTo>
                    <a:pt x="2749049" y="834742"/>
                  </a:lnTo>
                  <a:lnTo>
                    <a:pt x="2749049" y="810615"/>
                  </a:lnTo>
                  <a:close/>
                </a:path>
                <a:path w="4156709" h="2892425">
                  <a:moveTo>
                    <a:pt x="2749049" y="861081"/>
                  </a:moveTo>
                  <a:lnTo>
                    <a:pt x="2723076" y="861081"/>
                  </a:lnTo>
                  <a:lnTo>
                    <a:pt x="2723076" y="886472"/>
                  </a:lnTo>
                  <a:lnTo>
                    <a:pt x="2749049" y="886472"/>
                  </a:lnTo>
                  <a:lnTo>
                    <a:pt x="2749049" y="861081"/>
                  </a:lnTo>
                  <a:close/>
                </a:path>
                <a:path w="4156709" h="2892425">
                  <a:moveTo>
                    <a:pt x="2749049" y="911863"/>
                  </a:moveTo>
                  <a:lnTo>
                    <a:pt x="2723076" y="911863"/>
                  </a:lnTo>
                  <a:lnTo>
                    <a:pt x="2723076" y="938413"/>
                  </a:lnTo>
                  <a:lnTo>
                    <a:pt x="2749049" y="938413"/>
                  </a:lnTo>
                  <a:lnTo>
                    <a:pt x="2749049" y="911863"/>
                  </a:lnTo>
                  <a:close/>
                </a:path>
                <a:path w="4156709" h="2892425">
                  <a:moveTo>
                    <a:pt x="2713220" y="928298"/>
                  </a:moveTo>
                  <a:lnTo>
                    <a:pt x="2688375" y="928298"/>
                  </a:lnTo>
                  <a:lnTo>
                    <a:pt x="2688375" y="954848"/>
                  </a:lnTo>
                  <a:lnTo>
                    <a:pt x="2713220" y="954848"/>
                  </a:lnTo>
                  <a:lnTo>
                    <a:pt x="2713220" y="928298"/>
                  </a:lnTo>
                  <a:close/>
                </a:path>
                <a:path w="4156709" h="2892425">
                  <a:moveTo>
                    <a:pt x="2662710" y="928298"/>
                  </a:moveTo>
                  <a:lnTo>
                    <a:pt x="2635299" y="928298"/>
                  </a:lnTo>
                  <a:lnTo>
                    <a:pt x="2635299" y="954848"/>
                  </a:lnTo>
                  <a:lnTo>
                    <a:pt x="2662710" y="954848"/>
                  </a:lnTo>
                  <a:lnTo>
                    <a:pt x="2662710" y="928298"/>
                  </a:lnTo>
                  <a:close/>
                </a:path>
                <a:path w="4156709" h="2892425">
                  <a:moveTo>
                    <a:pt x="2609633" y="928298"/>
                  </a:moveTo>
                  <a:lnTo>
                    <a:pt x="2583762" y="928298"/>
                  </a:lnTo>
                  <a:lnTo>
                    <a:pt x="2583762" y="954848"/>
                  </a:lnTo>
                  <a:lnTo>
                    <a:pt x="2609633" y="954848"/>
                  </a:lnTo>
                  <a:lnTo>
                    <a:pt x="2609633" y="928298"/>
                  </a:lnTo>
                  <a:close/>
                </a:path>
                <a:path w="4156709" h="2892425">
                  <a:moveTo>
                    <a:pt x="2570005" y="928298"/>
                  </a:moveTo>
                  <a:lnTo>
                    <a:pt x="2544031" y="928298"/>
                  </a:lnTo>
                  <a:lnTo>
                    <a:pt x="2544031" y="966227"/>
                  </a:lnTo>
                  <a:lnTo>
                    <a:pt x="2570005" y="966227"/>
                  </a:lnTo>
                  <a:lnTo>
                    <a:pt x="2570005" y="928298"/>
                  </a:lnTo>
                  <a:close/>
                </a:path>
                <a:path w="4156709" h="2892425">
                  <a:moveTo>
                    <a:pt x="2570005" y="992777"/>
                  </a:moveTo>
                  <a:lnTo>
                    <a:pt x="2544031" y="992777"/>
                  </a:lnTo>
                  <a:lnTo>
                    <a:pt x="2544031" y="1017852"/>
                  </a:lnTo>
                  <a:lnTo>
                    <a:pt x="2570005" y="1017852"/>
                  </a:lnTo>
                  <a:lnTo>
                    <a:pt x="2570005" y="992777"/>
                  </a:lnTo>
                  <a:close/>
                </a:path>
                <a:path w="4156709" h="2892425">
                  <a:moveTo>
                    <a:pt x="2570005" y="1043243"/>
                  </a:moveTo>
                  <a:lnTo>
                    <a:pt x="2544031" y="1043243"/>
                  </a:lnTo>
                  <a:lnTo>
                    <a:pt x="2544031" y="1069898"/>
                  </a:lnTo>
                  <a:lnTo>
                    <a:pt x="2570005" y="1069898"/>
                  </a:lnTo>
                  <a:lnTo>
                    <a:pt x="2570005" y="1043243"/>
                  </a:lnTo>
                  <a:close/>
                </a:path>
                <a:path w="4156709" h="2892425">
                  <a:moveTo>
                    <a:pt x="2570005" y="1093814"/>
                  </a:moveTo>
                  <a:lnTo>
                    <a:pt x="2544031" y="1093814"/>
                  </a:lnTo>
                  <a:lnTo>
                    <a:pt x="2544031" y="1119205"/>
                  </a:lnTo>
                  <a:lnTo>
                    <a:pt x="2570005" y="1119205"/>
                  </a:lnTo>
                  <a:lnTo>
                    <a:pt x="2570005" y="1093814"/>
                  </a:lnTo>
                  <a:close/>
                </a:path>
                <a:path w="4156709" h="2892425">
                  <a:moveTo>
                    <a:pt x="2570005" y="1144596"/>
                  </a:moveTo>
                  <a:lnTo>
                    <a:pt x="2544031" y="1144596"/>
                  </a:lnTo>
                  <a:lnTo>
                    <a:pt x="2544031" y="1171146"/>
                  </a:lnTo>
                  <a:lnTo>
                    <a:pt x="2570005" y="1171146"/>
                  </a:lnTo>
                  <a:lnTo>
                    <a:pt x="2570005" y="1144596"/>
                  </a:lnTo>
                  <a:close/>
                </a:path>
                <a:path w="4156709" h="2892425">
                  <a:moveTo>
                    <a:pt x="2570005" y="1196221"/>
                  </a:moveTo>
                  <a:lnTo>
                    <a:pt x="2544031" y="1196221"/>
                  </a:lnTo>
                  <a:lnTo>
                    <a:pt x="2544031" y="1220453"/>
                  </a:lnTo>
                  <a:lnTo>
                    <a:pt x="2570005" y="1220453"/>
                  </a:lnTo>
                  <a:lnTo>
                    <a:pt x="2570005" y="1196221"/>
                  </a:lnTo>
                  <a:close/>
                </a:path>
                <a:path w="4156709" h="2892425">
                  <a:moveTo>
                    <a:pt x="2570005" y="1246792"/>
                  </a:moveTo>
                  <a:lnTo>
                    <a:pt x="2544031" y="1246792"/>
                  </a:lnTo>
                  <a:lnTo>
                    <a:pt x="2544031" y="1272183"/>
                  </a:lnTo>
                  <a:lnTo>
                    <a:pt x="2570005" y="1272183"/>
                  </a:lnTo>
                  <a:lnTo>
                    <a:pt x="2570005" y="1246792"/>
                  </a:lnTo>
                  <a:close/>
                </a:path>
                <a:path w="4156709" h="2892425">
                  <a:moveTo>
                    <a:pt x="2570005" y="1297574"/>
                  </a:moveTo>
                  <a:lnTo>
                    <a:pt x="2544031" y="1297574"/>
                  </a:lnTo>
                  <a:lnTo>
                    <a:pt x="2544031" y="1324124"/>
                  </a:lnTo>
                  <a:lnTo>
                    <a:pt x="2570005" y="1324124"/>
                  </a:lnTo>
                  <a:lnTo>
                    <a:pt x="2570005" y="1297574"/>
                  </a:lnTo>
                  <a:close/>
                </a:path>
                <a:path w="4156709" h="2892425">
                  <a:moveTo>
                    <a:pt x="2570005" y="1349199"/>
                  </a:moveTo>
                  <a:lnTo>
                    <a:pt x="2544031" y="1349199"/>
                  </a:lnTo>
                  <a:lnTo>
                    <a:pt x="2544031" y="1373431"/>
                  </a:lnTo>
                  <a:lnTo>
                    <a:pt x="2570005" y="1373431"/>
                  </a:lnTo>
                  <a:lnTo>
                    <a:pt x="2570005" y="1349199"/>
                  </a:lnTo>
                  <a:close/>
                </a:path>
                <a:path w="4156709" h="2892425">
                  <a:moveTo>
                    <a:pt x="2570005" y="1399981"/>
                  </a:moveTo>
                  <a:lnTo>
                    <a:pt x="2544031" y="1399981"/>
                  </a:lnTo>
                  <a:lnTo>
                    <a:pt x="2544031" y="1425056"/>
                  </a:lnTo>
                  <a:lnTo>
                    <a:pt x="2570005" y="1425056"/>
                  </a:lnTo>
                  <a:lnTo>
                    <a:pt x="2570005" y="1399981"/>
                  </a:lnTo>
                  <a:close/>
                </a:path>
                <a:path w="4156709" h="2892425">
                  <a:moveTo>
                    <a:pt x="2570005" y="1450447"/>
                  </a:moveTo>
                  <a:lnTo>
                    <a:pt x="2544031" y="1450447"/>
                  </a:lnTo>
                  <a:lnTo>
                    <a:pt x="2544031" y="1477102"/>
                  </a:lnTo>
                  <a:lnTo>
                    <a:pt x="2570005" y="1477102"/>
                  </a:lnTo>
                  <a:lnTo>
                    <a:pt x="2570005" y="1450447"/>
                  </a:lnTo>
                  <a:close/>
                </a:path>
                <a:path w="4156709" h="2892425">
                  <a:moveTo>
                    <a:pt x="2570005" y="1502493"/>
                  </a:moveTo>
                  <a:lnTo>
                    <a:pt x="2544031" y="1502493"/>
                  </a:lnTo>
                  <a:lnTo>
                    <a:pt x="2544031" y="1526409"/>
                  </a:lnTo>
                  <a:lnTo>
                    <a:pt x="2570005" y="1526409"/>
                  </a:lnTo>
                  <a:lnTo>
                    <a:pt x="2570005" y="1502493"/>
                  </a:lnTo>
                  <a:close/>
                </a:path>
                <a:path w="4156709" h="2892425">
                  <a:moveTo>
                    <a:pt x="2570005" y="1552959"/>
                  </a:moveTo>
                  <a:lnTo>
                    <a:pt x="2544031" y="1552959"/>
                  </a:lnTo>
                  <a:lnTo>
                    <a:pt x="2544031" y="1578350"/>
                  </a:lnTo>
                  <a:lnTo>
                    <a:pt x="2570005" y="1578350"/>
                  </a:lnTo>
                  <a:lnTo>
                    <a:pt x="2570005" y="1552959"/>
                  </a:lnTo>
                  <a:close/>
                </a:path>
                <a:path w="4156709" h="2892425">
                  <a:moveTo>
                    <a:pt x="2570005" y="1603425"/>
                  </a:moveTo>
                  <a:lnTo>
                    <a:pt x="2544031" y="1603425"/>
                  </a:lnTo>
                  <a:lnTo>
                    <a:pt x="2544031" y="1630080"/>
                  </a:lnTo>
                  <a:lnTo>
                    <a:pt x="2570005" y="1630080"/>
                  </a:lnTo>
                  <a:lnTo>
                    <a:pt x="2570005" y="1603425"/>
                  </a:lnTo>
                  <a:close/>
                </a:path>
                <a:path w="4156709" h="2892425">
                  <a:moveTo>
                    <a:pt x="2570005" y="1655471"/>
                  </a:moveTo>
                  <a:lnTo>
                    <a:pt x="2544031" y="1655471"/>
                  </a:lnTo>
                  <a:lnTo>
                    <a:pt x="2544031" y="1679387"/>
                  </a:lnTo>
                  <a:lnTo>
                    <a:pt x="2570005" y="1679387"/>
                  </a:lnTo>
                  <a:lnTo>
                    <a:pt x="2570005" y="1655471"/>
                  </a:lnTo>
                  <a:close/>
                </a:path>
                <a:path w="4156709" h="2892425">
                  <a:moveTo>
                    <a:pt x="2570005" y="1704778"/>
                  </a:moveTo>
                  <a:lnTo>
                    <a:pt x="2544031" y="1704778"/>
                  </a:lnTo>
                  <a:lnTo>
                    <a:pt x="2544031" y="1731328"/>
                  </a:lnTo>
                  <a:lnTo>
                    <a:pt x="2570005" y="1731328"/>
                  </a:lnTo>
                  <a:lnTo>
                    <a:pt x="2570005" y="1704778"/>
                  </a:lnTo>
                  <a:close/>
                </a:path>
                <a:path w="4156709" h="2892425">
                  <a:moveTo>
                    <a:pt x="2570005" y="1756403"/>
                  </a:moveTo>
                  <a:lnTo>
                    <a:pt x="2544031" y="1756403"/>
                  </a:lnTo>
                  <a:lnTo>
                    <a:pt x="2544031" y="1781794"/>
                  </a:lnTo>
                  <a:lnTo>
                    <a:pt x="2570005" y="1781794"/>
                  </a:lnTo>
                  <a:lnTo>
                    <a:pt x="2570005" y="1756403"/>
                  </a:lnTo>
                  <a:close/>
                </a:path>
                <a:path w="4156709" h="2892425">
                  <a:moveTo>
                    <a:pt x="2570005" y="1808344"/>
                  </a:moveTo>
                  <a:lnTo>
                    <a:pt x="2544031" y="1808344"/>
                  </a:lnTo>
                  <a:lnTo>
                    <a:pt x="2544031" y="1832260"/>
                  </a:lnTo>
                  <a:lnTo>
                    <a:pt x="2570005" y="1832260"/>
                  </a:lnTo>
                  <a:lnTo>
                    <a:pt x="2570005" y="1808344"/>
                  </a:lnTo>
                  <a:close/>
                </a:path>
                <a:path w="4156709" h="2892425">
                  <a:moveTo>
                    <a:pt x="2570005" y="1857651"/>
                  </a:moveTo>
                  <a:lnTo>
                    <a:pt x="2544031" y="1857651"/>
                  </a:lnTo>
                  <a:lnTo>
                    <a:pt x="2544031" y="1884306"/>
                  </a:lnTo>
                  <a:lnTo>
                    <a:pt x="2570005" y="1884306"/>
                  </a:lnTo>
                  <a:lnTo>
                    <a:pt x="2570005" y="1857651"/>
                  </a:lnTo>
                  <a:close/>
                </a:path>
                <a:path w="4156709" h="2892425">
                  <a:moveTo>
                    <a:pt x="2570005" y="1909697"/>
                  </a:moveTo>
                  <a:lnTo>
                    <a:pt x="2544031" y="1909697"/>
                  </a:lnTo>
                  <a:lnTo>
                    <a:pt x="2544031" y="1934772"/>
                  </a:lnTo>
                  <a:lnTo>
                    <a:pt x="2570005" y="1934772"/>
                  </a:lnTo>
                  <a:lnTo>
                    <a:pt x="2570005" y="1909697"/>
                  </a:lnTo>
                  <a:close/>
                </a:path>
                <a:path w="4156709" h="2892425">
                  <a:moveTo>
                    <a:pt x="2570005" y="1961322"/>
                  </a:moveTo>
                  <a:lnTo>
                    <a:pt x="2544031" y="1961322"/>
                  </a:lnTo>
                  <a:lnTo>
                    <a:pt x="2544031" y="1985554"/>
                  </a:lnTo>
                  <a:lnTo>
                    <a:pt x="2570005" y="1985554"/>
                  </a:lnTo>
                  <a:lnTo>
                    <a:pt x="2570005" y="1961322"/>
                  </a:lnTo>
                  <a:close/>
                </a:path>
                <a:path w="4156709" h="2892425">
                  <a:moveTo>
                    <a:pt x="2570005" y="2010629"/>
                  </a:moveTo>
                  <a:lnTo>
                    <a:pt x="2544031" y="2010629"/>
                  </a:lnTo>
                  <a:lnTo>
                    <a:pt x="2544031" y="2037284"/>
                  </a:lnTo>
                  <a:lnTo>
                    <a:pt x="2570005" y="2037284"/>
                  </a:lnTo>
                  <a:lnTo>
                    <a:pt x="2570005" y="2010629"/>
                  </a:lnTo>
                  <a:close/>
                </a:path>
                <a:path w="4156709" h="2892425">
                  <a:moveTo>
                    <a:pt x="1456624" y="242636"/>
                  </a:moveTo>
                  <a:lnTo>
                    <a:pt x="1430650" y="242636"/>
                  </a:lnTo>
                  <a:lnTo>
                    <a:pt x="1430650" y="259388"/>
                  </a:lnTo>
                  <a:lnTo>
                    <a:pt x="1456624" y="259388"/>
                  </a:lnTo>
                  <a:lnTo>
                    <a:pt x="1456624" y="242636"/>
                  </a:lnTo>
                  <a:close/>
                </a:path>
                <a:path w="4156709" h="2892425">
                  <a:moveTo>
                    <a:pt x="1456624" y="283304"/>
                  </a:moveTo>
                  <a:lnTo>
                    <a:pt x="1430650" y="283304"/>
                  </a:lnTo>
                  <a:lnTo>
                    <a:pt x="1430650" y="309854"/>
                  </a:lnTo>
                  <a:lnTo>
                    <a:pt x="1456624" y="309854"/>
                  </a:lnTo>
                  <a:lnTo>
                    <a:pt x="1456624" y="283304"/>
                  </a:lnTo>
                  <a:close/>
                </a:path>
                <a:path w="4156709" h="2892425">
                  <a:moveTo>
                    <a:pt x="1456624" y="334929"/>
                  </a:moveTo>
                  <a:lnTo>
                    <a:pt x="1430650" y="334929"/>
                  </a:lnTo>
                  <a:lnTo>
                    <a:pt x="1430650" y="360320"/>
                  </a:lnTo>
                  <a:lnTo>
                    <a:pt x="1456624" y="360320"/>
                  </a:lnTo>
                  <a:lnTo>
                    <a:pt x="1456624" y="334929"/>
                  </a:lnTo>
                  <a:close/>
                </a:path>
                <a:path w="4156709" h="2892425">
                  <a:moveTo>
                    <a:pt x="1456624" y="386975"/>
                  </a:moveTo>
                  <a:lnTo>
                    <a:pt x="1430650" y="386975"/>
                  </a:lnTo>
                  <a:lnTo>
                    <a:pt x="1430650" y="412366"/>
                  </a:lnTo>
                  <a:lnTo>
                    <a:pt x="1456624" y="412366"/>
                  </a:lnTo>
                  <a:lnTo>
                    <a:pt x="1456624" y="386975"/>
                  </a:lnTo>
                  <a:close/>
                </a:path>
                <a:path w="4156709" h="2892425">
                  <a:moveTo>
                    <a:pt x="1456624" y="436177"/>
                  </a:moveTo>
                  <a:lnTo>
                    <a:pt x="1430650" y="436177"/>
                  </a:lnTo>
                  <a:lnTo>
                    <a:pt x="1430650" y="462832"/>
                  </a:lnTo>
                  <a:lnTo>
                    <a:pt x="1456624" y="462832"/>
                  </a:lnTo>
                  <a:lnTo>
                    <a:pt x="1456624" y="436177"/>
                  </a:lnTo>
                  <a:close/>
                </a:path>
                <a:path w="4156709" h="2892425">
                  <a:moveTo>
                    <a:pt x="1456624" y="488223"/>
                  </a:moveTo>
                  <a:lnTo>
                    <a:pt x="1430650" y="488223"/>
                  </a:lnTo>
                  <a:lnTo>
                    <a:pt x="1430650" y="513298"/>
                  </a:lnTo>
                  <a:lnTo>
                    <a:pt x="1456624" y="513298"/>
                  </a:lnTo>
                  <a:lnTo>
                    <a:pt x="1456624" y="488223"/>
                  </a:lnTo>
                  <a:close/>
                </a:path>
                <a:path w="4156709" h="2892425">
                  <a:moveTo>
                    <a:pt x="1456624" y="539848"/>
                  </a:moveTo>
                  <a:lnTo>
                    <a:pt x="1430650" y="539848"/>
                  </a:lnTo>
                  <a:lnTo>
                    <a:pt x="1430650" y="565239"/>
                  </a:lnTo>
                  <a:lnTo>
                    <a:pt x="1456624" y="565239"/>
                  </a:lnTo>
                  <a:lnTo>
                    <a:pt x="1456624" y="539848"/>
                  </a:lnTo>
                  <a:close/>
                </a:path>
                <a:path w="4156709" h="2892425">
                  <a:moveTo>
                    <a:pt x="1456624" y="589155"/>
                  </a:moveTo>
                  <a:lnTo>
                    <a:pt x="1430650" y="589155"/>
                  </a:lnTo>
                  <a:lnTo>
                    <a:pt x="1430650" y="614546"/>
                  </a:lnTo>
                  <a:lnTo>
                    <a:pt x="1456624" y="614546"/>
                  </a:lnTo>
                  <a:lnTo>
                    <a:pt x="1456624" y="589155"/>
                  </a:lnTo>
                  <a:close/>
                </a:path>
                <a:path w="4156709" h="2892425">
                  <a:moveTo>
                    <a:pt x="1456624" y="641201"/>
                  </a:moveTo>
                  <a:lnTo>
                    <a:pt x="1430650" y="641201"/>
                  </a:lnTo>
                  <a:lnTo>
                    <a:pt x="1430650" y="666592"/>
                  </a:lnTo>
                  <a:lnTo>
                    <a:pt x="1456624" y="666592"/>
                  </a:lnTo>
                  <a:lnTo>
                    <a:pt x="1456624" y="641201"/>
                  </a:lnTo>
                  <a:close/>
                </a:path>
                <a:path w="4156709" h="2892425">
                  <a:moveTo>
                    <a:pt x="1456624" y="691667"/>
                  </a:moveTo>
                  <a:lnTo>
                    <a:pt x="1430650" y="691667"/>
                  </a:lnTo>
                  <a:lnTo>
                    <a:pt x="1430650" y="718217"/>
                  </a:lnTo>
                  <a:lnTo>
                    <a:pt x="1456624" y="718217"/>
                  </a:lnTo>
                  <a:lnTo>
                    <a:pt x="1456624" y="691667"/>
                  </a:lnTo>
                  <a:close/>
                </a:path>
                <a:path w="4156709" h="2892425">
                  <a:moveTo>
                    <a:pt x="1456624" y="742449"/>
                  </a:moveTo>
                  <a:lnTo>
                    <a:pt x="1430650" y="742449"/>
                  </a:lnTo>
                  <a:lnTo>
                    <a:pt x="1430650" y="767524"/>
                  </a:lnTo>
                  <a:lnTo>
                    <a:pt x="1456624" y="767524"/>
                  </a:lnTo>
                  <a:lnTo>
                    <a:pt x="1456624" y="742449"/>
                  </a:lnTo>
                  <a:close/>
                </a:path>
                <a:path w="4156709" h="2892425">
                  <a:moveTo>
                    <a:pt x="1456624" y="794179"/>
                  </a:moveTo>
                  <a:lnTo>
                    <a:pt x="1430650" y="794179"/>
                  </a:lnTo>
                  <a:lnTo>
                    <a:pt x="1430650" y="819570"/>
                  </a:lnTo>
                  <a:lnTo>
                    <a:pt x="1456624" y="819570"/>
                  </a:lnTo>
                  <a:lnTo>
                    <a:pt x="1456624" y="794179"/>
                  </a:lnTo>
                  <a:close/>
                </a:path>
                <a:path w="4156709" h="2892425">
                  <a:moveTo>
                    <a:pt x="1456624" y="844645"/>
                  </a:moveTo>
                  <a:lnTo>
                    <a:pt x="1430650" y="844645"/>
                  </a:lnTo>
                  <a:lnTo>
                    <a:pt x="1430650" y="871195"/>
                  </a:lnTo>
                  <a:lnTo>
                    <a:pt x="1456624" y="871195"/>
                  </a:lnTo>
                  <a:lnTo>
                    <a:pt x="1456624" y="844645"/>
                  </a:lnTo>
                  <a:close/>
                </a:path>
                <a:path w="4156709" h="2892425">
                  <a:moveTo>
                    <a:pt x="1456624" y="895427"/>
                  </a:moveTo>
                  <a:lnTo>
                    <a:pt x="1430650" y="895427"/>
                  </a:lnTo>
                  <a:lnTo>
                    <a:pt x="1430650" y="920502"/>
                  </a:lnTo>
                  <a:lnTo>
                    <a:pt x="1456624" y="920502"/>
                  </a:lnTo>
                  <a:lnTo>
                    <a:pt x="1456624" y="895427"/>
                  </a:lnTo>
                  <a:close/>
                </a:path>
                <a:path w="4156709" h="2892425">
                  <a:moveTo>
                    <a:pt x="1475001" y="928298"/>
                  </a:moveTo>
                  <a:lnTo>
                    <a:pt x="1447898" y="928298"/>
                  </a:lnTo>
                  <a:lnTo>
                    <a:pt x="1447898" y="954848"/>
                  </a:lnTo>
                  <a:lnTo>
                    <a:pt x="1475001" y="954848"/>
                  </a:lnTo>
                  <a:lnTo>
                    <a:pt x="1475001" y="928298"/>
                  </a:lnTo>
                  <a:close/>
                </a:path>
                <a:path w="4156709" h="2892425">
                  <a:moveTo>
                    <a:pt x="1526948" y="928298"/>
                  </a:moveTo>
                  <a:lnTo>
                    <a:pt x="1500974" y="928298"/>
                  </a:lnTo>
                  <a:lnTo>
                    <a:pt x="1500974" y="954848"/>
                  </a:lnTo>
                  <a:lnTo>
                    <a:pt x="1526948" y="954848"/>
                  </a:lnTo>
                  <a:lnTo>
                    <a:pt x="1526948" y="928298"/>
                  </a:lnTo>
                  <a:close/>
                </a:path>
                <a:path w="4156709" h="2892425">
                  <a:moveTo>
                    <a:pt x="1578793" y="928298"/>
                  </a:moveTo>
                  <a:lnTo>
                    <a:pt x="1551690" y="928298"/>
                  </a:lnTo>
                  <a:lnTo>
                    <a:pt x="1551690" y="954848"/>
                  </a:lnTo>
                  <a:lnTo>
                    <a:pt x="1578793" y="954848"/>
                  </a:lnTo>
                  <a:lnTo>
                    <a:pt x="1578793" y="928298"/>
                  </a:lnTo>
                  <a:close/>
                </a:path>
                <a:path w="4156709" h="2892425">
                  <a:moveTo>
                    <a:pt x="1630741" y="928298"/>
                  </a:moveTo>
                  <a:lnTo>
                    <a:pt x="1604767" y="928298"/>
                  </a:lnTo>
                  <a:lnTo>
                    <a:pt x="1604767" y="954848"/>
                  </a:lnTo>
                  <a:lnTo>
                    <a:pt x="1630741" y="954848"/>
                  </a:lnTo>
                  <a:lnTo>
                    <a:pt x="1630741" y="928298"/>
                  </a:lnTo>
                  <a:close/>
                </a:path>
                <a:path w="4156709" h="2892425">
                  <a:moveTo>
                    <a:pt x="1682585" y="928298"/>
                  </a:moveTo>
                  <a:lnTo>
                    <a:pt x="1657844" y="928298"/>
                  </a:lnTo>
                  <a:lnTo>
                    <a:pt x="1657844" y="954848"/>
                  </a:lnTo>
                  <a:lnTo>
                    <a:pt x="1682585" y="954848"/>
                  </a:lnTo>
                  <a:lnTo>
                    <a:pt x="1682585" y="928298"/>
                  </a:lnTo>
                  <a:close/>
                </a:path>
                <a:path w="4156709" h="2892425">
                  <a:moveTo>
                    <a:pt x="1735662" y="928298"/>
                  </a:moveTo>
                  <a:lnTo>
                    <a:pt x="1708251" y="928298"/>
                  </a:lnTo>
                  <a:lnTo>
                    <a:pt x="1708251" y="954848"/>
                  </a:lnTo>
                  <a:lnTo>
                    <a:pt x="1735662" y="954848"/>
                  </a:lnTo>
                  <a:lnTo>
                    <a:pt x="1735662" y="928298"/>
                  </a:lnTo>
                  <a:close/>
                </a:path>
                <a:path w="4156709" h="2892425">
                  <a:moveTo>
                    <a:pt x="1775085" y="928298"/>
                  </a:moveTo>
                  <a:lnTo>
                    <a:pt x="1750240" y="928298"/>
                  </a:lnTo>
                  <a:lnTo>
                    <a:pt x="1750240" y="966227"/>
                  </a:lnTo>
                  <a:lnTo>
                    <a:pt x="1775085" y="966227"/>
                  </a:lnTo>
                  <a:lnTo>
                    <a:pt x="1775085" y="928298"/>
                  </a:lnTo>
                  <a:close/>
                </a:path>
                <a:path w="4156709" h="2892425">
                  <a:moveTo>
                    <a:pt x="1775085" y="992777"/>
                  </a:moveTo>
                  <a:lnTo>
                    <a:pt x="1750240" y="992777"/>
                  </a:lnTo>
                  <a:lnTo>
                    <a:pt x="1750240" y="1017852"/>
                  </a:lnTo>
                  <a:lnTo>
                    <a:pt x="1775085" y="1017852"/>
                  </a:lnTo>
                  <a:lnTo>
                    <a:pt x="1775085" y="992777"/>
                  </a:lnTo>
                  <a:close/>
                </a:path>
                <a:path w="4156709" h="2892425">
                  <a:moveTo>
                    <a:pt x="1775085" y="1043243"/>
                  </a:moveTo>
                  <a:lnTo>
                    <a:pt x="1750240" y="1043243"/>
                  </a:lnTo>
                  <a:lnTo>
                    <a:pt x="1750240" y="1069898"/>
                  </a:lnTo>
                  <a:lnTo>
                    <a:pt x="1775085" y="1069898"/>
                  </a:lnTo>
                  <a:lnTo>
                    <a:pt x="1775085" y="1043243"/>
                  </a:lnTo>
                  <a:close/>
                </a:path>
                <a:path w="4156709" h="2892425">
                  <a:moveTo>
                    <a:pt x="1775085" y="1093814"/>
                  </a:moveTo>
                  <a:lnTo>
                    <a:pt x="1750240" y="1093814"/>
                  </a:lnTo>
                  <a:lnTo>
                    <a:pt x="1750240" y="1119205"/>
                  </a:lnTo>
                  <a:lnTo>
                    <a:pt x="1775085" y="1119205"/>
                  </a:lnTo>
                  <a:lnTo>
                    <a:pt x="1775085" y="1093814"/>
                  </a:lnTo>
                  <a:close/>
                </a:path>
                <a:path w="4156709" h="2892425">
                  <a:moveTo>
                    <a:pt x="1775085" y="1144596"/>
                  </a:moveTo>
                  <a:lnTo>
                    <a:pt x="1750240" y="1144596"/>
                  </a:lnTo>
                  <a:lnTo>
                    <a:pt x="1750240" y="1171146"/>
                  </a:lnTo>
                  <a:lnTo>
                    <a:pt x="1775085" y="1171146"/>
                  </a:lnTo>
                  <a:lnTo>
                    <a:pt x="1775085" y="1144596"/>
                  </a:lnTo>
                  <a:close/>
                </a:path>
                <a:path w="4156709" h="2892425">
                  <a:moveTo>
                    <a:pt x="1775085" y="1196221"/>
                  </a:moveTo>
                  <a:lnTo>
                    <a:pt x="1750240" y="1196221"/>
                  </a:lnTo>
                  <a:lnTo>
                    <a:pt x="1750240" y="1220453"/>
                  </a:lnTo>
                  <a:lnTo>
                    <a:pt x="1775085" y="1220453"/>
                  </a:lnTo>
                  <a:lnTo>
                    <a:pt x="1775085" y="1196221"/>
                  </a:lnTo>
                  <a:close/>
                </a:path>
                <a:path w="4156709" h="2892425">
                  <a:moveTo>
                    <a:pt x="1775085" y="1246792"/>
                  </a:moveTo>
                  <a:lnTo>
                    <a:pt x="1750240" y="1246792"/>
                  </a:lnTo>
                  <a:lnTo>
                    <a:pt x="1750240" y="1272183"/>
                  </a:lnTo>
                  <a:lnTo>
                    <a:pt x="1775085" y="1272183"/>
                  </a:lnTo>
                  <a:lnTo>
                    <a:pt x="1775085" y="1246792"/>
                  </a:lnTo>
                  <a:close/>
                </a:path>
                <a:path w="4156709" h="2892425">
                  <a:moveTo>
                    <a:pt x="1775085" y="1297574"/>
                  </a:moveTo>
                  <a:lnTo>
                    <a:pt x="1750240" y="1297574"/>
                  </a:lnTo>
                  <a:lnTo>
                    <a:pt x="1750240" y="1324124"/>
                  </a:lnTo>
                  <a:lnTo>
                    <a:pt x="1775085" y="1324124"/>
                  </a:lnTo>
                  <a:lnTo>
                    <a:pt x="1775085" y="1297574"/>
                  </a:lnTo>
                  <a:close/>
                </a:path>
                <a:path w="4156709" h="2892425">
                  <a:moveTo>
                    <a:pt x="1775085" y="1349199"/>
                  </a:moveTo>
                  <a:lnTo>
                    <a:pt x="1750240" y="1349199"/>
                  </a:lnTo>
                  <a:lnTo>
                    <a:pt x="1750240" y="1373431"/>
                  </a:lnTo>
                  <a:lnTo>
                    <a:pt x="1775085" y="1373431"/>
                  </a:lnTo>
                  <a:lnTo>
                    <a:pt x="1775085" y="1349199"/>
                  </a:lnTo>
                  <a:close/>
                </a:path>
                <a:path w="4156709" h="2892425">
                  <a:moveTo>
                    <a:pt x="1775085" y="1399981"/>
                  </a:moveTo>
                  <a:lnTo>
                    <a:pt x="1750240" y="1399981"/>
                  </a:lnTo>
                  <a:lnTo>
                    <a:pt x="1750240" y="1425056"/>
                  </a:lnTo>
                  <a:lnTo>
                    <a:pt x="1775085" y="1425056"/>
                  </a:lnTo>
                  <a:lnTo>
                    <a:pt x="1775085" y="1399981"/>
                  </a:lnTo>
                  <a:close/>
                </a:path>
                <a:path w="4156709" h="2892425">
                  <a:moveTo>
                    <a:pt x="1775085" y="1450447"/>
                  </a:moveTo>
                  <a:lnTo>
                    <a:pt x="1750240" y="1450447"/>
                  </a:lnTo>
                  <a:lnTo>
                    <a:pt x="1750240" y="1477102"/>
                  </a:lnTo>
                  <a:lnTo>
                    <a:pt x="1775085" y="1477102"/>
                  </a:lnTo>
                  <a:lnTo>
                    <a:pt x="1775085" y="1450447"/>
                  </a:lnTo>
                  <a:close/>
                </a:path>
                <a:path w="4156709" h="2892425">
                  <a:moveTo>
                    <a:pt x="1775085" y="1502493"/>
                  </a:moveTo>
                  <a:lnTo>
                    <a:pt x="1750240" y="1502493"/>
                  </a:lnTo>
                  <a:lnTo>
                    <a:pt x="1750240" y="1526409"/>
                  </a:lnTo>
                  <a:lnTo>
                    <a:pt x="1775085" y="1526409"/>
                  </a:lnTo>
                  <a:lnTo>
                    <a:pt x="1775085" y="1502493"/>
                  </a:lnTo>
                  <a:close/>
                </a:path>
                <a:path w="4156709" h="2892425">
                  <a:moveTo>
                    <a:pt x="1775085" y="1552959"/>
                  </a:moveTo>
                  <a:lnTo>
                    <a:pt x="1750240" y="1552959"/>
                  </a:lnTo>
                  <a:lnTo>
                    <a:pt x="1750240" y="1578350"/>
                  </a:lnTo>
                  <a:lnTo>
                    <a:pt x="1775085" y="1578350"/>
                  </a:lnTo>
                  <a:lnTo>
                    <a:pt x="1775085" y="1552959"/>
                  </a:lnTo>
                  <a:close/>
                </a:path>
                <a:path w="4156709" h="2892425">
                  <a:moveTo>
                    <a:pt x="1775085" y="1603425"/>
                  </a:moveTo>
                  <a:lnTo>
                    <a:pt x="1750240" y="1603425"/>
                  </a:lnTo>
                  <a:lnTo>
                    <a:pt x="1750240" y="1630080"/>
                  </a:lnTo>
                  <a:lnTo>
                    <a:pt x="1775085" y="1630080"/>
                  </a:lnTo>
                  <a:lnTo>
                    <a:pt x="1775085" y="1603425"/>
                  </a:lnTo>
                  <a:close/>
                </a:path>
                <a:path w="4156709" h="2892425">
                  <a:moveTo>
                    <a:pt x="1775085" y="1655471"/>
                  </a:moveTo>
                  <a:lnTo>
                    <a:pt x="1750240" y="1655471"/>
                  </a:lnTo>
                  <a:lnTo>
                    <a:pt x="1750240" y="1679387"/>
                  </a:lnTo>
                  <a:lnTo>
                    <a:pt x="1775085" y="1679387"/>
                  </a:lnTo>
                  <a:lnTo>
                    <a:pt x="1775085" y="1655471"/>
                  </a:lnTo>
                  <a:close/>
                </a:path>
                <a:path w="4156709" h="2892425">
                  <a:moveTo>
                    <a:pt x="1775085" y="1704778"/>
                  </a:moveTo>
                  <a:lnTo>
                    <a:pt x="1750240" y="1704778"/>
                  </a:lnTo>
                  <a:lnTo>
                    <a:pt x="1750240" y="1731328"/>
                  </a:lnTo>
                  <a:lnTo>
                    <a:pt x="1775085" y="1731328"/>
                  </a:lnTo>
                  <a:lnTo>
                    <a:pt x="1775085" y="1704778"/>
                  </a:lnTo>
                  <a:close/>
                </a:path>
                <a:path w="4156709" h="2892425">
                  <a:moveTo>
                    <a:pt x="1775085" y="1756403"/>
                  </a:moveTo>
                  <a:lnTo>
                    <a:pt x="1750240" y="1756403"/>
                  </a:lnTo>
                  <a:lnTo>
                    <a:pt x="1750240" y="1781794"/>
                  </a:lnTo>
                  <a:lnTo>
                    <a:pt x="1775085" y="1781794"/>
                  </a:lnTo>
                  <a:lnTo>
                    <a:pt x="1775085" y="1756403"/>
                  </a:lnTo>
                  <a:close/>
                </a:path>
                <a:path w="4156709" h="2892425">
                  <a:moveTo>
                    <a:pt x="1775085" y="1808344"/>
                  </a:moveTo>
                  <a:lnTo>
                    <a:pt x="1750240" y="1808344"/>
                  </a:lnTo>
                  <a:lnTo>
                    <a:pt x="1750240" y="1832260"/>
                  </a:lnTo>
                  <a:lnTo>
                    <a:pt x="1775085" y="1832260"/>
                  </a:lnTo>
                  <a:lnTo>
                    <a:pt x="1775085" y="1808344"/>
                  </a:lnTo>
                  <a:close/>
                </a:path>
                <a:path w="4156709" h="2892425">
                  <a:moveTo>
                    <a:pt x="1775085" y="1857651"/>
                  </a:moveTo>
                  <a:lnTo>
                    <a:pt x="1750240" y="1857651"/>
                  </a:lnTo>
                  <a:lnTo>
                    <a:pt x="1750240" y="1884306"/>
                  </a:lnTo>
                  <a:lnTo>
                    <a:pt x="1775085" y="1884306"/>
                  </a:lnTo>
                  <a:lnTo>
                    <a:pt x="1775085" y="1857651"/>
                  </a:lnTo>
                  <a:close/>
                </a:path>
                <a:path w="4156709" h="2892425">
                  <a:moveTo>
                    <a:pt x="1775085" y="1909697"/>
                  </a:moveTo>
                  <a:lnTo>
                    <a:pt x="1750240" y="1909697"/>
                  </a:lnTo>
                  <a:lnTo>
                    <a:pt x="1750240" y="1934772"/>
                  </a:lnTo>
                  <a:lnTo>
                    <a:pt x="1775085" y="1934772"/>
                  </a:lnTo>
                  <a:lnTo>
                    <a:pt x="1775085" y="1909697"/>
                  </a:lnTo>
                  <a:close/>
                </a:path>
                <a:path w="4156709" h="2892425">
                  <a:moveTo>
                    <a:pt x="1775085" y="1961322"/>
                  </a:moveTo>
                  <a:lnTo>
                    <a:pt x="1750240" y="1961322"/>
                  </a:lnTo>
                  <a:lnTo>
                    <a:pt x="1750240" y="1985554"/>
                  </a:lnTo>
                  <a:lnTo>
                    <a:pt x="1775085" y="1985554"/>
                  </a:lnTo>
                  <a:lnTo>
                    <a:pt x="1775085" y="1961322"/>
                  </a:lnTo>
                  <a:close/>
                </a:path>
                <a:path w="4156709" h="2892425">
                  <a:moveTo>
                    <a:pt x="1775085" y="2010629"/>
                  </a:moveTo>
                  <a:lnTo>
                    <a:pt x="1750240" y="2010629"/>
                  </a:lnTo>
                  <a:lnTo>
                    <a:pt x="1750240" y="2037284"/>
                  </a:lnTo>
                  <a:lnTo>
                    <a:pt x="1775085" y="2037284"/>
                  </a:lnTo>
                  <a:lnTo>
                    <a:pt x="1775085" y="2010629"/>
                  </a:lnTo>
                  <a:close/>
                </a:path>
                <a:path w="4156709" h="2892425">
                  <a:moveTo>
                    <a:pt x="977804" y="618444"/>
                  </a:moveTo>
                  <a:lnTo>
                    <a:pt x="951830" y="618444"/>
                  </a:lnTo>
                  <a:lnTo>
                    <a:pt x="951830" y="619708"/>
                  </a:lnTo>
                  <a:lnTo>
                    <a:pt x="977804" y="619708"/>
                  </a:lnTo>
                  <a:lnTo>
                    <a:pt x="977804" y="618444"/>
                  </a:lnTo>
                  <a:close/>
                </a:path>
                <a:path w="4156709" h="2892425">
                  <a:moveTo>
                    <a:pt x="977804" y="645099"/>
                  </a:moveTo>
                  <a:lnTo>
                    <a:pt x="951830" y="645099"/>
                  </a:lnTo>
                  <a:lnTo>
                    <a:pt x="951830" y="671333"/>
                  </a:lnTo>
                  <a:lnTo>
                    <a:pt x="977804" y="671333"/>
                  </a:lnTo>
                  <a:lnTo>
                    <a:pt x="977804" y="645099"/>
                  </a:lnTo>
                  <a:close/>
                </a:path>
                <a:path w="4156709" h="2892425">
                  <a:moveTo>
                    <a:pt x="977804" y="695565"/>
                  </a:moveTo>
                  <a:lnTo>
                    <a:pt x="951830" y="695565"/>
                  </a:lnTo>
                  <a:lnTo>
                    <a:pt x="951830" y="720956"/>
                  </a:lnTo>
                  <a:lnTo>
                    <a:pt x="977804" y="720956"/>
                  </a:lnTo>
                  <a:lnTo>
                    <a:pt x="977804" y="695565"/>
                  </a:lnTo>
                  <a:close/>
                </a:path>
                <a:path w="4156709" h="2892425">
                  <a:moveTo>
                    <a:pt x="977804" y="747190"/>
                  </a:moveTo>
                  <a:lnTo>
                    <a:pt x="951830" y="747190"/>
                  </a:lnTo>
                  <a:lnTo>
                    <a:pt x="951830" y="772581"/>
                  </a:lnTo>
                  <a:lnTo>
                    <a:pt x="977804" y="772581"/>
                  </a:lnTo>
                  <a:lnTo>
                    <a:pt x="977804" y="747190"/>
                  </a:lnTo>
                  <a:close/>
                </a:path>
                <a:path w="4156709" h="2892425">
                  <a:moveTo>
                    <a:pt x="977804" y="797972"/>
                  </a:moveTo>
                  <a:lnTo>
                    <a:pt x="951830" y="797972"/>
                  </a:lnTo>
                  <a:lnTo>
                    <a:pt x="951830" y="824627"/>
                  </a:lnTo>
                  <a:lnTo>
                    <a:pt x="977804" y="824627"/>
                  </a:lnTo>
                  <a:lnTo>
                    <a:pt x="977804" y="797972"/>
                  </a:lnTo>
                  <a:close/>
                </a:path>
                <a:path w="4156709" h="2892425">
                  <a:moveTo>
                    <a:pt x="977804" y="848543"/>
                  </a:moveTo>
                  <a:lnTo>
                    <a:pt x="951830" y="848543"/>
                  </a:lnTo>
                  <a:lnTo>
                    <a:pt x="951830" y="873934"/>
                  </a:lnTo>
                  <a:lnTo>
                    <a:pt x="977804" y="873934"/>
                  </a:lnTo>
                  <a:lnTo>
                    <a:pt x="977804" y="848543"/>
                  </a:lnTo>
                  <a:close/>
                </a:path>
                <a:path w="4156709" h="2892425">
                  <a:moveTo>
                    <a:pt x="977804" y="900484"/>
                  </a:moveTo>
                  <a:lnTo>
                    <a:pt x="951830" y="900484"/>
                  </a:lnTo>
                  <a:lnTo>
                    <a:pt x="951830" y="925559"/>
                  </a:lnTo>
                  <a:lnTo>
                    <a:pt x="977804" y="925559"/>
                  </a:lnTo>
                  <a:lnTo>
                    <a:pt x="977804" y="900484"/>
                  </a:lnTo>
                  <a:close/>
                </a:path>
                <a:path w="4156709" h="2892425">
                  <a:moveTo>
                    <a:pt x="977804" y="950950"/>
                  </a:moveTo>
                  <a:lnTo>
                    <a:pt x="951830" y="950950"/>
                  </a:lnTo>
                  <a:lnTo>
                    <a:pt x="951830" y="974866"/>
                  </a:lnTo>
                  <a:lnTo>
                    <a:pt x="977804" y="974866"/>
                  </a:lnTo>
                  <a:lnTo>
                    <a:pt x="977804" y="950950"/>
                  </a:lnTo>
                  <a:close/>
                </a:path>
                <a:path w="4156709" h="2892425">
                  <a:moveTo>
                    <a:pt x="977804" y="1001416"/>
                  </a:moveTo>
                  <a:lnTo>
                    <a:pt x="951830" y="1001416"/>
                  </a:lnTo>
                  <a:lnTo>
                    <a:pt x="951830" y="1026912"/>
                  </a:lnTo>
                  <a:lnTo>
                    <a:pt x="977804" y="1026912"/>
                  </a:lnTo>
                  <a:lnTo>
                    <a:pt x="977804" y="1001416"/>
                  </a:lnTo>
                  <a:close/>
                </a:path>
                <a:path w="4156709" h="2892425">
                  <a:moveTo>
                    <a:pt x="977804" y="1052303"/>
                  </a:moveTo>
                  <a:lnTo>
                    <a:pt x="951830" y="1052303"/>
                  </a:lnTo>
                  <a:lnTo>
                    <a:pt x="951830" y="1078537"/>
                  </a:lnTo>
                  <a:lnTo>
                    <a:pt x="977804" y="1078537"/>
                  </a:lnTo>
                  <a:lnTo>
                    <a:pt x="977804" y="1052303"/>
                  </a:lnTo>
                  <a:close/>
                </a:path>
                <a:path w="4156709" h="2892425">
                  <a:moveTo>
                    <a:pt x="1001108" y="1080012"/>
                  </a:moveTo>
                  <a:lnTo>
                    <a:pt x="976366" y="1080012"/>
                  </a:lnTo>
                  <a:lnTo>
                    <a:pt x="976366" y="1106667"/>
                  </a:lnTo>
                  <a:lnTo>
                    <a:pt x="1001108" y="1106667"/>
                  </a:lnTo>
                  <a:lnTo>
                    <a:pt x="1001108" y="1080012"/>
                  </a:lnTo>
                  <a:close/>
                </a:path>
                <a:path w="4156709" h="2892425">
                  <a:moveTo>
                    <a:pt x="1054185" y="1080012"/>
                  </a:moveTo>
                  <a:lnTo>
                    <a:pt x="1027082" y="1080012"/>
                  </a:lnTo>
                  <a:lnTo>
                    <a:pt x="1027082" y="1106667"/>
                  </a:lnTo>
                  <a:lnTo>
                    <a:pt x="1054185" y="1106667"/>
                  </a:lnTo>
                  <a:lnTo>
                    <a:pt x="1054185" y="1080012"/>
                  </a:lnTo>
                  <a:close/>
                </a:path>
                <a:path w="4156709" h="2892425">
                  <a:moveTo>
                    <a:pt x="1104900" y="1080012"/>
                  </a:moveTo>
                  <a:lnTo>
                    <a:pt x="1080159" y="1080012"/>
                  </a:lnTo>
                  <a:lnTo>
                    <a:pt x="1080159" y="1106667"/>
                  </a:lnTo>
                  <a:lnTo>
                    <a:pt x="1104900" y="1106667"/>
                  </a:lnTo>
                  <a:lnTo>
                    <a:pt x="1104900" y="1080012"/>
                  </a:lnTo>
                  <a:close/>
                </a:path>
                <a:path w="4156709" h="2892425">
                  <a:moveTo>
                    <a:pt x="1157977" y="1080012"/>
                  </a:moveTo>
                  <a:lnTo>
                    <a:pt x="1132003" y="1080012"/>
                  </a:lnTo>
                  <a:lnTo>
                    <a:pt x="1132003" y="1106667"/>
                  </a:lnTo>
                  <a:lnTo>
                    <a:pt x="1157977" y="1106667"/>
                  </a:lnTo>
                  <a:lnTo>
                    <a:pt x="1157977" y="1080012"/>
                  </a:lnTo>
                  <a:close/>
                </a:path>
                <a:path w="4156709" h="2892425">
                  <a:moveTo>
                    <a:pt x="1211054" y="1080012"/>
                  </a:moveTo>
                  <a:lnTo>
                    <a:pt x="1183643" y="1080012"/>
                  </a:lnTo>
                  <a:lnTo>
                    <a:pt x="1183643" y="1106667"/>
                  </a:lnTo>
                  <a:lnTo>
                    <a:pt x="1211054" y="1106667"/>
                  </a:lnTo>
                  <a:lnTo>
                    <a:pt x="1211054" y="1080012"/>
                  </a:lnTo>
                  <a:close/>
                </a:path>
                <a:path w="4156709" h="2892425">
                  <a:moveTo>
                    <a:pt x="1261564" y="1080012"/>
                  </a:moveTo>
                  <a:lnTo>
                    <a:pt x="1235590" y="1080012"/>
                  </a:lnTo>
                  <a:lnTo>
                    <a:pt x="1235590" y="1106667"/>
                  </a:lnTo>
                  <a:lnTo>
                    <a:pt x="1261564" y="1106667"/>
                  </a:lnTo>
                  <a:lnTo>
                    <a:pt x="1261564" y="1080012"/>
                  </a:lnTo>
                  <a:close/>
                </a:path>
                <a:path w="4156709" h="2892425">
                  <a:moveTo>
                    <a:pt x="1314641" y="1080012"/>
                  </a:moveTo>
                  <a:lnTo>
                    <a:pt x="1288667" y="1080012"/>
                  </a:lnTo>
                  <a:lnTo>
                    <a:pt x="1288667" y="1106667"/>
                  </a:lnTo>
                  <a:lnTo>
                    <a:pt x="1314641" y="1106667"/>
                  </a:lnTo>
                  <a:lnTo>
                    <a:pt x="1314641" y="1080012"/>
                  </a:lnTo>
                  <a:close/>
                </a:path>
                <a:path w="4156709" h="2892425">
                  <a:moveTo>
                    <a:pt x="1365357" y="1080012"/>
                  </a:moveTo>
                  <a:lnTo>
                    <a:pt x="1339383" y="1080012"/>
                  </a:lnTo>
                  <a:lnTo>
                    <a:pt x="1339383" y="1106667"/>
                  </a:lnTo>
                  <a:lnTo>
                    <a:pt x="1365357" y="1106667"/>
                  </a:lnTo>
                  <a:lnTo>
                    <a:pt x="1365357" y="1080012"/>
                  </a:lnTo>
                  <a:close/>
                </a:path>
                <a:path w="4156709" h="2892425">
                  <a:moveTo>
                    <a:pt x="1418433" y="1080012"/>
                  </a:moveTo>
                  <a:lnTo>
                    <a:pt x="1392460" y="1080012"/>
                  </a:lnTo>
                  <a:lnTo>
                    <a:pt x="1392460" y="1106667"/>
                  </a:lnTo>
                  <a:lnTo>
                    <a:pt x="1418433" y="1106667"/>
                  </a:lnTo>
                  <a:lnTo>
                    <a:pt x="1418433" y="1080012"/>
                  </a:lnTo>
                  <a:close/>
                </a:path>
                <a:path w="4156709" h="2892425">
                  <a:moveTo>
                    <a:pt x="1470278" y="1080012"/>
                  </a:moveTo>
                  <a:lnTo>
                    <a:pt x="1442867" y="1080012"/>
                  </a:lnTo>
                  <a:lnTo>
                    <a:pt x="1442867" y="1106667"/>
                  </a:lnTo>
                  <a:lnTo>
                    <a:pt x="1470278" y="1106667"/>
                  </a:lnTo>
                  <a:lnTo>
                    <a:pt x="1470278" y="1080012"/>
                  </a:lnTo>
                  <a:close/>
                </a:path>
                <a:path w="4156709" h="2892425">
                  <a:moveTo>
                    <a:pt x="1521918" y="1080012"/>
                  </a:moveTo>
                  <a:lnTo>
                    <a:pt x="1495944" y="1080012"/>
                  </a:lnTo>
                  <a:lnTo>
                    <a:pt x="1495944" y="1106667"/>
                  </a:lnTo>
                  <a:lnTo>
                    <a:pt x="1521918" y="1106667"/>
                  </a:lnTo>
                  <a:lnTo>
                    <a:pt x="1521918" y="1080012"/>
                  </a:lnTo>
                  <a:close/>
                </a:path>
                <a:path w="4156709" h="2892425">
                  <a:moveTo>
                    <a:pt x="1573865" y="1080012"/>
                  </a:moveTo>
                  <a:lnTo>
                    <a:pt x="1549021" y="1080012"/>
                  </a:lnTo>
                  <a:lnTo>
                    <a:pt x="1549021" y="1106667"/>
                  </a:lnTo>
                  <a:lnTo>
                    <a:pt x="1573865" y="1106667"/>
                  </a:lnTo>
                  <a:lnTo>
                    <a:pt x="1573865" y="1080012"/>
                  </a:lnTo>
                  <a:close/>
                </a:path>
                <a:path w="4156709" h="2892425">
                  <a:moveTo>
                    <a:pt x="1626942" y="1080012"/>
                  </a:moveTo>
                  <a:lnTo>
                    <a:pt x="1599839" y="1080012"/>
                  </a:lnTo>
                  <a:lnTo>
                    <a:pt x="1599839" y="1106667"/>
                  </a:lnTo>
                  <a:lnTo>
                    <a:pt x="1626942" y="1106667"/>
                  </a:lnTo>
                  <a:lnTo>
                    <a:pt x="1626942" y="1080012"/>
                  </a:lnTo>
                  <a:close/>
                </a:path>
                <a:path w="4156709" h="2892425">
                  <a:moveTo>
                    <a:pt x="1644087" y="1114148"/>
                  </a:moveTo>
                  <a:lnTo>
                    <a:pt x="1619653" y="1114148"/>
                  </a:lnTo>
                  <a:lnTo>
                    <a:pt x="1619653" y="1139539"/>
                  </a:lnTo>
                  <a:lnTo>
                    <a:pt x="1644087" y="1139539"/>
                  </a:lnTo>
                  <a:lnTo>
                    <a:pt x="1644087" y="1114148"/>
                  </a:lnTo>
                  <a:close/>
                </a:path>
                <a:path w="4156709" h="2892425">
                  <a:moveTo>
                    <a:pt x="1644087" y="1164614"/>
                  </a:moveTo>
                  <a:lnTo>
                    <a:pt x="1619653" y="1164614"/>
                  </a:lnTo>
                  <a:lnTo>
                    <a:pt x="1619653" y="1191164"/>
                  </a:lnTo>
                  <a:lnTo>
                    <a:pt x="1644087" y="1191164"/>
                  </a:lnTo>
                  <a:lnTo>
                    <a:pt x="1644087" y="1164614"/>
                  </a:lnTo>
                  <a:close/>
                </a:path>
                <a:path w="4156709" h="2892425">
                  <a:moveTo>
                    <a:pt x="1644087" y="1216555"/>
                  </a:moveTo>
                  <a:lnTo>
                    <a:pt x="1619653" y="1216555"/>
                  </a:lnTo>
                  <a:lnTo>
                    <a:pt x="1619653" y="1240471"/>
                  </a:lnTo>
                  <a:lnTo>
                    <a:pt x="1644087" y="1240471"/>
                  </a:lnTo>
                  <a:lnTo>
                    <a:pt x="1644087" y="1216555"/>
                  </a:lnTo>
                  <a:close/>
                </a:path>
                <a:path w="4156709" h="2892425">
                  <a:moveTo>
                    <a:pt x="1644087" y="1267020"/>
                  </a:moveTo>
                  <a:lnTo>
                    <a:pt x="1619653" y="1267020"/>
                  </a:lnTo>
                  <a:lnTo>
                    <a:pt x="1619653" y="1292411"/>
                  </a:lnTo>
                  <a:lnTo>
                    <a:pt x="1644087" y="1292411"/>
                  </a:lnTo>
                  <a:lnTo>
                    <a:pt x="1644087" y="1267020"/>
                  </a:lnTo>
                  <a:close/>
                </a:path>
                <a:path w="4156709" h="2892425">
                  <a:moveTo>
                    <a:pt x="1644087" y="1317802"/>
                  </a:moveTo>
                  <a:lnTo>
                    <a:pt x="1619653" y="1317802"/>
                  </a:lnTo>
                  <a:lnTo>
                    <a:pt x="1619653" y="1344142"/>
                  </a:lnTo>
                  <a:lnTo>
                    <a:pt x="1644087" y="1344142"/>
                  </a:lnTo>
                  <a:lnTo>
                    <a:pt x="1644087" y="1317802"/>
                  </a:lnTo>
                  <a:close/>
                </a:path>
                <a:path w="4156709" h="2892425">
                  <a:moveTo>
                    <a:pt x="1644087" y="1369533"/>
                  </a:moveTo>
                  <a:lnTo>
                    <a:pt x="1619653" y="1369533"/>
                  </a:lnTo>
                  <a:lnTo>
                    <a:pt x="1619653" y="1393765"/>
                  </a:lnTo>
                  <a:lnTo>
                    <a:pt x="1644087" y="1393765"/>
                  </a:lnTo>
                  <a:lnTo>
                    <a:pt x="1644087" y="1369533"/>
                  </a:lnTo>
                  <a:close/>
                </a:path>
                <a:path w="4156709" h="2892425">
                  <a:moveTo>
                    <a:pt x="1644087" y="1419999"/>
                  </a:moveTo>
                  <a:lnTo>
                    <a:pt x="1619653" y="1419999"/>
                  </a:lnTo>
                  <a:lnTo>
                    <a:pt x="1619653" y="1445390"/>
                  </a:lnTo>
                  <a:lnTo>
                    <a:pt x="1644087" y="1445390"/>
                  </a:lnTo>
                  <a:lnTo>
                    <a:pt x="1644087" y="1419999"/>
                  </a:lnTo>
                  <a:close/>
                </a:path>
                <a:path w="4156709" h="2892425">
                  <a:moveTo>
                    <a:pt x="1644087" y="1470781"/>
                  </a:moveTo>
                  <a:lnTo>
                    <a:pt x="1619653" y="1470781"/>
                  </a:lnTo>
                  <a:lnTo>
                    <a:pt x="1619653" y="1497436"/>
                  </a:lnTo>
                  <a:lnTo>
                    <a:pt x="1644087" y="1497436"/>
                  </a:lnTo>
                  <a:lnTo>
                    <a:pt x="1644087" y="1470781"/>
                  </a:lnTo>
                  <a:close/>
                </a:path>
                <a:path w="4156709" h="2892425">
                  <a:moveTo>
                    <a:pt x="1644087" y="1522511"/>
                  </a:moveTo>
                  <a:lnTo>
                    <a:pt x="1619653" y="1522511"/>
                  </a:lnTo>
                  <a:lnTo>
                    <a:pt x="1619653" y="1546637"/>
                  </a:lnTo>
                  <a:lnTo>
                    <a:pt x="1644087" y="1546637"/>
                  </a:lnTo>
                  <a:lnTo>
                    <a:pt x="1644087" y="1522511"/>
                  </a:lnTo>
                  <a:close/>
                </a:path>
                <a:path w="4156709" h="2892425">
                  <a:moveTo>
                    <a:pt x="1644087" y="1571818"/>
                  </a:moveTo>
                  <a:lnTo>
                    <a:pt x="1619653" y="1571818"/>
                  </a:lnTo>
                  <a:lnTo>
                    <a:pt x="1619653" y="1598368"/>
                  </a:lnTo>
                  <a:lnTo>
                    <a:pt x="1644087" y="1598368"/>
                  </a:lnTo>
                  <a:lnTo>
                    <a:pt x="1644087" y="1571818"/>
                  </a:lnTo>
                  <a:close/>
                </a:path>
                <a:path w="4156709" h="2892425">
                  <a:moveTo>
                    <a:pt x="1644087" y="1623759"/>
                  </a:moveTo>
                  <a:lnTo>
                    <a:pt x="1619653" y="1623759"/>
                  </a:lnTo>
                  <a:lnTo>
                    <a:pt x="1619653" y="1649150"/>
                  </a:lnTo>
                  <a:lnTo>
                    <a:pt x="1644087" y="1649150"/>
                  </a:lnTo>
                  <a:lnTo>
                    <a:pt x="1644087" y="1623759"/>
                  </a:lnTo>
                  <a:close/>
                </a:path>
                <a:path w="4156709" h="2892425">
                  <a:moveTo>
                    <a:pt x="1644087" y="1675489"/>
                  </a:moveTo>
                  <a:lnTo>
                    <a:pt x="1619653" y="1675489"/>
                  </a:lnTo>
                  <a:lnTo>
                    <a:pt x="1619653" y="1699616"/>
                  </a:lnTo>
                  <a:lnTo>
                    <a:pt x="1644087" y="1699616"/>
                  </a:lnTo>
                  <a:lnTo>
                    <a:pt x="1644087" y="1675489"/>
                  </a:lnTo>
                  <a:close/>
                </a:path>
                <a:path w="4156709" h="2892425">
                  <a:moveTo>
                    <a:pt x="1644087" y="1725007"/>
                  </a:moveTo>
                  <a:lnTo>
                    <a:pt x="1619653" y="1725007"/>
                  </a:lnTo>
                  <a:lnTo>
                    <a:pt x="1619653" y="1751346"/>
                  </a:lnTo>
                  <a:lnTo>
                    <a:pt x="1644087" y="1751346"/>
                  </a:lnTo>
                  <a:lnTo>
                    <a:pt x="1644087" y="1725007"/>
                  </a:lnTo>
                  <a:close/>
                </a:path>
                <a:path w="4156709" h="2892425">
                  <a:moveTo>
                    <a:pt x="1644087" y="1776737"/>
                  </a:moveTo>
                  <a:lnTo>
                    <a:pt x="1619653" y="1776737"/>
                  </a:lnTo>
                  <a:lnTo>
                    <a:pt x="1619653" y="1802128"/>
                  </a:lnTo>
                  <a:lnTo>
                    <a:pt x="1644087" y="1802128"/>
                  </a:lnTo>
                  <a:lnTo>
                    <a:pt x="1644087" y="1776737"/>
                  </a:lnTo>
                  <a:close/>
                </a:path>
                <a:path w="4156709" h="2892425">
                  <a:moveTo>
                    <a:pt x="1644087" y="1828678"/>
                  </a:moveTo>
                  <a:lnTo>
                    <a:pt x="1619653" y="1828678"/>
                  </a:lnTo>
                  <a:lnTo>
                    <a:pt x="1619653" y="1852594"/>
                  </a:lnTo>
                  <a:lnTo>
                    <a:pt x="1644087" y="1852594"/>
                  </a:lnTo>
                  <a:lnTo>
                    <a:pt x="1644087" y="1828678"/>
                  </a:lnTo>
                  <a:close/>
                </a:path>
                <a:path w="4156709" h="2892425">
                  <a:moveTo>
                    <a:pt x="1644087" y="1877985"/>
                  </a:moveTo>
                  <a:lnTo>
                    <a:pt x="1619653" y="1877985"/>
                  </a:lnTo>
                  <a:lnTo>
                    <a:pt x="1619653" y="1904640"/>
                  </a:lnTo>
                  <a:lnTo>
                    <a:pt x="1644087" y="1904640"/>
                  </a:lnTo>
                  <a:lnTo>
                    <a:pt x="1644087" y="1877985"/>
                  </a:lnTo>
                  <a:close/>
                </a:path>
                <a:path w="4156709" h="2892425">
                  <a:moveTo>
                    <a:pt x="1644087" y="1929715"/>
                  </a:moveTo>
                  <a:lnTo>
                    <a:pt x="1619653" y="1929715"/>
                  </a:lnTo>
                  <a:lnTo>
                    <a:pt x="1619653" y="1955106"/>
                  </a:lnTo>
                  <a:lnTo>
                    <a:pt x="1644087" y="1955106"/>
                  </a:lnTo>
                  <a:lnTo>
                    <a:pt x="1644087" y="1929715"/>
                  </a:lnTo>
                  <a:close/>
                </a:path>
                <a:path w="4156709" h="2892425">
                  <a:moveTo>
                    <a:pt x="1644087" y="1981656"/>
                  </a:moveTo>
                  <a:lnTo>
                    <a:pt x="1619653" y="1981656"/>
                  </a:lnTo>
                  <a:lnTo>
                    <a:pt x="1619653" y="2005572"/>
                  </a:lnTo>
                  <a:lnTo>
                    <a:pt x="1644087" y="2005572"/>
                  </a:lnTo>
                  <a:lnTo>
                    <a:pt x="1644087" y="1981656"/>
                  </a:lnTo>
                  <a:close/>
                </a:path>
                <a:path w="4156709" h="2892425">
                  <a:moveTo>
                    <a:pt x="1644087" y="2030963"/>
                  </a:moveTo>
                  <a:lnTo>
                    <a:pt x="1619653" y="2030963"/>
                  </a:lnTo>
                  <a:lnTo>
                    <a:pt x="1619653" y="2057513"/>
                  </a:lnTo>
                  <a:lnTo>
                    <a:pt x="1644087" y="2057513"/>
                  </a:lnTo>
                  <a:lnTo>
                    <a:pt x="1644087" y="2030963"/>
                  </a:lnTo>
                  <a:close/>
                </a:path>
                <a:path w="4156709" h="2892425">
                  <a:moveTo>
                    <a:pt x="1644087" y="2082904"/>
                  </a:moveTo>
                  <a:lnTo>
                    <a:pt x="1619653" y="2082904"/>
                  </a:lnTo>
                  <a:lnTo>
                    <a:pt x="1619653" y="2108084"/>
                  </a:lnTo>
                  <a:lnTo>
                    <a:pt x="1644087" y="2108084"/>
                  </a:lnTo>
                  <a:lnTo>
                    <a:pt x="1644087" y="2082904"/>
                  </a:lnTo>
                  <a:close/>
                </a:path>
                <a:path w="4156709" h="2892425">
                  <a:moveTo>
                    <a:pt x="1644087" y="2134634"/>
                  </a:moveTo>
                  <a:lnTo>
                    <a:pt x="1619653" y="2134634"/>
                  </a:lnTo>
                  <a:lnTo>
                    <a:pt x="1619653" y="2158550"/>
                  </a:lnTo>
                  <a:lnTo>
                    <a:pt x="1644087" y="2158550"/>
                  </a:lnTo>
                  <a:lnTo>
                    <a:pt x="1644087" y="2134634"/>
                  </a:lnTo>
                  <a:close/>
                </a:path>
                <a:path w="4156709" h="2892425">
                  <a:moveTo>
                    <a:pt x="1644087" y="2183941"/>
                  </a:moveTo>
                  <a:lnTo>
                    <a:pt x="1619653" y="2183941"/>
                  </a:lnTo>
                  <a:lnTo>
                    <a:pt x="1619653" y="2209332"/>
                  </a:lnTo>
                  <a:lnTo>
                    <a:pt x="1644087" y="2209332"/>
                  </a:lnTo>
                  <a:lnTo>
                    <a:pt x="1644087" y="2183941"/>
                  </a:lnTo>
                  <a:close/>
                </a:path>
                <a:path w="4156709" h="2892425">
                  <a:moveTo>
                    <a:pt x="1644087" y="2235882"/>
                  </a:moveTo>
                  <a:lnTo>
                    <a:pt x="1619653" y="2235882"/>
                  </a:lnTo>
                  <a:lnTo>
                    <a:pt x="1619653" y="2260957"/>
                  </a:lnTo>
                  <a:lnTo>
                    <a:pt x="1644087" y="2260957"/>
                  </a:lnTo>
                  <a:lnTo>
                    <a:pt x="1644087" y="2235882"/>
                  </a:lnTo>
                  <a:close/>
                </a:path>
                <a:path w="4156709" h="2892425">
                  <a:moveTo>
                    <a:pt x="3155287" y="1105087"/>
                  </a:moveTo>
                  <a:lnTo>
                    <a:pt x="3130545" y="1105087"/>
                  </a:lnTo>
                  <a:lnTo>
                    <a:pt x="3130545" y="1131742"/>
                  </a:lnTo>
                  <a:lnTo>
                    <a:pt x="3155287" y="1131742"/>
                  </a:lnTo>
                  <a:lnTo>
                    <a:pt x="3155287" y="1105087"/>
                  </a:lnTo>
                  <a:close/>
                </a:path>
                <a:path w="4156709" h="2892425">
                  <a:moveTo>
                    <a:pt x="3155287" y="1157133"/>
                  </a:moveTo>
                  <a:lnTo>
                    <a:pt x="3130545" y="1157133"/>
                  </a:lnTo>
                  <a:lnTo>
                    <a:pt x="3130545" y="1181049"/>
                  </a:lnTo>
                  <a:lnTo>
                    <a:pt x="3155287" y="1181049"/>
                  </a:lnTo>
                  <a:lnTo>
                    <a:pt x="3155287" y="1157133"/>
                  </a:lnTo>
                  <a:close/>
                </a:path>
                <a:path w="4156709" h="2892425">
                  <a:moveTo>
                    <a:pt x="3155287" y="1207599"/>
                  </a:moveTo>
                  <a:lnTo>
                    <a:pt x="3130545" y="1207599"/>
                  </a:lnTo>
                  <a:lnTo>
                    <a:pt x="3130545" y="1232990"/>
                  </a:lnTo>
                  <a:lnTo>
                    <a:pt x="3155287" y="1232990"/>
                  </a:lnTo>
                  <a:lnTo>
                    <a:pt x="3155287" y="1207599"/>
                  </a:lnTo>
                  <a:close/>
                </a:path>
                <a:path w="4156709" h="2892425">
                  <a:moveTo>
                    <a:pt x="3155287" y="1258381"/>
                  </a:moveTo>
                  <a:lnTo>
                    <a:pt x="3130545" y="1258381"/>
                  </a:lnTo>
                  <a:lnTo>
                    <a:pt x="3130545" y="1284720"/>
                  </a:lnTo>
                  <a:lnTo>
                    <a:pt x="3155287" y="1284720"/>
                  </a:lnTo>
                  <a:lnTo>
                    <a:pt x="3155287" y="1258381"/>
                  </a:lnTo>
                  <a:close/>
                </a:path>
                <a:path w="4156709" h="2892425">
                  <a:moveTo>
                    <a:pt x="3127876" y="1283456"/>
                  </a:moveTo>
                  <a:lnTo>
                    <a:pt x="3103340" y="1283456"/>
                  </a:lnTo>
                  <a:lnTo>
                    <a:pt x="3103340" y="1307688"/>
                  </a:lnTo>
                  <a:lnTo>
                    <a:pt x="3127876" y="1307688"/>
                  </a:lnTo>
                  <a:lnTo>
                    <a:pt x="3127876" y="1283456"/>
                  </a:lnTo>
                  <a:close/>
                </a:path>
                <a:path w="4156709" h="2892425">
                  <a:moveTo>
                    <a:pt x="3077468" y="1283456"/>
                  </a:moveTo>
                  <a:lnTo>
                    <a:pt x="3050263" y="1283456"/>
                  </a:lnTo>
                  <a:lnTo>
                    <a:pt x="3050263" y="1307688"/>
                  </a:lnTo>
                  <a:lnTo>
                    <a:pt x="3077468" y="1307688"/>
                  </a:lnTo>
                  <a:lnTo>
                    <a:pt x="3077468" y="1283456"/>
                  </a:lnTo>
                  <a:close/>
                </a:path>
                <a:path w="4156709" h="2892425">
                  <a:moveTo>
                    <a:pt x="3024392" y="1283456"/>
                  </a:moveTo>
                  <a:lnTo>
                    <a:pt x="2999547" y="1283456"/>
                  </a:lnTo>
                  <a:lnTo>
                    <a:pt x="2999547" y="1307688"/>
                  </a:lnTo>
                  <a:lnTo>
                    <a:pt x="3024392" y="1307688"/>
                  </a:lnTo>
                  <a:lnTo>
                    <a:pt x="3024392" y="1283456"/>
                  </a:lnTo>
                  <a:close/>
                </a:path>
                <a:path w="4156709" h="2892425">
                  <a:moveTo>
                    <a:pt x="2972444" y="1283456"/>
                  </a:moveTo>
                  <a:lnTo>
                    <a:pt x="2946470" y="1283456"/>
                  </a:lnTo>
                  <a:lnTo>
                    <a:pt x="2946470" y="1307688"/>
                  </a:lnTo>
                  <a:lnTo>
                    <a:pt x="2972444" y="1307688"/>
                  </a:lnTo>
                  <a:lnTo>
                    <a:pt x="2972444" y="1283456"/>
                  </a:lnTo>
                  <a:close/>
                </a:path>
                <a:path w="4156709" h="2892425">
                  <a:moveTo>
                    <a:pt x="2920497" y="1283456"/>
                  </a:moveTo>
                  <a:lnTo>
                    <a:pt x="2893394" y="1283456"/>
                  </a:lnTo>
                  <a:lnTo>
                    <a:pt x="2893394" y="1307688"/>
                  </a:lnTo>
                  <a:lnTo>
                    <a:pt x="2920497" y="1307688"/>
                  </a:lnTo>
                  <a:lnTo>
                    <a:pt x="2920497" y="1283456"/>
                  </a:lnTo>
                  <a:close/>
                </a:path>
                <a:path w="4156709" h="2892425">
                  <a:moveTo>
                    <a:pt x="2868960" y="1283456"/>
                  </a:moveTo>
                  <a:lnTo>
                    <a:pt x="2842986" y="1283456"/>
                  </a:lnTo>
                  <a:lnTo>
                    <a:pt x="2842986" y="1307688"/>
                  </a:lnTo>
                  <a:lnTo>
                    <a:pt x="2868960" y="1307688"/>
                  </a:lnTo>
                  <a:lnTo>
                    <a:pt x="2868960" y="1283456"/>
                  </a:lnTo>
                  <a:close/>
                </a:path>
                <a:path w="4156709" h="2892425">
                  <a:moveTo>
                    <a:pt x="2817012" y="1283456"/>
                  </a:moveTo>
                  <a:lnTo>
                    <a:pt x="2789909" y="1283456"/>
                  </a:lnTo>
                  <a:lnTo>
                    <a:pt x="2789909" y="1307688"/>
                  </a:lnTo>
                  <a:lnTo>
                    <a:pt x="2817012" y="1307688"/>
                  </a:lnTo>
                  <a:lnTo>
                    <a:pt x="2817012" y="1283456"/>
                  </a:lnTo>
                  <a:close/>
                </a:path>
                <a:path w="4156709" h="2892425">
                  <a:moveTo>
                    <a:pt x="2765065" y="1283456"/>
                  </a:moveTo>
                  <a:lnTo>
                    <a:pt x="2739194" y="1283456"/>
                  </a:lnTo>
                  <a:lnTo>
                    <a:pt x="2739194" y="1307688"/>
                  </a:lnTo>
                  <a:lnTo>
                    <a:pt x="2765065" y="1307688"/>
                  </a:lnTo>
                  <a:lnTo>
                    <a:pt x="2765065" y="1283456"/>
                  </a:lnTo>
                  <a:close/>
                </a:path>
                <a:path w="4156709" h="2892425">
                  <a:moveTo>
                    <a:pt x="2749049" y="1317802"/>
                  </a:moveTo>
                  <a:lnTo>
                    <a:pt x="2721946" y="1317802"/>
                  </a:lnTo>
                  <a:lnTo>
                    <a:pt x="2721946" y="1344142"/>
                  </a:lnTo>
                  <a:lnTo>
                    <a:pt x="2749049" y="1344142"/>
                  </a:lnTo>
                  <a:lnTo>
                    <a:pt x="2749049" y="1317802"/>
                  </a:lnTo>
                  <a:close/>
                </a:path>
                <a:path w="4156709" h="2892425">
                  <a:moveTo>
                    <a:pt x="2749049" y="1369533"/>
                  </a:moveTo>
                  <a:lnTo>
                    <a:pt x="2721946" y="1369533"/>
                  </a:lnTo>
                  <a:lnTo>
                    <a:pt x="2721946" y="1393765"/>
                  </a:lnTo>
                  <a:lnTo>
                    <a:pt x="2749049" y="1393765"/>
                  </a:lnTo>
                  <a:lnTo>
                    <a:pt x="2749049" y="1369533"/>
                  </a:lnTo>
                  <a:close/>
                </a:path>
                <a:path w="4156709" h="2892425">
                  <a:moveTo>
                    <a:pt x="2749049" y="1419999"/>
                  </a:moveTo>
                  <a:lnTo>
                    <a:pt x="2721946" y="1419999"/>
                  </a:lnTo>
                  <a:lnTo>
                    <a:pt x="2721946" y="1445390"/>
                  </a:lnTo>
                  <a:lnTo>
                    <a:pt x="2749049" y="1445390"/>
                  </a:lnTo>
                  <a:lnTo>
                    <a:pt x="2749049" y="1419999"/>
                  </a:lnTo>
                  <a:close/>
                </a:path>
                <a:path w="4156709" h="2892425">
                  <a:moveTo>
                    <a:pt x="2749049" y="1470781"/>
                  </a:moveTo>
                  <a:lnTo>
                    <a:pt x="2721946" y="1470781"/>
                  </a:lnTo>
                  <a:lnTo>
                    <a:pt x="2721946" y="1497436"/>
                  </a:lnTo>
                  <a:lnTo>
                    <a:pt x="2749049" y="1497436"/>
                  </a:lnTo>
                  <a:lnTo>
                    <a:pt x="2749049" y="1470781"/>
                  </a:lnTo>
                  <a:close/>
                </a:path>
                <a:path w="4156709" h="2892425">
                  <a:moveTo>
                    <a:pt x="2749049" y="1522511"/>
                  </a:moveTo>
                  <a:lnTo>
                    <a:pt x="2721946" y="1522511"/>
                  </a:lnTo>
                  <a:lnTo>
                    <a:pt x="2721946" y="1546637"/>
                  </a:lnTo>
                  <a:lnTo>
                    <a:pt x="2749049" y="1546637"/>
                  </a:lnTo>
                  <a:lnTo>
                    <a:pt x="2749049" y="1522511"/>
                  </a:lnTo>
                  <a:close/>
                </a:path>
                <a:path w="4156709" h="2892425">
                  <a:moveTo>
                    <a:pt x="2749049" y="1571818"/>
                  </a:moveTo>
                  <a:lnTo>
                    <a:pt x="2721946" y="1571818"/>
                  </a:lnTo>
                  <a:lnTo>
                    <a:pt x="2721946" y="1598368"/>
                  </a:lnTo>
                  <a:lnTo>
                    <a:pt x="2749049" y="1598368"/>
                  </a:lnTo>
                  <a:lnTo>
                    <a:pt x="2749049" y="1571818"/>
                  </a:lnTo>
                  <a:close/>
                </a:path>
                <a:path w="4156709" h="2892425">
                  <a:moveTo>
                    <a:pt x="2749049" y="1623759"/>
                  </a:moveTo>
                  <a:lnTo>
                    <a:pt x="2721946" y="1623759"/>
                  </a:lnTo>
                  <a:lnTo>
                    <a:pt x="2721946" y="1649150"/>
                  </a:lnTo>
                  <a:lnTo>
                    <a:pt x="2749049" y="1649150"/>
                  </a:lnTo>
                  <a:lnTo>
                    <a:pt x="2749049" y="1623759"/>
                  </a:lnTo>
                  <a:close/>
                </a:path>
                <a:path w="4156709" h="2892425">
                  <a:moveTo>
                    <a:pt x="2749049" y="1675489"/>
                  </a:moveTo>
                  <a:lnTo>
                    <a:pt x="2721946" y="1675489"/>
                  </a:lnTo>
                  <a:lnTo>
                    <a:pt x="2721946" y="1699616"/>
                  </a:lnTo>
                  <a:lnTo>
                    <a:pt x="2749049" y="1699616"/>
                  </a:lnTo>
                  <a:lnTo>
                    <a:pt x="2749049" y="1675489"/>
                  </a:lnTo>
                  <a:close/>
                </a:path>
                <a:path w="4156709" h="2892425">
                  <a:moveTo>
                    <a:pt x="2749049" y="1725007"/>
                  </a:moveTo>
                  <a:lnTo>
                    <a:pt x="2721946" y="1725007"/>
                  </a:lnTo>
                  <a:lnTo>
                    <a:pt x="2721946" y="1751346"/>
                  </a:lnTo>
                  <a:lnTo>
                    <a:pt x="2749049" y="1751346"/>
                  </a:lnTo>
                  <a:lnTo>
                    <a:pt x="2749049" y="1725007"/>
                  </a:lnTo>
                  <a:close/>
                </a:path>
                <a:path w="4156709" h="2892425">
                  <a:moveTo>
                    <a:pt x="2749049" y="1776737"/>
                  </a:moveTo>
                  <a:lnTo>
                    <a:pt x="2721946" y="1776737"/>
                  </a:lnTo>
                  <a:lnTo>
                    <a:pt x="2721946" y="1802128"/>
                  </a:lnTo>
                  <a:lnTo>
                    <a:pt x="2749049" y="1802128"/>
                  </a:lnTo>
                  <a:lnTo>
                    <a:pt x="2749049" y="1776737"/>
                  </a:lnTo>
                  <a:close/>
                </a:path>
                <a:path w="4156709" h="2892425">
                  <a:moveTo>
                    <a:pt x="2749049" y="1828678"/>
                  </a:moveTo>
                  <a:lnTo>
                    <a:pt x="2721946" y="1828678"/>
                  </a:lnTo>
                  <a:lnTo>
                    <a:pt x="2721946" y="1852594"/>
                  </a:lnTo>
                  <a:lnTo>
                    <a:pt x="2749049" y="1852594"/>
                  </a:lnTo>
                  <a:lnTo>
                    <a:pt x="2749049" y="1828678"/>
                  </a:lnTo>
                  <a:close/>
                </a:path>
                <a:path w="4156709" h="2892425">
                  <a:moveTo>
                    <a:pt x="2749049" y="1877985"/>
                  </a:moveTo>
                  <a:lnTo>
                    <a:pt x="2721946" y="1877985"/>
                  </a:lnTo>
                  <a:lnTo>
                    <a:pt x="2721946" y="1904640"/>
                  </a:lnTo>
                  <a:lnTo>
                    <a:pt x="2749049" y="1904640"/>
                  </a:lnTo>
                  <a:lnTo>
                    <a:pt x="2749049" y="1877985"/>
                  </a:lnTo>
                  <a:close/>
                </a:path>
                <a:path w="4156709" h="2892425">
                  <a:moveTo>
                    <a:pt x="2749049" y="1929715"/>
                  </a:moveTo>
                  <a:lnTo>
                    <a:pt x="2721946" y="1929715"/>
                  </a:lnTo>
                  <a:lnTo>
                    <a:pt x="2721946" y="1955106"/>
                  </a:lnTo>
                  <a:lnTo>
                    <a:pt x="2749049" y="1955106"/>
                  </a:lnTo>
                  <a:lnTo>
                    <a:pt x="2749049" y="1929715"/>
                  </a:lnTo>
                  <a:close/>
                </a:path>
                <a:path w="4156709" h="2892425">
                  <a:moveTo>
                    <a:pt x="2749049" y="1981656"/>
                  </a:moveTo>
                  <a:lnTo>
                    <a:pt x="2721946" y="1981656"/>
                  </a:lnTo>
                  <a:lnTo>
                    <a:pt x="2721946" y="2005572"/>
                  </a:lnTo>
                  <a:lnTo>
                    <a:pt x="2749049" y="2005572"/>
                  </a:lnTo>
                  <a:lnTo>
                    <a:pt x="2749049" y="1981656"/>
                  </a:lnTo>
                  <a:close/>
                </a:path>
                <a:path w="4156709" h="2892425">
                  <a:moveTo>
                    <a:pt x="2749049" y="2030963"/>
                  </a:moveTo>
                  <a:lnTo>
                    <a:pt x="2721946" y="2030963"/>
                  </a:lnTo>
                  <a:lnTo>
                    <a:pt x="2721946" y="2057513"/>
                  </a:lnTo>
                  <a:lnTo>
                    <a:pt x="2749049" y="2057513"/>
                  </a:lnTo>
                  <a:lnTo>
                    <a:pt x="2749049" y="2030963"/>
                  </a:lnTo>
                  <a:close/>
                </a:path>
                <a:path w="4156709" h="2892425">
                  <a:moveTo>
                    <a:pt x="2749049" y="2082904"/>
                  </a:moveTo>
                  <a:lnTo>
                    <a:pt x="2721946" y="2082904"/>
                  </a:lnTo>
                  <a:lnTo>
                    <a:pt x="2721946" y="2108084"/>
                  </a:lnTo>
                  <a:lnTo>
                    <a:pt x="2749049" y="2108084"/>
                  </a:lnTo>
                  <a:lnTo>
                    <a:pt x="2749049" y="2082904"/>
                  </a:lnTo>
                  <a:close/>
                </a:path>
                <a:path w="4156709" h="2892425">
                  <a:moveTo>
                    <a:pt x="2749049" y="2134634"/>
                  </a:moveTo>
                  <a:lnTo>
                    <a:pt x="2721946" y="2134634"/>
                  </a:lnTo>
                  <a:lnTo>
                    <a:pt x="2721946" y="2158550"/>
                  </a:lnTo>
                  <a:lnTo>
                    <a:pt x="2749049" y="2158550"/>
                  </a:lnTo>
                  <a:lnTo>
                    <a:pt x="2749049" y="2134634"/>
                  </a:lnTo>
                  <a:close/>
                </a:path>
                <a:path w="4156709" h="2892425">
                  <a:moveTo>
                    <a:pt x="2749049" y="2183941"/>
                  </a:moveTo>
                  <a:lnTo>
                    <a:pt x="2721946" y="2183941"/>
                  </a:lnTo>
                  <a:lnTo>
                    <a:pt x="2721946" y="2209332"/>
                  </a:lnTo>
                  <a:lnTo>
                    <a:pt x="2749049" y="2209332"/>
                  </a:lnTo>
                  <a:lnTo>
                    <a:pt x="2749049" y="2183941"/>
                  </a:lnTo>
                  <a:close/>
                </a:path>
                <a:path w="4156709" h="2892425">
                  <a:moveTo>
                    <a:pt x="2749049" y="2235882"/>
                  </a:moveTo>
                  <a:lnTo>
                    <a:pt x="2721946" y="2235882"/>
                  </a:lnTo>
                  <a:lnTo>
                    <a:pt x="2721946" y="2260957"/>
                  </a:lnTo>
                  <a:lnTo>
                    <a:pt x="2749049" y="2260957"/>
                  </a:lnTo>
                  <a:lnTo>
                    <a:pt x="2749049" y="2235882"/>
                  </a:lnTo>
                  <a:close/>
                </a:path>
                <a:path w="4156709" h="2892425">
                  <a:moveTo>
                    <a:pt x="2149189" y="1105087"/>
                  </a:moveTo>
                  <a:lnTo>
                    <a:pt x="2123215" y="1105087"/>
                  </a:lnTo>
                  <a:lnTo>
                    <a:pt x="2123215" y="1131742"/>
                  </a:lnTo>
                  <a:lnTo>
                    <a:pt x="2149189" y="1131742"/>
                  </a:lnTo>
                  <a:lnTo>
                    <a:pt x="2149189" y="1105087"/>
                  </a:lnTo>
                  <a:close/>
                </a:path>
                <a:path w="4156709" h="2892425">
                  <a:moveTo>
                    <a:pt x="2149189" y="1157133"/>
                  </a:moveTo>
                  <a:lnTo>
                    <a:pt x="2123215" y="1157133"/>
                  </a:lnTo>
                  <a:lnTo>
                    <a:pt x="2123215" y="1181049"/>
                  </a:lnTo>
                  <a:lnTo>
                    <a:pt x="2149189" y="1181049"/>
                  </a:lnTo>
                  <a:lnTo>
                    <a:pt x="2149189" y="1157133"/>
                  </a:lnTo>
                  <a:close/>
                </a:path>
                <a:path w="4156709" h="2892425">
                  <a:moveTo>
                    <a:pt x="2149189" y="1207599"/>
                  </a:moveTo>
                  <a:lnTo>
                    <a:pt x="2123215" y="1207599"/>
                  </a:lnTo>
                  <a:lnTo>
                    <a:pt x="2123215" y="1232990"/>
                  </a:lnTo>
                  <a:lnTo>
                    <a:pt x="2149189" y="1232990"/>
                  </a:lnTo>
                  <a:lnTo>
                    <a:pt x="2149189" y="1207599"/>
                  </a:lnTo>
                  <a:close/>
                </a:path>
                <a:path w="4156709" h="2892425">
                  <a:moveTo>
                    <a:pt x="2149189" y="1258381"/>
                  </a:moveTo>
                  <a:lnTo>
                    <a:pt x="2123215" y="1258381"/>
                  </a:lnTo>
                  <a:lnTo>
                    <a:pt x="2123215" y="1283456"/>
                  </a:lnTo>
                  <a:lnTo>
                    <a:pt x="2149189" y="1283456"/>
                  </a:lnTo>
                  <a:lnTo>
                    <a:pt x="2149189" y="1258381"/>
                  </a:lnTo>
                  <a:close/>
                </a:path>
                <a:path w="4156709" h="2892425">
                  <a:moveTo>
                    <a:pt x="2149189" y="1310111"/>
                  </a:moveTo>
                  <a:lnTo>
                    <a:pt x="2123215" y="1310111"/>
                  </a:lnTo>
                  <a:lnTo>
                    <a:pt x="2123215" y="1334238"/>
                  </a:lnTo>
                  <a:lnTo>
                    <a:pt x="2149189" y="1334238"/>
                  </a:lnTo>
                  <a:lnTo>
                    <a:pt x="2149189" y="1310111"/>
                  </a:lnTo>
                  <a:close/>
                </a:path>
                <a:path w="4156709" h="2892425">
                  <a:moveTo>
                    <a:pt x="2149189" y="1359418"/>
                  </a:moveTo>
                  <a:lnTo>
                    <a:pt x="2123215" y="1359418"/>
                  </a:lnTo>
                  <a:lnTo>
                    <a:pt x="2123215" y="1385968"/>
                  </a:lnTo>
                  <a:lnTo>
                    <a:pt x="2149189" y="1385968"/>
                  </a:lnTo>
                  <a:lnTo>
                    <a:pt x="2149189" y="1359418"/>
                  </a:lnTo>
                  <a:close/>
                </a:path>
                <a:path w="4156709" h="2892425">
                  <a:moveTo>
                    <a:pt x="2149189" y="1411359"/>
                  </a:moveTo>
                  <a:lnTo>
                    <a:pt x="2123215" y="1411359"/>
                  </a:lnTo>
                  <a:lnTo>
                    <a:pt x="2123215" y="1436434"/>
                  </a:lnTo>
                  <a:lnTo>
                    <a:pt x="2149189" y="1436434"/>
                  </a:lnTo>
                  <a:lnTo>
                    <a:pt x="2149189" y="1411359"/>
                  </a:lnTo>
                  <a:close/>
                </a:path>
                <a:path w="4156709" h="2892425">
                  <a:moveTo>
                    <a:pt x="2149189" y="1463090"/>
                  </a:moveTo>
                  <a:lnTo>
                    <a:pt x="2123215" y="1463090"/>
                  </a:lnTo>
                  <a:lnTo>
                    <a:pt x="2123215" y="1487216"/>
                  </a:lnTo>
                  <a:lnTo>
                    <a:pt x="2149189" y="1487216"/>
                  </a:lnTo>
                  <a:lnTo>
                    <a:pt x="2149189" y="1463090"/>
                  </a:lnTo>
                  <a:close/>
                </a:path>
                <a:path w="4156709" h="2892425">
                  <a:moveTo>
                    <a:pt x="2149189" y="1512291"/>
                  </a:moveTo>
                  <a:lnTo>
                    <a:pt x="2123215" y="1512291"/>
                  </a:lnTo>
                  <a:lnTo>
                    <a:pt x="2123215" y="1538946"/>
                  </a:lnTo>
                  <a:lnTo>
                    <a:pt x="2149189" y="1538946"/>
                  </a:lnTo>
                  <a:lnTo>
                    <a:pt x="2149189" y="1512291"/>
                  </a:lnTo>
                  <a:close/>
                </a:path>
                <a:path w="4156709" h="2892425">
                  <a:moveTo>
                    <a:pt x="2149189" y="1564337"/>
                  </a:moveTo>
                  <a:lnTo>
                    <a:pt x="2123215" y="1564337"/>
                  </a:lnTo>
                  <a:lnTo>
                    <a:pt x="2123215" y="1589728"/>
                  </a:lnTo>
                  <a:lnTo>
                    <a:pt x="2149189" y="1589728"/>
                  </a:lnTo>
                  <a:lnTo>
                    <a:pt x="2149189" y="1564337"/>
                  </a:lnTo>
                  <a:close/>
                </a:path>
                <a:path w="4156709" h="2892425">
                  <a:moveTo>
                    <a:pt x="2149189" y="1616278"/>
                  </a:moveTo>
                  <a:lnTo>
                    <a:pt x="2123215" y="1616278"/>
                  </a:lnTo>
                  <a:lnTo>
                    <a:pt x="2123215" y="1640194"/>
                  </a:lnTo>
                  <a:lnTo>
                    <a:pt x="2149189" y="1640194"/>
                  </a:lnTo>
                  <a:lnTo>
                    <a:pt x="2149189" y="1616278"/>
                  </a:lnTo>
                  <a:close/>
                </a:path>
                <a:path w="4156709" h="2892425">
                  <a:moveTo>
                    <a:pt x="2149189" y="1665585"/>
                  </a:moveTo>
                  <a:lnTo>
                    <a:pt x="2123215" y="1665585"/>
                  </a:lnTo>
                  <a:lnTo>
                    <a:pt x="2123215" y="1692135"/>
                  </a:lnTo>
                  <a:lnTo>
                    <a:pt x="2149189" y="1692135"/>
                  </a:lnTo>
                  <a:lnTo>
                    <a:pt x="2149189" y="1665585"/>
                  </a:lnTo>
                  <a:close/>
                </a:path>
                <a:path w="4156709" h="2892425">
                  <a:moveTo>
                    <a:pt x="2149189" y="1717315"/>
                  </a:moveTo>
                  <a:lnTo>
                    <a:pt x="2123215" y="1717315"/>
                  </a:lnTo>
                  <a:lnTo>
                    <a:pt x="2123215" y="1742706"/>
                  </a:lnTo>
                  <a:lnTo>
                    <a:pt x="2149189" y="1742706"/>
                  </a:lnTo>
                  <a:lnTo>
                    <a:pt x="2149189" y="1717315"/>
                  </a:lnTo>
                  <a:close/>
                </a:path>
                <a:path w="4156709" h="2892425">
                  <a:moveTo>
                    <a:pt x="2149189" y="1769256"/>
                  </a:moveTo>
                  <a:lnTo>
                    <a:pt x="2123215" y="1769256"/>
                  </a:lnTo>
                  <a:lnTo>
                    <a:pt x="2123215" y="1793172"/>
                  </a:lnTo>
                  <a:lnTo>
                    <a:pt x="2149189" y="1793172"/>
                  </a:lnTo>
                  <a:lnTo>
                    <a:pt x="2149189" y="1769256"/>
                  </a:lnTo>
                  <a:close/>
                </a:path>
                <a:path w="4156709" h="2892425">
                  <a:moveTo>
                    <a:pt x="2149189" y="1818563"/>
                  </a:moveTo>
                  <a:lnTo>
                    <a:pt x="2123215" y="1818563"/>
                  </a:lnTo>
                  <a:lnTo>
                    <a:pt x="2123215" y="1845113"/>
                  </a:lnTo>
                  <a:lnTo>
                    <a:pt x="2149189" y="1845113"/>
                  </a:lnTo>
                  <a:lnTo>
                    <a:pt x="2149189" y="1818563"/>
                  </a:lnTo>
                  <a:close/>
                </a:path>
                <a:path w="4156709" h="2892425">
                  <a:moveTo>
                    <a:pt x="2149189" y="1870188"/>
                  </a:moveTo>
                  <a:lnTo>
                    <a:pt x="2123215" y="1870188"/>
                  </a:lnTo>
                  <a:lnTo>
                    <a:pt x="2123215" y="1895579"/>
                  </a:lnTo>
                  <a:lnTo>
                    <a:pt x="2149189" y="1895579"/>
                  </a:lnTo>
                  <a:lnTo>
                    <a:pt x="2149189" y="1870188"/>
                  </a:lnTo>
                  <a:close/>
                </a:path>
                <a:path w="4156709" h="2892425">
                  <a:moveTo>
                    <a:pt x="2149189" y="1921076"/>
                  </a:moveTo>
                  <a:lnTo>
                    <a:pt x="2123215" y="1921076"/>
                  </a:lnTo>
                  <a:lnTo>
                    <a:pt x="2123215" y="1947625"/>
                  </a:lnTo>
                  <a:lnTo>
                    <a:pt x="2149189" y="1947625"/>
                  </a:lnTo>
                  <a:lnTo>
                    <a:pt x="2149189" y="1921076"/>
                  </a:lnTo>
                  <a:close/>
                </a:path>
                <a:path w="4156709" h="2892425">
                  <a:moveTo>
                    <a:pt x="2149189" y="1971541"/>
                  </a:moveTo>
                  <a:lnTo>
                    <a:pt x="2123215" y="1971541"/>
                  </a:lnTo>
                  <a:lnTo>
                    <a:pt x="2123215" y="1996932"/>
                  </a:lnTo>
                  <a:lnTo>
                    <a:pt x="2149189" y="1996932"/>
                  </a:lnTo>
                  <a:lnTo>
                    <a:pt x="2149189" y="1971541"/>
                  </a:lnTo>
                  <a:close/>
                </a:path>
                <a:path w="4156709" h="2892425">
                  <a:moveTo>
                    <a:pt x="2149189" y="2023482"/>
                  </a:moveTo>
                  <a:lnTo>
                    <a:pt x="2123215" y="2023482"/>
                  </a:lnTo>
                  <a:lnTo>
                    <a:pt x="2123215" y="2048557"/>
                  </a:lnTo>
                  <a:lnTo>
                    <a:pt x="2149189" y="2048557"/>
                  </a:lnTo>
                  <a:lnTo>
                    <a:pt x="2149189" y="2023482"/>
                  </a:lnTo>
                  <a:close/>
                </a:path>
                <a:path w="4156709" h="2892425">
                  <a:moveTo>
                    <a:pt x="2149189" y="2073948"/>
                  </a:moveTo>
                  <a:lnTo>
                    <a:pt x="2123215" y="2073948"/>
                  </a:lnTo>
                  <a:lnTo>
                    <a:pt x="2123215" y="2100604"/>
                  </a:lnTo>
                  <a:lnTo>
                    <a:pt x="2149189" y="2100604"/>
                  </a:lnTo>
                  <a:lnTo>
                    <a:pt x="2149189" y="2073948"/>
                  </a:lnTo>
                  <a:close/>
                </a:path>
                <a:path w="4156709" h="2892425">
                  <a:moveTo>
                    <a:pt x="2149189" y="2124520"/>
                  </a:moveTo>
                  <a:lnTo>
                    <a:pt x="2123215" y="2124520"/>
                  </a:lnTo>
                  <a:lnTo>
                    <a:pt x="2123215" y="2149911"/>
                  </a:lnTo>
                  <a:lnTo>
                    <a:pt x="2149189" y="2149911"/>
                  </a:lnTo>
                  <a:lnTo>
                    <a:pt x="2149189" y="21245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6210" y="3835106"/>
              <a:ext cx="2660650" cy="2016125"/>
            </a:xfrm>
            <a:custGeom>
              <a:avLst/>
              <a:gdLst/>
              <a:ahLst/>
              <a:cxnLst/>
              <a:rect l="l" t="t" r="r" b="b"/>
              <a:pathLst>
                <a:path w="2660650" h="2016125">
                  <a:moveTo>
                    <a:pt x="2567295" y="0"/>
                  </a:moveTo>
                  <a:lnTo>
                    <a:pt x="93526" y="0"/>
                  </a:lnTo>
                  <a:lnTo>
                    <a:pt x="75149" y="1158"/>
                  </a:lnTo>
                  <a:lnTo>
                    <a:pt x="27103" y="26549"/>
                  </a:lnTo>
                  <a:lnTo>
                    <a:pt x="1129" y="73117"/>
                  </a:lnTo>
                  <a:lnTo>
                    <a:pt x="0" y="91028"/>
                  </a:lnTo>
                  <a:lnTo>
                    <a:pt x="0" y="1923320"/>
                  </a:lnTo>
                  <a:lnTo>
                    <a:pt x="16015" y="1974112"/>
                  </a:lnTo>
                  <a:lnTo>
                    <a:pt x="58004" y="2008174"/>
                  </a:lnTo>
                  <a:lnTo>
                    <a:pt x="93526" y="2015644"/>
                  </a:lnTo>
                  <a:lnTo>
                    <a:pt x="2567295" y="2015644"/>
                  </a:lnTo>
                  <a:lnTo>
                    <a:pt x="2619242" y="1999208"/>
                  </a:lnTo>
                  <a:lnTo>
                    <a:pt x="2652505" y="1958878"/>
                  </a:lnTo>
                  <a:lnTo>
                    <a:pt x="2660102" y="1923320"/>
                  </a:lnTo>
                  <a:lnTo>
                    <a:pt x="2660102" y="91028"/>
                  </a:lnTo>
                  <a:lnTo>
                    <a:pt x="2644087" y="40246"/>
                  </a:lnTo>
                  <a:lnTo>
                    <a:pt x="2603227" y="6216"/>
                  </a:lnTo>
                  <a:lnTo>
                    <a:pt x="2567295" y="0"/>
                  </a:lnTo>
                  <a:close/>
                </a:path>
              </a:pathLst>
            </a:custGeom>
            <a:solidFill>
              <a:srgbClr val="C0B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34587" y="3852700"/>
              <a:ext cx="2625725" cy="1981835"/>
            </a:xfrm>
            <a:custGeom>
              <a:avLst/>
              <a:gdLst/>
              <a:ahLst/>
              <a:cxnLst/>
              <a:rect l="l" t="t" r="r" b="b"/>
              <a:pathLst>
                <a:path w="2625725" h="1981835">
                  <a:moveTo>
                    <a:pt x="2548918" y="0"/>
                  </a:moveTo>
                  <a:lnTo>
                    <a:pt x="76689" y="0"/>
                  </a:lnTo>
                  <a:lnTo>
                    <a:pt x="60571" y="1158"/>
                  </a:lnTo>
                  <a:lnTo>
                    <a:pt x="22072" y="21492"/>
                  </a:lnTo>
                  <a:lnTo>
                    <a:pt x="1129" y="59421"/>
                  </a:lnTo>
                  <a:lnTo>
                    <a:pt x="0" y="74697"/>
                  </a:lnTo>
                  <a:lnTo>
                    <a:pt x="0" y="1905725"/>
                  </a:lnTo>
                  <a:lnTo>
                    <a:pt x="12216" y="1947552"/>
                  </a:lnTo>
                  <a:lnTo>
                    <a:pt x="46917" y="1975334"/>
                  </a:lnTo>
                  <a:lnTo>
                    <a:pt x="76689" y="1981614"/>
                  </a:lnTo>
                  <a:lnTo>
                    <a:pt x="2548918" y="1981614"/>
                  </a:lnTo>
                  <a:lnTo>
                    <a:pt x="2591010" y="1967875"/>
                  </a:lnTo>
                  <a:lnTo>
                    <a:pt x="2619550" y="1935004"/>
                  </a:lnTo>
                  <a:lnTo>
                    <a:pt x="2625710" y="1905725"/>
                  </a:lnTo>
                  <a:lnTo>
                    <a:pt x="2625710" y="74697"/>
                  </a:lnTo>
                  <a:lnTo>
                    <a:pt x="2611953" y="32871"/>
                  </a:lnTo>
                  <a:lnTo>
                    <a:pt x="2577561" y="5057"/>
                  </a:lnTo>
                  <a:lnTo>
                    <a:pt x="2548918" y="0"/>
                  </a:lnTo>
                  <a:close/>
                </a:path>
              </a:pathLst>
            </a:custGeom>
            <a:solidFill>
              <a:srgbClr val="6F6E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34587" y="3852700"/>
              <a:ext cx="2260600" cy="1127125"/>
            </a:xfrm>
            <a:custGeom>
              <a:avLst/>
              <a:gdLst/>
              <a:ahLst/>
              <a:cxnLst/>
              <a:rect l="l" t="t" r="r" b="b"/>
              <a:pathLst>
                <a:path w="2260600" h="1127125">
                  <a:moveTo>
                    <a:pt x="2260229" y="0"/>
                  </a:moveTo>
                  <a:lnTo>
                    <a:pt x="76689" y="0"/>
                  </a:lnTo>
                  <a:lnTo>
                    <a:pt x="60571" y="1158"/>
                  </a:lnTo>
                  <a:lnTo>
                    <a:pt x="22072" y="21492"/>
                  </a:lnTo>
                  <a:lnTo>
                    <a:pt x="1129" y="59421"/>
                  </a:lnTo>
                  <a:lnTo>
                    <a:pt x="0" y="74697"/>
                  </a:lnTo>
                  <a:lnTo>
                    <a:pt x="0" y="1126896"/>
                  </a:lnTo>
                  <a:lnTo>
                    <a:pt x="2260229" y="0"/>
                  </a:lnTo>
                  <a:close/>
                </a:path>
              </a:pathLst>
            </a:custGeom>
            <a:solidFill>
              <a:srgbClr val="C0B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97239" y="3902007"/>
              <a:ext cx="98864" cy="9734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467837" y="4038465"/>
              <a:ext cx="2164080" cy="1611630"/>
            </a:xfrm>
            <a:custGeom>
              <a:avLst/>
              <a:gdLst/>
              <a:ahLst/>
              <a:cxnLst/>
              <a:rect l="l" t="t" r="r" b="b"/>
              <a:pathLst>
                <a:path w="2164079" h="1611629">
                  <a:moveTo>
                    <a:pt x="2164034" y="0"/>
                  </a:moveTo>
                  <a:lnTo>
                    <a:pt x="0" y="0"/>
                  </a:lnTo>
                  <a:lnTo>
                    <a:pt x="0" y="1611221"/>
                  </a:lnTo>
                  <a:lnTo>
                    <a:pt x="2164034" y="1611221"/>
                  </a:lnTo>
                  <a:lnTo>
                    <a:pt x="2164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76564" y="4975699"/>
              <a:ext cx="50800" cy="41275"/>
            </a:xfrm>
            <a:custGeom>
              <a:avLst/>
              <a:gdLst/>
              <a:ahLst/>
              <a:cxnLst/>
              <a:rect l="l" t="t" r="r" b="b"/>
              <a:pathLst>
                <a:path w="50800" h="41275">
                  <a:moveTo>
                    <a:pt x="0" y="40667"/>
                  </a:moveTo>
                  <a:lnTo>
                    <a:pt x="1231" y="32871"/>
                  </a:lnTo>
                  <a:lnTo>
                    <a:pt x="2361" y="26549"/>
                  </a:lnTo>
                  <a:lnTo>
                    <a:pt x="3490" y="21492"/>
                  </a:lnTo>
                  <a:lnTo>
                    <a:pt x="3490" y="19174"/>
                  </a:lnTo>
                  <a:lnTo>
                    <a:pt x="4927" y="16435"/>
                  </a:lnTo>
                  <a:lnTo>
                    <a:pt x="4927" y="15276"/>
                  </a:lnTo>
                  <a:lnTo>
                    <a:pt x="14886" y="7796"/>
                  </a:lnTo>
                  <a:lnTo>
                    <a:pt x="27103" y="0"/>
                  </a:lnTo>
                  <a:lnTo>
                    <a:pt x="39422" y="5057"/>
                  </a:lnTo>
                  <a:lnTo>
                    <a:pt x="50510" y="6321"/>
                  </a:lnTo>
                  <a:lnTo>
                    <a:pt x="40551" y="14012"/>
                  </a:lnTo>
                  <a:lnTo>
                    <a:pt x="29464" y="21492"/>
                  </a:lnTo>
                  <a:lnTo>
                    <a:pt x="16015" y="30448"/>
                  </a:lnTo>
                  <a:lnTo>
                    <a:pt x="0" y="40667"/>
                  </a:lnTo>
                </a:path>
              </a:pathLst>
            </a:custGeom>
            <a:ln w="3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32106" y="4895943"/>
              <a:ext cx="989330" cy="1099185"/>
            </a:xfrm>
            <a:custGeom>
              <a:avLst/>
              <a:gdLst/>
              <a:ahLst/>
              <a:cxnLst/>
              <a:rect l="l" t="t" r="r" b="b"/>
              <a:pathLst>
                <a:path w="989329" h="1099185">
                  <a:moveTo>
                    <a:pt x="892593" y="0"/>
                  </a:moveTo>
                  <a:lnTo>
                    <a:pt x="875140" y="0"/>
                  </a:lnTo>
                  <a:lnTo>
                    <a:pt x="856764" y="2633"/>
                  </a:lnTo>
                  <a:lnTo>
                    <a:pt x="838079" y="5057"/>
                  </a:lnTo>
                  <a:lnTo>
                    <a:pt x="819702" y="10114"/>
                  </a:lnTo>
                  <a:lnTo>
                    <a:pt x="799888" y="15276"/>
                  </a:lnTo>
                  <a:lnTo>
                    <a:pt x="761698" y="30448"/>
                  </a:lnTo>
                  <a:lnTo>
                    <a:pt x="720838" y="49623"/>
                  </a:lnTo>
                  <a:lnTo>
                    <a:pt x="680389" y="72274"/>
                  </a:lnTo>
                  <a:lnTo>
                    <a:pt x="639529" y="97349"/>
                  </a:lnTo>
                  <a:lnTo>
                    <a:pt x="598669" y="125479"/>
                  </a:lnTo>
                  <a:lnTo>
                    <a:pt x="559349" y="154453"/>
                  </a:lnTo>
                  <a:lnTo>
                    <a:pt x="519618" y="184585"/>
                  </a:lnTo>
                  <a:lnTo>
                    <a:pt x="448165" y="245586"/>
                  </a:lnTo>
                  <a:lnTo>
                    <a:pt x="386362" y="303532"/>
                  </a:lnTo>
                  <a:lnTo>
                    <a:pt x="337083" y="352839"/>
                  </a:lnTo>
                  <a:lnTo>
                    <a:pt x="291296" y="376966"/>
                  </a:lnTo>
                  <a:lnTo>
                    <a:pt x="249306" y="402357"/>
                  </a:lnTo>
                  <a:lnTo>
                    <a:pt x="211116" y="428696"/>
                  </a:lnTo>
                  <a:lnTo>
                    <a:pt x="176416" y="456827"/>
                  </a:lnTo>
                  <a:lnTo>
                    <a:pt x="145822" y="485800"/>
                  </a:lnTo>
                  <a:lnTo>
                    <a:pt x="118719" y="514741"/>
                  </a:lnTo>
                  <a:lnTo>
                    <a:pt x="93875" y="545210"/>
                  </a:lnTo>
                  <a:lnTo>
                    <a:pt x="55684" y="607055"/>
                  </a:lnTo>
                  <a:lnTo>
                    <a:pt x="27144" y="669194"/>
                  </a:lnTo>
                  <a:lnTo>
                    <a:pt x="9917" y="732229"/>
                  </a:lnTo>
                  <a:lnTo>
                    <a:pt x="1170" y="793178"/>
                  </a:lnTo>
                  <a:lnTo>
                    <a:pt x="0" y="822151"/>
                  </a:lnTo>
                  <a:lnTo>
                    <a:pt x="0" y="851135"/>
                  </a:lnTo>
                  <a:lnTo>
                    <a:pt x="6128" y="905510"/>
                  </a:lnTo>
                  <a:lnTo>
                    <a:pt x="16035" y="956292"/>
                  </a:lnTo>
                  <a:lnTo>
                    <a:pt x="30942" y="1000510"/>
                  </a:lnTo>
                  <a:lnTo>
                    <a:pt x="48087" y="1038449"/>
                  </a:lnTo>
                  <a:lnTo>
                    <a:pt x="76730" y="1078779"/>
                  </a:lnTo>
                  <a:lnTo>
                    <a:pt x="112251" y="1099103"/>
                  </a:lnTo>
                  <a:lnTo>
                    <a:pt x="126008" y="1086555"/>
                  </a:lnTo>
                  <a:lnTo>
                    <a:pt x="140894" y="1072511"/>
                  </a:lnTo>
                  <a:lnTo>
                    <a:pt x="156910" y="1052198"/>
                  </a:lnTo>
                  <a:lnTo>
                    <a:pt x="172925" y="1032180"/>
                  </a:lnTo>
                  <a:lnTo>
                    <a:pt x="191302" y="1013058"/>
                  </a:lnTo>
                  <a:lnTo>
                    <a:pt x="211116" y="994241"/>
                  </a:lnTo>
                  <a:lnTo>
                    <a:pt x="292528" y="918353"/>
                  </a:lnTo>
                  <a:lnTo>
                    <a:pt x="309980" y="899230"/>
                  </a:lnTo>
                  <a:lnTo>
                    <a:pt x="340574" y="861291"/>
                  </a:lnTo>
                  <a:lnTo>
                    <a:pt x="366548" y="818274"/>
                  </a:lnTo>
                  <a:lnTo>
                    <a:pt x="379073" y="791682"/>
                  </a:lnTo>
                  <a:lnTo>
                    <a:pt x="379073" y="788100"/>
                  </a:lnTo>
                  <a:lnTo>
                    <a:pt x="380305" y="785413"/>
                  </a:lnTo>
                  <a:lnTo>
                    <a:pt x="386362" y="765090"/>
                  </a:lnTo>
                  <a:lnTo>
                    <a:pt x="392521" y="747464"/>
                  </a:lnTo>
                  <a:lnTo>
                    <a:pt x="398681" y="731039"/>
                  </a:lnTo>
                  <a:lnTo>
                    <a:pt x="405046" y="715804"/>
                  </a:lnTo>
                  <a:lnTo>
                    <a:pt x="409974" y="700865"/>
                  </a:lnTo>
                  <a:lnTo>
                    <a:pt x="413465" y="688011"/>
                  </a:lnTo>
                  <a:lnTo>
                    <a:pt x="413465" y="682933"/>
                  </a:lnTo>
                  <a:lnTo>
                    <a:pt x="414697" y="680552"/>
                  </a:lnTo>
                  <a:lnTo>
                    <a:pt x="414697" y="677855"/>
                  </a:lnTo>
                  <a:lnTo>
                    <a:pt x="416134" y="676664"/>
                  </a:lnTo>
                  <a:lnTo>
                    <a:pt x="424384" y="676664"/>
                  </a:lnTo>
                  <a:lnTo>
                    <a:pt x="429583" y="667698"/>
                  </a:lnTo>
                  <a:lnTo>
                    <a:pt x="453195" y="634837"/>
                  </a:lnTo>
                  <a:lnTo>
                    <a:pt x="486458" y="595697"/>
                  </a:lnTo>
                  <a:lnTo>
                    <a:pt x="508531" y="571803"/>
                  </a:lnTo>
                  <a:lnTo>
                    <a:pt x="512329" y="566724"/>
                  </a:lnTo>
                  <a:lnTo>
                    <a:pt x="518489" y="560445"/>
                  </a:lnTo>
                  <a:lnTo>
                    <a:pt x="525778" y="552680"/>
                  </a:lnTo>
                  <a:lnTo>
                    <a:pt x="534504" y="545210"/>
                  </a:lnTo>
                  <a:lnTo>
                    <a:pt x="555550" y="528785"/>
                  </a:lnTo>
                  <a:lnTo>
                    <a:pt x="580292" y="508451"/>
                  </a:lnTo>
                  <a:lnTo>
                    <a:pt x="607395" y="485800"/>
                  </a:lnTo>
                  <a:lnTo>
                    <a:pt x="670430" y="436493"/>
                  </a:lnTo>
                  <a:lnTo>
                    <a:pt x="702461" y="409837"/>
                  </a:lnTo>
                  <a:lnTo>
                    <a:pt x="702461" y="408679"/>
                  </a:lnTo>
                  <a:lnTo>
                    <a:pt x="703693" y="408679"/>
                  </a:lnTo>
                  <a:lnTo>
                    <a:pt x="706054" y="406045"/>
                  </a:lnTo>
                  <a:lnTo>
                    <a:pt x="710982" y="402357"/>
                  </a:lnTo>
                  <a:lnTo>
                    <a:pt x="715910" y="398564"/>
                  </a:lnTo>
                  <a:lnTo>
                    <a:pt x="723507" y="393402"/>
                  </a:lnTo>
                  <a:lnTo>
                    <a:pt x="731926" y="386027"/>
                  </a:lnTo>
                  <a:lnTo>
                    <a:pt x="750610" y="370750"/>
                  </a:lnTo>
                  <a:lnTo>
                    <a:pt x="773915" y="352839"/>
                  </a:lnTo>
                  <a:lnTo>
                    <a:pt x="797527" y="331347"/>
                  </a:lnTo>
                  <a:lnTo>
                    <a:pt x="823501" y="310065"/>
                  </a:lnTo>
                  <a:lnTo>
                    <a:pt x="848037" y="287097"/>
                  </a:lnTo>
                  <a:lnTo>
                    <a:pt x="870213" y="265604"/>
                  </a:lnTo>
                  <a:lnTo>
                    <a:pt x="890027" y="246745"/>
                  </a:lnTo>
                  <a:lnTo>
                    <a:pt x="904913" y="230309"/>
                  </a:lnTo>
                  <a:lnTo>
                    <a:pt x="917130" y="216297"/>
                  </a:lnTo>
                  <a:lnTo>
                    <a:pt x="925856" y="203760"/>
                  </a:lnTo>
                  <a:lnTo>
                    <a:pt x="932016" y="196279"/>
                  </a:lnTo>
                  <a:lnTo>
                    <a:pt x="934582" y="191222"/>
                  </a:lnTo>
                  <a:lnTo>
                    <a:pt x="935814" y="188483"/>
                  </a:lnTo>
                  <a:lnTo>
                    <a:pt x="939305" y="188483"/>
                  </a:lnTo>
                  <a:lnTo>
                    <a:pt x="970206" y="150554"/>
                  </a:lnTo>
                  <a:lnTo>
                    <a:pt x="986222" y="105146"/>
                  </a:lnTo>
                  <a:lnTo>
                    <a:pt x="988891" y="91133"/>
                  </a:lnTo>
                  <a:lnTo>
                    <a:pt x="988891" y="79755"/>
                  </a:lnTo>
                  <a:lnTo>
                    <a:pt x="987659" y="68376"/>
                  </a:lnTo>
                  <a:lnTo>
                    <a:pt x="967845" y="50781"/>
                  </a:lnTo>
                  <a:lnTo>
                    <a:pt x="948031" y="34346"/>
                  </a:lnTo>
                  <a:lnTo>
                    <a:pt x="927088" y="17910"/>
                  </a:lnTo>
                  <a:lnTo>
                    <a:pt x="908711" y="1474"/>
                  </a:lnTo>
                  <a:lnTo>
                    <a:pt x="892593" y="0"/>
                  </a:lnTo>
                  <a:close/>
                </a:path>
                <a:path w="989329" h="1099185">
                  <a:moveTo>
                    <a:pt x="424384" y="676664"/>
                  </a:moveTo>
                  <a:lnTo>
                    <a:pt x="416134" y="676664"/>
                  </a:lnTo>
                  <a:lnTo>
                    <a:pt x="416134" y="679351"/>
                  </a:lnTo>
                  <a:lnTo>
                    <a:pt x="418495" y="686821"/>
                  </a:lnTo>
                  <a:lnTo>
                    <a:pt x="424384" y="676664"/>
                  </a:lnTo>
                  <a:close/>
                </a:path>
              </a:pathLst>
            </a:custGeom>
            <a:solidFill>
              <a:srgbClr val="BC90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48241" y="5304622"/>
              <a:ext cx="287655" cy="278765"/>
            </a:xfrm>
            <a:custGeom>
              <a:avLst/>
              <a:gdLst/>
              <a:ahLst/>
              <a:cxnLst/>
              <a:rect l="l" t="t" r="r" b="b"/>
              <a:pathLst>
                <a:path w="287654" h="278764">
                  <a:moveTo>
                    <a:pt x="90138" y="163123"/>
                  </a:moveTo>
                  <a:lnTo>
                    <a:pt x="63035" y="190906"/>
                  </a:lnTo>
                  <a:lnTo>
                    <a:pt x="16015" y="244080"/>
                  </a:lnTo>
                  <a:lnTo>
                    <a:pt x="0" y="267985"/>
                  </a:lnTo>
                  <a:lnTo>
                    <a:pt x="0" y="270672"/>
                  </a:lnTo>
                  <a:lnTo>
                    <a:pt x="2361" y="278141"/>
                  </a:lnTo>
                  <a:lnTo>
                    <a:pt x="13448" y="259019"/>
                  </a:lnTo>
                  <a:lnTo>
                    <a:pt x="24536" y="241393"/>
                  </a:lnTo>
                  <a:lnTo>
                    <a:pt x="35624" y="226158"/>
                  </a:lnTo>
                  <a:lnTo>
                    <a:pt x="46917" y="212420"/>
                  </a:lnTo>
                  <a:lnTo>
                    <a:pt x="69092" y="188219"/>
                  </a:lnTo>
                  <a:lnTo>
                    <a:pt x="90138" y="163123"/>
                  </a:lnTo>
                  <a:close/>
                </a:path>
                <a:path w="287654" h="278764">
                  <a:moveTo>
                    <a:pt x="287559" y="0"/>
                  </a:moveTo>
                  <a:lnTo>
                    <a:pt x="275239" y="8639"/>
                  </a:lnTo>
                  <a:lnTo>
                    <a:pt x="261585" y="18858"/>
                  </a:lnTo>
                  <a:lnTo>
                    <a:pt x="228322" y="45408"/>
                  </a:lnTo>
                  <a:lnTo>
                    <a:pt x="208508" y="60685"/>
                  </a:lnTo>
                  <a:lnTo>
                    <a:pt x="188694" y="77121"/>
                  </a:lnTo>
                  <a:lnTo>
                    <a:pt x="148142" y="112331"/>
                  </a:lnTo>
                  <a:lnTo>
                    <a:pt x="177607" y="88394"/>
                  </a:lnTo>
                  <a:lnTo>
                    <a:pt x="212307" y="60685"/>
                  </a:lnTo>
                  <a:lnTo>
                    <a:pt x="248136" y="31712"/>
                  </a:lnTo>
                  <a:lnTo>
                    <a:pt x="287559" y="1158"/>
                  </a:lnTo>
                  <a:lnTo>
                    <a:pt x="287559" y="0"/>
                  </a:lnTo>
                  <a:close/>
                </a:path>
              </a:pathLst>
            </a:custGeom>
            <a:solidFill>
              <a:srgbClr val="AB82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24846" y="4895943"/>
              <a:ext cx="685165" cy="448309"/>
            </a:xfrm>
            <a:custGeom>
              <a:avLst/>
              <a:gdLst/>
              <a:ahLst/>
              <a:cxnLst/>
              <a:rect l="l" t="t" r="r" b="b"/>
              <a:pathLst>
                <a:path w="685165" h="448310">
                  <a:moveTo>
                    <a:pt x="21141" y="428325"/>
                  </a:moveTo>
                  <a:lnTo>
                    <a:pt x="1231" y="443973"/>
                  </a:lnTo>
                  <a:lnTo>
                    <a:pt x="0" y="445132"/>
                  </a:lnTo>
                  <a:lnTo>
                    <a:pt x="0" y="447871"/>
                  </a:lnTo>
                  <a:lnTo>
                    <a:pt x="14578" y="433753"/>
                  </a:lnTo>
                  <a:lnTo>
                    <a:pt x="21141" y="428325"/>
                  </a:lnTo>
                  <a:close/>
                </a:path>
                <a:path w="685165" h="448310">
                  <a:moveTo>
                    <a:pt x="42883" y="412491"/>
                  </a:moveTo>
                  <a:lnTo>
                    <a:pt x="28335" y="422375"/>
                  </a:lnTo>
                  <a:lnTo>
                    <a:pt x="21141" y="428325"/>
                  </a:lnTo>
                  <a:lnTo>
                    <a:pt x="27103" y="423639"/>
                  </a:lnTo>
                  <a:lnTo>
                    <a:pt x="42883" y="412491"/>
                  </a:lnTo>
                  <a:close/>
                </a:path>
                <a:path w="685165" h="448310">
                  <a:moveTo>
                    <a:pt x="68127" y="396122"/>
                  </a:moveTo>
                  <a:lnTo>
                    <a:pt x="55438" y="403621"/>
                  </a:lnTo>
                  <a:lnTo>
                    <a:pt x="42883" y="412491"/>
                  </a:lnTo>
                  <a:lnTo>
                    <a:pt x="57799" y="402357"/>
                  </a:lnTo>
                  <a:lnTo>
                    <a:pt x="68127" y="396122"/>
                  </a:lnTo>
                  <a:close/>
                </a:path>
                <a:path w="685165" h="448310">
                  <a:moveTo>
                    <a:pt x="117241" y="366852"/>
                  </a:moveTo>
                  <a:lnTo>
                    <a:pt x="87468" y="384446"/>
                  </a:lnTo>
                  <a:lnTo>
                    <a:pt x="68127" y="396122"/>
                  </a:lnTo>
                  <a:lnTo>
                    <a:pt x="117241" y="366852"/>
                  </a:lnTo>
                  <a:close/>
                </a:path>
                <a:path w="685165" h="448310">
                  <a:moveTo>
                    <a:pt x="685070" y="0"/>
                  </a:moveTo>
                  <a:lnTo>
                    <a:pt x="668952" y="0"/>
                  </a:lnTo>
                  <a:lnTo>
                    <a:pt x="651807" y="2633"/>
                  </a:lnTo>
                  <a:lnTo>
                    <a:pt x="582407" y="22967"/>
                  </a:lnTo>
                  <a:lnTo>
                    <a:pt x="545654" y="39403"/>
                  </a:lnTo>
                  <a:lnTo>
                    <a:pt x="508592" y="59421"/>
                  </a:lnTo>
                  <a:lnTo>
                    <a:pt x="471531" y="80914"/>
                  </a:lnTo>
                  <a:lnTo>
                    <a:pt x="433032" y="106305"/>
                  </a:lnTo>
                  <a:lnTo>
                    <a:pt x="396074" y="132960"/>
                  </a:lnTo>
                  <a:lnTo>
                    <a:pt x="324620" y="188483"/>
                  </a:lnTo>
                  <a:lnTo>
                    <a:pt x="289920" y="217772"/>
                  </a:lnTo>
                  <a:lnTo>
                    <a:pt x="226885" y="274559"/>
                  </a:lnTo>
                  <a:lnTo>
                    <a:pt x="198653" y="301109"/>
                  </a:lnTo>
                  <a:lnTo>
                    <a:pt x="149374" y="349257"/>
                  </a:lnTo>
                  <a:lnTo>
                    <a:pt x="197421" y="317545"/>
                  </a:lnTo>
                  <a:lnTo>
                    <a:pt x="215797" y="303532"/>
                  </a:lnTo>
                  <a:lnTo>
                    <a:pt x="236843" y="288572"/>
                  </a:lnTo>
                  <a:lnTo>
                    <a:pt x="279962" y="251802"/>
                  </a:lnTo>
                  <a:lnTo>
                    <a:pt x="303574" y="232733"/>
                  </a:lnTo>
                  <a:lnTo>
                    <a:pt x="328111" y="211240"/>
                  </a:lnTo>
                  <a:lnTo>
                    <a:pt x="355522" y="189747"/>
                  </a:lnTo>
                  <a:lnTo>
                    <a:pt x="383754" y="166990"/>
                  </a:lnTo>
                  <a:lnTo>
                    <a:pt x="415888" y="144338"/>
                  </a:lnTo>
                  <a:lnTo>
                    <a:pt x="445660" y="124004"/>
                  </a:lnTo>
                  <a:lnTo>
                    <a:pt x="472763" y="105146"/>
                  </a:lnTo>
                  <a:lnTo>
                    <a:pt x="520809" y="74697"/>
                  </a:lnTo>
                  <a:lnTo>
                    <a:pt x="542984" y="62160"/>
                  </a:lnTo>
                  <a:lnTo>
                    <a:pt x="580046" y="41826"/>
                  </a:lnTo>
                  <a:lnTo>
                    <a:pt x="596061" y="34346"/>
                  </a:lnTo>
                  <a:lnTo>
                    <a:pt x="612077" y="28024"/>
                  </a:lnTo>
                  <a:lnTo>
                    <a:pt x="639282" y="16435"/>
                  </a:lnTo>
                  <a:lnTo>
                    <a:pt x="662895" y="7796"/>
                  </a:lnTo>
                  <a:lnTo>
                    <a:pt x="685070" y="0"/>
                  </a:lnTo>
                  <a:close/>
                </a:path>
              </a:pathLst>
            </a:custGeom>
            <a:solidFill>
              <a:srgbClr val="8B6A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20706" y="4361152"/>
              <a:ext cx="1880068" cy="209307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833277" y="5193155"/>
              <a:ext cx="619125" cy="763270"/>
            </a:xfrm>
            <a:custGeom>
              <a:avLst/>
              <a:gdLst/>
              <a:ahLst/>
              <a:cxnLst/>
              <a:rect l="l" t="t" r="r" b="b"/>
              <a:pathLst>
                <a:path w="619125" h="763270">
                  <a:moveTo>
                    <a:pt x="533334" y="0"/>
                  </a:moveTo>
                  <a:lnTo>
                    <a:pt x="523478" y="0"/>
                  </a:lnTo>
                  <a:lnTo>
                    <a:pt x="512391" y="1264"/>
                  </a:lnTo>
                  <a:lnTo>
                    <a:pt x="475329" y="14117"/>
                  </a:lnTo>
                  <a:lnTo>
                    <a:pt x="428412" y="48148"/>
                  </a:lnTo>
                  <a:lnTo>
                    <a:pt x="395150" y="75962"/>
                  </a:lnTo>
                  <a:lnTo>
                    <a:pt x="359218" y="102512"/>
                  </a:lnTo>
                  <a:lnTo>
                    <a:pt x="322259" y="126428"/>
                  </a:lnTo>
                  <a:lnTo>
                    <a:pt x="285197" y="146762"/>
                  </a:lnTo>
                  <a:lnTo>
                    <a:pt x="267950" y="154453"/>
                  </a:lnTo>
                  <a:lnTo>
                    <a:pt x="250805" y="160774"/>
                  </a:lnTo>
                  <a:lnTo>
                    <a:pt x="234790" y="166990"/>
                  </a:lnTo>
                  <a:lnTo>
                    <a:pt x="218672" y="169413"/>
                  </a:lnTo>
                  <a:lnTo>
                    <a:pt x="205018" y="172153"/>
                  </a:lnTo>
                  <a:lnTo>
                    <a:pt x="191569" y="172153"/>
                  </a:lnTo>
                  <a:lnTo>
                    <a:pt x="180173" y="169413"/>
                  </a:lnTo>
                  <a:lnTo>
                    <a:pt x="170626" y="164356"/>
                  </a:lnTo>
                  <a:lnTo>
                    <a:pt x="149580" y="184690"/>
                  </a:lnTo>
                  <a:lnTo>
                    <a:pt x="111081" y="226496"/>
                  </a:lnTo>
                  <a:lnTo>
                    <a:pt x="80487" y="268312"/>
                  </a:lnTo>
                  <a:lnTo>
                    <a:pt x="54514" y="311339"/>
                  </a:lnTo>
                  <a:lnTo>
                    <a:pt x="25973" y="375565"/>
                  </a:lnTo>
                  <a:lnTo>
                    <a:pt x="13705" y="418593"/>
                  </a:lnTo>
                  <a:lnTo>
                    <a:pt x="4958" y="461610"/>
                  </a:lnTo>
                  <a:lnTo>
                    <a:pt x="0" y="503436"/>
                  </a:lnTo>
                  <a:lnTo>
                    <a:pt x="0" y="543767"/>
                  </a:lnTo>
                  <a:lnTo>
                    <a:pt x="2617" y="583202"/>
                  </a:lnTo>
                  <a:lnTo>
                    <a:pt x="14865" y="654002"/>
                  </a:lnTo>
                  <a:lnTo>
                    <a:pt x="34700" y="714656"/>
                  </a:lnTo>
                  <a:lnTo>
                    <a:pt x="60673" y="762751"/>
                  </a:lnTo>
                  <a:lnTo>
                    <a:pt x="106153" y="706880"/>
                  </a:lnTo>
                  <a:lnTo>
                    <a:pt x="149580" y="650125"/>
                  </a:lnTo>
                  <a:lnTo>
                    <a:pt x="189002" y="591862"/>
                  </a:lnTo>
                  <a:lnTo>
                    <a:pt x="206147" y="562889"/>
                  </a:lnTo>
                  <a:lnTo>
                    <a:pt x="223702" y="533906"/>
                  </a:lnTo>
                  <a:lnTo>
                    <a:pt x="242079" y="497157"/>
                  </a:lnTo>
                  <a:lnTo>
                    <a:pt x="260661" y="462800"/>
                  </a:lnTo>
                  <a:lnTo>
                    <a:pt x="279038" y="431436"/>
                  </a:lnTo>
                  <a:lnTo>
                    <a:pt x="295156" y="400966"/>
                  </a:lnTo>
                  <a:lnTo>
                    <a:pt x="312301" y="373173"/>
                  </a:lnTo>
                  <a:lnTo>
                    <a:pt x="328316" y="347782"/>
                  </a:lnTo>
                  <a:lnTo>
                    <a:pt x="345871" y="323887"/>
                  </a:lnTo>
                  <a:lnTo>
                    <a:pt x="361887" y="301183"/>
                  </a:lnTo>
                  <a:lnTo>
                    <a:pt x="396279" y="260547"/>
                  </a:lnTo>
                  <a:lnTo>
                    <a:pt x="432211" y="225294"/>
                  </a:lnTo>
                  <a:lnTo>
                    <a:pt x="472968" y="192381"/>
                  </a:lnTo>
                  <a:lnTo>
                    <a:pt x="518448" y="161933"/>
                  </a:lnTo>
                  <a:lnTo>
                    <a:pt x="560437" y="135383"/>
                  </a:lnTo>
                  <a:lnTo>
                    <a:pt x="576555" y="124004"/>
                  </a:lnTo>
                  <a:lnTo>
                    <a:pt x="607457" y="97455"/>
                  </a:lnTo>
                  <a:lnTo>
                    <a:pt x="618544" y="78596"/>
                  </a:lnTo>
                  <a:lnTo>
                    <a:pt x="618544" y="72064"/>
                  </a:lnTo>
                  <a:lnTo>
                    <a:pt x="595137" y="39192"/>
                  </a:lnTo>
                  <a:lnTo>
                    <a:pt x="552019" y="5162"/>
                  </a:lnTo>
                  <a:lnTo>
                    <a:pt x="533334" y="0"/>
                  </a:lnTo>
                  <a:close/>
                </a:path>
              </a:pathLst>
            </a:custGeom>
            <a:solidFill>
              <a:srgbClr val="C89E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27291" y="4894784"/>
              <a:ext cx="496570" cy="320040"/>
            </a:xfrm>
            <a:custGeom>
              <a:avLst/>
              <a:gdLst/>
              <a:ahLst/>
              <a:cxnLst/>
              <a:rect l="l" t="t" r="r" b="b"/>
              <a:pathLst>
                <a:path w="496570" h="320039">
                  <a:moveTo>
                    <a:pt x="399769" y="0"/>
                  </a:moveTo>
                  <a:lnTo>
                    <a:pt x="342894" y="10114"/>
                  </a:lnTo>
                  <a:lnTo>
                    <a:pt x="281399" y="34030"/>
                  </a:lnTo>
                  <a:lnTo>
                    <a:pt x="215797" y="70799"/>
                  </a:lnTo>
                  <a:lnTo>
                    <a:pt x="182534" y="91028"/>
                  </a:lnTo>
                  <a:lnTo>
                    <a:pt x="150504" y="113785"/>
                  </a:lnTo>
                  <a:lnTo>
                    <a:pt x="117241" y="138017"/>
                  </a:lnTo>
                  <a:lnTo>
                    <a:pt x="86339" y="161828"/>
                  </a:lnTo>
                  <a:lnTo>
                    <a:pt x="55438" y="184585"/>
                  </a:lnTo>
                  <a:lnTo>
                    <a:pt x="27103" y="208817"/>
                  </a:lnTo>
                  <a:lnTo>
                    <a:pt x="0" y="230309"/>
                  </a:lnTo>
                  <a:lnTo>
                    <a:pt x="19505" y="225252"/>
                  </a:lnTo>
                  <a:lnTo>
                    <a:pt x="39319" y="222513"/>
                  </a:lnTo>
                  <a:lnTo>
                    <a:pt x="77510" y="220090"/>
                  </a:lnTo>
                  <a:lnTo>
                    <a:pt x="96195" y="221354"/>
                  </a:lnTo>
                  <a:lnTo>
                    <a:pt x="150504" y="232733"/>
                  </a:lnTo>
                  <a:lnTo>
                    <a:pt x="218364" y="258124"/>
                  </a:lnTo>
                  <a:lnTo>
                    <a:pt x="249265" y="274559"/>
                  </a:lnTo>
                  <a:lnTo>
                    <a:pt x="279962" y="289731"/>
                  </a:lnTo>
                  <a:lnTo>
                    <a:pt x="289817" y="296052"/>
                  </a:lnTo>
                  <a:lnTo>
                    <a:pt x="299776" y="303532"/>
                  </a:lnTo>
                  <a:lnTo>
                    <a:pt x="318460" y="319968"/>
                  </a:lnTo>
                  <a:lnTo>
                    <a:pt x="356651" y="284674"/>
                  </a:lnTo>
                  <a:lnTo>
                    <a:pt x="395971" y="247904"/>
                  </a:lnTo>
                  <a:lnTo>
                    <a:pt x="433032" y="209976"/>
                  </a:lnTo>
                  <a:lnTo>
                    <a:pt x="463934" y="170888"/>
                  </a:lnTo>
                  <a:lnTo>
                    <a:pt x="486109" y="132854"/>
                  </a:lnTo>
                  <a:lnTo>
                    <a:pt x="496067" y="94926"/>
                  </a:lnTo>
                  <a:lnTo>
                    <a:pt x="494835" y="77015"/>
                  </a:lnTo>
                  <a:lnTo>
                    <a:pt x="489908" y="58262"/>
                  </a:lnTo>
                  <a:lnTo>
                    <a:pt x="486109" y="49201"/>
                  </a:lnTo>
                  <a:lnTo>
                    <a:pt x="479949" y="41826"/>
                  </a:lnTo>
                  <a:lnTo>
                    <a:pt x="473892" y="32765"/>
                  </a:lnTo>
                  <a:lnTo>
                    <a:pt x="435702" y="6216"/>
                  </a:lnTo>
                  <a:lnTo>
                    <a:pt x="411986" y="1158"/>
                  </a:lnTo>
                  <a:lnTo>
                    <a:pt x="399769" y="0"/>
                  </a:lnTo>
                  <a:close/>
                </a:path>
              </a:pathLst>
            </a:custGeom>
            <a:solidFill>
              <a:srgbClr val="BC90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3631" y="4909956"/>
              <a:ext cx="392480" cy="3578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952756" y="1877365"/>
              <a:ext cx="465455" cy="456565"/>
            </a:xfrm>
            <a:custGeom>
              <a:avLst/>
              <a:gdLst/>
              <a:ahLst/>
              <a:cxnLst/>
              <a:rect l="l" t="t" r="r" b="b"/>
              <a:pathLst>
                <a:path w="465454" h="456564">
                  <a:moveTo>
                    <a:pt x="232121" y="0"/>
                  </a:moveTo>
                  <a:lnTo>
                    <a:pt x="185204" y="3898"/>
                  </a:lnTo>
                  <a:lnTo>
                    <a:pt x="141983" y="17594"/>
                  </a:lnTo>
                  <a:lnTo>
                    <a:pt x="102663" y="39087"/>
                  </a:lnTo>
                  <a:lnTo>
                    <a:pt x="67962" y="67217"/>
                  </a:lnTo>
                  <a:lnTo>
                    <a:pt x="39627" y="101247"/>
                  </a:lnTo>
                  <a:lnTo>
                    <a:pt x="17452" y="139176"/>
                  </a:lnTo>
                  <a:lnTo>
                    <a:pt x="3798" y="182267"/>
                  </a:lnTo>
                  <a:lnTo>
                    <a:pt x="0" y="227676"/>
                  </a:lnTo>
                  <a:lnTo>
                    <a:pt x="1437" y="250327"/>
                  </a:lnTo>
                  <a:lnTo>
                    <a:pt x="9855" y="296052"/>
                  </a:lnTo>
                  <a:lnTo>
                    <a:pt x="27411" y="336404"/>
                  </a:lnTo>
                  <a:lnTo>
                    <a:pt x="53076" y="373068"/>
                  </a:lnTo>
                  <a:lnTo>
                    <a:pt x="83978" y="403621"/>
                  </a:lnTo>
                  <a:lnTo>
                    <a:pt x="102663" y="416159"/>
                  </a:lnTo>
                  <a:lnTo>
                    <a:pt x="121039" y="428696"/>
                  </a:lnTo>
                  <a:lnTo>
                    <a:pt x="163028" y="445132"/>
                  </a:lnTo>
                  <a:lnTo>
                    <a:pt x="208816" y="455246"/>
                  </a:lnTo>
                  <a:lnTo>
                    <a:pt x="232121" y="456511"/>
                  </a:lnTo>
                  <a:lnTo>
                    <a:pt x="232121" y="418477"/>
                  </a:lnTo>
                  <a:lnTo>
                    <a:pt x="212615" y="417318"/>
                  </a:lnTo>
                  <a:lnTo>
                    <a:pt x="192698" y="414895"/>
                  </a:lnTo>
                  <a:lnTo>
                    <a:pt x="139621" y="395825"/>
                  </a:lnTo>
                  <a:lnTo>
                    <a:pt x="95065" y="362954"/>
                  </a:lnTo>
                  <a:lnTo>
                    <a:pt x="61803" y="318704"/>
                  </a:lnTo>
                  <a:lnTo>
                    <a:pt x="41989" y="265604"/>
                  </a:lnTo>
                  <a:lnTo>
                    <a:pt x="38498" y="246745"/>
                  </a:lnTo>
                  <a:lnTo>
                    <a:pt x="38498" y="207342"/>
                  </a:lnTo>
                  <a:lnTo>
                    <a:pt x="53076" y="152978"/>
                  </a:lnTo>
                  <a:lnTo>
                    <a:pt x="82849" y="106305"/>
                  </a:lnTo>
                  <a:lnTo>
                    <a:pt x="123606" y="69535"/>
                  </a:lnTo>
                  <a:lnTo>
                    <a:pt x="174116" y="45724"/>
                  </a:lnTo>
                  <a:lnTo>
                    <a:pt x="212615" y="37928"/>
                  </a:lnTo>
                  <a:lnTo>
                    <a:pt x="232121" y="36769"/>
                  </a:lnTo>
                  <a:lnTo>
                    <a:pt x="232121" y="0"/>
                  </a:lnTo>
                  <a:close/>
                </a:path>
                <a:path w="465454" h="456564">
                  <a:moveTo>
                    <a:pt x="232121" y="0"/>
                  </a:moveTo>
                  <a:lnTo>
                    <a:pt x="232121" y="36769"/>
                  </a:lnTo>
                  <a:lnTo>
                    <a:pt x="251935" y="37928"/>
                  </a:lnTo>
                  <a:lnTo>
                    <a:pt x="271749" y="40562"/>
                  </a:lnTo>
                  <a:lnTo>
                    <a:pt x="308810" y="51940"/>
                  </a:lnTo>
                  <a:lnTo>
                    <a:pt x="355727" y="80914"/>
                  </a:lnTo>
                  <a:lnTo>
                    <a:pt x="392788" y="121581"/>
                  </a:lnTo>
                  <a:lnTo>
                    <a:pt x="417325" y="170888"/>
                  </a:lnTo>
                  <a:lnTo>
                    <a:pt x="427180" y="227676"/>
                  </a:lnTo>
                  <a:lnTo>
                    <a:pt x="426051" y="246745"/>
                  </a:lnTo>
                  <a:lnTo>
                    <a:pt x="417325" y="284674"/>
                  </a:lnTo>
                  <a:lnTo>
                    <a:pt x="392788" y="333981"/>
                  </a:lnTo>
                  <a:lnTo>
                    <a:pt x="355727" y="374332"/>
                  </a:lnTo>
                  <a:lnTo>
                    <a:pt x="308810" y="403621"/>
                  </a:lnTo>
                  <a:lnTo>
                    <a:pt x="271749" y="414895"/>
                  </a:lnTo>
                  <a:lnTo>
                    <a:pt x="232121" y="418477"/>
                  </a:lnTo>
                  <a:lnTo>
                    <a:pt x="232121" y="456511"/>
                  </a:lnTo>
                  <a:lnTo>
                    <a:pt x="279038" y="451348"/>
                  </a:lnTo>
                  <a:lnTo>
                    <a:pt x="322259" y="437652"/>
                  </a:lnTo>
                  <a:lnTo>
                    <a:pt x="361887" y="416159"/>
                  </a:lnTo>
                  <a:lnTo>
                    <a:pt x="396279" y="389504"/>
                  </a:lnTo>
                  <a:lnTo>
                    <a:pt x="424819" y="355473"/>
                  </a:lnTo>
                  <a:lnTo>
                    <a:pt x="446994" y="316070"/>
                  </a:lnTo>
                  <a:lnTo>
                    <a:pt x="460443" y="273295"/>
                  </a:lnTo>
                  <a:lnTo>
                    <a:pt x="465371" y="227676"/>
                  </a:lnTo>
                  <a:lnTo>
                    <a:pt x="464242" y="203760"/>
                  </a:lnTo>
                  <a:lnTo>
                    <a:pt x="454284" y="159510"/>
                  </a:lnTo>
                  <a:lnTo>
                    <a:pt x="437139" y="118842"/>
                  </a:lnTo>
                  <a:lnTo>
                    <a:pt x="411165" y="83653"/>
                  </a:lnTo>
                  <a:lnTo>
                    <a:pt x="380263" y="51940"/>
                  </a:lnTo>
                  <a:lnTo>
                    <a:pt x="343202" y="27814"/>
                  </a:lnTo>
                  <a:lnTo>
                    <a:pt x="301213" y="10114"/>
                  </a:lnTo>
                  <a:lnTo>
                    <a:pt x="255733" y="1158"/>
                  </a:lnTo>
                  <a:lnTo>
                    <a:pt x="2321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971441" y="1896435"/>
              <a:ext cx="428625" cy="420370"/>
            </a:xfrm>
            <a:custGeom>
              <a:avLst/>
              <a:gdLst/>
              <a:ahLst/>
              <a:cxnLst/>
              <a:rect l="l" t="t" r="r" b="b"/>
              <a:pathLst>
                <a:path w="428625" h="420369">
                  <a:moveTo>
                    <a:pt x="235611" y="0"/>
                  </a:moveTo>
                  <a:lnTo>
                    <a:pt x="191261" y="0"/>
                  </a:lnTo>
                  <a:lnTo>
                    <a:pt x="170318" y="3582"/>
                  </a:lnTo>
                  <a:lnTo>
                    <a:pt x="130895" y="16435"/>
                  </a:lnTo>
                  <a:lnTo>
                    <a:pt x="93834" y="35294"/>
                  </a:lnTo>
                  <a:lnTo>
                    <a:pt x="77818" y="48148"/>
                  </a:lnTo>
                  <a:lnTo>
                    <a:pt x="61803" y="60685"/>
                  </a:lnTo>
                  <a:lnTo>
                    <a:pt x="35829" y="92292"/>
                  </a:lnTo>
                  <a:lnTo>
                    <a:pt x="16015" y="127587"/>
                  </a:lnTo>
                  <a:lnTo>
                    <a:pt x="3798" y="166779"/>
                  </a:lnTo>
                  <a:lnTo>
                    <a:pt x="0" y="188272"/>
                  </a:lnTo>
                  <a:lnTo>
                    <a:pt x="0" y="209765"/>
                  </a:lnTo>
                  <a:lnTo>
                    <a:pt x="0" y="231258"/>
                  </a:lnTo>
                  <a:lnTo>
                    <a:pt x="8726" y="271925"/>
                  </a:lnTo>
                  <a:lnTo>
                    <a:pt x="25871" y="309854"/>
                  </a:lnTo>
                  <a:lnTo>
                    <a:pt x="48046" y="342725"/>
                  </a:lnTo>
                  <a:lnTo>
                    <a:pt x="77818" y="371698"/>
                  </a:lnTo>
                  <a:lnTo>
                    <a:pt x="111081" y="394350"/>
                  </a:lnTo>
                  <a:lnTo>
                    <a:pt x="150401" y="409627"/>
                  </a:lnTo>
                  <a:lnTo>
                    <a:pt x="191261" y="418582"/>
                  </a:lnTo>
                  <a:lnTo>
                    <a:pt x="213436" y="419741"/>
                  </a:lnTo>
                  <a:lnTo>
                    <a:pt x="235611" y="418582"/>
                  </a:lnTo>
                  <a:lnTo>
                    <a:pt x="277600" y="409627"/>
                  </a:lnTo>
                  <a:lnTo>
                    <a:pt x="316099" y="394350"/>
                  </a:lnTo>
                  <a:lnTo>
                    <a:pt x="349362" y="371698"/>
                  </a:lnTo>
                  <a:lnTo>
                    <a:pt x="379032" y="342725"/>
                  </a:lnTo>
                  <a:lnTo>
                    <a:pt x="402439" y="309854"/>
                  </a:lnTo>
                  <a:lnTo>
                    <a:pt x="418454" y="271925"/>
                  </a:lnTo>
                  <a:lnTo>
                    <a:pt x="427180" y="231258"/>
                  </a:lnTo>
                  <a:lnTo>
                    <a:pt x="428310" y="209765"/>
                  </a:lnTo>
                  <a:lnTo>
                    <a:pt x="427180" y="188272"/>
                  </a:lnTo>
                  <a:lnTo>
                    <a:pt x="418454" y="146762"/>
                  </a:lnTo>
                  <a:lnTo>
                    <a:pt x="402439" y="108728"/>
                  </a:lnTo>
                  <a:lnTo>
                    <a:pt x="379032" y="75962"/>
                  </a:lnTo>
                  <a:lnTo>
                    <a:pt x="333244" y="35294"/>
                  </a:lnTo>
                  <a:lnTo>
                    <a:pt x="297414" y="16435"/>
                  </a:lnTo>
                  <a:lnTo>
                    <a:pt x="256554" y="3582"/>
                  </a:lnTo>
                  <a:lnTo>
                    <a:pt x="235611" y="0"/>
                  </a:lnTo>
                  <a:close/>
                </a:path>
              </a:pathLst>
            </a:custGeom>
            <a:solidFill>
              <a:srgbClr val="449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47822" y="2082284"/>
              <a:ext cx="274320" cy="123189"/>
            </a:xfrm>
            <a:custGeom>
              <a:avLst/>
              <a:gdLst/>
              <a:ahLst/>
              <a:cxnLst/>
              <a:rect l="l" t="t" r="r" b="b"/>
              <a:pathLst>
                <a:path w="274320" h="123189">
                  <a:moveTo>
                    <a:pt x="28540" y="0"/>
                  </a:moveTo>
                  <a:lnTo>
                    <a:pt x="0" y="0"/>
                  </a:lnTo>
                  <a:lnTo>
                    <a:pt x="0" y="122740"/>
                  </a:lnTo>
                  <a:lnTo>
                    <a:pt x="28540" y="122740"/>
                  </a:lnTo>
                  <a:lnTo>
                    <a:pt x="28540" y="40351"/>
                  </a:lnTo>
                  <a:lnTo>
                    <a:pt x="17452" y="40351"/>
                  </a:lnTo>
                  <a:lnTo>
                    <a:pt x="17452" y="15276"/>
                  </a:lnTo>
                  <a:lnTo>
                    <a:pt x="28540" y="15276"/>
                  </a:lnTo>
                  <a:lnTo>
                    <a:pt x="28540" y="0"/>
                  </a:lnTo>
                  <a:close/>
                </a:path>
                <a:path w="274320" h="123189">
                  <a:moveTo>
                    <a:pt x="45787" y="0"/>
                  </a:moveTo>
                  <a:lnTo>
                    <a:pt x="28540" y="0"/>
                  </a:lnTo>
                  <a:lnTo>
                    <a:pt x="28540" y="15276"/>
                  </a:lnTo>
                  <a:lnTo>
                    <a:pt x="39627" y="15276"/>
                  </a:lnTo>
                  <a:lnTo>
                    <a:pt x="39627" y="40351"/>
                  </a:lnTo>
                  <a:lnTo>
                    <a:pt x="28540" y="40351"/>
                  </a:lnTo>
                  <a:lnTo>
                    <a:pt x="28540" y="122740"/>
                  </a:lnTo>
                  <a:lnTo>
                    <a:pt x="45787" y="122740"/>
                  </a:lnTo>
                  <a:lnTo>
                    <a:pt x="45787" y="73222"/>
                  </a:lnTo>
                  <a:lnTo>
                    <a:pt x="34700" y="73222"/>
                  </a:lnTo>
                  <a:lnTo>
                    <a:pt x="34700" y="50465"/>
                  </a:lnTo>
                  <a:lnTo>
                    <a:pt x="45787" y="50465"/>
                  </a:lnTo>
                  <a:lnTo>
                    <a:pt x="45787" y="0"/>
                  </a:lnTo>
                  <a:close/>
                </a:path>
                <a:path w="274320" h="123189">
                  <a:moveTo>
                    <a:pt x="62932" y="111151"/>
                  </a:moveTo>
                  <a:lnTo>
                    <a:pt x="45787" y="111151"/>
                  </a:lnTo>
                  <a:lnTo>
                    <a:pt x="45787" y="122740"/>
                  </a:lnTo>
                  <a:lnTo>
                    <a:pt x="62932" y="122740"/>
                  </a:lnTo>
                  <a:lnTo>
                    <a:pt x="62932" y="111151"/>
                  </a:lnTo>
                  <a:close/>
                </a:path>
                <a:path w="274320" h="123189">
                  <a:moveTo>
                    <a:pt x="82849" y="111151"/>
                  </a:moveTo>
                  <a:lnTo>
                    <a:pt x="62932" y="111151"/>
                  </a:lnTo>
                  <a:lnTo>
                    <a:pt x="62932" y="122740"/>
                  </a:lnTo>
                  <a:lnTo>
                    <a:pt x="82849" y="122740"/>
                  </a:lnTo>
                  <a:lnTo>
                    <a:pt x="82849" y="111151"/>
                  </a:lnTo>
                  <a:close/>
                </a:path>
                <a:path w="274320" h="123189">
                  <a:moveTo>
                    <a:pt x="99993" y="111151"/>
                  </a:moveTo>
                  <a:lnTo>
                    <a:pt x="82849" y="111151"/>
                  </a:lnTo>
                  <a:lnTo>
                    <a:pt x="82849" y="122740"/>
                  </a:lnTo>
                  <a:lnTo>
                    <a:pt x="99993" y="122740"/>
                  </a:lnTo>
                  <a:lnTo>
                    <a:pt x="99993" y="111151"/>
                  </a:lnTo>
                  <a:close/>
                </a:path>
                <a:path w="274320" h="123189">
                  <a:moveTo>
                    <a:pt x="117549" y="111151"/>
                  </a:moveTo>
                  <a:lnTo>
                    <a:pt x="99993" y="111151"/>
                  </a:lnTo>
                  <a:lnTo>
                    <a:pt x="99993" y="122740"/>
                  </a:lnTo>
                  <a:lnTo>
                    <a:pt x="117549" y="122740"/>
                  </a:lnTo>
                  <a:lnTo>
                    <a:pt x="117549" y="111151"/>
                  </a:lnTo>
                  <a:close/>
                </a:path>
                <a:path w="274320" h="123189">
                  <a:moveTo>
                    <a:pt x="135925" y="111151"/>
                  </a:moveTo>
                  <a:lnTo>
                    <a:pt x="117549" y="111151"/>
                  </a:lnTo>
                  <a:lnTo>
                    <a:pt x="117549" y="122740"/>
                  </a:lnTo>
                  <a:lnTo>
                    <a:pt x="135925" y="122740"/>
                  </a:lnTo>
                  <a:lnTo>
                    <a:pt x="135925" y="111151"/>
                  </a:lnTo>
                  <a:close/>
                </a:path>
                <a:path w="274320" h="123189">
                  <a:moveTo>
                    <a:pt x="154507" y="111151"/>
                  </a:moveTo>
                  <a:lnTo>
                    <a:pt x="135925" y="111151"/>
                  </a:lnTo>
                  <a:lnTo>
                    <a:pt x="135925" y="122740"/>
                  </a:lnTo>
                  <a:lnTo>
                    <a:pt x="154507" y="122740"/>
                  </a:lnTo>
                  <a:lnTo>
                    <a:pt x="154507" y="111151"/>
                  </a:lnTo>
                  <a:close/>
                </a:path>
                <a:path w="274320" h="123189">
                  <a:moveTo>
                    <a:pt x="171755" y="111151"/>
                  </a:moveTo>
                  <a:lnTo>
                    <a:pt x="154507" y="111151"/>
                  </a:lnTo>
                  <a:lnTo>
                    <a:pt x="154507" y="122740"/>
                  </a:lnTo>
                  <a:lnTo>
                    <a:pt x="171755" y="122740"/>
                  </a:lnTo>
                  <a:lnTo>
                    <a:pt x="171755" y="111151"/>
                  </a:lnTo>
                  <a:close/>
                </a:path>
                <a:path w="274320" h="123189">
                  <a:moveTo>
                    <a:pt x="190131" y="111151"/>
                  </a:moveTo>
                  <a:lnTo>
                    <a:pt x="171755" y="111151"/>
                  </a:lnTo>
                  <a:lnTo>
                    <a:pt x="171755" y="122740"/>
                  </a:lnTo>
                  <a:lnTo>
                    <a:pt x="190131" y="122740"/>
                  </a:lnTo>
                  <a:lnTo>
                    <a:pt x="190131" y="111151"/>
                  </a:lnTo>
                  <a:close/>
                </a:path>
                <a:path w="274320" h="123189">
                  <a:moveTo>
                    <a:pt x="207584" y="111151"/>
                  </a:moveTo>
                  <a:lnTo>
                    <a:pt x="190131" y="111151"/>
                  </a:lnTo>
                  <a:lnTo>
                    <a:pt x="190131" y="122740"/>
                  </a:lnTo>
                  <a:lnTo>
                    <a:pt x="207584" y="122740"/>
                  </a:lnTo>
                  <a:lnTo>
                    <a:pt x="207584" y="111151"/>
                  </a:lnTo>
                  <a:close/>
                </a:path>
                <a:path w="274320" h="123189">
                  <a:moveTo>
                    <a:pt x="225961" y="111151"/>
                  </a:moveTo>
                  <a:lnTo>
                    <a:pt x="207584" y="111151"/>
                  </a:lnTo>
                  <a:lnTo>
                    <a:pt x="207584" y="122740"/>
                  </a:lnTo>
                  <a:lnTo>
                    <a:pt x="225961" y="122740"/>
                  </a:lnTo>
                  <a:lnTo>
                    <a:pt x="225961" y="111151"/>
                  </a:lnTo>
                  <a:close/>
                </a:path>
                <a:path w="274320" h="123189">
                  <a:moveTo>
                    <a:pt x="244646" y="0"/>
                  </a:moveTo>
                  <a:lnTo>
                    <a:pt x="225961" y="0"/>
                  </a:lnTo>
                  <a:lnTo>
                    <a:pt x="225961" y="50465"/>
                  </a:lnTo>
                  <a:lnTo>
                    <a:pt x="237049" y="50465"/>
                  </a:lnTo>
                  <a:lnTo>
                    <a:pt x="237049" y="73222"/>
                  </a:lnTo>
                  <a:lnTo>
                    <a:pt x="225961" y="73222"/>
                  </a:lnTo>
                  <a:lnTo>
                    <a:pt x="225961" y="122740"/>
                  </a:lnTo>
                  <a:lnTo>
                    <a:pt x="244646" y="122740"/>
                  </a:lnTo>
                  <a:lnTo>
                    <a:pt x="244646" y="40351"/>
                  </a:lnTo>
                  <a:lnTo>
                    <a:pt x="230991" y="40351"/>
                  </a:lnTo>
                  <a:lnTo>
                    <a:pt x="230991" y="15276"/>
                  </a:lnTo>
                  <a:lnTo>
                    <a:pt x="244646" y="15276"/>
                  </a:lnTo>
                  <a:lnTo>
                    <a:pt x="244646" y="0"/>
                  </a:lnTo>
                  <a:close/>
                </a:path>
                <a:path w="274320" h="123189">
                  <a:moveTo>
                    <a:pt x="274110" y="0"/>
                  </a:moveTo>
                  <a:lnTo>
                    <a:pt x="244646" y="0"/>
                  </a:lnTo>
                  <a:lnTo>
                    <a:pt x="244646" y="15276"/>
                  </a:lnTo>
                  <a:lnTo>
                    <a:pt x="254296" y="15276"/>
                  </a:lnTo>
                  <a:lnTo>
                    <a:pt x="254296" y="40351"/>
                  </a:lnTo>
                  <a:lnTo>
                    <a:pt x="244646" y="40351"/>
                  </a:lnTo>
                  <a:lnTo>
                    <a:pt x="244646" y="122740"/>
                  </a:lnTo>
                  <a:lnTo>
                    <a:pt x="274110" y="122740"/>
                  </a:lnTo>
                  <a:lnTo>
                    <a:pt x="274110" y="0"/>
                  </a:lnTo>
                  <a:close/>
                </a:path>
                <a:path w="274320" h="123189">
                  <a:moveTo>
                    <a:pt x="62932" y="0"/>
                  </a:moveTo>
                  <a:lnTo>
                    <a:pt x="45787" y="0"/>
                  </a:lnTo>
                  <a:lnTo>
                    <a:pt x="45787" y="50465"/>
                  </a:lnTo>
                  <a:lnTo>
                    <a:pt x="58004" y="50465"/>
                  </a:lnTo>
                  <a:lnTo>
                    <a:pt x="58004" y="73222"/>
                  </a:lnTo>
                  <a:lnTo>
                    <a:pt x="45787" y="73222"/>
                  </a:lnTo>
                  <a:lnTo>
                    <a:pt x="45787" y="88394"/>
                  </a:lnTo>
                  <a:lnTo>
                    <a:pt x="62932" y="88394"/>
                  </a:lnTo>
                  <a:lnTo>
                    <a:pt x="62932" y="40351"/>
                  </a:lnTo>
                  <a:lnTo>
                    <a:pt x="53076" y="40351"/>
                  </a:lnTo>
                  <a:lnTo>
                    <a:pt x="53076" y="15276"/>
                  </a:lnTo>
                  <a:lnTo>
                    <a:pt x="62932" y="15276"/>
                  </a:lnTo>
                  <a:lnTo>
                    <a:pt x="62932" y="0"/>
                  </a:lnTo>
                  <a:close/>
                </a:path>
                <a:path w="274320" h="123189">
                  <a:moveTo>
                    <a:pt x="82849" y="0"/>
                  </a:moveTo>
                  <a:lnTo>
                    <a:pt x="62932" y="0"/>
                  </a:lnTo>
                  <a:lnTo>
                    <a:pt x="62932" y="15276"/>
                  </a:lnTo>
                  <a:lnTo>
                    <a:pt x="76689" y="15276"/>
                  </a:lnTo>
                  <a:lnTo>
                    <a:pt x="76689" y="40351"/>
                  </a:lnTo>
                  <a:lnTo>
                    <a:pt x="62932" y="40351"/>
                  </a:lnTo>
                  <a:lnTo>
                    <a:pt x="62932" y="88394"/>
                  </a:lnTo>
                  <a:lnTo>
                    <a:pt x="82849" y="88394"/>
                  </a:lnTo>
                  <a:lnTo>
                    <a:pt x="82849" y="73222"/>
                  </a:lnTo>
                  <a:lnTo>
                    <a:pt x="69092" y="73222"/>
                  </a:lnTo>
                  <a:lnTo>
                    <a:pt x="69092" y="50465"/>
                  </a:lnTo>
                  <a:lnTo>
                    <a:pt x="82849" y="50465"/>
                  </a:lnTo>
                  <a:lnTo>
                    <a:pt x="82849" y="0"/>
                  </a:lnTo>
                  <a:close/>
                </a:path>
                <a:path w="274320" h="123189">
                  <a:moveTo>
                    <a:pt x="99993" y="0"/>
                  </a:moveTo>
                  <a:lnTo>
                    <a:pt x="82849" y="0"/>
                  </a:lnTo>
                  <a:lnTo>
                    <a:pt x="82849" y="50465"/>
                  </a:lnTo>
                  <a:lnTo>
                    <a:pt x="93936" y="50465"/>
                  </a:lnTo>
                  <a:lnTo>
                    <a:pt x="93936" y="73222"/>
                  </a:lnTo>
                  <a:lnTo>
                    <a:pt x="82849" y="73222"/>
                  </a:lnTo>
                  <a:lnTo>
                    <a:pt x="82849" y="88394"/>
                  </a:lnTo>
                  <a:lnTo>
                    <a:pt x="99993" y="88394"/>
                  </a:lnTo>
                  <a:lnTo>
                    <a:pt x="99993" y="40351"/>
                  </a:lnTo>
                  <a:lnTo>
                    <a:pt x="86544" y="40351"/>
                  </a:lnTo>
                  <a:lnTo>
                    <a:pt x="86544" y="15276"/>
                  </a:lnTo>
                  <a:lnTo>
                    <a:pt x="99993" y="15276"/>
                  </a:lnTo>
                  <a:lnTo>
                    <a:pt x="99993" y="0"/>
                  </a:lnTo>
                  <a:close/>
                </a:path>
                <a:path w="274320" h="123189">
                  <a:moveTo>
                    <a:pt x="117549" y="0"/>
                  </a:moveTo>
                  <a:lnTo>
                    <a:pt x="99993" y="0"/>
                  </a:lnTo>
                  <a:lnTo>
                    <a:pt x="99993" y="15276"/>
                  </a:lnTo>
                  <a:lnTo>
                    <a:pt x="112518" y="15276"/>
                  </a:lnTo>
                  <a:lnTo>
                    <a:pt x="112518" y="40351"/>
                  </a:lnTo>
                  <a:lnTo>
                    <a:pt x="99993" y="40351"/>
                  </a:lnTo>
                  <a:lnTo>
                    <a:pt x="99993" y="88394"/>
                  </a:lnTo>
                  <a:lnTo>
                    <a:pt x="117549" y="88394"/>
                  </a:lnTo>
                  <a:lnTo>
                    <a:pt x="117549" y="73222"/>
                  </a:lnTo>
                  <a:lnTo>
                    <a:pt x="106153" y="73222"/>
                  </a:lnTo>
                  <a:lnTo>
                    <a:pt x="106153" y="50465"/>
                  </a:lnTo>
                  <a:lnTo>
                    <a:pt x="117549" y="50465"/>
                  </a:lnTo>
                  <a:lnTo>
                    <a:pt x="117549" y="0"/>
                  </a:lnTo>
                  <a:close/>
                </a:path>
                <a:path w="274320" h="123189">
                  <a:moveTo>
                    <a:pt x="135925" y="0"/>
                  </a:moveTo>
                  <a:lnTo>
                    <a:pt x="117549" y="0"/>
                  </a:lnTo>
                  <a:lnTo>
                    <a:pt x="117549" y="50465"/>
                  </a:lnTo>
                  <a:lnTo>
                    <a:pt x="130895" y="50465"/>
                  </a:lnTo>
                  <a:lnTo>
                    <a:pt x="130895" y="73222"/>
                  </a:lnTo>
                  <a:lnTo>
                    <a:pt x="117549" y="73222"/>
                  </a:lnTo>
                  <a:lnTo>
                    <a:pt x="117549" y="88394"/>
                  </a:lnTo>
                  <a:lnTo>
                    <a:pt x="135925" y="88394"/>
                  </a:lnTo>
                  <a:lnTo>
                    <a:pt x="135925" y="40351"/>
                  </a:lnTo>
                  <a:lnTo>
                    <a:pt x="123606" y="40351"/>
                  </a:lnTo>
                  <a:lnTo>
                    <a:pt x="123606" y="15276"/>
                  </a:lnTo>
                  <a:lnTo>
                    <a:pt x="135925" y="15276"/>
                  </a:lnTo>
                  <a:lnTo>
                    <a:pt x="135925" y="0"/>
                  </a:lnTo>
                  <a:close/>
                </a:path>
                <a:path w="274320" h="123189">
                  <a:moveTo>
                    <a:pt x="154507" y="0"/>
                  </a:moveTo>
                  <a:lnTo>
                    <a:pt x="135925" y="0"/>
                  </a:lnTo>
                  <a:lnTo>
                    <a:pt x="135925" y="15276"/>
                  </a:lnTo>
                  <a:lnTo>
                    <a:pt x="148142" y="15276"/>
                  </a:lnTo>
                  <a:lnTo>
                    <a:pt x="148142" y="40351"/>
                  </a:lnTo>
                  <a:lnTo>
                    <a:pt x="135925" y="40351"/>
                  </a:lnTo>
                  <a:lnTo>
                    <a:pt x="135925" y="88394"/>
                  </a:lnTo>
                  <a:lnTo>
                    <a:pt x="154507" y="88394"/>
                  </a:lnTo>
                  <a:lnTo>
                    <a:pt x="154507" y="73222"/>
                  </a:lnTo>
                  <a:lnTo>
                    <a:pt x="140853" y="73222"/>
                  </a:lnTo>
                  <a:lnTo>
                    <a:pt x="140853" y="50465"/>
                  </a:lnTo>
                  <a:lnTo>
                    <a:pt x="154507" y="50465"/>
                  </a:lnTo>
                  <a:lnTo>
                    <a:pt x="154507" y="0"/>
                  </a:lnTo>
                  <a:close/>
                </a:path>
                <a:path w="274320" h="123189">
                  <a:moveTo>
                    <a:pt x="171755" y="0"/>
                  </a:moveTo>
                  <a:lnTo>
                    <a:pt x="154507" y="0"/>
                  </a:lnTo>
                  <a:lnTo>
                    <a:pt x="154507" y="50465"/>
                  </a:lnTo>
                  <a:lnTo>
                    <a:pt x="165595" y="50465"/>
                  </a:lnTo>
                  <a:lnTo>
                    <a:pt x="165595" y="73222"/>
                  </a:lnTo>
                  <a:lnTo>
                    <a:pt x="154507" y="73222"/>
                  </a:lnTo>
                  <a:lnTo>
                    <a:pt x="154507" y="88394"/>
                  </a:lnTo>
                  <a:lnTo>
                    <a:pt x="171755" y="88394"/>
                  </a:lnTo>
                  <a:lnTo>
                    <a:pt x="171755" y="40351"/>
                  </a:lnTo>
                  <a:lnTo>
                    <a:pt x="159230" y="40351"/>
                  </a:lnTo>
                  <a:lnTo>
                    <a:pt x="159230" y="15276"/>
                  </a:lnTo>
                  <a:lnTo>
                    <a:pt x="171755" y="15276"/>
                  </a:lnTo>
                  <a:lnTo>
                    <a:pt x="171755" y="0"/>
                  </a:lnTo>
                  <a:close/>
                </a:path>
                <a:path w="274320" h="123189">
                  <a:moveTo>
                    <a:pt x="190131" y="0"/>
                  </a:moveTo>
                  <a:lnTo>
                    <a:pt x="171755" y="0"/>
                  </a:lnTo>
                  <a:lnTo>
                    <a:pt x="171755" y="15276"/>
                  </a:lnTo>
                  <a:lnTo>
                    <a:pt x="182842" y="15276"/>
                  </a:lnTo>
                  <a:lnTo>
                    <a:pt x="182842" y="40351"/>
                  </a:lnTo>
                  <a:lnTo>
                    <a:pt x="171755" y="40351"/>
                  </a:lnTo>
                  <a:lnTo>
                    <a:pt x="171755" y="88394"/>
                  </a:lnTo>
                  <a:lnTo>
                    <a:pt x="190131" y="88394"/>
                  </a:lnTo>
                  <a:lnTo>
                    <a:pt x="190131" y="73222"/>
                  </a:lnTo>
                  <a:lnTo>
                    <a:pt x="177915" y="73222"/>
                  </a:lnTo>
                  <a:lnTo>
                    <a:pt x="177915" y="50465"/>
                  </a:lnTo>
                  <a:lnTo>
                    <a:pt x="190131" y="50465"/>
                  </a:lnTo>
                  <a:lnTo>
                    <a:pt x="190131" y="0"/>
                  </a:lnTo>
                  <a:close/>
                </a:path>
                <a:path w="274320" h="123189">
                  <a:moveTo>
                    <a:pt x="207584" y="0"/>
                  </a:moveTo>
                  <a:lnTo>
                    <a:pt x="190131" y="0"/>
                  </a:lnTo>
                  <a:lnTo>
                    <a:pt x="190131" y="50465"/>
                  </a:lnTo>
                  <a:lnTo>
                    <a:pt x="201219" y="50465"/>
                  </a:lnTo>
                  <a:lnTo>
                    <a:pt x="201219" y="73222"/>
                  </a:lnTo>
                  <a:lnTo>
                    <a:pt x="190131" y="73222"/>
                  </a:lnTo>
                  <a:lnTo>
                    <a:pt x="190131" y="88394"/>
                  </a:lnTo>
                  <a:lnTo>
                    <a:pt x="207584" y="88394"/>
                  </a:lnTo>
                  <a:lnTo>
                    <a:pt x="207584" y="40351"/>
                  </a:lnTo>
                  <a:lnTo>
                    <a:pt x="195059" y="40351"/>
                  </a:lnTo>
                  <a:lnTo>
                    <a:pt x="195059" y="15276"/>
                  </a:lnTo>
                  <a:lnTo>
                    <a:pt x="207584" y="15276"/>
                  </a:lnTo>
                  <a:lnTo>
                    <a:pt x="207584" y="0"/>
                  </a:lnTo>
                  <a:close/>
                </a:path>
                <a:path w="274320" h="123189">
                  <a:moveTo>
                    <a:pt x="225961" y="0"/>
                  </a:moveTo>
                  <a:lnTo>
                    <a:pt x="207584" y="0"/>
                  </a:lnTo>
                  <a:lnTo>
                    <a:pt x="207584" y="15276"/>
                  </a:lnTo>
                  <a:lnTo>
                    <a:pt x="219904" y="15276"/>
                  </a:lnTo>
                  <a:lnTo>
                    <a:pt x="219904" y="40351"/>
                  </a:lnTo>
                  <a:lnTo>
                    <a:pt x="207584" y="40351"/>
                  </a:lnTo>
                  <a:lnTo>
                    <a:pt x="207584" y="88394"/>
                  </a:lnTo>
                  <a:lnTo>
                    <a:pt x="225961" y="88394"/>
                  </a:lnTo>
                  <a:lnTo>
                    <a:pt x="225961" y="73222"/>
                  </a:lnTo>
                  <a:lnTo>
                    <a:pt x="213744" y="73222"/>
                  </a:lnTo>
                  <a:lnTo>
                    <a:pt x="213744" y="50465"/>
                  </a:lnTo>
                  <a:lnTo>
                    <a:pt x="225961" y="50465"/>
                  </a:lnTo>
                  <a:lnTo>
                    <a:pt x="2259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73796" y="1981037"/>
              <a:ext cx="211075" cy="7975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311973" y="2566609"/>
              <a:ext cx="551815" cy="541655"/>
            </a:xfrm>
            <a:custGeom>
              <a:avLst/>
              <a:gdLst/>
              <a:ahLst/>
              <a:cxnLst/>
              <a:rect l="l" t="t" r="r" b="b"/>
              <a:pathLst>
                <a:path w="551815" h="541655">
                  <a:moveTo>
                    <a:pt x="275342" y="0"/>
                  </a:moveTo>
                  <a:lnTo>
                    <a:pt x="219904" y="5057"/>
                  </a:lnTo>
                  <a:lnTo>
                    <a:pt x="168059" y="20228"/>
                  </a:lnTo>
                  <a:lnTo>
                    <a:pt x="121039" y="45619"/>
                  </a:lnTo>
                  <a:lnTo>
                    <a:pt x="81719" y="77015"/>
                  </a:lnTo>
                  <a:lnTo>
                    <a:pt x="47019" y="118842"/>
                  </a:lnTo>
                  <a:lnTo>
                    <a:pt x="21045" y="164567"/>
                  </a:lnTo>
                  <a:lnTo>
                    <a:pt x="5030" y="215033"/>
                  </a:lnTo>
                  <a:lnTo>
                    <a:pt x="0" y="270661"/>
                  </a:lnTo>
                  <a:lnTo>
                    <a:pt x="1539" y="298370"/>
                  </a:lnTo>
                  <a:lnTo>
                    <a:pt x="12627" y="350416"/>
                  </a:lnTo>
                  <a:lnTo>
                    <a:pt x="33570" y="399723"/>
                  </a:lnTo>
                  <a:lnTo>
                    <a:pt x="63035" y="442709"/>
                  </a:lnTo>
                  <a:lnTo>
                    <a:pt x="100096" y="479478"/>
                  </a:lnTo>
                  <a:lnTo>
                    <a:pt x="144652" y="508451"/>
                  </a:lnTo>
                  <a:lnTo>
                    <a:pt x="193930" y="528785"/>
                  </a:lnTo>
                  <a:lnTo>
                    <a:pt x="247007" y="540059"/>
                  </a:lnTo>
                  <a:lnTo>
                    <a:pt x="275342" y="541323"/>
                  </a:lnTo>
                  <a:lnTo>
                    <a:pt x="275342" y="503394"/>
                  </a:lnTo>
                  <a:lnTo>
                    <a:pt x="252037" y="502130"/>
                  </a:lnTo>
                  <a:lnTo>
                    <a:pt x="228322" y="498232"/>
                  </a:lnTo>
                  <a:lnTo>
                    <a:pt x="184074" y="484219"/>
                  </a:lnTo>
                  <a:lnTo>
                    <a:pt x="143214" y="463043"/>
                  </a:lnTo>
                  <a:lnTo>
                    <a:pt x="107693" y="434912"/>
                  </a:lnTo>
                  <a:lnTo>
                    <a:pt x="79050" y="399723"/>
                  </a:lnTo>
                  <a:lnTo>
                    <a:pt x="56875" y="360531"/>
                  </a:lnTo>
                  <a:lnTo>
                    <a:pt x="43221" y="317545"/>
                  </a:lnTo>
                  <a:lnTo>
                    <a:pt x="38498" y="270661"/>
                  </a:lnTo>
                  <a:lnTo>
                    <a:pt x="39730" y="246745"/>
                  </a:lnTo>
                  <a:lnTo>
                    <a:pt x="48148" y="201020"/>
                  </a:lnTo>
                  <a:lnTo>
                    <a:pt x="66833" y="158035"/>
                  </a:lnTo>
                  <a:lnTo>
                    <a:pt x="92807" y="121581"/>
                  </a:lnTo>
                  <a:lnTo>
                    <a:pt x="124838" y="89869"/>
                  </a:lnTo>
                  <a:lnTo>
                    <a:pt x="163028" y="64478"/>
                  </a:lnTo>
                  <a:lnTo>
                    <a:pt x="205018" y="46883"/>
                  </a:lnTo>
                  <a:lnTo>
                    <a:pt x="252037" y="37928"/>
                  </a:lnTo>
                  <a:lnTo>
                    <a:pt x="275342" y="36664"/>
                  </a:lnTo>
                  <a:lnTo>
                    <a:pt x="275342" y="0"/>
                  </a:lnTo>
                  <a:close/>
                </a:path>
                <a:path w="551815" h="541655">
                  <a:moveTo>
                    <a:pt x="275342" y="0"/>
                  </a:moveTo>
                  <a:lnTo>
                    <a:pt x="275342" y="36664"/>
                  </a:lnTo>
                  <a:lnTo>
                    <a:pt x="300084" y="37928"/>
                  </a:lnTo>
                  <a:lnTo>
                    <a:pt x="323388" y="41826"/>
                  </a:lnTo>
                  <a:lnTo>
                    <a:pt x="368047" y="54364"/>
                  </a:lnTo>
                  <a:lnTo>
                    <a:pt x="408598" y="75856"/>
                  </a:lnTo>
                  <a:lnTo>
                    <a:pt x="444428" y="103671"/>
                  </a:lnTo>
                  <a:lnTo>
                    <a:pt x="473071" y="139176"/>
                  </a:lnTo>
                  <a:lnTo>
                    <a:pt x="495246" y="179528"/>
                  </a:lnTo>
                  <a:lnTo>
                    <a:pt x="508592" y="222513"/>
                  </a:lnTo>
                  <a:lnTo>
                    <a:pt x="513623" y="270661"/>
                  </a:lnTo>
                  <a:lnTo>
                    <a:pt x="512391" y="293313"/>
                  </a:lnTo>
                  <a:lnTo>
                    <a:pt x="502535" y="339038"/>
                  </a:lnTo>
                  <a:lnTo>
                    <a:pt x="485288" y="380548"/>
                  </a:lnTo>
                  <a:lnTo>
                    <a:pt x="459314" y="417318"/>
                  </a:lnTo>
                  <a:lnTo>
                    <a:pt x="427283" y="450189"/>
                  </a:lnTo>
                  <a:lnTo>
                    <a:pt x="389092" y="474421"/>
                  </a:lnTo>
                  <a:lnTo>
                    <a:pt x="347103" y="493175"/>
                  </a:lnTo>
                  <a:lnTo>
                    <a:pt x="300084" y="502130"/>
                  </a:lnTo>
                  <a:lnTo>
                    <a:pt x="275342" y="503394"/>
                  </a:lnTo>
                  <a:lnTo>
                    <a:pt x="275342" y="541323"/>
                  </a:lnTo>
                  <a:lnTo>
                    <a:pt x="330985" y="535001"/>
                  </a:lnTo>
                  <a:lnTo>
                    <a:pt x="382933" y="519830"/>
                  </a:lnTo>
                  <a:lnTo>
                    <a:pt x="431082" y="494439"/>
                  </a:lnTo>
                  <a:lnTo>
                    <a:pt x="471531" y="461568"/>
                  </a:lnTo>
                  <a:lnTo>
                    <a:pt x="505102" y="421216"/>
                  </a:lnTo>
                  <a:lnTo>
                    <a:pt x="529638" y="375491"/>
                  </a:lnTo>
                  <a:lnTo>
                    <a:pt x="545654" y="325025"/>
                  </a:lnTo>
                  <a:lnTo>
                    <a:pt x="551813" y="270661"/>
                  </a:lnTo>
                  <a:lnTo>
                    <a:pt x="549452" y="242847"/>
                  </a:lnTo>
                  <a:lnTo>
                    <a:pt x="539494" y="189642"/>
                  </a:lnTo>
                  <a:lnTo>
                    <a:pt x="518551" y="140335"/>
                  </a:lnTo>
                  <a:lnTo>
                    <a:pt x="489086" y="97349"/>
                  </a:lnTo>
                  <a:lnTo>
                    <a:pt x="452025" y="60580"/>
                  </a:lnTo>
                  <a:lnTo>
                    <a:pt x="407469" y="31607"/>
                  </a:lnTo>
                  <a:lnTo>
                    <a:pt x="358191" y="11273"/>
                  </a:lnTo>
                  <a:lnTo>
                    <a:pt x="303882" y="1158"/>
                  </a:lnTo>
                  <a:lnTo>
                    <a:pt x="2753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330658" y="2586838"/>
              <a:ext cx="514984" cy="502284"/>
            </a:xfrm>
            <a:custGeom>
              <a:avLst/>
              <a:gdLst/>
              <a:ahLst/>
              <a:cxnLst/>
              <a:rect l="l" t="t" r="r" b="b"/>
              <a:pathLst>
                <a:path w="514984" h="502285">
                  <a:moveTo>
                    <a:pt x="256657" y="0"/>
                  </a:moveTo>
                  <a:lnTo>
                    <a:pt x="204710" y="5162"/>
                  </a:lnTo>
                  <a:lnTo>
                    <a:pt x="156663" y="18858"/>
                  </a:lnTo>
                  <a:lnTo>
                    <a:pt x="113442" y="41826"/>
                  </a:lnTo>
                  <a:lnTo>
                    <a:pt x="75252" y="73222"/>
                  </a:lnTo>
                  <a:lnTo>
                    <a:pt x="43221" y="109992"/>
                  </a:lnTo>
                  <a:lnTo>
                    <a:pt x="19813" y="152978"/>
                  </a:lnTo>
                  <a:lnTo>
                    <a:pt x="4927" y="199861"/>
                  </a:lnTo>
                  <a:lnTo>
                    <a:pt x="0" y="250433"/>
                  </a:lnTo>
                  <a:lnTo>
                    <a:pt x="1231" y="275824"/>
                  </a:lnTo>
                  <a:lnTo>
                    <a:pt x="11087" y="325131"/>
                  </a:lnTo>
                  <a:lnTo>
                    <a:pt x="30901" y="370539"/>
                  </a:lnTo>
                  <a:lnTo>
                    <a:pt x="58004" y="409627"/>
                  </a:lnTo>
                  <a:lnTo>
                    <a:pt x="92499" y="443973"/>
                  </a:lnTo>
                  <a:lnTo>
                    <a:pt x="134488" y="471787"/>
                  </a:lnTo>
                  <a:lnTo>
                    <a:pt x="180276" y="490541"/>
                  </a:lnTo>
                  <a:lnTo>
                    <a:pt x="230683" y="500760"/>
                  </a:lnTo>
                  <a:lnTo>
                    <a:pt x="256657" y="501919"/>
                  </a:lnTo>
                  <a:lnTo>
                    <a:pt x="282631" y="500760"/>
                  </a:lnTo>
                  <a:lnTo>
                    <a:pt x="333346" y="490541"/>
                  </a:lnTo>
                  <a:lnTo>
                    <a:pt x="380263" y="471787"/>
                  </a:lnTo>
                  <a:lnTo>
                    <a:pt x="420815" y="443973"/>
                  </a:lnTo>
                  <a:lnTo>
                    <a:pt x="455515" y="409627"/>
                  </a:lnTo>
                  <a:lnTo>
                    <a:pt x="482619" y="370539"/>
                  </a:lnTo>
                  <a:lnTo>
                    <a:pt x="502433" y="325131"/>
                  </a:lnTo>
                  <a:lnTo>
                    <a:pt x="513520" y="275824"/>
                  </a:lnTo>
                  <a:lnTo>
                    <a:pt x="514752" y="250433"/>
                  </a:lnTo>
                  <a:lnTo>
                    <a:pt x="513520" y="225042"/>
                  </a:lnTo>
                  <a:lnTo>
                    <a:pt x="502433" y="175735"/>
                  </a:lnTo>
                  <a:lnTo>
                    <a:pt x="482619" y="130326"/>
                  </a:lnTo>
                  <a:lnTo>
                    <a:pt x="455515" y="91133"/>
                  </a:lnTo>
                  <a:lnTo>
                    <a:pt x="420815" y="56787"/>
                  </a:lnTo>
                  <a:lnTo>
                    <a:pt x="380263" y="30553"/>
                  </a:lnTo>
                  <a:lnTo>
                    <a:pt x="333346" y="11378"/>
                  </a:lnTo>
                  <a:lnTo>
                    <a:pt x="282631" y="1264"/>
                  </a:lnTo>
                  <a:lnTo>
                    <a:pt x="256657" y="0"/>
                  </a:lnTo>
                  <a:close/>
                </a:path>
              </a:pathLst>
            </a:custGeom>
            <a:solidFill>
              <a:srgbClr val="69A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03282" y="2910705"/>
              <a:ext cx="365760" cy="358140"/>
            </a:xfrm>
            <a:custGeom>
              <a:avLst/>
              <a:gdLst/>
              <a:ahLst/>
              <a:cxnLst/>
              <a:rect l="l" t="t" r="r" b="b"/>
              <a:pathLst>
                <a:path w="365759" h="358139">
                  <a:moveTo>
                    <a:pt x="181610" y="0"/>
                  </a:moveTo>
                  <a:lnTo>
                    <a:pt x="162926" y="0"/>
                  </a:lnTo>
                  <a:lnTo>
                    <a:pt x="127096" y="7480"/>
                  </a:lnTo>
                  <a:lnTo>
                    <a:pt x="80179" y="30237"/>
                  </a:lnTo>
                  <a:lnTo>
                    <a:pt x="40757" y="65742"/>
                  </a:lnTo>
                  <a:lnTo>
                    <a:pt x="13654" y="109992"/>
                  </a:lnTo>
                  <a:lnTo>
                    <a:pt x="0" y="160458"/>
                  </a:lnTo>
                  <a:lnTo>
                    <a:pt x="0" y="197227"/>
                  </a:lnTo>
                  <a:lnTo>
                    <a:pt x="13654" y="247693"/>
                  </a:lnTo>
                  <a:lnTo>
                    <a:pt x="40757" y="293418"/>
                  </a:lnTo>
                  <a:lnTo>
                    <a:pt x="80179" y="327448"/>
                  </a:lnTo>
                  <a:lnTo>
                    <a:pt x="127096" y="348941"/>
                  </a:lnTo>
                  <a:lnTo>
                    <a:pt x="181610" y="357897"/>
                  </a:lnTo>
                  <a:lnTo>
                    <a:pt x="181610" y="319968"/>
                  </a:lnTo>
                  <a:lnTo>
                    <a:pt x="166724" y="318493"/>
                  </a:lnTo>
                  <a:lnTo>
                    <a:pt x="153070" y="317334"/>
                  </a:lnTo>
                  <a:lnTo>
                    <a:pt x="138184" y="313436"/>
                  </a:lnTo>
                  <a:lnTo>
                    <a:pt x="101123" y="295736"/>
                  </a:lnTo>
                  <a:lnTo>
                    <a:pt x="61803" y="257808"/>
                  </a:lnTo>
                  <a:lnTo>
                    <a:pt x="44555" y="221143"/>
                  </a:lnTo>
                  <a:lnTo>
                    <a:pt x="38190" y="193329"/>
                  </a:lnTo>
                  <a:lnTo>
                    <a:pt x="38190" y="164356"/>
                  </a:lnTo>
                  <a:lnTo>
                    <a:pt x="49483" y="123688"/>
                  </a:lnTo>
                  <a:lnTo>
                    <a:pt x="78947" y="79439"/>
                  </a:lnTo>
                  <a:lnTo>
                    <a:pt x="125967" y="49306"/>
                  </a:lnTo>
                  <a:lnTo>
                    <a:pt x="166724" y="37928"/>
                  </a:lnTo>
                  <a:lnTo>
                    <a:pt x="181610" y="36453"/>
                  </a:lnTo>
                  <a:lnTo>
                    <a:pt x="181610" y="0"/>
                  </a:lnTo>
                  <a:close/>
                </a:path>
                <a:path w="365759" h="358139">
                  <a:moveTo>
                    <a:pt x="199987" y="0"/>
                  </a:moveTo>
                  <a:lnTo>
                    <a:pt x="181610" y="0"/>
                  </a:lnTo>
                  <a:lnTo>
                    <a:pt x="181610" y="36453"/>
                  </a:lnTo>
                  <a:lnTo>
                    <a:pt x="196189" y="37928"/>
                  </a:lnTo>
                  <a:lnTo>
                    <a:pt x="211075" y="40351"/>
                  </a:lnTo>
                  <a:lnTo>
                    <a:pt x="263022" y="61844"/>
                  </a:lnTo>
                  <a:lnTo>
                    <a:pt x="301213" y="99772"/>
                  </a:lnTo>
                  <a:lnTo>
                    <a:pt x="319898" y="136542"/>
                  </a:lnTo>
                  <a:lnTo>
                    <a:pt x="327187" y="179528"/>
                  </a:lnTo>
                  <a:lnTo>
                    <a:pt x="325955" y="193329"/>
                  </a:lnTo>
                  <a:lnTo>
                    <a:pt x="314867" y="233892"/>
                  </a:lnTo>
                  <a:lnTo>
                    <a:pt x="283966" y="279406"/>
                  </a:lnTo>
                  <a:lnTo>
                    <a:pt x="238178" y="308379"/>
                  </a:lnTo>
                  <a:lnTo>
                    <a:pt x="196189" y="318493"/>
                  </a:lnTo>
                  <a:lnTo>
                    <a:pt x="181610" y="319968"/>
                  </a:lnTo>
                  <a:lnTo>
                    <a:pt x="181610" y="357897"/>
                  </a:lnTo>
                  <a:lnTo>
                    <a:pt x="199987" y="356422"/>
                  </a:lnTo>
                  <a:lnTo>
                    <a:pt x="253064" y="343884"/>
                  </a:lnTo>
                  <a:lnTo>
                    <a:pt x="311069" y="305956"/>
                  </a:lnTo>
                  <a:lnTo>
                    <a:pt x="343202" y="264129"/>
                  </a:lnTo>
                  <a:lnTo>
                    <a:pt x="361887" y="214822"/>
                  </a:lnTo>
                  <a:lnTo>
                    <a:pt x="365377" y="179528"/>
                  </a:lnTo>
                  <a:lnTo>
                    <a:pt x="364145" y="160458"/>
                  </a:lnTo>
                  <a:lnTo>
                    <a:pt x="350491" y="109992"/>
                  </a:lnTo>
                  <a:lnTo>
                    <a:pt x="322156" y="65742"/>
                  </a:lnTo>
                  <a:lnTo>
                    <a:pt x="283966" y="30237"/>
                  </a:lnTo>
                  <a:lnTo>
                    <a:pt x="235919" y="7480"/>
                  </a:lnTo>
                  <a:lnTo>
                    <a:pt x="218672" y="3582"/>
                  </a:lnTo>
                  <a:lnTo>
                    <a:pt x="1999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421864" y="2929564"/>
              <a:ext cx="328930" cy="320040"/>
            </a:xfrm>
            <a:custGeom>
              <a:avLst/>
              <a:gdLst/>
              <a:ahLst/>
              <a:cxnLst/>
              <a:rect l="l" t="t" r="r" b="b"/>
              <a:pathLst>
                <a:path w="328929" h="320039">
                  <a:moveTo>
                    <a:pt x="180276" y="0"/>
                  </a:moveTo>
                  <a:lnTo>
                    <a:pt x="146705" y="0"/>
                  </a:lnTo>
                  <a:lnTo>
                    <a:pt x="130690" y="2633"/>
                  </a:lnTo>
                  <a:lnTo>
                    <a:pt x="85210" y="19069"/>
                  </a:lnTo>
                  <a:lnTo>
                    <a:pt x="48148" y="46883"/>
                  </a:lnTo>
                  <a:lnTo>
                    <a:pt x="19608" y="83337"/>
                  </a:lnTo>
                  <a:lnTo>
                    <a:pt x="2361" y="127797"/>
                  </a:lnTo>
                  <a:lnTo>
                    <a:pt x="0" y="142758"/>
                  </a:lnTo>
                  <a:lnTo>
                    <a:pt x="0" y="159194"/>
                  </a:lnTo>
                  <a:lnTo>
                    <a:pt x="0" y="175629"/>
                  </a:lnTo>
                  <a:lnTo>
                    <a:pt x="12319" y="221354"/>
                  </a:lnTo>
                  <a:lnTo>
                    <a:pt x="48148" y="273084"/>
                  </a:lnTo>
                  <a:lnTo>
                    <a:pt x="85210" y="299634"/>
                  </a:lnTo>
                  <a:lnTo>
                    <a:pt x="130690" y="316070"/>
                  </a:lnTo>
                  <a:lnTo>
                    <a:pt x="164260" y="319968"/>
                  </a:lnTo>
                  <a:lnTo>
                    <a:pt x="180276" y="318704"/>
                  </a:lnTo>
                  <a:lnTo>
                    <a:pt x="227193" y="307431"/>
                  </a:lnTo>
                  <a:lnTo>
                    <a:pt x="280270" y="273084"/>
                  </a:lnTo>
                  <a:lnTo>
                    <a:pt x="308605" y="235051"/>
                  </a:lnTo>
                  <a:lnTo>
                    <a:pt x="324620" y="192381"/>
                  </a:lnTo>
                  <a:lnTo>
                    <a:pt x="328419" y="159194"/>
                  </a:lnTo>
                  <a:lnTo>
                    <a:pt x="327187" y="142758"/>
                  </a:lnTo>
                  <a:lnTo>
                    <a:pt x="314662" y="97349"/>
                  </a:lnTo>
                  <a:lnTo>
                    <a:pt x="280270" y="46883"/>
                  </a:lnTo>
                  <a:lnTo>
                    <a:pt x="241771" y="19069"/>
                  </a:lnTo>
                  <a:lnTo>
                    <a:pt x="196291" y="2633"/>
                  </a:lnTo>
                  <a:lnTo>
                    <a:pt x="180276" y="0"/>
                  </a:lnTo>
                  <a:close/>
                </a:path>
              </a:pathLst>
            </a:custGeom>
            <a:solidFill>
              <a:srgbClr val="FF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055357" y="1769796"/>
              <a:ext cx="467995" cy="457200"/>
            </a:xfrm>
            <a:custGeom>
              <a:avLst/>
              <a:gdLst/>
              <a:ahLst/>
              <a:cxnLst/>
              <a:rect l="l" t="t" r="r" b="b"/>
              <a:pathLst>
                <a:path w="467995" h="457200">
                  <a:moveTo>
                    <a:pt x="231813" y="0"/>
                  </a:moveTo>
                  <a:lnTo>
                    <a:pt x="186333" y="3898"/>
                  </a:lnTo>
                  <a:lnTo>
                    <a:pt x="141675" y="17910"/>
                  </a:lnTo>
                  <a:lnTo>
                    <a:pt x="102355" y="37928"/>
                  </a:lnTo>
                  <a:lnTo>
                    <a:pt x="67654" y="67217"/>
                  </a:lnTo>
                  <a:lnTo>
                    <a:pt x="39319" y="100088"/>
                  </a:lnTo>
                  <a:lnTo>
                    <a:pt x="17144" y="139176"/>
                  </a:lnTo>
                  <a:lnTo>
                    <a:pt x="3490" y="181002"/>
                  </a:lnTo>
                  <a:lnTo>
                    <a:pt x="0" y="227676"/>
                  </a:lnTo>
                  <a:lnTo>
                    <a:pt x="1129" y="250643"/>
                  </a:lnTo>
                  <a:lnTo>
                    <a:pt x="9650" y="296052"/>
                  </a:lnTo>
                  <a:lnTo>
                    <a:pt x="27103" y="336404"/>
                  </a:lnTo>
                  <a:lnTo>
                    <a:pt x="53076" y="373173"/>
                  </a:lnTo>
                  <a:lnTo>
                    <a:pt x="83670" y="404780"/>
                  </a:lnTo>
                  <a:lnTo>
                    <a:pt x="122169" y="428696"/>
                  </a:lnTo>
                  <a:lnTo>
                    <a:pt x="162720" y="446607"/>
                  </a:lnTo>
                  <a:lnTo>
                    <a:pt x="208508" y="455246"/>
                  </a:lnTo>
                  <a:lnTo>
                    <a:pt x="231813" y="456827"/>
                  </a:lnTo>
                  <a:lnTo>
                    <a:pt x="231813" y="418898"/>
                  </a:lnTo>
                  <a:lnTo>
                    <a:pt x="212307" y="417318"/>
                  </a:lnTo>
                  <a:lnTo>
                    <a:pt x="193622" y="415000"/>
                  </a:lnTo>
                  <a:lnTo>
                    <a:pt x="156561" y="403621"/>
                  </a:lnTo>
                  <a:lnTo>
                    <a:pt x="108514" y="374332"/>
                  </a:lnTo>
                  <a:lnTo>
                    <a:pt x="70221" y="333981"/>
                  </a:lnTo>
                  <a:lnTo>
                    <a:pt x="46609" y="284674"/>
                  </a:lnTo>
                  <a:lnTo>
                    <a:pt x="38190" y="246745"/>
                  </a:lnTo>
                  <a:lnTo>
                    <a:pt x="38190" y="207658"/>
                  </a:lnTo>
                  <a:lnTo>
                    <a:pt x="53076" y="153294"/>
                  </a:lnTo>
                  <a:lnTo>
                    <a:pt x="82541" y="106305"/>
                  </a:lnTo>
                  <a:lnTo>
                    <a:pt x="123298" y="69640"/>
                  </a:lnTo>
                  <a:lnTo>
                    <a:pt x="173808" y="45724"/>
                  </a:lnTo>
                  <a:lnTo>
                    <a:pt x="212307" y="37928"/>
                  </a:lnTo>
                  <a:lnTo>
                    <a:pt x="231813" y="36769"/>
                  </a:lnTo>
                  <a:lnTo>
                    <a:pt x="231813" y="0"/>
                  </a:lnTo>
                  <a:close/>
                </a:path>
                <a:path w="467995" h="457200">
                  <a:moveTo>
                    <a:pt x="231813" y="0"/>
                  </a:moveTo>
                  <a:lnTo>
                    <a:pt x="231813" y="36769"/>
                  </a:lnTo>
                  <a:lnTo>
                    <a:pt x="252859" y="37928"/>
                  </a:lnTo>
                  <a:lnTo>
                    <a:pt x="272673" y="40667"/>
                  </a:lnTo>
                  <a:lnTo>
                    <a:pt x="309631" y="51940"/>
                  </a:lnTo>
                  <a:lnTo>
                    <a:pt x="357780" y="80914"/>
                  </a:lnTo>
                  <a:lnTo>
                    <a:pt x="394842" y="121581"/>
                  </a:lnTo>
                  <a:lnTo>
                    <a:pt x="419583" y="170888"/>
                  </a:lnTo>
                  <a:lnTo>
                    <a:pt x="429542" y="227676"/>
                  </a:lnTo>
                  <a:lnTo>
                    <a:pt x="428104" y="246745"/>
                  </a:lnTo>
                  <a:lnTo>
                    <a:pt x="419583" y="284674"/>
                  </a:lnTo>
                  <a:lnTo>
                    <a:pt x="394842" y="333981"/>
                  </a:lnTo>
                  <a:lnTo>
                    <a:pt x="357780" y="374332"/>
                  </a:lnTo>
                  <a:lnTo>
                    <a:pt x="309631" y="403621"/>
                  </a:lnTo>
                  <a:lnTo>
                    <a:pt x="272673" y="415000"/>
                  </a:lnTo>
                  <a:lnTo>
                    <a:pt x="231813" y="418898"/>
                  </a:lnTo>
                  <a:lnTo>
                    <a:pt x="231813" y="456827"/>
                  </a:lnTo>
                  <a:lnTo>
                    <a:pt x="279962" y="451664"/>
                  </a:lnTo>
                  <a:lnTo>
                    <a:pt x="324517" y="438811"/>
                  </a:lnTo>
                  <a:lnTo>
                    <a:pt x="363940" y="417318"/>
                  </a:lnTo>
                  <a:lnTo>
                    <a:pt x="398640" y="389609"/>
                  </a:lnTo>
                  <a:lnTo>
                    <a:pt x="426872" y="355473"/>
                  </a:lnTo>
                  <a:lnTo>
                    <a:pt x="449048" y="317545"/>
                  </a:lnTo>
                  <a:lnTo>
                    <a:pt x="462805" y="273400"/>
                  </a:lnTo>
                  <a:lnTo>
                    <a:pt x="467732" y="227676"/>
                  </a:lnTo>
                  <a:lnTo>
                    <a:pt x="466603" y="203760"/>
                  </a:lnTo>
                  <a:lnTo>
                    <a:pt x="456645" y="159510"/>
                  </a:lnTo>
                  <a:lnTo>
                    <a:pt x="439500" y="118947"/>
                  </a:lnTo>
                  <a:lnTo>
                    <a:pt x="413526" y="82494"/>
                  </a:lnTo>
                  <a:lnTo>
                    <a:pt x="381393" y="51940"/>
                  </a:lnTo>
                  <a:lnTo>
                    <a:pt x="344331" y="26549"/>
                  </a:lnTo>
                  <a:lnTo>
                    <a:pt x="302342" y="10114"/>
                  </a:lnTo>
                  <a:lnTo>
                    <a:pt x="256554" y="1474"/>
                  </a:lnTo>
                  <a:lnTo>
                    <a:pt x="2318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074863" y="1788866"/>
              <a:ext cx="428625" cy="420370"/>
            </a:xfrm>
            <a:custGeom>
              <a:avLst/>
              <a:gdLst/>
              <a:ahLst/>
              <a:cxnLst/>
              <a:rect l="l" t="t" r="r" b="b"/>
              <a:pathLst>
                <a:path w="428625" h="420369">
                  <a:moveTo>
                    <a:pt x="235919" y="0"/>
                  </a:moveTo>
                  <a:lnTo>
                    <a:pt x="191363" y="0"/>
                  </a:lnTo>
                  <a:lnTo>
                    <a:pt x="170318" y="3898"/>
                  </a:lnTo>
                  <a:lnTo>
                    <a:pt x="130998" y="16435"/>
                  </a:lnTo>
                  <a:lnTo>
                    <a:pt x="93936" y="35294"/>
                  </a:lnTo>
                  <a:lnTo>
                    <a:pt x="77921" y="48148"/>
                  </a:lnTo>
                  <a:lnTo>
                    <a:pt x="61803" y="60685"/>
                  </a:lnTo>
                  <a:lnTo>
                    <a:pt x="35932" y="92397"/>
                  </a:lnTo>
                  <a:lnTo>
                    <a:pt x="16015" y="127587"/>
                  </a:lnTo>
                  <a:lnTo>
                    <a:pt x="3798" y="167095"/>
                  </a:lnTo>
                  <a:lnTo>
                    <a:pt x="0" y="188588"/>
                  </a:lnTo>
                  <a:lnTo>
                    <a:pt x="0" y="210081"/>
                  </a:lnTo>
                  <a:lnTo>
                    <a:pt x="0" y="231574"/>
                  </a:lnTo>
                  <a:lnTo>
                    <a:pt x="8726" y="271925"/>
                  </a:lnTo>
                  <a:lnTo>
                    <a:pt x="25973" y="309854"/>
                  </a:lnTo>
                  <a:lnTo>
                    <a:pt x="48148" y="342725"/>
                  </a:lnTo>
                  <a:lnTo>
                    <a:pt x="77921" y="371698"/>
                  </a:lnTo>
                  <a:lnTo>
                    <a:pt x="111081" y="394666"/>
                  </a:lnTo>
                  <a:lnTo>
                    <a:pt x="150812" y="409627"/>
                  </a:lnTo>
                  <a:lnTo>
                    <a:pt x="191363" y="418582"/>
                  </a:lnTo>
                  <a:lnTo>
                    <a:pt x="213744" y="419741"/>
                  </a:lnTo>
                  <a:lnTo>
                    <a:pt x="235919" y="418582"/>
                  </a:lnTo>
                  <a:lnTo>
                    <a:pt x="277908" y="409627"/>
                  </a:lnTo>
                  <a:lnTo>
                    <a:pt x="316099" y="394666"/>
                  </a:lnTo>
                  <a:lnTo>
                    <a:pt x="349362" y="371698"/>
                  </a:lnTo>
                  <a:lnTo>
                    <a:pt x="379134" y="342725"/>
                  </a:lnTo>
                  <a:lnTo>
                    <a:pt x="402439" y="309854"/>
                  </a:lnTo>
                  <a:lnTo>
                    <a:pt x="418454" y="271925"/>
                  </a:lnTo>
                  <a:lnTo>
                    <a:pt x="427283" y="231574"/>
                  </a:lnTo>
                  <a:lnTo>
                    <a:pt x="428412" y="210081"/>
                  </a:lnTo>
                  <a:lnTo>
                    <a:pt x="427283" y="188588"/>
                  </a:lnTo>
                  <a:lnTo>
                    <a:pt x="418454" y="146762"/>
                  </a:lnTo>
                  <a:lnTo>
                    <a:pt x="402439" y="108833"/>
                  </a:lnTo>
                  <a:lnTo>
                    <a:pt x="379134" y="75962"/>
                  </a:lnTo>
                  <a:lnTo>
                    <a:pt x="349362" y="48148"/>
                  </a:lnTo>
                  <a:lnTo>
                    <a:pt x="333346" y="35294"/>
                  </a:lnTo>
                  <a:lnTo>
                    <a:pt x="316099" y="25390"/>
                  </a:lnTo>
                  <a:lnTo>
                    <a:pt x="297414" y="16435"/>
                  </a:lnTo>
                  <a:lnTo>
                    <a:pt x="277908" y="9060"/>
                  </a:lnTo>
                  <a:lnTo>
                    <a:pt x="256965" y="3898"/>
                  </a:lnTo>
                  <a:lnTo>
                    <a:pt x="235919" y="0"/>
                  </a:lnTo>
                  <a:close/>
                </a:path>
              </a:pathLst>
            </a:custGeom>
            <a:solidFill>
              <a:srgbClr val="69A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271483" y="2637409"/>
              <a:ext cx="621030" cy="608330"/>
            </a:xfrm>
            <a:custGeom>
              <a:avLst/>
              <a:gdLst/>
              <a:ahLst/>
              <a:cxnLst/>
              <a:rect l="l" t="t" r="r" b="b"/>
              <a:pathLst>
                <a:path w="621029" h="608330">
                  <a:moveTo>
                    <a:pt x="308605" y="0"/>
                  </a:moveTo>
                  <a:lnTo>
                    <a:pt x="246699" y="6216"/>
                  </a:lnTo>
                  <a:lnTo>
                    <a:pt x="188694" y="24126"/>
                  </a:lnTo>
                  <a:lnTo>
                    <a:pt x="135617" y="51940"/>
                  </a:lnTo>
                  <a:lnTo>
                    <a:pt x="90138" y="88710"/>
                  </a:lnTo>
                  <a:lnTo>
                    <a:pt x="51947" y="134119"/>
                  </a:lnTo>
                  <a:lnTo>
                    <a:pt x="23407" y="186060"/>
                  </a:lnTo>
                  <a:lnTo>
                    <a:pt x="6159" y="242847"/>
                  </a:lnTo>
                  <a:lnTo>
                    <a:pt x="0" y="304691"/>
                  </a:lnTo>
                  <a:lnTo>
                    <a:pt x="1231" y="335140"/>
                  </a:lnTo>
                  <a:lnTo>
                    <a:pt x="13448" y="394561"/>
                  </a:lnTo>
                  <a:lnTo>
                    <a:pt x="37061" y="449030"/>
                  </a:lnTo>
                  <a:lnTo>
                    <a:pt x="70324" y="497073"/>
                  </a:lnTo>
                  <a:lnTo>
                    <a:pt x="112313" y="538900"/>
                  </a:lnTo>
                  <a:lnTo>
                    <a:pt x="161591" y="571771"/>
                  </a:lnTo>
                  <a:lnTo>
                    <a:pt x="217337" y="594423"/>
                  </a:lnTo>
                  <a:lnTo>
                    <a:pt x="277703" y="605801"/>
                  </a:lnTo>
                  <a:lnTo>
                    <a:pt x="308605" y="608224"/>
                  </a:lnTo>
                  <a:lnTo>
                    <a:pt x="308605" y="570296"/>
                  </a:lnTo>
                  <a:lnTo>
                    <a:pt x="281502" y="569032"/>
                  </a:lnTo>
                  <a:lnTo>
                    <a:pt x="254296" y="565239"/>
                  </a:lnTo>
                  <a:lnTo>
                    <a:pt x="179044" y="538900"/>
                  </a:lnTo>
                  <a:lnTo>
                    <a:pt x="137055" y="509610"/>
                  </a:lnTo>
                  <a:lnTo>
                    <a:pt x="100096" y="472841"/>
                  </a:lnTo>
                  <a:lnTo>
                    <a:pt x="70324" y="431330"/>
                  </a:lnTo>
                  <a:lnTo>
                    <a:pt x="50510" y="383288"/>
                  </a:lnTo>
                  <a:lnTo>
                    <a:pt x="39422" y="331241"/>
                  </a:lnTo>
                  <a:lnTo>
                    <a:pt x="38293" y="304691"/>
                  </a:lnTo>
                  <a:lnTo>
                    <a:pt x="39422" y="276877"/>
                  </a:lnTo>
                  <a:lnTo>
                    <a:pt x="50510" y="225252"/>
                  </a:lnTo>
                  <a:lnTo>
                    <a:pt x="70324" y="177104"/>
                  </a:lnTo>
                  <a:lnTo>
                    <a:pt x="100096" y="134119"/>
                  </a:lnTo>
                  <a:lnTo>
                    <a:pt x="137055" y="97349"/>
                  </a:lnTo>
                  <a:lnTo>
                    <a:pt x="179044" y="69535"/>
                  </a:lnTo>
                  <a:lnTo>
                    <a:pt x="228425" y="49201"/>
                  </a:lnTo>
                  <a:lnTo>
                    <a:pt x="281502" y="37928"/>
                  </a:lnTo>
                  <a:lnTo>
                    <a:pt x="308605" y="36664"/>
                  </a:lnTo>
                  <a:lnTo>
                    <a:pt x="308605" y="0"/>
                  </a:lnTo>
                  <a:close/>
                </a:path>
                <a:path w="621029" h="608330">
                  <a:moveTo>
                    <a:pt x="308605" y="0"/>
                  </a:moveTo>
                  <a:lnTo>
                    <a:pt x="308605" y="36664"/>
                  </a:lnTo>
                  <a:lnTo>
                    <a:pt x="336837" y="37928"/>
                  </a:lnTo>
                  <a:lnTo>
                    <a:pt x="364248" y="42985"/>
                  </a:lnTo>
                  <a:lnTo>
                    <a:pt x="414758" y="58262"/>
                  </a:lnTo>
                  <a:lnTo>
                    <a:pt x="461675" y="82072"/>
                  </a:lnTo>
                  <a:lnTo>
                    <a:pt x="502535" y="114944"/>
                  </a:lnTo>
                  <a:lnTo>
                    <a:pt x="535695" y="154453"/>
                  </a:lnTo>
                  <a:lnTo>
                    <a:pt x="560540" y="201020"/>
                  </a:lnTo>
                  <a:lnTo>
                    <a:pt x="576555" y="250327"/>
                  </a:lnTo>
                  <a:lnTo>
                    <a:pt x="582715" y="304691"/>
                  </a:lnTo>
                  <a:lnTo>
                    <a:pt x="580046" y="331241"/>
                  </a:lnTo>
                  <a:lnTo>
                    <a:pt x="570395" y="383288"/>
                  </a:lnTo>
                  <a:lnTo>
                    <a:pt x="549452" y="431330"/>
                  </a:lnTo>
                  <a:lnTo>
                    <a:pt x="519680" y="472841"/>
                  </a:lnTo>
                  <a:lnTo>
                    <a:pt x="482619" y="509610"/>
                  </a:lnTo>
                  <a:lnTo>
                    <a:pt x="439500" y="538900"/>
                  </a:lnTo>
                  <a:lnTo>
                    <a:pt x="389914" y="558917"/>
                  </a:lnTo>
                  <a:lnTo>
                    <a:pt x="336837" y="569032"/>
                  </a:lnTo>
                  <a:lnTo>
                    <a:pt x="308605" y="570296"/>
                  </a:lnTo>
                  <a:lnTo>
                    <a:pt x="308605" y="608224"/>
                  </a:lnTo>
                  <a:lnTo>
                    <a:pt x="371537" y="601903"/>
                  </a:lnTo>
                  <a:lnTo>
                    <a:pt x="430774" y="584308"/>
                  </a:lnTo>
                  <a:lnTo>
                    <a:pt x="483850" y="556494"/>
                  </a:lnTo>
                  <a:lnTo>
                    <a:pt x="529638" y="518566"/>
                  </a:lnTo>
                  <a:lnTo>
                    <a:pt x="567829" y="474421"/>
                  </a:lnTo>
                  <a:lnTo>
                    <a:pt x="596061" y="422375"/>
                  </a:lnTo>
                  <a:lnTo>
                    <a:pt x="613617" y="365588"/>
                  </a:lnTo>
                  <a:lnTo>
                    <a:pt x="620906" y="304691"/>
                  </a:lnTo>
                  <a:lnTo>
                    <a:pt x="618544" y="273295"/>
                  </a:lnTo>
                  <a:lnTo>
                    <a:pt x="606020" y="213874"/>
                  </a:lnTo>
                  <a:lnTo>
                    <a:pt x="582715" y="159510"/>
                  </a:lnTo>
                  <a:lnTo>
                    <a:pt x="549452" y="110203"/>
                  </a:lnTo>
                  <a:lnTo>
                    <a:pt x="507463" y="69535"/>
                  </a:lnTo>
                  <a:lnTo>
                    <a:pt x="457877" y="36664"/>
                  </a:lnTo>
                  <a:lnTo>
                    <a:pt x="402439" y="12853"/>
                  </a:lnTo>
                  <a:lnTo>
                    <a:pt x="340636" y="1474"/>
                  </a:lnTo>
                  <a:lnTo>
                    <a:pt x="3086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89861" y="2656479"/>
              <a:ext cx="582930" cy="570865"/>
            </a:xfrm>
            <a:custGeom>
              <a:avLst/>
              <a:gdLst/>
              <a:ahLst/>
              <a:cxnLst/>
              <a:rect l="l" t="t" r="r" b="b"/>
              <a:pathLst>
                <a:path w="582929" h="570864">
                  <a:moveTo>
                    <a:pt x="291357" y="0"/>
                  </a:moveTo>
                  <a:lnTo>
                    <a:pt x="232121" y="5057"/>
                  </a:lnTo>
                  <a:lnTo>
                    <a:pt x="177915" y="21492"/>
                  </a:lnTo>
                  <a:lnTo>
                    <a:pt x="128636" y="48148"/>
                  </a:lnTo>
                  <a:lnTo>
                    <a:pt x="85210" y="83337"/>
                  </a:lnTo>
                  <a:lnTo>
                    <a:pt x="49586" y="125163"/>
                  </a:lnTo>
                  <a:lnTo>
                    <a:pt x="22483" y="173311"/>
                  </a:lnTo>
                  <a:lnTo>
                    <a:pt x="5030" y="227676"/>
                  </a:lnTo>
                  <a:lnTo>
                    <a:pt x="0" y="284463"/>
                  </a:lnTo>
                  <a:lnTo>
                    <a:pt x="1539" y="313647"/>
                  </a:lnTo>
                  <a:lnTo>
                    <a:pt x="12627" y="369275"/>
                  </a:lnTo>
                  <a:lnTo>
                    <a:pt x="34700" y="420900"/>
                  </a:lnTo>
                  <a:lnTo>
                    <a:pt x="66833" y="466625"/>
                  </a:lnTo>
                  <a:lnTo>
                    <a:pt x="106153" y="504553"/>
                  </a:lnTo>
                  <a:lnTo>
                    <a:pt x="151941" y="534791"/>
                  </a:lnTo>
                  <a:lnTo>
                    <a:pt x="203888" y="556283"/>
                  </a:lnTo>
                  <a:lnTo>
                    <a:pt x="260764" y="567662"/>
                  </a:lnTo>
                  <a:lnTo>
                    <a:pt x="291357" y="570296"/>
                  </a:lnTo>
                  <a:lnTo>
                    <a:pt x="321130" y="567662"/>
                  </a:lnTo>
                  <a:lnTo>
                    <a:pt x="378005" y="556283"/>
                  </a:lnTo>
                  <a:lnTo>
                    <a:pt x="429542" y="534791"/>
                  </a:lnTo>
                  <a:lnTo>
                    <a:pt x="476561" y="504553"/>
                  </a:lnTo>
                  <a:lnTo>
                    <a:pt x="516189" y="466625"/>
                  </a:lnTo>
                  <a:lnTo>
                    <a:pt x="547091" y="420900"/>
                  </a:lnTo>
                  <a:lnTo>
                    <a:pt x="569266" y="369275"/>
                  </a:lnTo>
                  <a:lnTo>
                    <a:pt x="580354" y="313647"/>
                  </a:lnTo>
                  <a:lnTo>
                    <a:pt x="582715" y="284463"/>
                  </a:lnTo>
                  <a:lnTo>
                    <a:pt x="580354" y="255490"/>
                  </a:lnTo>
                  <a:lnTo>
                    <a:pt x="569266" y="199861"/>
                  </a:lnTo>
                  <a:lnTo>
                    <a:pt x="547091" y="149079"/>
                  </a:lnTo>
                  <a:lnTo>
                    <a:pt x="516189" y="103671"/>
                  </a:lnTo>
                  <a:lnTo>
                    <a:pt x="476561" y="64583"/>
                  </a:lnTo>
                  <a:lnTo>
                    <a:pt x="429542" y="34030"/>
                  </a:lnTo>
                  <a:lnTo>
                    <a:pt x="378005" y="12537"/>
                  </a:lnTo>
                  <a:lnTo>
                    <a:pt x="321130" y="1158"/>
                  </a:lnTo>
                  <a:lnTo>
                    <a:pt x="291357" y="0"/>
                  </a:lnTo>
                  <a:close/>
                </a:path>
              </a:pathLst>
            </a:custGeom>
            <a:solidFill>
              <a:srgbClr val="F146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404833" y="2803994"/>
              <a:ext cx="353060" cy="267335"/>
            </a:xfrm>
            <a:custGeom>
              <a:avLst/>
              <a:gdLst/>
              <a:ahLst/>
              <a:cxnLst/>
              <a:rect l="l" t="t" r="r" b="b"/>
              <a:pathLst>
                <a:path w="353059" h="267335">
                  <a:moveTo>
                    <a:pt x="238188" y="267169"/>
                  </a:moveTo>
                  <a:lnTo>
                    <a:pt x="237058" y="226822"/>
                  </a:lnTo>
                  <a:lnTo>
                    <a:pt x="114884" y="226822"/>
                  </a:lnTo>
                  <a:lnTo>
                    <a:pt x="113347" y="267169"/>
                  </a:lnTo>
                  <a:lnTo>
                    <a:pt x="238188" y="267169"/>
                  </a:lnTo>
                  <a:close/>
                </a:path>
                <a:path w="353059" h="267335">
                  <a:moveTo>
                    <a:pt x="353060" y="0"/>
                  </a:moveTo>
                  <a:lnTo>
                    <a:pt x="321030" y="0"/>
                  </a:lnTo>
                  <a:lnTo>
                    <a:pt x="321030" y="27012"/>
                  </a:lnTo>
                  <a:lnTo>
                    <a:pt x="321030" y="190398"/>
                  </a:lnTo>
                  <a:lnTo>
                    <a:pt x="176377" y="190398"/>
                  </a:lnTo>
                  <a:lnTo>
                    <a:pt x="32029" y="190398"/>
                  </a:lnTo>
                  <a:lnTo>
                    <a:pt x="32029" y="27012"/>
                  </a:lnTo>
                  <a:lnTo>
                    <a:pt x="176377" y="27012"/>
                  </a:lnTo>
                  <a:lnTo>
                    <a:pt x="321030" y="27012"/>
                  </a:lnTo>
                  <a:lnTo>
                    <a:pt x="321030" y="0"/>
                  </a:lnTo>
                  <a:lnTo>
                    <a:pt x="176377" y="0"/>
                  </a:lnTo>
                  <a:lnTo>
                    <a:pt x="0" y="0"/>
                  </a:lnTo>
                  <a:lnTo>
                    <a:pt x="0" y="27012"/>
                  </a:lnTo>
                  <a:lnTo>
                    <a:pt x="0" y="190398"/>
                  </a:lnTo>
                  <a:lnTo>
                    <a:pt x="0" y="216128"/>
                  </a:lnTo>
                  <a:lnTo>
                    <a:pt x="176377" y="216128"/>
                  </a:lnTo>
                  <a:lnTo>
                    <a:pt x="353060" y="216128"/>
                  </a:lnTo>
                  <a:lnTo>
                    <a:pt x="353060" y="190398"/>
                  </a:lnTo>
                  <a:lnTo>
                    <a:pt x="353060" y="27012"/>
                  </a:lnTo>
                  <a:lnTo>
                    <a:pt x="353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29727" y="1707951"/>
              <a:ext cx="1499773" cy="156697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94878" y="3082542"/>
              <a:ext cx="174625" cy="18415"/>
            </a:xfrm>
            <a:custGeom>
              <a:avLst/>
              <a:gdLst/>
              <a:ahLst/>
              <a:cxnLst/>
              <a:rect l="l" t="t" r="r" b="b"/>
              <a:pathLst>
                <a:path w="174625" h="18414">
                  <a:moveTo>
                    <a:pt x="174116" y="0"/>
                  </a:moveTo>
                  <a:lnTo>
                    <a:pt x="0" y="0"/>
                  </a:lnTo>
                  <a:lnTo>
                    <a:pt x="0" y="17910"/>
                  </a:lnTo>
                  <a:lnTo>
                    <a:pt x="174116" y="17910"/>
                  </a:lnTo>
                  <a:lnTo>
                    <a:pt x="174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28469" y="2275930"/>
              <a:ext cx="458123" cy="44629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93553" y="3969225"/>
              <a:ext cx="548005" cy="302260"/>
            </a:xfrm>
            <a:custGeom>
              <a:avLst/>
              <a:gdLst/>
              <a:ahLst/>
              <a:cxnLst/>
              <a:rect l="l" t="t" r="r" b="b"/>
              <a:pathLst>
                <a:path w="548004" h="302260">
                  <a:moveTo>
                    <a:pt x="140545" y="79439"/>
                  </a:moveTo>
                  <a:lnTo>
                    <a:pt x="98864" y="85760"/>
                  </a:lnTo>
                  <a:lnTo>
                    <a:pt x="64164" y="103671"/>
                  </a:lnTo>
                  <a:lnTo>
                    <a:pt x="35829" y="145181"/>
                  </a:lnTo>
                  <a:lnTo>
                    <a:pt x="33160" y="161617"/>
                  </a:lnTo>
                  <a:lnTo>
                    <a:pt x="33160" y="169413"/>
                  </a:lnTo>
                  <a:lnTo>
                    <a:pt x="34392" y="176894"/>
                  </a:lnTo>
                  <a:lnTo>
                    <a:pt x="20943" y="185849"/>
                  </a:lnTo>
                  <a:lnTo>
                    <a:pt x="9855" y="197122"/>
                  </a:lnTo>
                  <a:lnTo>
                    <a:pt x="2258" y="212399"/>
                  </a:lnTo>
                  <a:lnTo>
                    <a:pt x="0" y="221038"/>
                  </a:lnTo>
                  <a:lnTo>
                    <a:pt x="0" y="231258"/>
                  </a:lnTo>
                  <a:lnTo>
                    <a:pt x="14886" y="266763"/>
                  </a:lnTo>
                  <a:lnTo>
                    <a:pt x="54206" y="294577"/>
                  </a:lnTo>
                  <a:lnTo>
                    <a:pt x="88906" y="302057"/>
                  </a:lnTo>
                  <a:lnTo>
                    <a:pt x="456645" y="302057"/>
                  </a:lnTo>
                  <a:lnTo>
                    <a:pt x="507360" y="288256"/>
                  </a:lnTo>
                  <a:lnTo>
                    <a:pt x="536745" y="260442"/>
                  </a:lnTo>
                  <a:lnTo>
                    <a:pt x="272673" y="260442"/>
                  </a:lnTo>
                  <a:lnTo>
                    <a:pt x="271441" y="258967"/>
                  </a:lnTo>
                  <a:lnTo>
                    <a:pt x="267642" y="253909"/>
                  </a:lnTo>
                  <a:lnTo>
                    <a:pt x="264152" y="250327"/>
                  </a:lnTo>
                  <a:lnTo>
                    <a:pt x="260353" y="245270"/>
                  </a:lnTo>
                  <a:lnTo>
                    <a:pt x="255425" y="238949"/>
                  </a:lnTo>
                  <a:lnTo>
                    <a:pt x="248136" y="231258"/>
                  </a:lnTo>
                  <a:lnTo>
                    <a:pt x="240539" y="221038"/>
                  </a:lnTo>
                  <a:lnTo>
                    <a:pt x="230683" y="209660"/>
                  </a:lnTo>
                  <a:lnTo>
                    <a:pt x="219596" y="195963"/>
                  </a:lnTo>
                  <a:lnTo>
                    <a:pt x="206147" y="179528"/>
                  </a:lnTo>
                  <a:lnTo>
                    <a:pt x="191261" y="160458"/>
                  </a:lnTo>
                  <a:lnTo>
                    <a:pt x="174013" y="138860"/>
                  </a:lnTo>
                  <a:lnTo>
                    <a:pt x="230683" y="138860"/>
                  </a:lnTo>
                  <a:lnTo>
                    <a:pt x="230683" y="82178"/>
                  </a:lnTo>
                  <a:lnTo>
                    <a:pt x="169086" y="82178"/>
                  </a:lnTo>
                  <a:lnTo>
                    <a:pt x="140545" y="79439"/>
                  </a:lnTo>
                  <a:close/>
                </a:path>
                <a:path w="548004" h="302260">
                  <a:moveTo>
                    <a:pt x="316099" y="0"/>
                  </a:moveTo>
                  <a:lnTo>
                    <a:pt x="316099" y="138860"/>
                  </a:lnTo>
                  <a:lnTo>
                    <a:pt x="372666" y="138860"/>
                  </a:lnTo>
                  <a:lnTo>
                    <a:pt x="367739" y="145181"/>
                  </a:lnTo>
                  <a:lnTo>
                    <a:pt x="365377" y="149079"/>
                  </a:lnTo>
                  <a:lnTo>
                    <a:pt x="360449" y="154137"/>
                  </a:lnTo>
                  <a:lnTo>
                    <a:pt x="355419" y="160458"/>
                  </a:lnTo>
                  <a:lnTo>
                    <a:pt x="349362" y="168149"/>
                  </a:lnTo>
                  <a:lnTo>
                    <a:pt x="340533" y="178053"/>
                  </a:lnTo>
                  <a:lnTo>
                    <a:pt x="330677" y="190906"/>
                  </a:lnTo>
                  <a:lnTo>
                    <a:pt x="319590" y="204602"/>
                  </a:lnTo>
                  <a:lnTo>
                    <a:pt x="306141" y="221038"/>
                  </a:lnTo>
                  <a:lnTo>
                    <a:pt x="290125" y="238949"/>
                  </a:lnTo>
                  <a:lnTo>
                    <a:pt x="272673" y="260442"/>
                  </a:lnTo>
                  <a:lnTo>
                    <a:pt x="536745" y="260442"/>
                  </a:lnTo>
                  <a:lnTo>
                    <a:pt x="540623" y="255384"/>
                  </a:lnTo>
                  <a:lnTo>
                    <a:pt x="545551" y="242531"/>
                  </a:lnTo>
                  <a:lnTo>
                    <a:pt x="547912" y="231258"/>
                  </a:lnTo>
                  <a:lnTo>
                    <a:pt x="546783" y="221038"/>
                  </a:lnTo>
                  <a:lnTo>
                    <a:pt x="544422" y="212399"/>
                  </a:lnTo>
                  <a:lnTo>
                    <a:pt x="538262" y="197122"/>
                  </a:lnTo>
                  <a:lnTo>
                    <a:pt x="525737" y="185849"/>
                  </a:lnTo>
                  <a:lnTo>
                    <a:pt x="510851" y="176894"/>
                  </a:lnTo>
                  <a:lnTo>
                    <a:pt x="512288" y="169413"/>
                  </a:lnTo>
                  <a:lnTo>
                    <a:pt x="512288" y="161617"/>
                  </a:lnTo>
                  <a:lnTo>
                    <a:pt x="509722" y="145181"/>
                  </a:lnTo>
                  <a:lnTo>
                    <a:pt x="481387" y="103671"/>
                  </a:lnTo>
                  <a:lnTo>
                    <a:pt x="446686" y="85760"/>
                  </a:lnTo>
                  <a:lnTo>
                    <a:pt x="427180" y="80914"/>
                  </a:lnTo>
                  <a:lnTo>
                    <a:pt x="382522" y="80914"/>
                  </a:lnTo>
                  <a:lnTo>
                    <a:pt x="382522" y="75856"/>
                  </a:lnTo>
                  <a:lnTo>
                    <a:pt x="364145" y="28973"/>
                  </a:lnTo>
                  <a:lnTo>
                    <a:pt x="330677" y="5057"/>
                  </a:lnTo>
                  <a:lnTo>
                    <a:pt x="316099" y="0"/>
                  </a:lnTo>
                  <a:close/>
                </a:path>
                <a:path w="548004" h="302260">
                  <a:moveTo>
                    <a:pt x="230683" y="1158"/>
                  </a:moveTo>
                  <a:lnTo>
                    <a:pt x="195059" y="21492"/>
                  </a:lnTo>
                  <a:lnTo>
                    <a:pt x="170318" y="64478"/>
                  </a:lnTo>
                  <a:lnTo>
                    <a:pt x="169086" y="75856"/>
                  </a:lnTo>
                  <a:lnTo>
                    <a:pt x="169086" y="82178"/>
                  </a:lnTo>
                  <a:lnTo>
                    <a:pt x="230683" y="82178"/>
                  </a:lnTo>
                  <a:lnTo>
                    <a:pt x="230683" y="1158"/>
                  </a:lnTo>
                  <a:close/>
                </a:path>
                <a:path w="548004" h="302260">
                  <a:moveTo>
                    <a:pt x="404697" y="79439"/>
                  </a:moveTo>
                  <a:lnTo>
                    <a:pt x="393610" y="79439"/>
                  </a:lnTo>
                  <a:lnTo>
                    <a:pt x="382522" y="80914"/>
                  </a:lnTo>
                  <a:lnTo>
                    <a:pt x="427180" y="80914"/>
                  </a:lnTo>
                  <a:lnTo>
                    <a:pt x="404697" y="79439"/>
                  </a:lnTo>
                  <a:close/>
                </a:path>
              </a:pathLst>
            </a:custGeom>
            <a:solidFill>
              <a:srgbClr val="A0D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98488" y="2432701"/>
              <a:ext cx="348130" cy="33998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491501" y="3964168"/>
              <a:ext cx="547370" cy="307340"/>
            </a:xfrm>
            <a:custGeom>
              <a:avLst/>
              <a:gdLst/>
              <a:ahLst/>
              <a:cxnLst/>
              <a:rect l="l" t="t" r="r" b="b"/>
              <a:pathLst>
                <a:path w="547370" h="307339">
                  <a:moveTo>
                    <a:pt x="140555" y="84496"/>
                  </a:moveTo>
                  <a:lnTo>
                    <a:pt x="98566" y="90817"/>
                  </a:lnTo>
                  <a:lnTo>
                    <a:pt x="64154" y="108728"/>
                  </a:lnTo>
                  <a:lnTo>
                    <a:pt x="35870" y="150238"/>
                  </a:lnTo>
                  <a:lnTo>
                    <a:pt x="33242" y="168149"/>
                  </a:lnTo>
                  <a:lnTo>
                    <a:pt x="33242" y="174470"/>
                  </a:lnTo>
                  <a:lnTo>
                    <a:pt x="34412" y="181951"/>
                  </a:lnTo>
                  <a:lnTo>
                    <a:pt x="20994" y="192065"/>
                  </a:lnTo>
                  <a:lnTo>
                    <a:pt x="9917" y="202179"/>
                  </a:lnTo>
                  <a:lnTo>
                    <a:pt x="2330" y="217456"/>
                  </a:lnTo>
                  <a:lnTo>
                    <a:pt x="0" y="226095"/>
                  </a:lnTo>
                  <a:lnTo>
                    <a:pt x="0" y="236315"/>
                  </a:lnTo>
                  <a:lnTo>
                    <a:pt x="14875" y="272979"/>
                  </a:lnTo>
                  <a:lnTo>
                    <a:pt x="54236" y="299634"/>
                  </a:lnTo>
                  <a:lnTo>
                    <a:pt x="88947" y="307115"/>
                  </a:lnTo>
                  <a:lnTo>
                    <a:pt x="229503" y="307115"/>
                  </a:lnTo>
                  <a:lnTo>
                    <a:pt x="229503" y="187008"/>
                  </a:lnTo>
                  <a:lnTo>
                    <a:pt x="174096" y="187008"/>
                  </a:lnTo>
                  <a:lnTo>
                    <a:pt x="175256" y="184585"/>
                  </a:lnTo>
                  <a:lnTo>
                    <a:pt x="179054" y="180686"/>
                  </a:lnTo>
                  <a:lnTo>
                    <a:pt x="182555" y="176788"/>
                  </a:lnTo>
                  <a:lnTo>
                    <a:pt x="186343" y="171731"/>
                  </a:lnTo>
                  <a:lnTo>
                    <a:pt x="191302" y="165515"/>
                  </a:lnTo>
                  <a:lnTo>
                    <a:pt x="197421" y="156770"/>
                  </a:lnTo>
                  <a:lnTo>
                    <a:pt x="216085" y="135278"/>
                  </a:lnTo>
                  <a:lnTo>
                    <a:pt x="227172" y="121265"/>
                  </a:lnTo>
                  <a:lnTo>
                    <a:pt x="240580" y="104830"/>
                  </a:lnTo>
                  <a:lnTo>
                    <a:pt x="253545" y="88394"/>
                  </a:lnTo>
                  <a:lnTo>
                    <a:pt x="169137" y="88394"/>
                  </a:lnTo>
                  <a:lnTo>
                    <a:pt x="154261" y="85971"/>
                  </a:lnTo>
                  <a:lnTo>
                    <a:pt x="140555" y="84496"/>
                  </a:lnTo>
                  <a:close/>
                </a:path>
                <a:path w="547370" h="307339">
                  <a:moveTo>
                    <a:pt x="380940" y="64478"/>
                  </a:moveTo>
                  <a:lnTo>
                    <a:pt x="272662" y="64478"/>
                  </a:lnTo>
                  <a:lnTo>
                    <a:pt x="272662" y="65637"/>
                  </a:lnTo>
                  <a:lnTo>
                    <a:pt x="274120" y="66901"/>
                  </a:lnTo>
                  <a:lnTo>
                    <a:pt x="277621" y="71958"/>
                  </a:lnTo>
                  <a:lnTo>
                    <a:pt x="281409" y="75856"/>
                  </a:lnTo>
                  <a:lnTo>
                    <a:pt x="285197" y="80914"/>
                  </a:lnTo>
                  <a:lnTo>
                    <a:pt x="291326" y="87235"/>
                  </a:lnTo>
                  <a:lnTo>
                    <a:pt x="297445" y="94610"/>
                  </a:lnTo>
                  <a:lnTo>
                    <a:pt x="306192" y="104830"/>
                  </a:lnTo>
                  <a:lnTo>
                    <a:pt x="315822" y="116208"/>
                  </a:lnTo>
                  <a:lnTo>
                    <a:pt x="340605" y="146656"/>
                  </a:lnTo>
                  <a:lnTo>
                    <a:pt x="355481" y="165515"/>
                  </a:lnTo>
                  <a:lnTo>
                    <a:pt x="373806" y="187008"/>
                  </a:lnTo>
                  <a:lnTo>
                    <a:pt x="315822" y="187008"/>
                  </a:lnTo>
                  <a:lnTo>
                    <a:pt x="315822" y="307115"/>
                  </a:lnTo>
                  <a:lnTo>
                    <a:pt x="456655" y="307115"/>
                  </a:lnTo>
                  <a:lnTo>
                    <a:pt x="475340" y="304691"/>
                  </a:lnTo>
                  <a:lnTo>
                    <a:pt x="519690" y="283199"/>
                  </a:lnTo>
                  <a:lnTo>
                    <a:pt x="544432" y="249168"/>
                  </a:lnTo>
                  <a:lnTo>
                    <a:pt x="546793" y="236315"/>
                  </a:lnTo>
                  <a:lnTo>
                    <a:pt x="545664" y="226095"/>
                  </a:lnTo>
                  <a:lnTo>
                    <a:pt x="544432" y="217456"/>
                  </a:lnTo>
                  <a:lnTo>
                    <a:pt x="536835" y="202179"/>
                  </a:lnTo>
                  <a:lnTo>
                    <a:pt x="525747" y="192065"/>
                  </a:lnTo>
                  <a:lnTo>
                    <a:pt x="510861" y="181951"/>
                  </a:lnTo>
                  <a:lnTo>
                    <a:pt x="512401" y="174470"/>
                  </a:lnTo>
                  <a:lnTo>
                    <a:pt x="512401" y="168149"/>
                  </a:lnTo>
                  <a:lnTo>
                    <a:pt x="510861" y="150238"/>
                  </a:lnTo>
                  <a:lnTo>
                    <a:pt x="481500" y="108728"/>
                  </a:lnTo>
                  <a:lnTo>
                    <a:pt x="446799" y="90817"/>
                  </a:lnTo>
                  <a:lnTo>
                    <a:pt x="426883" y="87235"/>
                  </a:lnTo>
                  <a:lnTo>
                    <a:pt x="381403" y="87235"/>
                  </a:lnTo>
                  <a:lnTo>
                    <a:pt x="382635" y="84496"/>
                  </a:lnTo>
                  <a:lnTo>
                    <a:pt x="382548" y="80914"/>
                  </a:lnTo>
                  <a:lnTo>
                    <a:pt x="381403" y="65637"/>
                  </a:lnTo>
                  <a:lnTo>
                    <a:pt x="380940" y="64478"/>
                  </a:lnTo>
                  <a:close/>
                </a:path>
                <a:path w="547370" h="307339">
                  <a:moveTo>
                    <a:pt x="276451" y="0"/>
                  </a:moveTo>
                  <a:lnTo>
                    <a:pt x="234461" y="6216"/>
                  </a:lnTo>
                  <a:lnTo>
                    <a:pt x="200049" y="23810"/>
                  </a:lnTo>
                  <a:lnTo>
                    <a:pt x="171467" y="65637"/>
                  </a:lnTo>
                  <a:lnTo>
                    <a:pt x="169137" y="82072"/>
                  </a:lnTo>
                  <a:lnTo>
                    <a:pt x="169137" y="88394"/>
                  </a:lnTo>
                  <a:lnTo>
                    <a:pt x="253545" y="88394"/>
                  </a:lnTo>
                  <a:lnTo>
                    <a:pt x="255456" y="85971"/>
                  </a:lnTo>
                  <a:lnTo>
                    <a:pt x="272662" y="64478"/>
                  </a:lnTo>
                  <a:lnTo>
                    <a:pt x="380940" y="64478"/>
                  </a:lnTo>
                  <a:lnTo>
                    <a:pt x="375346" y="50465"/>
                  </a:lnTo>
                  <a:lnTo>
                    <a:pt x="335646" y="13696"/>
                  </a:lnTo>
                  <a:lnTo>
                    <a:pt x="297445" y="1158"/>
                  </a:lnTo>
                  <a:lnTo>
                    <a:pt x="276451" y="0"/>
                  </a:lnTo>
                  <a:close/>
                </a:path>
                <a:path w="547370" h="307339">
                  <a:moveTo>
                    <a:pt x="406247" y="84496"/>
                  </a:moveTo>
                  <a:lnTo>
                    <a:pt x="393723" y="85971"/>
                  </a:lnTo>
                  <a:lnTo>
                    <a:pt x="381403" y="87235"/>
                  </a:lnTo>
                  <a:lnTo>
                    <a:pt x="426883" y="87235"/>
                  </a:lnTo>
                  <a:lnTo>
                    <a:pt x="406247" y="84496"/>
                  </a:lnTo>
                  <a:close/>
                </a:path>
              </a:pathLst>
            </a:custGeom>
            <a:solidFill>
              <a:srgbClr val="A0D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67344" y="2990144"/>
              <a:ext cx="235919" cy="18353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443782" y="1860625"/>
              <a:ext cx="932180" cy="1086485"/>
            </a:xfrm>
            <a:custGeom>
              <a:avLst/>
              <a:gdLst/>
              <a:ahLst/>
              <a:cxnLst/>
              <a:rect l="l" t="t" r="r" b="b"/>
              <a:pathLst>
                <a:path w="932179" h="1086485">
                  <a:moveTo>
                    <a:pt x="288493" y="1046822"/>
                  </a:moveTo>
                  <a:lnTo>
                    <a:pt x="286537" y="1034910"/>
                  </a:lnTo>
                  <a:lnTo>
                    <a:pt x="279679" y="993089"/>
                  </a:lnTo>
                  <a:lnTo>
                    <a:pt x="278688" y="987082"/>
                  </a:lnTo>
                  <a:lnTo>
                    <a:pt x="275043" y="964869"/>
                  </a:lnTo>
                  <a:lnTo>
                    <a:pt x="275043" y="1034910"/>
                  </a:lnTo>
                  <a:lnTo>
                    <a:pt x="226885" y="1034910"/>
                  </a:lnTo>
                  <a:lnTo>
                    <a:pt x="223405" y="993089"/>
                  </a:lnTo>
                  <a:lnTo>
                    <a:pt x="269189" y="993089"/>
                  </a:lnTo>
                  <a:lnTo>
                    <a:pt x="275043" y="1034910"/>
                  </a:lnTo>
                  <a:lnTo>
                    <a:pt x="275043" y="964869"/>
                  </a:lnTo>
                  <a:lnTo>
                    <a:pt x="272516" y="949464"/>
                  </a:lnTo>
                  <a:lnTo>
                    <a:pt x="271678" y="944308"/>
                  </a:lnTo>
                  <a:lnTo>
                    <a:pt x="268566" y="925360"/>
                  </a:lnTo>
                  <a:lnTo>
                    <a:pt x="268566" y="987082"/>
                  </a:lnTo>
                  <a:lnTo>
                    <a:pt x="222580" y="987082"/>
                  </a:lnTo>
                  <a:lnTo>
                    <a:pt x="220840" y="967193"/>
                  </a:lnTo>
                  <a:lnTo>
                    <a:pt x="220840" y="1034910"/>
                  </a:lnTo>
                  <a:lnTo>
                    <a:pt x="173304" y="1034910"/>
                  </a:lnTo>
                  <a:lnTo>
                    <a:pt x="171754" y="993089"/>
                  </a:lnTo>
                  <a:lnTo>
                    <a:pt x="217551" y="993089"/>
                  </a:lnTo>
                  <a:lnTo>
                    <a:pt x="220840" y="1034910"/>
                  </a:lnTo>
                  <a:lnTo>
                    <a:pt x="220840" y="967193"/>
                  </a:lnTo>
                  <a:lnTo>
                    <a:pt x="219290" y="949464"/>
                  </a:lnTo>
                  <a:lnTo>
                    <a:pt x="262509" y="949464"/>
                  </a:lnTo>
                  <a:lnTo>
                    <a:pt x="268566" y="987082"/>
                  </a:lnTo>
                  <a:lnTo>
                    <a:pt x="268566" y="925360"/>
                  </a:lnTo>
                  <a:lnTo>
                    <a:pt x="266090" y="910272"/>
                  </a:lnTo>
                  <a:lnTo>
                    <a:pt x="265366" y="905852"/>
                  </a:lnTo>
                  <a:lnTo>
                    <a:pt x="261899" y="884707"/>
                  </a:lnTo>
                  <a:lnTo>
                    <a:pt x="261899" y="944308"/>
                  </a:lnTo>
                  <a:lnTo>
                    <a:pt x="218478" y="944308"/>
                  </a:lnTo>
                  <a:lnTo>
                    <a:pt x="216725" y="927239"/>
                  </a:lnTo>
                  <a:lnTo>
                    <a:pt x="216725" y="987082"/>
                  </a:lnTo>
                  <a:lnTo>
                    <a:pt x="170942" y="987082"/>
                  </a:lnTo>
                  <a:lnTo>
                    <a:pt x="170014" y="949464"/>
                  </a:lnTo>
                  <a:lnTo>
                    <a:pt x="213550" y="949464"/>
                  </a:lnTo>
                  <a:lnTo>
                    <a:pt x="216725" y="987082"/>
                  </a:lnTo>
                  <a:lnTo>
                    <a:pt x="216725" y="927239"/>
                  </a:lnTo>
                  <a:lnTo>
                    <a:pt x="214985" y="910272"/>
                  </a:lnTo>
                  <a:lnTo>
                    <a:pt x="256667" y="910272"/>
                  </a:lnTo>
                  <a:lnTo>
                    <a:pt x="261899" y="944308"/>
                  </a:lnTo>
                  <a:lnTo>
                    <a:pt x="261899" y="884707"/>
                  </a:lnTo>
                  <a:lnTo>
                    <a:pt x="260324" y="875093"/>
                  </a:lnTo>
                  <a:lnTo>
                    <a:pt x="259232" y="868451"/>
                  </a:lnTo>
                  <a:lnTo>
                    <a:pt x="256044" y="868451"/>
                  </a:lnTo>
                  <a:lnTo>
                    <a:pt x="256044" y="905852"/>
                  </a:lnTo>
                  <a:lnTo>
                    <a:pt x="214985" y="905852"/>
                  </a:lnTo>
                  <a:lnTo>
                    <a:pt x="213550" y="892441"/>
                  </a:lnTo>
                  <a:lnTo>
                    <a:pt x="213550" y="944308"/>
                  </a:lnTo>
                  <a:lnTo>
                    <a:pt x="170014" y="944308"/>
                  </a:lnTo>
                  <a:lnTo>
                    <a:pt x="169189" y="910272"/>
                  </a:lnTo>
                  <a:lnTo>
                    <a:pt x="209956" y="910272"/>
                  </a:lnTo>
                  <a:lnTo>
                    <a:pt x="213550" y="944308"/>
                  </a:lnTo>
                  <a:lnTo>
                    <a:pt x="213550" y="892441"/>
                  </a:lnTo>
                  <a:lnTo>
                    <a:pt x="211696" y="875093"/>
                  </a:lnTo>
                  <a:lnTo>
                    <a:pt x="251739" y="875093"/>
                  </a:lnTo>
                  <a:lnTo>
                    <a:pt x="256044" y="905852"/>
                  </a:lnTo>
                  <a:lnTo>
                    <a:pt x="256044" y="868451"/>
                  </a:lnTo>
                  <a:lnTo>
                    <a:pt x="209956" y="868451"/>
                  </a:lnTo>
                  <a:lnTo>
                    <a:pt x="209956" y="905852"/>
                  </a:lnTo>
                  <a:lnTo>
                    <a:pt x="168275" y="905852"/>
                  </a:lnTo>
                  <a:lnTo>
                    <a:pt x="167449" y="875093"/>
                  </a:lnTo>
                  <a:lnTo>
                    <a:pt x="207695" y="875093"/>
                  </a:lnTo>
                  <a:lnTo>
                    <a:pt x="209956" y="905852"/>
                  </a:lnTo>
                  <a:lnTo>
                    <a:pt x="209956" y="868451"/>
                  </a:lnTo>
                  <a:lnTo>
                    <a:pt x="166827" y="868451"/>
                  </a:lnTo>
                  <a:lnTo>
                    <a:pt x="166827" y="1034910"/>
                  </a:lnTo>
                  <a:lnTo>
                    <a:pt x="119303" y="1034910"/>
                  </a:lnTo>
                  <a:lnTo>
                    <a:pt x="119913" y="993089"/>
                  </a:lnTo>
                  <a:lnTo>
                    <a:pt x="166014" y="993089"/>
                  </a:lnTo>
                  <a:lnTo>
                    <a:pt x="166827" y="1034910"/>
                  </a:lnTo>
                  <a:lnTo>
                    <a:pt x="166827" y="868451"/>
                  </a:lnTo>
                  <a:lnTo>
                    <a:pt x="166014" y="868451"/>
                  </a:lnTo>
                  <a:lnTo>
                    <a:pt x="166014" y="987082"/>
                  </a:lnTo>
                  <a:lnTo>
                    <a:pt x="119913" y="987082"/>
                  </a:lnTo>
                  <a:lnTo>
                    <a:pt x="120738" y="949464"/>
                  </a:lnTo>
                  <a:lnTo>
                    <a:pt x="165087" y="949464"/>
                  </a:lnTo>
                  <a:lnTo>
                    <a:pt x="166014" y="987082"/>
                  </a:lnTo>
                  <a:lnTo>
                    <a:pt x="166014" y="868451"/>
                  </a:lnTo>
                  <a:lnTo>
                    <a:pt x="165087" y="868451"/>
                  </a:lnTo>
                  <a:lnTo>
                    <a:pt x="165087" y="944308"/>
                  </a:lnTo>
                  <a:lnTo>
                    <a:pt x="121666" y="944308"/>
                  </a:lnTo>
                  <a:lnTo>
                    <a:pt x="122478" y="910272"/>
                  </a:lnTo>
                  <a:lnTo>
                    <a:pt x="164160" y="910272"/>
                  </a:lnTo>
                  <a:lnTo>
                    <a:pt x="165087" y="944308"/>
                  </a:lnTo>
                  <a:lnTo>
                    <a:pt x="165087" y="868451"/>
                  </a:lnTo>
                  <a:lnTo>
                    <a:pt x="164160" y="868451"/>
                  </a:lnTo>
                  <a:lnTo>
                    <a:pt x="164160" y="905852"/>
                  </a:lnTo>
                  <a:lnTo>
                    <a:pt x="122478" y="905852"/>
                  </a:lnTo>
                  <a:lnTo>
                    <a:pt x="123405" y="875093"/>
                  </a:lnTo>
                  <a:lnTo>
                    <a:pt x="162420" y="875093"/>
                  </a:lnTo>
                  <a:lnTo>
                    <a:pt x="164160" y="905852"/>
                  </a:lnTo>
                  <a:lnTo>
                    <a:pt x="164160" y="868451"/>
                  </a:lnTo>
                  <a:lnTo>
                    <a:pt x="118478" y="868451"/>
                  </a:lnTo>
                  <a:lnTo>
                    <a:pt x="118478" y="875093"/>
                  </a:lnTo>
                  <a:lnTo>
                    <a:pt x="117551" y="905852"/>
                  </a:lnTo>
                  <a:lnTo>
                    <a:pt x="117551" y="910272"/>
                  </a:lnTo>
                  <a:lnTo>
                    <a:pt x="116636" y="944308"/>
                  </a:lnTo>
                  <a:lnTo>
                    <a:pt x="115811" y="944308"/>
                  </a:lnTo>
                  <a:lnTo>
                    <a:pt x="115811" y="949464"/>
                  </a:lnTo>
                  <a:lnTo>
                    <a:pt x="114884" y="987082"/>
                  </a:lnTo>
                  <a:lnTo>
                    <a:pt x="114058" y="987082"/>
                  </a:lnTo>
                  <a:lnTo>
                    <a:pt x="114058" y="993089"/>
                  </a:lnTo>
                  <a:lnTo>
                    <a:pt x="113449" y="1034910"/>
                  </a:lnTo>
                  <a:lnTo>
                    <a:pt x="65100" y="1034910"/>
                  </a:lnTo>
                  <a:lnTo>
                    <a:pt x="68275" y="993089"/>
                  </a:lnTo>
                  <a:lnTo>
                    <a:pt x="114058" y="993089"/>
                  </a:lnTo>
                  <a:lnTo>
                    <a:pt x="114058" y="987082"/>
                  </a:lnTo>
                  <a:lnTo>
                    <a:pt x="69100" y="987082"/>
                  </a:lnTo>
                  <a:lnTo>
                    <a:pt x="72377" y="949464"/>
                  </a:lnTo>
                  <a:lnTo>
                    <a:pt x="115811" y="949464"/>
                  </a:lnTo>
                  <a:lnTo>
                    <a:pt x="115811" y="944308"/>
                  </a:lnTo>
                  <a:lnTo>
                    <a:pt x="72377" y="944308"/>
                  </a:lnTo>
                  <a:lnTo>
                    <a:pt x="75869" y="910272"/>
                  </a:lnTo>
                  <a:lnTo>
                    <a:pt x="117551" y="910272"/>
                  </a:lnTo>
                  <a:lnTo>
                    <a:pt x="117551" y="905852"/>
                  </a:lnTo>
                  <a:lnTo>
                    <a:pt x="76695" y="905852"/>
                  </a:lnTo>
                  <a:lnTo>
                    <a:pt x="79057" y="875093"/>
                  </a:lnTo>
                  <a:lnTo>
                    <a:pt x="118478" y="875093"/>
                  </a:lnTo>
                  <a:lnTo>
                    <a:pt x="118478" y="868451"/>
                  </a:lnTo>
                  <a:lnTo>
                    <a:pt x="74129" y="868451"/>
                  </a:lnTo>
                  <a:lnTo>
                    <a:pt x="74129" y="875093"/>
                  </a:lnTo>
                  <a:lnTo>
                    <a:pt x="71767" y="905852"/>
                  </a:lnTo>
                  <a:lnTo>
                    <a:pt x="70942" y="905852"/>
                  </a:lnTo>
                  <a:lnTo>
                    <a:pt x="70942" y="910272"/>
                  </a:lnTo>
                  <a:lnTo>
                    <a:pt x="67348" y="944308"/>
                  </a:lnTo>
                  <a:lnTo>
                    <a:pt x="67348" y="949464"/>
                  </a:lnTo>
                  <a:lnTo>
                    <a:pt x="63347" y="987082"/>
                  </a:lnTo>
                  <a:lnTo>
                    <a:pt x="63347" y="993089"/>
                  </a:lnTo>
                  <a:lnTo>
                    <a:pt x="59245" y="1034910"/>
                  </a:lnTo>
                  <a:lnTo>
                    <a:pt x="10782" y="1034910"/>
                  </a:lnTo>
                  <a:lnTo>
                    <a:pt x="16637" y="993089"/>
                  </a:lnTo>
                  <a:lnTo>
                    <a:pt x="63347" y="993089"/>
                  </a:lnTo>
                  <a:lnTo>
                    <a:pt x="63347" y="987082"/>
                  </a:lnTo>
                  <a:lnTo>
                    <a:pt x="18072" y="987082"/>
                  </a:lnTo>
                  <a:lnTo>
                    <a:pt x="23418" y="949464"/>
                  </a:lnTo>
                  <a:lnTo>
                    <a:pt x="67348" y="949464"/>
                  </a:lnTo>
                  <a:lnTo>
                    <a:pt x="67348" y="944308"/>
                  </a:lnTo>
                  <a:lnTo>
                    <a:pt x="23926" y="944308"/>
                  </a:lnTo>
                  <a:lnTo>
                    <a:pt x="29159" y="910272"/>
                  </a:lnTo>
                  <a:lnTo>
                    <a:pt x="70942" y="910272"/>
                  </a:lnTo>
                  <a:lnTo>
                    <a:pt x="70942" y="905852"/>
                  </a:lnTo>
                  <a:lnTo>
                    <a:pt x="30086" y="905852"/>
                  </a:lnTo>
                  <a:lnTo>
                    <a:pt x="35013" y="875093"/>
                  </a:lnTo>
                  <a:lnTo>
                    <a:pt x="74129" y="875093"/>
                  </a:lnTo>
                  <a:lnTo>
                    <a:pt x="74129" y="868451"/>
                  </a:lnTo>
                  <a:lnTo>
                    <a:pt x="28346" y="868451"/>
                  </a:lnTo>
                  <a:lnTo>
                    <a:pt x="0" y="1046822"/>
                  </a:lnTo>
                  <a:lnTo>
                    <a:pt x="115811" y="1046822"/>
                  </a:lnTo>
                  <a:lnTo>
                    <a:pt x="115811" y="1064729"/>
                  </a:lnTo>
                  <a:lnTo>
                    <a:pt x="89839" y="1064729"/>
                  </a:lnTo>
                  <a:lnTo>
                    <a:pt x="89839" y="1086218"/>
                  </a:lnTo>
                  <a:lnTo>
                    <a:pt x="196913" y="1086218"/>
                  </a:lnTo>
                  <a:lnTo>
                    <a:pt x="196913" y="1064729"/>
                  </a:lnTo>
                  <a:lnTo>
                    <a:pt x="170014" y="1064729"/>
                  </a:lnTo>
                  <a:lnTo>
                    <a:pt x="170014" y="1046822"/>
                  </a:lnTo>
                  <a:lnTo>
                    <a:pt x="288493" y="1046822"/>
                  </a:lnTo>
                  <a:close/>
                </a:path>
                <a:path w="932179" h="1086485">
                  <a:moveTo>
                    <a:pt x="931773" y="78270"/>
                  </a:moveTo>
                  <a:lnTo>
                    <a:pt x="929716" y="62992"/>
                  </a:lnTo>
                  <a:lnTo>
                    <a:pt x="927049" y="55689"/>
                  </a:lnTo>
                  <a:lnTo>
                    <a:pt x="927049" y="78270"/>
                  </a:lnTo>
                  <a:lnTo>
                    <a:pt x="927049" y="88176"/>
                  </a:lnTo>
                  <a:lnTo>
                    <a:pt x="908367" y="129057"/>
                  </a:lnTo>
                  <a:lnTo>
                    <a:pt x="888860" y="155079"/>
                  </a:lnTo>
                  <a:lnTo>
                    <a:pt x="881265" y="167297"/>
                  </a:lnTo>
                  <a:lnTo>
                    <a:pt x="875715" y="182575"/>
                  </a:lnTo>
                  <a:lnTo>
                    <a:pt x="873671" y="191211"/>
                  </a:lnTo>
                  <a:lnTo>
                    <a:pt x="872845" y="199859"/>
                  </a:lnTo>
                  <a:lnTo>
                    <a:pt x="859701" y="199859"/>
                  </a:lnTo>
                  <a:lnTo>
                    <a:pt x="859701" y="187312"/>
                  </a:lnTo>
                  <a:lnTo>
                    <a:pt x="861758" y="174155"/>
                  </a:lnTo>
                  <a:lnTo>
                    <a:pt x="867308" y="149072"/>
                  </a:lnTo>
                  <a:lnTo>
                    <a:pt x="870178" y="136855"/>
                  </a:lnTo>
                  <a:lnTo>
                    <a:pt x="872845" y="126314"/>
                  </a:lnTo>
                  <a:lnTo>
                    <a:pt x="876642" y="117678"/>
                  </a:lnTo>
                  <a:lnTo>
                    <a:pt x="878420" y="112941"/>
                  </a:lnTo>
                  <a:lnTo>
                    <a:pt x="879208" y="110832"/>
                  </a:lnTo>
                  <a:lnTo>
                    <a:pt x="879525" y="109982"/>
                  </a:lnTo>
                  <a:lnTo>
                    <a:pt x="885063" y="107251"/>
                  </a:lnTo>
                  <a:lnTo>
                    <a:pt x="890612" y="104292"/>
                  </a:lnTo>
                  <a:lnTo>
                    <a:pt x="887730" y="100393"/>
                  </a:lnTo>
                  <a:lnTo>
                    <a:pt x="881265" y="104292"/>
                  </a:lnTo>
                  <a:lnTo>
                    <a:pt x="883005" y="100393"/>
                  </a:lnTo>
                  <a:lnTo>
                    <a:pt x="883005" y="99453"/>
                  </a:lnTo>
                  <a:lnTo>
                    <a:pt x="877468" y="97663"/>
                  </a:lnTo>
                  <a:lnTo>
                    <a:pt x="877468" y="98602"/>
                  </a:lnTo>
                  <a:lnTo>
                    <a:pt x="876642" y="100393"/>
                  </a:lnTo>
                  <a:lnTo>
                    <a:pt x="875715" y="103352"/>
                  </a:lnTo>
                  <a:lnTo>
                    <a:pt x="873671" y="108089"/>
                  </a:lnTo>
                  <a:lnTo>
                    <a:pt x="871918" y="108623"/>
                  </a:lnTo>
                  <a:lnTo>
                    <a:pt x="871918" y="112941"/>
                  </a:lnTo>
                  <a:lnTo>
                    <a:pt x="869048" y="120421"/>
                  </a:lnTo>
                  <a:lnTo>
                    <a:pt x="866381" y="129895"/>
                  </a:lnTo>
                  <a:lnTo>
                    <a:pt x="862685" y="140754"/>
                  </a:lnTo>
                  <a:lnTo>
                    <a:pt x="859701" y="152019"/>
                  </a:lnTo>
                  <a:lnTo>
                    <a:pt x="855091" y="175945"/>
                  </a:lnTo>
                  <a:lnTo>
                    <a:pt x="853338" y="199859"/>
                  </a:lnTo>
                  <a:lnTo>
                    <a:pt x="835482" y="199859"/>
                  </a:lnTo>
                  <a:lnTo>
                    <a:pt x="835482" y="187312"/>
                  </a:lnTo>
                  <a:lnTo>
                    <a:pt x="833729" y="175094"/>
                  </a:lnTo>
                  <a:lnTo>
                    <a:pt x="829106" y="150228"/>
                  </a:lnTo>
                  <a:lnTo>
                    <a:pt x="825309" y="138645"/>
                  </a:lnTo>
                  <a:lnTo>
                    <a:pt x="822439" y="128104"/>
                  </a:lnTo>
                  <a:lnTo>
                    <a:pt x="819772" y="118630"/>
                  </a:lnTo>
                  <a:lnTo>
                    <a:pt x="817981" y="113779"/>
                  </a:lnTo>
                  <a:lnTo>
                    <a:pt x="816889" y="110832"/>
                  </a:lnTo>
                  <a:lnTo>
                    <a:pt x="822439" y="107251"/>
                  </a:lnTo>
                  <a:lnTo>
                    <a:pt x="827989" y="103352"/>
                  </a:lnTo>
                  <a:lnTo>
                    <a:pt x="829106" y="103352"/>
                  </a:lnTo>
                  <a:lnTo>
                    <a:pt x="829932" y="102501"/>
                  </a:lnTo>
                  <a:lnTo>
                    <a:pt x="831684" y="101244"/>
                  </a:lnTo>
                  <a:lnTo>
                    <a:pt x="834656" y="101244"/>
                  </a:lnTo>
                  <a:lnTo>
                    <a:pt x="835482" y="102501"/>
                  </a:lnTo>
                  <a:lnTo>
                    <a:pt x="835482" y="109042"/>
                  </a:lnTo>
                  <a:lnTo>
                    <a:pt x="836396" y="114731"/>
                  </a:lnTo>
                  <a:lnTo>
                    <a:pt x="836396" y="116840"/>
                  </a:lnTo>
                  <a:lnTo>
                    <a:pt x="838454" y="117678"/>
                  </a:lnTo>
                  <a:lnTo>
                    <a:pt x="843076" y="117678"/>
                  </a:lnTo>
                  <a:lnTo>
                    <a:pt x="845743" y="115570"/>
                  </a:lnTo>
                  <a:lnTo>
                    <a:pt x="846416" y="114731"/>
                  </a:lnTo>
                  <a:lnTo>
                    <a:pt x="848614" y="111988"/>
                  </a:lnTo>
                  <a:lnTo>
                    <a:pt x="850366" y="109982"/>
                  </a:lnTo>
                  <a:lnTo>
                    <a:pt x="851598" y="109042"/>
                  </a:lnTo>
                  <a:lnTo>
                    <a:pt x="852411" y="108089"/>
                  </a:lnTo>
                  <a:lnTo>
                    <a:pt x="853338" y="109982"/>
                  </a:lnTo>
                  <a:lnTo>
                    <a:pt x="854163" y="110832"/>
                  </a:lnTo>
                  <a:lnTo>
                    <a:pt x="857961" y="113779"/>
                  </a:lnTo>
                  <a:lnTo>
                    <a:pt x="862685" y="114731"/>
                  </a:lnTo>
                  <a:lnTo>
                    <a:pt x="871918" y="112941"/>
                  </a:lnTo>
                  <a:lnTo>
                    <a:pt x="871918" y="108623"/>
                  </a:lnTo>
                  <a:lnTo>
                    <a:pt x="867308" y="109982"/>
                  </a:lnTo>
                  <a:lnTo>
                    <a:pt x="861758" y="110832"/>
                  </a:lnTo>
                  <a:lnTo>
                    <a:pt x="859701" y="110832"/>
                  </a:lnTo>
                  <a:lnTo>
                    <a:pt x="857034" y="108089"/>
                  </a:lnTo>
                  <a:lnTo>
                    <a:pt x="854163" y="105143"/>
                  </a:lnTo>
                  <a:lnTo>
                    <a:pt x="852411" y="104292"/>
                  </a:lnTo>
                  <a:lnTo>
                    <a:pt x="849541" y="105143"/>
                  </a:lnTo>
                  <a:lnTo>
                    <a:pt x="846874" y="107251"/>
                  </a:lnTo>
                  <a:lnTo>
                    <a:pt x="844816" y="109982"/>
                  </a:lnTo>
                  <a:lnTo>
                    <a:pt x="844003" y="111988"/>
                  </a:lnTo>
                  <a:lnTo>
                    <a:pt x="843076" y="112941"/>
                  </a:lnTo>
                  <a:lnTo>
                    <a:pt x="841019" y="113779"/>
                  </a:lnTo>
                  <a:lnTo>
                    <a:pt x="840193" y="114731"/>
                  </a:lnTo>
                  <a:lnTo>
                    <a:pt x="840193" y="106083"/>
                  </a:lnTo>
                  <a:lnTo>
                    <a:pt x="838936" y="101244"/>
                  </a:lnTo>
                  <a:lnTo>
                    <a:pt x="838454" y="99453"/>
                  </a:lnTo>
                  <a:lnTo>
                    <a:pt x="836396" y="98602"/>
                  </a:lnTo>
                  <a:lnTo>
                    <a:pt x="834656" y="97663"/>
                  </a:lnTo>
                  <a:lnTo>
                    <a:pt x="831684" y="97663"/>
                  </a:lnTo>
                  <a:lnTo>
                    <a:pt x="827062" y="99453"/>
                  </a:lnTo>
                  <a:lnTo>
                    <a:pt x="826135" y="100393"/>
                  </a:lnTo>
                  <a:lnTo>
                    <a:pt x="815149" y="107251"/>
                  </a:lnTo>
                  <a:lnTo>
                    <a:pt x="813917" y="103352"/>
                  </a:lnTo>
                  <a:lnTo>
                    <a:pt x="811352" y="97663"/>
                  </a:lnTo>
                  <a:lnTo>
                    <a:pt x="805802" y="99453"/>
                  </a:lnTo>
                  <a:lnTo>
                    <a:pt x="805802" y="100393"/>
                  </a:lnTo>
                  <a:lnTo>
                    <a:pt x="806627" y="102501"/>
                  </a:lnTo>
                  <a:lnTo>
                    <a:pt x="808380" y="106083"/>
                  </a:lnTo>
                  <a:lnTo>
                    <a:pt x="810425" y="109982"/>
                  </a:lnTo>
                  <a:lnTo>
                    <a:pt x="806627" y="111988"/>
                  </a:lnTo>
                  <a:lnTo>
                    <a:pt x="809294" y="115570"/>
                  </a:lnTo>
                  <a:lnTo>
                    <a:pt x="811352" y="113779"/>
                  </a:lnTo>
                  <a:lnTo>
                    <a:pt x="813917" y="121577"/>
                  </a:lnTo>
                  <a:lnTo>
                    <a:pt x="816889" y="131165"/>
                  </a:lnTo>
                  <a:lnTo>
                    <a:pt x="820597" y="141592"/>
                  </a:lnTo>
                  <a:lnTo>
                    <a:pt x="823264" y="152019"/>
                  </a:lnTo>
                  <a:lnTo>
                    <a:pt x="827989" y="175945"/>
                  </a:lnTo>
                  <a:lnTo>
                    <a:pt x="829106" y="188480"/>
                  </a:lnTo>
                  <a:lnTo>
                    <a:pt x="829932" y="199859"/>
                  </a:lnTo>
                  <a:lnTo>
                    <a:pt x="815149" y="199859"/>
                  </a:lnTo>
                  <a:lnTo>
                    <a:pt x="813917" y="191211"/>
                  </a:lnTo>
                  <a:lnTo>
                    <a:pt x="812177" y="182575"/>
                  </a:lnTo>
                  <a:lnTo>
                    <a:pt x="806627" y="167297"/>
                  </a:lnTo>
                  <a:lnTo>
                    <a:pt x="799033" y="155079"/>
                  </a:lnTo>
                  <a:lnTo>
                    <a:pt x="789686" y="143383"/>
                  </a:lnTo>
                  <a:lnTo>
                    <a:pt x="780453" y="131165"/>
                  </a:lnTo>
                  <a:lnTo>
                    <a:pt x="763816" y="89966"/>
                  </a:lnTo>
                  <a:lnTo>
                    <a:pt x="762584" y="78270"/>
                  </a:lnTo>
                  <a:lnTo>
                    <a:pt x="764641" y="62992"/>
                  </a:lnTo>
                  <a:lnTo>
                    <a:pt x="787120" y="25704"/>
                  </a:lnTo>
                  <a:lnTo>
                    <a:pt x="829106" y="5676"/>
                  </a:lnTo>
                  <a:lnTo>
                    <a:pt x="844816" y="3886"/>
                  </a:lnTo>
                  <a:lnTo>
                    <a:pt x="861758" y="5676"/>
                  </a:lnTo>
                  <a:lnTo>
                    <a:pt x="902931" y="25704"/>
                  </a:lnTo>
                  <a:lnTo>
                    <a:pt x="925004" y="62992"/>
                  </a:lnTo>
                  <a:lnTo>
                    <a:pt x="927049" y="78270"/>
                  </a:lnTo>
                  <a:lnTo>
                    <a:pt x="927049" y="55689"/>
                  </a:lnTo>
                  <a:lnTo>
                    <a:pt x="906411" y="22961"/>
                  </a:lnTo>
                  <a:lnTo>
                    <a:pt x="872451" y="3886"/>
                  </a:lnTo>
                  <a:lnTo>
                    <a:pt x="862685" y="939"/>
                  </a:lnTo>
                  <a:lnTo>
                    <a:pt x="844816" y="0"/>
                  </a:lnTo>
                  <a:lnTo>
                    <a:pt x="827989" y="939"/>
                  </a:lnTo>
                  <a:lnTo>
                    <a:pt x="811352" y="5676"/>
                  </a:lnTo>
                  <a:lnTo>
                    <a:pt x="773988" y="34340"/>
                  </a:lnTo>
                  <a:lnTo>
                    <a:pt x="759091" y="78270"/>
                  </a:lnTo>
                  <a:lnTo>
                    <a:pt x="759091" y="89966"/>
                  </a:lnTo>
                  <a:lnTo>
                    <a:pt x="775728" y="132956"/>
                  </a:lnTo>
                  <a:lnTo>
                    <a:pt x="795235" y="157708"/>
                  </a:lnTo>
                  <a:lnTo>
                    <a:pt x="802830" y="170256"/>
                  </a:lnTo>
                  <a:lnTo>
                    <a:pt x="808380" y="184581"/>
                  </a:lnTo>
                  <a:lnTo>
                    <a:pt x="810425" y="193319"/>
                  </a:lnTo>
                  <a:lnTo>
                    <a:pt x="810425" y="203758"/>
                  </a:lnTo>
                  <a:lnTo>
                    <a:pt x="805802" y="206387"/>
                  </a:lnTo>
                  <a:lnTo>
                    <a:pt x="802005" y="211556"/>
                  </a:lnTo>
                  <a:lnTo>
                    <a:pt x="799960" y="215138"/>
                  </a:lnTo>
                  <a:lnTo>
                    <a:pt x="799033" y="221030"/>
                  </a:lnTo>
                  <a:lnTo>
                    <a:pt x="799033" y="257175"/>
                  </a:lnTo>
                  <a:lnTo>
                    <a:pt x="801090" y="264960"/>
                  </a:lnTo>
                  <a:lnTo>
                    <a:pt x="804570" y="270649"/>
                  </a:lnTo>
                  <a:lnTo>
                    <a:pt x="811352" y="274548"/>
                  </a:lnTo>
                  <a:lnTo>
                    <a:pt x="818642" y="276339"/>
                  </a:lnTo>
                  <a:lnTo>
                    <a:pt x="871918" y="276339"/>
                  </a:lnTo>
                  <a:lnTo>
                    <a:pt x="892352" y="257175"/>
                  </a:lnTo>
                  <a:lnTo>
                    <a:pt x="892352" y="250634"/>
                  </a:lnTo>
                  <a:lnTo>
                    <a:pt x="892352" y="243789"/>
                  </a:lnTo>
                  <a:lnTo>
                    <a:pt x="892352" y="235356"/>
                  </a:lnTo>
                  <a:lnTo>
                    <a:pt x="892352" y="227672"/>
                  </a:lnTo>
                  <a:lnTo>
                    <a:pt x="892352" y="221030"/>
                  </a:lnTo>
                  <a:lnTo>
                    <a:pt x="892009" y="219875"/>
                  </a:lnTo>
                  <a:lnTo>
                    <a:pt x="890612" y="215138"/>
                  </a:lnTo>
                  <a:lnTo>
                    <a:pt x="889228" y="212394"/>
                  </a:lnTo>
                  <a:lnTo>
                    <a:pt x="887730" y="209448"/>
                  </a:lnTo>
                  <a:lnTo>
                    <a:pt x="886802" y="208686"/>
                  </a:lnTo>
                  <a:lnTo>
                    <a:pt x="886802" y="212394"/>
                  </a:lnTo>
                  <a:lnTo>
                    <a:pt x="886802" y="219875"/>
                  </a:lnTo>
                  <a:lnTo>
                    <a:pt x="886802" y="266763"/>
                  </a:lnTo>
                  <a:lnTo>
                    <a:pt x="803757" y="266763"/>
                  </a:lnTo>
                  <a:lnTo>
                    <a:pt x="803757" y="259283"/>
                  </a:lnTo>
                  <a:lnTo>
                    <a:pt x="886802" y="259283"/>
                  </a:lnTo>
                  <a:lnTo>
                    <a:pt x="886802" y="250634"/>
                  </a:lnTo>
                  <a:lnTo>
                    <a:pt x="803757" y="250634"/>
                  </a:lnTo>
                  <a:lnTo>
                    <a:pt x="803757" y="243789"/>
                  </a:lnTo>
                  <a:lnTo>
                    <a:pt x="886802" y="243789"/>
                  </a:lnTo>
                  <a:lnTo>
                    <a:pt x="886802" y="235356"/>
                  </a:lnTo>
                  <a:lnTo>
                    <a:pt x="803757" y="235356"/>
                  </a:lnTo>
                  <a:lnTo>
                    <a:pt x="803757" y="227672"/>
                  </a:lnTo>
                  <a:lnTo>
                    <a:pt x="886802" y="227672"/>
                  </a:lnTo>
                  <a:lnTo>
                    <a:pt x="886802" y="219875"/>
                  </a:lnTo>
                  <a:lnTo>
                    <a:pt x="803757" y="219875"/>
                  </a:lnTo>
                  <a:lnTo>
                    <a:pt x="803757" y="212394"/>
                  </a:lnTo>
                  <a:lnTo>
                    <a:pt x="886802" y="212394"/>
                  </a:lnTo>
                  <a:lnTo>
                    <a:pt x="886802" y="208686"/>
                  </a:lnTo>
                  <a:lnTo>
                    <a:pt x="883005" y="205549"/>
                  </a:lnTo>
                  <a:lnTo>
                    <a:pt x="877468" y="202806"/>
                  </a:lnTo>
                  <a:lnTo>
                    <a:pt x="877468" y="199859"/>
                  </a:lnTo>
                  <a:lnTo>
                    <a:pt x="877468" y="193319"/>
                  </a:lnTo>
                  <a:lnTo>
                    <a:pt x="879525" y="184581"/>
                  </a:lnTo>
                  <a:lnTo>
                    <a:pt x="885063" y="170256"/>
                  </a:lnTo>
                  <a:lnTo>
                    <a:pt x="892352" y="157708"/>
                  </a:lnTo>
                  <a:lnTo>
                    <a:pt x="901700" y="146329"/>
                  </a:lnTo>
                  <a:lnTo>
                    <a:pt x="912164" y="132003"/>
                  </a:lnTo>
                  <a:lnTo>
                    <a:pt x="921512" y="114731"/>
                  </a:lnTo>
                  <a:lnTo>
                    <a:pt x="926236" y="106083"/>
                  </a:lnTo>
                  <a:lnTo>
                    <a:pt x="928801" y="97663"/>
                  </a:lnTo>
                  <a:lnTo>
                    <a:pt x="930846" y="88176"/>
                  </a:lnTo>
                  <a:lnTo>
                    <a:pt x="931773" y="7827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83524" y="4305300"/>
              <a:ext cx="2202179" cy="853439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188976" y="3605529"/>
            <a:ext cx="64179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baseline="2430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400" spc="307" baseline="24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Meeting of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Units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(SLPMU)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Representatives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NSGM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638793" y="4405629"/>
            <a:ext cx="1595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solidFill>
                  <a:srgbClr val="001F5F"/>
                </a:solidFill>
                <a:latin typeface="Arial"/>
                <a:cs typeface="Arial"/>
              </a:rPr>
              <a:t>SGR-</a:t>
            </a:r>
            <a:r>
              <a:rPr sz="2800" b="1" spc="-40" dirty="0">
                <a:solidFill>
                  <a:srgbClr val="001F5F"/>
                </a:solidFill>
                <a:latin typeface="Arial"/>
                <a:cs typeface="Arial"/>
              </a:rPr>
              <a:t>SAT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803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338D"/>
                </a:solidFill>
              </a:rPr>
              <a:t>Tool</a:t>
            </a:r>
            <a:r>
              <a:rPr sz="2800" spc="-10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Snapshot</a:t>
            </a:r>
            <a:r>
              <a:rPr sz="2800" spc="-6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–</a:t>
            </a:r>
            <a:r>
              <a:rPr sz="2800" spc="-100" dirty="0">
                <a:solidFill>
                  <a:srgbClr val="00338D"/>
                </a:solidFill>
              </a:rPr>
              <a:t> </a:t>
            </a:r>
            <a:r>
              <a:rPr sz="2800" spc="-25" dirty="0">
                <a:solidFill>
                  <a:srgbClr val="00338D"/>
                </a:solidFill>
              </a:rPr>
              <a:t>Sub-</a:t>
            </a:r>
            <a:r>
              <a:rPr sz="2800" dirty="0">
                <a:solidFill>
                  <a:srgbClr val="00338D"/>
                </a:solidFill>
              </a:rPr>
              <a:t>Domain</a:t>
            </a:r>
            <a:r>
              <a:rPr sz="2800" spc="-6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View</a:t>
            </a:r>
            <a:r>
              <a:rPr sz="2800" spc="-110" dirty="0">
                <a:solidFill>
                  <a:srgbClr val="00338D"/>
                </a:solidFill>
              </a:rPr>
              <a:t> </a:t>
            </a:r>
            <a:r>
              <a:rPr sz="2800" spc="-10" dirty="0">
                <a:solidFill>
                  <a:srgbClr val="00338D"/>
                </a:solidFill>
              </a:rPr>
              <a:t>(2/2)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89547" y="1263269"/>
            <a:ext cx="2552065" cy="523240"/>
          </a:xfrm>
          <a:custGeom>
            <a:avLst/>
            <a:gdLst/>
            <a:ahLst/>
            <a:cxnLst/>
            <a:rect l="l" t="t" r="r" b="b"/>
            <a:pathLst>
              <a:path w="2552065" h="523239">
                <a:moveTo>
                  <a:pt x="2464650" y="0"/>
                </a:moveTo>
                <a:lnTo>
                  <a:pt x="87185" y="0"/>
                </a:lnTo>
                <a:lnTo>
                  <a:pt x="53251" y="6844"/>
                </a:lnTo>
                <a:lnTo>
                  <a:pt x="25538" y="25511"/>
                </a:lnTo>
                <a:lnTo>
                  <a:pt x="6852" y="53203"/>
                </a:lnTo>
                <a:lnTo>
                  <a:pt x="0" y="87121"/>
                </a:lnTo>
                <a:lnTo>
                  <a:pt x="0" y="435863"/>
                </a:lnTo>
                <a:lnTo>
                  <a:pt x="6852" y="469802"/>
                </a:lnTo>
                <a:lnTo>
                  <a:pt x="25538" y="497538"/>
                </a:lnTo>
                <a:lnTo>
                  <a:pt x="53251" y="516249"/>
                </a:lnTo>
                <a:lnTo>
                  <a:pt x="87185" y="523113"/>
                </a:lnTo>
                <a:lnTo>
                  <a:pt x="2464650" y="523113"/>
                </a:lnTo>
                <a:lnTo>
                  <a:pt x="2498569" y="516249"/>
                </a:lnTo>
                <a:lnTo>
                  <a:pt x="2526261" y="497538"/>
                </a:lnTo>
                <a:lnTo>
                  <a:pt x="2544928" y="469802"/>
                </a:lnTo>
                <a:lnTo>
                  <a:pt x="2551772" y="435863"/>
                </a:lnTo>
                <a:lnTo>
                  <a:pt x="2551772" y="87121"/>
                </a:lnTo>
                <a:lnTo>
                  <a:pt x="2544928" y="53203"/>
                </a:lnTo>
                <a:lnTo>
                  <a:pt x="2526261" y="25511"/>
                </a:lnTo>
                <a:lnTo>
                  <a:pt x="2498569" y="6844"/>
                </a:lnTo>
                <a:lnTo>
                  <a:pt x="2464650" y="0"/>
                </a:lnTo>
                <a:close/>
              </a:path>
            </a:pathLst>
          </a:custGeom>
          <a:solidFill>
            <a:srgbClr val="002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0783" y="930986"/>
            <a:ext cx="1760855" cy="708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C00000"/>
                </a:solidFill>
                <a:latin typeface="Arial"/>
                <a:cs typeface="Arial"/>
              </a:rPr>
              <a:t>Domain: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Arial"/>
              <a:cs typeface="Arial"/>
            </a:endParaRPr>
          </a:p>
          <a:p>
            <a:pPr marL="72136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5.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309" y="2255837"/>
            <a:ext cx="1448015" cy="49237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6865" y="726505"/>
            <a:ext cx="12175490" cy="24765"/>
          </a:xfrm>
          <a:custGeom>
            <a:avLst/>
            <a:gdLst/>
            <a:ahLst/>
            <a:cxnLst/>
            <a:rect l="l" t="t" r="r" b="b"/>
            <a:pathLst>
              <a:path w="12175490" h="24765">
                <a:moveTo>
                  <a:pt x="0" y="24699"/>
                </a:moveTo>
                <a:lnTo>
                  <a:pt x="1217513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716022" y="3352927"/>
            <a:ext cx="4418330" cy="318135"/>
            <a:chOff x="2716022" y="3352927"/>
            <a:chExt cx="4418330" cy="318135"/>
          </a:xfrm>
        </p:grpSpPr>
        <p:sp>
          <p:nvSpPr>
            <p:cNvPr id="8" name="object 8"/>
            <p:cNvSpPr/>
            <p:nvPr/>
          </p:nvSpPr>
          <p:spPr>
            <a:xfrm>
              <a:off x="2722372" y="3359277"/>
              <a:ext cx="2106930" cy="305435"/>
            </a:xfrm>
            <a:custGeom>
              <a:avLst/>
              <a:gdLst/>
              <a:ahLst/>
              <a:cxnLst/>
              <a:rect l="l" t="t" r="r" b="b"/>
              <a:pathLst>
                <a:path w="2106929" h="305435">
                  <a:moveTo>
                    <a:pt x="2056129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127"/>
                  </a:lnTo>
                  <a:lnTo>
                    <a:pt x="3990" y="273905"/>
                  </a:lnTo>
                  <a:lnTo>
                    <a:pt x="14874" y="290052"/>
                  </a:lnTo>
                  <a:lnTo>
                    <a:pt x="31021" y="300936"/>
                  </a:lnTo>
                  <a:lnTo>
                    <a:pt x="50800" y="304927"/>
                  </a:lnTo>
                  <a:lnTo>
                    <a:pt x="2056129" y="304927"/>
                  </a:lnTo>
                  <a:lnTo>
                    <a:pt x="2075908" y="300936"/>
                  </a:lnTo>
                  <a:lnTo>
                    <a:pt x="2092055" y="290052"/>
                  </a:lnTo>
                  <a:lnTo>
                    <a:pt x="2102939" y="273905"/>
                  </a:lnTo>
                  <a:lnTo>
                    <a:pt x="2106929" y="254127"/>
                  </a:lnTo>
                  <a:lnTo>
                    <a:pt x="2106929" y="50800"/>
                  </a:lnTo>
                  <a:lnTo>
                    <a:pt x="2102939" y="31021"/>
                  </a:lnTo>
                  <a:lnTo>
                    <a:pt x="2092055" y="14874"/>
                  </a:lnTo>
                  <a:lnTo>
                    <a:pt x="2075908" y="3990"/>
                  </a:lnTo>
                  <a:lnTo>
                    <a:pt x="2056129" y="0"/>
                  </a:lnTo>
                  <a:close/>
                </a:path>
              </a:pathLst>
            </a:custGeom>
            <a:solidFill>
              <a:srgbClr val="00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22372" y="3359277"/>
              <a:ext cx="2106930" cy="305435"/>
            </a:xfrm>
            <a:custGeom>
              <a:avLst/>
              <a:gdLst/>
              <a:ahLst/>
              <a:cxnLst/>
              <a:rect l="l" t="t" r="r" b="b"/>
              <a:pathLst>
                <a:path w="2106929" h="305435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2056129" y="0"/>
                  </a:lnTo>
                  <a:lnTo>
                    <a:pt x="2075908" y="3990"/>
                  </a:lnTo>
                  <a:lnTo>
                    <a:pt x="2092055" y="14874"/>
                  </a:lnTo>
                  <a:lnTo>
                    <a:pt x="2102939" y="31021"/>
                  </a:lnTo>
                  <a:lnTo>
                    <a:pt x="2106929" y="50800"/>
                  </a:lnTo>
                  <a:lnTo>
                    <a:pt x="2106929" y="254127"/>
                  </a:lnTo>
                  <a:lnTo>
                    <a:pt x="2102939" y="273905"/>
                  </a:lnTo>
                  <a:lnTo>
                    <a:pt x="2092055" y="290052"/>
                  </a:lnTo>
                  <a:lnTo>
                    <a:pt x="2075908" y="300936"/>
                  </a:lnTo>
                  <a:lnTo>
                    <a:pt x="2056129" y="304927"/>
                  </a:lnTo>
                  <a:lnTo>
                    <a:pt x="50800" y="304927"/>
                  </a:lnTo>
                  <a:lnTo>
                    <a:pt x="31021" y="300936"/>
                  </a:lnTo>
                  <a:lnTo>
                    <a:pt x="14874" y="290052"/>
                  </a:lnTo>
                  <a:lnTo>
                    <a:pt x="3990" y="273905"/>
                  </a:lnTo>
                  <a:lnTo>
                    <a:pt x="0" y="254127"/>
                  </a:lnTo>
                  <a:lnTo>
                    <a:pt x="0" y="50800"/>
                  </a:lnTo>
                  <a:close/>
                </a:path>
              </a:pathLst>
            </a:custGeom>
            <a:ln w="12700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20945" y="3359277"/>
              <a:ext cx="2106930" cy="305435"/>
            </a:xfrm>
            <a:custGeom>
              <a:avLst/>
              <a:gdLst/>
              <a:ahLst/>
              <a:cxnLst/>
              <a:rect l="l" t="t" r="r" b="b"/>
              <a:pathLst>
                <a:path w="2106929" h="305435">
                  <a:moveTo>
                    <a:pt x="2056002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127"/>
                  </a:lnTo>
                  <a:lnTo>
                    <a:pt x="3990" y="273905"/>
                  </a:lnTo>
                  <a:lnTo>
                    <a:pt x="14874" y="290052"/>
                  </a:lnTo>
                  <a:lnTo>
                    <a:pt x="31021" y="300936"/>
                  </a:lnTo>
                  <a:lnTo>
                    <a:pt x="50800" y="304927"/>
                  </a:lnTo>
                  <a:lnTo>
                    <a:pt x="2056002" y="304927"/>
                  </a:lnTo>
                  <a:lnTo>
                    <a:pt x="2075781" y="300936"/>
                  </a:lnTo>
                  <a:lnTo>
                    <a:pt x="2091928" y="290052"/>
                  </a:lnTo>
                  <a:lnTo>
                    <a:pt x="2102812" y="273905"/>
                  </a:lnTo>
                  <a:lnTo>
                    <a:pt x="2106803" y="254127"/>
                  </a:lnTo>
                  <a:lnTo>
                    <a:pt x="2106803" y="50800"/>
                  </a:lnTo>
                  <a:lnTo>
                    <a:pt x="2102812" y="31021"/>
                  </a:lnTo>
                  <a:lnTo>
                    <a:pt x="2091928" y="14874"/>
                  </a:lnTo>
                  <a:lnTo>
                    <a:pt x="2075781" y="3990"/>
                  </a:lnTo>
                  <a:lnTo>
                    <a:pt x="2056002" y="0"/>
                  </a:lnTo>
                  <a:close/>
                </a:path>
              </a:pathLst>
            </a:custGeom>
            <a:solidFill>
              <a:srgbClr val="00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0945" y="3359277"/>
              <a:ext cx="2106930" cy="305435"/>
            </a:xfrm>
            <a:custGeom>
              <a:avLst/>
              <a:gdLst/>
              <a:ahLst/>
              <a:cxnLst/>
              <a:rect l="l" t="t" r="r" b="b"/>
              <a:pathLst>
                <a:path w="2106929" h="305435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2056002" y="0"/>
                  </a:lnTo>
                  <a:lnTo>
                    <a:pt x="2075781" y="3990"/>
                  </a:lnTo>
                  <a:lnTo>
                    <a:pt x="2091928" y="14874"/>
                  </a:lnTo>
                  <a:lnTo>
                    <a:pt x="2102812" y="31021"/>
                  </a:lnTo>
                  <a:lnTo>
                    <a:pt x="2106803" y="50800"/>
                  </a:lnTo>
                  <a:lnTo>
                    <a:pt x="2106803" y="254127"/>
                  </a:lnTo>
                  <a:lnTo>
                    <a:pt x="2102812" y="273905"/>
                  </a:lnTo>
                  <a:lnTo>
                    <a:pt x="2091928" y="290052"/>
                  </a:lnTo>
                  <a:lnTo>
                    <a:pt x="2075781" y="300936"/>
                  </a:lnTo>
                  <a:lnTo>
                    <a:pt x="2056002" y="304927"/>
                  </a:lnTo>
                  <a:lnTo>
                    <a:pt x="50800" y="304927"/>
                  </a:lnTo>
                  <a:lnTo>
                    <a:pt x="31021" y="300936"/>
                  </a:lnTo>
                  <a:lnTo>
                    <a:pt x="14874" y="290052"/>
                  </a:lnTo>
                  <a:lnTo>
                    <a:pt x="3990" y="273905"/>
                  </a:lnTo>
                  <a:lnTo>
                    <a:pt x="0" y="254127"/>
                  </a:lnTo>
                  <a:lnTo>
                    <a:pt x="0" y="50800"/>
                  </a:lnTo>
                  <a:close/>
                </a:path>
              </a:pathLst>
            </a:custGeom>
            <a:ln w="12700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34732" y="3387089"/>
            <a:ext cx="20796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56653" y="3352927"/>
            <a:ext cx="2119630" cy="318135"/>
            <a:chOff x="7256653" y="3352927"/>
            <a:chExt cx="2119630" cy="318135"/>
          </a:xfrm>
        </p:grpSpPr>
        <p:sp>
          <p:nvSpPr>
            <p:cNvPr id="14" name="object 14"/>
            <p:cNvSpPr/>
            <p:nvPr/>
          </p:nvSpPr>
          <p:spPr>
            <a:xfrm>
              <a:off x="7263003" y="3359277"/>
              <a:ext cx="2106930" cy="305435"/>
            </a:xfrm>
            <a:custGeom>
              <a:avLst/>
              <a:gdLst/>
              <a:ahLst/>
              <a:cxnLst/>
              <a:rect l="l" t="t" r="r" b="b"/>
              <a:pathLst>
                <a:path w="2106929" h="305435">
                  <a:moveTo>
                    <a:pt x="2056002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127"/>
                  </a:lnTo>
                  <a:lnTo>
                    <a:pt x="3990" y="273905"/>
                  </a:lnTo>
                  <a:lnTo>
                    <a:pt x="14874" y="290052"/>
                  </a:lnTo>
                  <a:lnTo>
                    <a:pt x="31021" y="300936"/>
                  </a:lnTo>
                  <a:lnTo>
                    <a:pt x="50800" y="304927"/>
                  </a:lnTo>
                  <a:lnTo>
                    <a:pt x="2056002" y="304927"/>
                  </a:lnTo>
                  <a:lnTo>
                    <a:pt x="2075781" y="300936"/>
                  </a:lnTo>
                  <a:lnTo>
                    <a:pt x="2091928" y="290052"/>
                  </a:lnTo>
                  <a:lnTo>
                    <a:pt x="2102812" y="273905"/>
                  </a:lnTo>
                  <a:lnTo>
                    <a:pt x="2106803" y="254127"/>
                  </a:lnTo>
                  <a:lnTo>
                    <a:pt x="2106803" y="50800"/>
                  </a:lnTo>
                  <a:lnTo>
                    <a:pt x="2102812" y="31021"/>
                  </a:lnTo>
                  <a:lnTo>
                    <a:pt x="2091928" y="14874"/>
                  </a:lnTo>
                  <a:lnTo>
                    <a:pt x="2075781" y="3990"/>
                  </a:lnTo>
                  <a:lnTo>
                    <a:pt x="2056002" y="0"/>
                  </a:lnTo>
                  <a:close/>
                </a:path>
              </a:pathLst>
            </a:custGeom>
            <a:solidFill>
              <a:srgbClr val="00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63003" y="3359277"/>
              <a:ext cx="2106930" cy="305435"/>
            </a:xfrm>
            <a:custGeom>
              <a:avLst/>
              <a:gdLst/>
              <a:ahLst/>
              <a:cxnLst/>
              <a:rect l="l" t="t" r="r" b="b"/>
              <a:pathLst>
                <a:path w="2106929" h="305435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2056002" y="0"/>
                  </a:lnTo>
                  <a:lnTo>
                    <a:pt x="2075781" y="3990"/>
                  </a:lnTo>
                  <a:lnTo>
                    <a:pt x="2091928" y="14874"/>
                  </a:lnTo>
                  <a:lnTo>
                    <a:pt x="2102812" y="31021"/>
                  </a:lnTo>
                  <a:lnTo>
                    <a:pt x="2106803" y="50800"/>
                  </a:lnTo>
                  <a:lnTo>
                    <a:pt x="2106803" y="254127"/>
                  </a:lnTo>
                  <a:lnTo>
                    <a:pt x="2102812" y="273905"/>
                  </a:lnTo>
                  <a:lnTo>
                    <a:pt x="2091928" y="290052"/>
                  </a:lnTo>
                  <a:lnTo>
                    <a:pt x="2075781" y="300936"/>
                  </a:lnTo>
                  <a:lnTo>
                    <a:pt x="2056002" y="304927"/>
                  </a:lnTo>
                  <a:lnTo>
                    <a:pt x="50800" y="304927"/>
                  </a:lnTo>
                  <a:lnTo>
                    <a:pt x="31021" y="300936"/>
                  </a:lnTo>
                  <a:lnTo>
                    <a:pt x="14874" y="290052"/>
                  </a:lnTo>
                  <a:lnTo>
                    <a:pt x="3990" y="273905"/>
                  </a:lnTo>
                  <a:lnTo>
                    <a:pt x="0" y="254127"/>
                  </a:lnTo>
                  <a:lnTo>
                    <a:pt x="0" y="50800"/>
                  </a:lnTo>
                  <a:close/>
                </a:path>
              </a:pathLst>
            </a:custGeom>
            <a:ln w="12700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276790" y="3387089"/>
            <a:ext cx="20796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555098" y="3352927"/>
            <a:ext cx="2119630" cy="318135"/>
            <a:chOff x="9555098" y="3352927"/>
            <a:chExt cx="2119630" cy="318135"/>
          </a:xfrm>
        </p:grpSpPr>
        <p:sp>
          <p:nvSpPr>
            <p:cNvPr id="18" name="object 18"/>
            <p:cNvSpPr/>
            <p:nvPr/>
          </p:nvSpPr>
          <p:spPr>
            <a:xfrm>
              <a:off x="9561448" y="3359277"/>
              <a:ext cx="2106930" cy="305435"/>
            </a:xfrm>
            <a:custGeom>
              <a:avLst/>
              <a:gdLst/>
              <a:ahLst/>
              <a:cxnLst/>
              <a:rect l="l" t="t" r="r" b="b"/>
              <a:pathLst>
                <a:path w="2106929" h="305435">
                  <a:moveTo>
                    <a:pt x="2056002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127"/>
                  </a:lnTo>
                  <a:lnTo>
                    <a:pt x="3990" y="273905"/>
                  </a:lnTo>
                  <a:lnTo>
                    <a:pt x="14874" y="290052"/>
                  </a:lnTo>
                  <a:lnTo>
                    <a:pt x="31021" y="300936"/>
                  </a:lnTo>
                  <a:lnTo>
                    <a:pt x="50800" y="304927"/>
                  </a:lnTo>
                  <a:lnTo>
                    <a:pt x="2056002" y="304927"/>
                  </a:lnTo>
                  <a:lnTo>
                    <a:pt x="2075801" y="300936"/>
                  </a:lnTo>
                  <a:lnTo>
                    <a:pt x="2091991" y="290052"/>
                  </a:lnTo>
                  <a:lnTo>
                    <a:pt x="2102919" y="273905"/>
                  </a:lnTo>
                  <a:lnTo>
                    <a:pt x="2106929" y="254127"/>
                  </a:lnTo>
                  <a:lnTo>
                    <a:pt x="2106929" y="50800"/>
                  </a:lnTo>
                  <a:lnTo>
                    <a:pt x="2102919" y="31021"/>
                  </a:lnTo>
                  <a:lnTo>
                    <a:pt x="2091991" y="14874"/>
                  </a:lnTo>
                  <a:lnTo>
                    <a:pt x="2075801" y="3990"/>
                  </a:lnTo>
                  <a:lnTo>
                    <a:pt x="2056002" y="0"/>
                  </a:lnTo>
                  <a:close/>
                </a:path>
              </a:pathLst>
            </a:custGeom>
            <a:solidFill>
              <a:srgbClr val="00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561448" y="3359277"/>
              <a:ext cx="2106930" cy="305435"/>
            </a:xfrm>
            <a:custGeom>
              <a:avLst/>
              <a:gdLst/>
              <a:ahLst/>
              <a:cxnLst/>
              <a:rect l="l" t="t" r="r" b="b"/>
              <a:pathLst>
                <a:path w="2106929" h="305435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2056002" y="0"/>
                  </a:lnTo>
                  <a:lnTo>
                    <a:pt x="2075801" y="3990"/>
                  </a:lnTo>
                  <a:lnTo>
                    <a:pt x="2091991" y="14874"/>
                  </a:lnTo>
                  <a:lnTo>
                    <a:pt x="2102919" y="31021"/>
                  </a:lnTo>
                  <a:lnTo>
                    <a:pt x="2106929" y="50800"/>
                  </a:lnTo>
                  <a:lnTo>
                    <a:pt x="2106929" y="254127"/>
                  </a:lnTo>
                  <a:lnTo>
                    <a:pt x="2102919" y="273905"/>
                  </a:lnTo>
                  <a:lnTo>
                    <a:pt x="2091991" y="290052"/>
                  </a:lnTo>
                  <a:lnTo>
                    <a:pt x="2075801" y="300936"/>
                  </a:lnTo>
                  <a:lnTo>
                    <a:pt x="2056002" y="304927"/>
                  </a:lnTo>
                  <a:lnTo>
                    <a:pt x="50800" y="304927"/>
                  </a:lnTo>
                  <a:lnTo>
                    <a:pt x="31021" y="300936"/>
                  </a:lnTo>
                  <a:lnTo>
                    <a:pt x="14874" y="290052"/>
                  </a:lnTo>
                  <a:lnTo>
                    <a:pt x="3990" y="273905"/>
                  </a:lnTo>
                  <a:lnTo>
                    <a:pt x="0" y="254127"/>
                  </a:lnTo>
                  <a:lnTo>
                    <a:pt x="0" y="50800"/>
                  </a:lnTo>
                  <a:close/>
                </a:path>
              </a:pathLst>
            </a:custGeom>
            <a:ln w="12700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75236" y="3387089"/>
            <a:ext cx="20796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2247" y="3352927"/>
            <a:ext cx="2119630" cy="318135"/>
            <a:chOff x="402247" y="3352927"/>
            <a:chExt cx="2119630" cy="318135"/>
          </a:xfrm>
        </p:grpSpPr>
        <p:sp>
          <p:nvSpPr>
            <p:cNvPr id="22" name="object 22"/>
            <p:cNvSpPr/>
            <p:nvPr/>
          </p:nvSpPr>
          <p:spPr>
            <a:xfrm>
              <a:off x="408597" y="3359277"/>
              <a:ext cx="2106930" cy="305435"/>
            </a:xfrm>
            <a:custGeom>
              <a:avLst/>
              <a:gdLst/>
              <a:ahLst/>
              <a:cxnLst/>
              <a:rect l="l" t="t" r="r" b="b"/>
              <a:pathLst>
                <a:path w="2106930" h="305435">
                  <a:moveTo>
                    <a:pt x="2056091" y="0"/>
                  </a:moveTo>
                  <a:lnTo>
                    <a:pt x="50825" y="0"/>
                  </a:lnTo>
                  <a:lnTo>
                    <a:pt x="31043" y="3990"/>
                  </a:lnTo>
                  <a:lnTo>
                    <a:pt x="14887" y="14874"/>
                  </a:lnTo>
                  <a:lnTo>
                    <a:pt x="3994" y="31021"/>
                  </a:lnTo>
                  <a:lnTo>
                    <a:pt x="0" y="50800"/>
                  </a:lnTo>
                  <a:lnTo>
                    <a:pt x="0" y="254127"/>
                  </a:lnTo>
                  <a:lnTo>
                    <a:pt x="3994" y="273905"/>
                  </a:lnTo>
                  <a:lnTo>
                    <a:pt x="14887" y="290052"/>
                  </a:lnTo>
                  <a:lnTo>
                    <a:pt x="31043" y="300936"/>
                  </a:lnTo>
                  <a:lnTo>
                    <a:pt x="50825" y="304927"/>
                  </a:lnTo>
                  <a:lnTo>
                    <a:pt x="2056091" y="304927"/>
                  </a:lnTo>
                  <a:lnTo>
                    <a:pt x="2075870" y="300936"/>
                  </a:lnTo>
                  <a:lnTo>
                    <a:pt x="2092017" y="290052"/>
                  </a:lnTo>
                  <a:lnTo>
                    <a:pt x="2102901" y="273905"/>
                  </a:lnTo>
                  <a:lnTo>
                    <a:pt x="2106891" y="254127"/>
                  </a:lnTo>
                  <a:lnTo>
                    <a:pt x="2106891" y="50800"/>
                  </a:lnTo>
                  <a:lnTo>
                    <a:pt x="2102901" y="31021"/>
                  </a:lnTo>
                  <a:lnTo>
                    <a:pt x="2092017" y="14874"/>
                  </a:lnTo>
                  <a:lnTo>
                    <a:pt x="2075870" y="3990"/>
                  </a:lnTo>
                  <a:lnTo>
                    <a:pt x="2056091" y="0"/>
                  </a:lnTo>
                  <a:close/>
                </a:path>
              </a:pathLst>
            </a:custGeom>
            <a:solidFill>
              <a:srgbClr val="00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8597" y="3359277"/>
              <a:ext cx="2106930" cy="305435"/>
            </a:xfrm>
            <a:custGeom>
              <a:avLst/>
              <a:gdLst/>
              <a:ahLst/>
              <a:cxnLst/>
              <a:rect l="l" t="t" r="r" b="b"/>
              <a:pathLst>
                <a:path w="2106930" h="305435">
                  <a:moveTo>
                    <a:pt x="0" y="50800"/>
                  </a:moveTo>
                  <a:lnTo>
                    <a:pt x="3994" y="31021"/>
                  </a:lnTo>
                  <a:lnTo>
                    <a:pt x="14887" y="14874"/>
                  </a:lnTo>
                  <a:lnTo>
                    <a:pt x="31043" y="3990"/>
                  </a:lnTo>
                  <a:lnTo>
                    <a:pt x="50825" y="0"/>
                  </a:lnTo>
                  <a:lnTo>
                    <a:pt x="2056091" y="0"/>
                  </a:lnTo>
                  <a:lnTo>
                    <a:pt x="2075870" y="3990"/>
                  </a:lnTo>
                  <a:lnTo>
                    <a:pt x="2092017" y="14874"/>
                  </a:lnTo>
                  <a:lnTo>
                    <a:pt x="2102901" y="31021"/>
                  </a:lnTo>
                  <a:lnTo>
                    <a:pt x="2106891" y="50800"/>
                  </a:lnTo>
                  <a:lnTo>
                    <a:pt x="2106891" y="254127"/>
                  </a:lnTo>
                  <a:lnTo>
                    <a:pt x="2102901" y="273905"/>
                  </a:lnTo>
                  <a:lnTo>
                    <a:pt x="2092017" y="290052"/>
                  </a:lnTo>
                  <a:lnTo>
                    <a:pt x="2075870" y="300936"/>
                  </a:lnTo>
                  <a:lnTo>
                    <a:pt x="2056091" y="304927"/>
                  </a:lnTo>
                  <a:lnTo>
                    <a:pt x="50825" y="304927"/>
                  </a:lnTo>
                  <a:lnTo>
                    <a:pt x="31043" y="300936"/>
                  </a:lnTo>
                  <a:lnTo>
                    <a:pt x="14887" y="290052"/>
                  </a:lnTo>
                  <a:lnTo>
                    <a:pt x="3994" y="273905"/>
                  </a:lnTo>
                  <a:lnTo>
                    <a:pt x="0" y="254127"/>
                  </a:lnTo>
                  <a:lnTo>
                    <a:pt x="0" y="50800"/>
                  </a:lnTo>
                  <a:close/>
                </a:path>
              </a:pathLst>
            </a:custGeom>
            <a:ln w="12700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07009" y="2984957"/>
            <a:ext cx="440880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Maturity</a:t>
            </a:r>
            <a:r>
              <a:rPr sz="14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levels</a:t>
            </a: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(Selection</a:t>
            </a:r>
            <a:r>
              <a:rPr sz="14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14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be</a:t>
            </a:r>
            <a:r>
              <a:rPr sz="14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made</a:t>
            </a:r>
            <a:r>
              <a:rPr sz="14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by</a:t>
            </a:r>
            <a:r>
              <a:rPr sz="14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C00000"/>
                </a:solidFill>
                <a:latin typeface="Arial"/>
                <a:cs typeface="Arial"/>
              </a:rPr>
              <a:t>utilities)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Arial"/>
              <a:cs typeface="Arial"/>
            </a:endParaRPr>
          </a:p>
          <a:p>
            <a:pPr marL="15875" algn="ctr">
              <a:lnSpc>
                <a:spcPct val="100000"/>
              </a:lnSpc>
              <a:tabLst>
                <a:tab pos="2329815" algn="l"/>
              </a:tabLst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	Level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 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2434" y="3715004"/>
            <a:ext cx="784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Customer customer established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61846" y="3715004"/>
            <a:ext cx="3226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-13970">
              <a:lnSpc>
                <a:spcPct val="100000"/>
              </a:lnSpc>
              <a:spcBef>
                <a:spcPts val="100"/>
              </a:spcBef>
              <a:tabLst>
                <a:tab pos="523875" algn="l"/>
                <a:tab pos="828675" algn="l"/>
                <a:tab pos="1470660" algn="l"/>
                <a:tab pos="1885314" algn="l"/>
                <a:tab pos="2211705" algn="l"/>
                <a:tab pos="2275840" algn="l"/>
                <a:tab pos="2716530" algn="l"/>
                <a:tab pos="2943225" algn="l"/>
              </a:tabLst>
            </a:pPr>
            <a:r>
              <a:rPr sz="1200" spc="-10" dirty="0">
                <a:latin typeface="Arial"/>
                <a:cs typeface="Arial"/>
              </a:rPr>
              <a:t>help-</a:t>
            </a:r>
            <a:r>
              <a:rPr sz="1200" spc="-20" dirty="0">
                <a:latin typeface="Arial"/>
                <a:cs typeface="Arial"/>
              </a:rPr>
              <a:t>desk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5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Customer</a:t>
            </a:r>
            <a:r>
              <a:rPr sz="1200" dirty="0">
                <a:latin typeface="Arial"/>
                <a:cs typeface="Arial"/>
              </a:rPr>
              <a:t>		</a:t>
            </a:r>
            <a:r>
              <a:rPr sz="1200" spc="-20" dirty="0">
                <a:latin typeface="Arial"/>
                <a:cs typeface="Arial"/>
              </a:rPr>
              <a:t>care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centers </a:t>
            </a:r>
            <a:r>
              <a:rPr sz="1200" spc="-20" dirty="0">
                <a:latin typeface="Arial"/>
                <a:cs typeface="Arial"/>
              </a:rPr>
              <a:t>care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center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5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5" dirty="0">
                <a:latin typeface="Arial"/>
                <a:cs typeface="Arial"/>
              </a:rPr>
              <a:t>IT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enabled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0" dirty="0">
                <a:latin typeface="Arial"/>
                <a:cs typeface="Arial"/>
              </a:rPr>
              <a:t>with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3222" y="4080764"/>
            <a:ext cx="845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Relationship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33014" y="4080764"/>
            <a:ext cx="8991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Customer Management implemented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33014" y="4812538"/>
            <a:ext cx="1753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609600" algn="l"/>
                <a:tab pos="1394460" algn="l"/>
              </a:tabLst>
            </a:pPr>
            <a:r>
              <a:rPr sz="1200" spc="-20" dirty="0">
                <a:latin typeface="Arial"/>
                <a:cs typeface="Arial"/>
              </a:rPr>
              <a:t>KPIs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defined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(e.g.: Average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33014" y="5178297"/>
            <a:ext cx="688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resolution monitored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33495" y="4995417"/>
            <a:ext cx="956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94005" algn="r">
              <a:lnSpc>
                <a:spcPct val="100000"/>
              </a:lnSpc>
              <a:spcBef>
                <a:spcPts val="100"/>
              </a:spcBef>
              <a:tabLst>
                <a:tab pos="479425" algn="l"/>
                <a:tab pos="721995" algn="l"/>
              </a:tabLst>
            </a:pPr>
            <a:r>
              <a:rPr sz="1200" spc="-10" dirty="0">
                <a:latin typeface="Arial"/>
                <a:cs typeface="Arial"/>
              </a:rPr>
              <a:t>complaint time)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&amp;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5" dirty="0">
                <a:latin typeface="Arial"/>
                <a:cs typeface="Arial"/>
              </a:rPr>
              <a:t>are</a:t>
            </a:r>
            <a:endParaRPr sz="12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</a:pPr>
            <a:r>
              <a:rPr sz="1200" spc="-25" dirty="0">
                <a:latin typeface="Arial"/>
                <a:cs typeface="Arial"/>
              </a:rPr>
              <a:t>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33014" y="5544108"/>
            <a:ext cx="1578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monthly/quarterly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basis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99836" y="3739388"/>
            <a:ext cx="7391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Interactive Response, Telephony automatic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01841" y="3739388"/>
            <a:ext cx="10477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 marR="5080" indent="389890" algn="r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"/>
                <a:cs typeface="Arial"/>
              </a:rPr>
              <a:t>Voice </a:t>
            </a:r>
            <a:r>
              <a:rPr sz="1200" spc="-10" dirty="0">
                <a:latin typeface="Arial"/>
                <a:cs typeface="Arial"/>
              </a:rPr>
              <a:t>Computer Integration,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tabLst>
                <a:tab pos="367030" algn="l"/>
              </a:tabLst>
            </a:pPr>
            <a:r>
              <a:rPr sz="1200" spc="-20" dirty="0">
                <a:latin typeface="Arial"/>
                <a:cs typeface="Arial"/>
              </a:rPr>
              <a:t>call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distributor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99836" y="4471161"/>
            <a:ext cx="184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implemented</a:t>
            </a:r>
            <a:r>
              <a:rPr sz="1200" spc="4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4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optimum </a:t>
            </a:r>
            <a:r>
              <a:rPr sz="1200" dirty="0">
                <a:latin typeface="Arial"/>
                <a:cs typeface="Arial"/>
              </a:rPr>
              <a:t>routing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consumer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calls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99836" y="5019802"/>
            <a:ext cx="184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Improvement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KPIs</a:t>
            </a:r>
            <a:r>
              <a:rPr sz="1200" spc="3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due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automation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customer </a:t>
            </a:r>
            <a:r>
              <a:rPr sz="1200" dirty="0">
                <a:latin typeface="Arial"/>
                <a:cs typeface="Arial"/>
              </a:rPr>
              <a:t>care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infrastructure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420" y="3761676"/>
            <a:ext cx="211442" cy="211455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7594727" y="3937507"/>
            <a:ext cx="899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management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94727" y="3754628"/>
            <a:ext cx="1734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450850" algn="l"/>
                <a:tab pos="1061720" algn="l"/>
              </a:tabLst>
            </a:pPr>
            <a:r>
              <a:rPr sz="1200" spc="-20" dirty="0">
                <a:latin typeface="Arial"/>
                <a:cs typeface="Arial"/>
              </a:rPr>
              <a:t>Call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center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workforce</a:t>
            </a:r>
            <a:endParaRPr sz="12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94727" y="4120388"/>
            <a:ext cx="1735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implemented</a:t>
            </a:r>
            <a:r>
              <a:rPr sz="1200" spc="3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3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optimal </a:t>
            </a:r>
            <a:r>
              <a:rPr sz="1200" dirty="0">
                <a:latin typeface="Arial"/>
                <a:cs typeface="Arial"/>
              </a:rPr>
              <a:t>scheduling</a:t>
            </a:r>
            <a:r>
              <a:rPr sz="1200" spc="120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140" dirty="0">
                <a:latin typeface="Arial"/>
                <a:cs typeface="Arial"/>
              </a:rPr>
              <a:t>  </a:t>
            </a:r>
            <a:r>
              <a:rPr sz="1200" spc="-10" dirty="0">
                <a:latin typeface="Arial"/>
                <a:cs typeface="Arial"/>
              </a:rPr>
              <a:t>customer </a:t>
            </a:r>
            <a:r>
              <a:rPr sz="1200" dirty="0">
                <a:latin typeface="Arial"/>
                <a:cs typeface="Arial"/>
              </a:rPr>
              <a:t>care</a:t>
            </a:r>
            <a:r>
              <a:rPr sz="1200" spc="-10" dirty="0">
                <a:latin typeface="Arial"/>
                <a:cs typeface="Arial"/>
              </a:rPr>
              <a:t> executives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929494" y="3754628"/>
            <a:ext cx="17360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519430" algn="l"/>
                <a:tab pos="1503680" algn="l"/>
              </a:tabLst>
            </a:pPr>
            <a:r>
              <a:rPr sz="1200" spc="-10" dirty="0">
                <a:latin typeface="Arial"/>
                <a:cs typeface="Arial"/>
              </a:rPr>
              <a:t>Self-</a:t>
            </a:r>
            <a:r>
              <a:rPr sz="1200" dirty="0">
                <a:latin typeface="Arial"/>
                <a:cs typeface="Arial"/>
              </a:rPr>
              <a:t>service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options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such </a:t>
            </a:r>
            <a:r>
              <a:rPr sz="1200" spc="-25" dirty="0">
                <a:latin typeface="Arial"/>
                <a:cs typeface="Arial"/>
              </a:rPr>
              <a:t>as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chat-</a:t>
            </a:r>
            <a:r>
              <a:rPr sz="1200" spc="-20" dirty="0">
                <a:latin typeface="Arial"/>
                <a:cs typeface="Arial"/>
              </a:rPr>
              <a:t>bots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5" dirty="0">
                <a:latin typeface="Arial"/>
                <a:cs typeface="Arial"/>
              </a:rPr>
              <a:t>are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929494" y="4120388"/>
            <a:ext cx="725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introduced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66408" y="3202793"/>
            <a:ext cx="11516995" cy="2802890"/>
            <a:chOff x="345262" y="3313442"/>
            <a:chExt cx="11516995" cy="2802890"/>
          </a:xfrm>
        </p:grpSpPr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6659" y="3750246"/>
              <a:ext cx="211454" cy="21145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6659" y="4903152"/>
              <a:ext cx="211454" cy="21145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30914" y="3773868"/>
              <a:ext cx="211455" cy="21145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9390" y="5086032"/>
              <a:ext cx="211455" cy="21145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3582" y="3801681"/>
              <a:ext cx="211454" cy="21145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28217" y="3761676"/>
              <a:ext cx="211454" cy="21145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51612" y="3319792"/>
              <a:ext cx="11504295" cy="2790190"/>
            </a:xfrm>
            <a:custGeom>
              <a:avLst/>
              <a:gdLst/>
              <a:ahLst/>
              <a:cxnLst/>
              <a:rect l="l" t="t" r="r" b="b"/>
              <a:pathLst>
                <a:path w="11504295" h="2790190">
                  <a:moveTo>
                    <a:pt x="0" y="2790063"/>
                  </a:moveTo>
                  <a:lnTo>
                    <a:pt x="11504041" y="2790063"/>
                  </a:lnTo>
                  <a:lnTo>
                    <a:pt x="11504041" y="0"/>
                  </a:lnTo>
                  <a:lnTo>
                    <a:pt x="0" y="0"/>
                  </a:lnTo>
                  <a:lnTo>
                    <a:pt x="0" y="2790063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69881" y="5561012"/>
              <a:ext cx="487286" cy="487286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4999418" y="2292413"/>
            <a:ext cx="1448435" cy="492759"/>
            <a:chOff x="4999418" y="2292413"/>
            <a:chExt cx="1448435" cy="492759"/>
          </a:xfrm>
        </p:grpSpPr>
        <p:sp>
          <p:nvSpPr>
            <p:cNvPr id="53" name="object 53"/>
            <p:cNvSpPr/>
            <p:nvPr/>
          </p:nvSpPr>
          <p:spPr>
            <a:xfrm>
              <a:off x="5013705" y="2306701"/>
              <a:ext cx="1419860" cy="464184"/>
            </a:xfrm>
            <a:custGeom>
              <a:avLst/>
              <a:gdLst/>
              <a:ahLst/>
              <a:cxnLst/>
              <a:rect l="l" t="t" r="r" b="b"/>
              <a:pathLst>
                <a:path w="1419860" h="464185">
                  <a:moveTo>
                    <a:pt x="1342136" y="0"/>
                  </a:moveTo>
                  <a:lnTo>
                    <a:pt x="77343" y="0"/>
                  </a:lnTo>
                  <a:lnTo>
                    <a:pt x="47255" y="6084"/>
                  </a:lnTo>
                  <a:lnTo>
                    <a:pt x="22669" y="22669"/>
                  </a:lnTo>
                  <a:lnTo>
                    <a:pt x="6084" y="47255"/>
                  </a:lnTo>
                  <a:lnTo>
                    <a:pt x="0" y="77343"/>
                  </a:lnTo>
                  <a:lnTo>
                    <a:pt x="0" y="386461"/>
                  </a:lnTo>
                  <a:lnTo>
                    <a:pt x="6084" y="416601"/>
                  </a:lnTo>
                  <a:lnTo>
                    <a:pt x="22669" y="441182"/>
                  </a:lnTo>
                  <a:lnTo>
                    <a:pt x="47255" y="457737"/>
                  </a:lnTo>
                  <a:lnTo>
                    <a:pt x="77343" y="463803"/>
                  </a:lnTo>
                  <a:lnTo>
                    <a:pt x="1342136" y="463803"/>
                  </a:lnTo>
                  <a:lnTo>
                    <a:pt x="1372203" y="457737"/>
                  </a:lnTo>
                  <a:lnTo>
                    <a:pt x="1396746" y="441182"/>
                  </a:lnTo>
                  <a:lnTo>
                    <a:pt x="1413287" y="416601"/>
                  </a:lnTo>
                  <a:lnTo>
                    <a:pt x="1419352" y="386461"/>
                  </a:lnTo>
                  <a:lnTo>
                    <a:pt x="1419352" y="77343"/>
                  </a:lnTo>
                  <a:lnTo>
                    <a:pt x="1413287" y="47255"/>
                  </a:lnTo>
                  <a:lnTo>
                    <a:pt x="1396746" y="22669"/>
                  </a:lnTo>
                  <a:lnTo>
                    <a:pt x="1372203" y="6084"/>
                  </a:lnTo>
                  <a:lnTo>
                    <a:pt x="1342136" y="0"/>
                  </a:lnTo>
                  <a:close/>
                </a:path>
              </a:pathLst>
            </a:custGeom>
            <a:solidFill>
              <a:srgbClr val="B7D1FF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13705" y="2306701"/>
              <a:ext cx="1419860" cy="464184"/>
            </a:xfrm>
            <a:custGeom>
              <a:avLst/>
              <a:gdLst/>
              <a:ahLst/>
              <a:cxnLst/>
              <a:rect l="l" t="t" r="r" b="b"/>
              <a:pathLst>
                <a:path w="1419860" h="464185">
                  <a:moveTo>
                    <a:pt x="0" y="77343"/>
                  </a:moveTo>
                  <a:lnTo>
                    <a:pt x="6084" y="47255"/>
                  </a:lnTo>
                  <a:lnTo>
                    <a:pt x="22669" y="22669"/>
                  </a:lnTo>
                  <a:lnTo>
                    <a:pt x="47255" y="6084"/>
                  </a:lnTo>
                  <a:lnTo>
                    <a:pt x="77343" y="0"/>
                  </a:lnTo>
                  <a:lnTo>
                    <a:pt x="1342136" y="0"/>
                  </a:lnTo>
                  <a:lnTo>
                    <a:pt x="1372203" y="6084"/>
                  </a:lnTo>
                  <a:lnTo>
                    <a:pt x="1396746" y="22669"/>
                  </a:lnTo>
                  <a:lnTo>
                    <a:pt x="1413287" y="47255"/>
                  </a:lnTo>
                  <a:lnTo>
                    <a:pt x="1419352" y="77343"/>
                  </a:lnTo>
                  <a:lnTo>
                    <a:pt x="1419352" y="386461"/>
                  </a:lnTo>
                  <a:lnTo>
                    <a:pt x="1413287" y="416601"/>
                  </a:lnTo>
                  <a:lnTo>
                    <a:pt x="1396746" y="441182"/>
                  </a:lnTo>
                  <a:lnTo>
                    <a:pt x="1372203" y="457737"/>
                  </a:lnTo>
                  <a:lnTo>
                    <a:pt x="1342136" y="463803"/>
                  </a:lnTo>
                  <a:lnTo>
                    <a:pt x="77343" y="463803"/>
                  </a:lnTo>
                  <a:lnTo>
                    <a:pt x="47255" y="457737"/>
                  </a:lnTo>
                  <a:lnTo>
                    <a:pt x="22669" y="441182"/>
                  </a:lnTo>
                  <a:lnTo>
                    <a:pt x="6084" y="416601"/>
                  </a:lnTo>
                  <a:lnTo>
                    <a:pt x="0" y="386461"/>
                  </a:lnTo>
                  <a:lnTo>
                    <a:pt x="0" y="77343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298820" y="2482850"/>
              <a:ext cx="850900" cy="141605"/>
            </a:xfrm>
            <a:custGeom>
              <a:avLst/>
              <a:gdLst/>
              <a:ahLst/>
              <a:cxnLst/>
              <a:rect l="l" t="t" r="r" b="b"/>
              <a:pathLst>
                <a:path w="850900" h="141605">
                  <a:moveTo>
                    <a:pt x="14858" y="0"/>
                  </a:moveTo>
                  <a:lnTo>
                    <a:pt x="0" y="0"/>
                  </a:lnTo>
                  <a:lnTo>
                    <a:pt x="0" y="109092"/>
                  </a:lnTo>
                  <a:lnTo>
                    <a:pt x="13842" y="109092"/>
                  </a:lnTo>
                  <a:lnTo>
                    <a:pt x="13842" y="23367"/>
                  </a:lnTo>
                  <a:lnTo>
                    <a:pt x="30472" y="23367"/>
                  </a:lnTo>
                  <a:lnTo>
                    <a:pt x="14858" y="0"/>
                  </a:lnTo>
                  <a:close/>
                </a:path>
                <a:path w="850900" h="141605">
                  <a:moveTo>
                    <a:pt x="30472" y="23367"/>
                  </a:moveTo>
                  <a:lnTo>
                    <a:pt x="13842" y="23367"/>
                  </a:lnTo>
                  <a:lnTo>
                    <a:pt x="71119" y="109092"/>
                  </a:lnTo>
                  <a:lnTo>
                    <a:pt x="85978" y="109092"/>
                  </a:lnTo>
                  <a:lnTo>
                    <a:pt x="85978" y="85725"/>
                  </a:lnTo>
                  <a:lnTo>
                    <a:pt x="72136" y="85725"/>
                  </a:lnTo>
                  <a:lnTo>
                    <a:pt x="30472" y="23367"/>
                  </a:lnTo>
                  <a:close/>
                </a:path>
                <a:path w="850900" h="141605">
                  <a:moveTo>
                    <a:pt x="85978" y="0"/>
                  </a:moveTo>
                  <a:lnTo>
                    <a:pt x="72136" y="0"/>
                  </a:lnTo>
                  <a:lnTo>
                    <a:pt x="72136" y="85725"/>
                  </a:lnTo>
                  <a:lnTo>
                    <a:pt x="85978" y="85725"/>
                  </a:lnTo>
                  <a:lnTo>
                    <a:pt x="85978" y="0"/>
                  </a:lnTo>
                  <a:close/>
                </a:path>
                <a:path w="850900" h="141605">
                  <a:moveTo>
                    <a:pt x="140588" y="28321"/>
                  </a:moveTo>
                  <a:lnTo>
                    <a:pt x="106330" y="52562"/>
                  </a:lnTo>
                  <a:lnTo>
                    <a:pt x="103758" y="70230"/>
                  </a:lnTo>
                  <a:lnTo>
                    <a:pt x="104382" y="79378"/>
                  </a:lnTo>
                  <a:lnTo>
                    <a:pt x="133135" y="110204"/>
                  </a:lnTo>
                  <a:lnTo>
                    <a:pt x="141350" y="110871"/>
                  </a:lnTo>
                  <a:lnTo>
                    <a:pt x="150621" y="110871"/>
                  </a:lnTo>
                  <a:lnTo>
                    <a:pt x="158114" y="108712"/>
                  </a:lnTo>
                  <a:lnTo>
                    <a:pt x="169593" y="99949"/>
                  </a:lnTo>
                  <a:lnTo>
                    <a:pt x="134874" y="99949"/>
                  </a:lnTo>
                  <a:lnTo>
                    <a:pt x="129412" y="97536"/>
                  </a:lnTo>
                  <a:lnTo>
                    <a:pt x="120523" y="88391"/>
                  </a:lnTo>
                  <a:lnTo>
                    <a:pt x="118109" y="81661"/>
                  </a:lnTo>
                  <a:lnTo>
                    <a:pt x="117601" y="73025"/>
                  </a:lnTo>
                  <a:lnTo>
                    <a:pt x="176529" y="73025"/>
                  </a:lnTo>
                  <a:lnTo>
                    <a:pt x="176529" y="69469"/>
                  </a:lnTo>
                  <a:lnTo>
                    <a:pt x="176027" y="61975"/>
                  </a:lnTo>
                  <a:lnTo>
                    <a:pt x="118363" y="61975"/>
                  </a:lnTo>
                  <a:lnTo>
                    <a:pt x="118744" y="55117"/>
                  </a:lnTo>
                  <a:lnTo>
                    <a:pt x="121030" y="49657"/>
                  </a:lnTo>
                  <a:lnTo>
                    <a:pt x="125301" y="45388"/>
                  </a:lnTo>
                  <a:lnTo>
                    <a:pt x="129412" y="41401"/>
                  </a:lnTo>
                  <a:lnTo>
                    <a:pt x="134619" y="39370"/>
                  </a:lnTo>
                  <a:lnTo>
                    <a:pt x="166686" y="39370"/>
                  </a:lnTo>
                  <a:lnTo>
                    <a:pt x="166496" y="39115"/>
                  </a:lnTo>
                  <a:lnTo>
                    <a:pt x="161162" y="34375"/>
                  </a:lnTo>
                  <a:lnTo>
                    <a:pt x="155066" y="31003"/>
                  </a:lnTo>
                  <a:lnTo>
                    <a:pt x="148208" y="28989"/>
                  </a:lnTo>
                  <a:lnTo>
                    <a:pt x="140588" y="28321"/>
                  </a:lnTo>
                  <a:close/>
                </a:path>
                <a:path w="850900" h="141605">
                  <a:moveTo>
                    <a:pt x="162305" y="83692"/>
                  </a:moveTo>
                  <a:lnTo>
                    <a:pt x="160274" y="89280"/>
                  </a:lnTo>
                  <a:lnTo>
                    <a:pt x="157479" y="93472"/>
                  </a:lnTo>
                  <a:lnTo>
                    <a:pt x="150621" y="98551"/>
                  </a:lnTo>
                  <a:lnTo>
                    <a:pt x="146430" y="99949"/>
                  </a:lnTo>
                  <a:lnTo>
                    <a:pt x="169593" y="99949"/>
                  </a:lnTo>
                  <a:lnTo>
                    <a:pt x="169925" y="99695"/>
                  </a:lnTo>
                  <a:lnTo>
                    <a:pt x="173989" y="93472"/>
                  </a:lnTo>
                  <a:lnTo>
                    <a:pt x="176149" y="85344"/>
                  </a:lnTo>
                  <a:lnTo>
                    <a:pt x="162305" y="83692"/>
                  </a:lnTo>
                  <a:close/>
                </a:path>
                <a:path w="850900" h="141605">
                  <a:moveTo>
                    <a:pt x="166686" y="39370"/>
                  </a:moveTo>
                  <a:lnTo>
                    <a:pt x="147574" y="39370"/>
                  </a:lnTo>
                  <a:lnTo>
                    <a:pt x="153162" y="41910"/>
                  </a:lnTo>
                  <a:lnTo>
                    <a:pt x="157352" y="47116"/>
                  </a:lnTo>
                  <a:lnTo>
                    <a:pt x="160146" y="50419"/>
                  </a:lnTo>
                  <a:lnTo>
                    <a:pt x="161798" y="55372"/>
                  </a:lnTo>
                  <a:lnTo>
                    <a:pt x="162432" y="61975"/>
                  </a:lnTo>
                  <a:lnTo>
                    <a:pt x="176027" y="61975"/>
                  </a:lnTo>
                  <a:lnTo>
                    <a:pt x="175908" y="60207"/>
                  </a:lnTo>
                  <a:lnTo>
                    <a:pt x="174037" y="52054"/>
                  </a:lnTo>
                  <a:lnTo>
                    <a:pt x="170904" y="45019"/>
                  </a:lnTo>
                  <a:lnTo>
                    <a:pt x="166686" y="39370"/>
                  </a:lnTo>
                  <a:close/>
                </a:path>
                <a:path w="850900" h="141605">
                  <a:moveTo>
                    <a:pt x="209295" y="40512"/>
                  </a:moveTo>
                  <a:lnTo>
                    <a:pt x="195961" y="40512"/>
                  </a:lnTo>
                  <a:lnTo>
                    <a:pt x="195976" y="94107"/>
                  </a:lnTo>
                  <a:lnTo>
                    <a:pt x="209676" y="110109"/>
                  </a:lnTo>
                  <a:lnTo>
                    <a:pt x="217550" y="110109"/>
                  </a:lnTo>
                  <a:lnTo>
                    <a:pt x="220979" y="109727"/>
                  </a:lnTo>
                  <a:lnTo>
                    <a:pt x="224662" y="108965"/>
                  </a:lnTo>
                  <a:lnTo>
                    <a:pt x="222839" y="97662"/>
                  </a:lnTo>
                  <a:lnTo>
                    <a:pt x="214883" y="97662"/>
                  </a:lnTo>
                  <a:lnTo>
                    <a:pt x="213359" y="97282"/>
                  </a:lnTo>
                  <a:lnTo>
                    <a:pt x="212343" y="96647"/>
                  </a:lnTo>
                  <a:lnTo>
                    <a:pt x="211200" y="96012"/>
                  </a:lnTo>
                  <a:lnTo>
                    <a:pt x="210438" y="95123"/>
                  </a:lnTo>
                  <a:lnTo>
                    <a:pt x="210001" y="93979"/>
                  </a:lnTo>
                  <a:lnTo>
                    <a:pt x="209550" y="92963"/>
                  </a:lnTo>
                  <a:lnTo>
                    <a:pt x="209295" y="90550"/>
                  </a:lnTo>
                  <a:lnTo>
                    <a:pt x="209295" y="40512"/>
                  </a:lnTo>
                  <a:close/>
                </a:path>
                <a:path w="850900" h="141605">
                  <a:moveTo>
                    <a:pt x="222757" y="97154"/>
                  </a:moveTo>
                  <a:lnTo>
                    <a:pt x="220344" y="97536"/>
                  </a:lnTo>
                  <a:lnTo>
                    <a:pt x="218439" y="97662"/>
                  </a:lnTo>
                  <a:lnTo>
                    <a:pt x="222839" y="97662"/>
                  </a:lnTo>
                  <a:lnTo>
                    <a:pt x="222757" y="97154"/>
                  </a:lnTo>
                  <a:close/>
                </a:path>
                <a:path w="850900" h="141605">
                  <a:moveTo>
                    <a:pt x="222757" y="30099"/>
                  </a:moveTo>
                  <a:lnTo>
                    <a:pt x="186181" y="30099"/>
                  </a:lnTo>
                  <a:lnTo>
                    <a:pt x="186181" y="40512"/>
                  </a:lnTo>
                  <a:lnTo>
                    <a:pt x="222757" y="40512"/>
                  </a:lnTo>
                  <a:lnTo>
                    <a:pt x="222757" y="30099"/>
                  </a:lnTo>
                  <a:close/>
                </a:path>
                <a:path w="850900" h="141605">
                  <a:moveTo>
                    <a:pt x="209295" y="2539"/>
                  </a:moveTo>
                  <a:lnTo>
                    <a:pt x="195961" y="10540"/>
                  </a:lnTo>
                  <a:lnTo>
                    <a:pt x="195961" y="30099"/>
                  </a:lnTo>
                  <a:lnTo>
                    <a:pt x="209295" y="30099"/>
                  </a:lnTo>
                  <a:lnTo>
                    <a:pt x="209295" y="2539"/>
                  </a:lnTo>
                  <a:close/>
                </a:path>
                <a:path w="850900" h="141605">
                  <a:moveTo>
                    <a:pt x="300354" y="0"/>
                  </a:moveTo>
                  <a:lnTo>
                    <a:pt x="278638" y="0"/>
                  </a:lnTo>
                  <a:lnTo>
                    <a:pt x="278638" y="109092"/>
                  </a:lnTo>
                  <a:lnTo>
                    <a:pt x="292480" y="109092"/>
                  </a:lnTo>
                  <a:lnTo>
                    <a:pt x="292480" y="16255"/>
                  </a:lnTo>
                  <a:lnTo>
                    <a:pt x="305781" y="16255"/>
                  </a:lnTo>
                  <a:lnTo>
                    <a:pt x="300354" y="0"/>
                  </a:lnTo>
                  <a:close/>
                </a:path>
                <a:path w="850900" h="141605">
                  <a:moveTo>
                    <a:pt x="305781" y="16255"/>
                  </a:moveTo>
                  <a:lnTo>
                    <a:pt x="292480" y="16255"/>
                  </a:lnTo>
                  <a:lnTo>
                    <a:pt x="324103" y="109092"/>
                  </a:lnTo>
                  <a:lnTo>
                    <a:pt x="337057" y="109092"/>
                  </a:lnTo>
                  <a:lnTo>
                    <a:pt x="342489" y="93472"/>
                  </a:lnTo>
                  <a:lnTo>
                    <a:pt x="331342" y="93472"/>
                  </a:lnTo>
                  <a:lnTo>
                    <a:pt x="330326" y="89788"/>
                  </a:lnTo>
                  <a:lnTo>
                    <a:pt x="305781" y="16255"/>
                  </a:lnTo>
                  <a:close/>
                </a:path>
                <a:path w="850900" h="141605">
                  <a:moveTo>
                    <a:pt x="382777" y="17779"/>
                  </a:moveTo>
                  <a:lnTo>
                    <a:pt x="368807" y="17779"/>
                  </a:lnTo>
                  <a:lnTo>
                    <a:pt x="368807" y="109092"/>
                  </a:lnTo>
                  <a:lnTo>
                    <a:pt x="382777" y="109092"/>
                  </a:lnTo>
                  <a:lnTo>
                    <a:pt x="382777" y="17779"/>
                  </a:lnTo>
                  <a:close/>
                </a:path>
                <a:path w="850900" h="141605">
                  <a:moveTo>
                    <a:pt x="382777" y="0"/>
                  </a:moveTo>
                  <a:lnTo>
                    <a:pt x="363346" y="0"/>
                  </a:lnTo>
                  <a:lnTo>
                    <a:pt x="337184" y="75946"/>
                  </a:lnTo>
                  <a:lnTo>
                    <a:pt x="334517" y="83565"/>
                  </a:lnTo>
                  <a:lnTo>
                    <a:pt x="332493" y="89788"/>
                  </a:lnTo>
                  <a:lnTo>
                    <a:pt x="331342" y="93472"/>
                  </a:lnTo>
                  <a:lnTo>
                    <a:pt x="342489" y="93472"/>
                  </a:lnTo>
                  <a:lnTo>
                    <a:pt x="368807" y="17779"/>
                  </a:lnTo>
                  <a:lnTo>
                    <a:pt x="382777" y="17779"/>
                  </a:lnTo>
                  <a:lnTo>
                    <a:pt x="382777" y="0"/>
                  </a:lnTo>
                  <a:close/>
                </a:path>
                <a:path w="850900" h="141605">
                  <a:moveTo>
                    <a:pt x="436244" y="28321"/>
                  </a:moveTo>
                  <a:lnTo>
                    <a:pt x="401986" y="52562"/>
                  </a:lnTo>
                  <a:lnTo>
                    <a:pt x="399414" y="70230"/>
                  </a:lnTo>
                  <a:lnTo>
                    <a:pt x="400038" y="79378"/>
                  </a:lnTo>
                  <a:lnTo>
                    <a:pt x="428791" y="110204"/>
                  </a:lnTo>
                  <a:lnTo>
                    <a:pt x="437006" y="110871"/>
                  </a:lnTo>
                  <a:lnTo>
                    <a:pt x="446277" y="110871"/>
                  </a:lnTo>
                  <a:lnTo>
                    <a:pt x="453770" y="108712"/>
                  </a:lnTo>
                  <a:lnTo>
                    <a:pt x="465249" y="99949"/>
                  </a:lnTo>
                  <a:lnTo>
                    <a:pt x="430529" y="99949"/>
                  </a:lnTo>
                  <a:lnTo>
                    <a:pt x="425068" y="97536"/>
                  </a:lnTo>
                  <a:lnTo>
                    <a:pt x="416178" y="88391"/>
                  </a:lnTo>
                  <a:lnTo>
                    <a:pt x="413765" y="81661"/>
                  </a:lnTo>
                  <a:lnTo>
                    <a:pt x="413257" y="73025"/>
                  </a:lnTo>
                  <a:lnTo>
                    <a:pt x="472186" y="73025"/>
                  </a:lnTo>
                  <a:lnTo>
                    <a:pt x="472186" y="69469"/>
                  </a:lnTo>
                  <a:lnTo>
                    <a:pt x="471683" y="61975"/>
                  </a:lnTo>
                  <a:lnTo>
                    <a:pt x="414019" y="61975"/>
                  </a:lnTo>
                  <a:lnTo>
                    <a:pt x="414400" y="55117"/>
                  </a:lnTo>
                  <a:lnTo>
                    <a:pt x="416687" y="49657"/>
                  </a:lnTo>
                  <a:lnTo>
                    <a:pt x="420957" y="45388"/>
                  </a:lnTo>
                  <a:lnTo>
                    <a:pt x="425068" y="41401"/>
                  </a:lnTo>
                  <a:lnTo>
                    <a:pt x="430275" y="39370"/>
                  </a:lnTo>
                  <a:lnTo>
                    <a:pt x="462342" y="39370"/>
                  </a:lnTo>
                  <a:lnTo>
                    <a:pt x="462152" y="39115"/>
                  </a:lnTo>
                  <a:lnTo>
                    <a:pt x="456819" y="34375"/>
                  </a:lnTo>
                  <a:lnTo>
                    <a:pt x="450723" y="31003"/>
                  </a:lnTo>
                  <a:lnTo>
                    <a:pt x="443864" y="28989"/>
                  </a:lnTo>
                  <a:lnTo>
                    <a:pt x="436244" y="28321"/>
                  </a:lnTo>
                  <a:close/>
                </a:path>
                <a:path w="850900" h="141605">
                  <a:moveTo>
                    <a:pt x="457962" y="83692"/>
                  </a:moveTo>
                  <a:lnTo>
                    <a:pt x="455929" y="89280"/>
                  </a:lnTo>
                  <a:lnTo>
                    <a:pt x="453136" y="93472"/>
                  </a:lnTo>
                  <a:lnTo>
                    <a:pt x="446277" y="98551"/>
                  </a:lnTo>
                  <a:lnTo>
                    <a:pt x="442087" y="99949"/>
                  </a:lnTo>
                  <a:lnTo>
                    <a:pt x="465249" y="99949"/>
                  </a:lnTo>
                  <a:lnTo>
                    <a:pt x="465581" y="99695"/>
                  </a:lnTo>
                  <a:lnTo>
                    <a:pt x="469645" y="93472"/>
                  </a:lnTo>
                  <a:lnTo>
                    <a:pt x="471804" y="85344"/>
                  </a:lnTo>
                  <a:lnTo>
                    <a:pt x="457962" y="83692"/>
                  </a:lnTo>
                  <a:close/>
                </a:path>
                <a:path w="850900" h="141605">
                  <a:moveTo>
                    <a:pt x="462342" y="39370"/>
                  </a:moveTo>
                  <a:lnTo>
                    <a:pt x="443229" y="39370"/>
                  </a:lnTo>
                  <a:lnTo>
                    <a:pt x="448817" y="41910"/>
                  </a:lnTo>
                  <a:lnTo>
                    <a:pt x="453008" y="47116"/>
                  </a:lnTo>
                  <a:lnTo>
                    <a:pt x="455802" y="50419"/>
                  </a:lnTo>
                  <a:lnTo>
                    <a:pt x="457453" y="55372"/>
                  </a:lnTo>
                  <a:lnTo>
                    <a:pt x="458088" y="61975"/>
                  </a:lnTo>
                  <a:lnTo>
                    <a:pt x="471683" y="61975"/>
                  </a:lnTo>
                  <a:lnTo>
                    <a:pt x="471564" y="60207"/>
                  </a:lnTo>
                  <a:lnTo>
                    <a:pt x="469693" y="52054"/>
                  </a:lnTo>
                  <a:lnTo>
                    <a:pt x="466560" y="45019"/>
                  </a:lnTo>
                  <a:lnTo>
                    <a:pt x="462342" y="39370"/>
                  </a:lnTo>
                  <a:close/>
                </a:path>
                <a:path w="850900" h="141605">
                  <a:moveTo>
                    <a:pt x="504951" y="40512"/>
                  </a:moveTo>
                  <a:lnTo>
                    <a:pt x="491616" y="40512"/>
                  </a:lnTo>
                  <a:lnTo>
                    <a:pt x="491632" y="94107"/>
                  </a:lnTo>
                  <a:lnTo>
                    <a:pt x="505332" y="110109"/>
                  </a:lnTo>
                  <a:lnTo>
                    <a:pt x="513206" y="110109"/>
                  </a:lnTo>
                  <a:lnTo>
                    <a:pt x="516636" y="109727"/>
                  </a:lnTo>
                  <a:lnTo>
                    <a:pt x="520318" y="108965"/>
                  </a:lnTo>
                  <a:lnTo>
                    <a:pt x="518495" y="97662"/>
                  </a:lnTo>
                  <a:lnTo>
                    <a:pt x="510539" y="97662"/>
                  </a:lnTo>
                  <a:lnTo>
                    <a:pt x="509015" y="97282"/>
                  </a:lnTo>
                  <a:lnTo>
                    <a:pt x="508000" y="96647"/>
                  </a:lnTo>
                  <a:lnTo>
                    <a:pt x="506856" y="96012"/>
                  </a:lnTo>
                  <a:lnTo>
                    <a:pt x="506094" y="95123"/>
                  </a:lnTo>
                  <a:lnTo>
                    <a:pt x="505657" y="93979"/>
                  </a:lnTo>
                  <a:lnTo>
                    <a:pt x="505205" y="92963"/>
                  </a:lnTo>
                  <a:lnTo>
                    <a:pt x="504951" y="90550"/>
                  </a:lnTo>
                  <a:lnTo>
                    <a:pt x="504951" y="40512"/>
                  </a:lnTo>
                  <a:close/>
                </a:path>
                <a:path w="850900" h="141605">
                  <a:moveTo>
                    <a:pt x="518413" y="97154"/>
                  </a:moveTo>
                  <a:lnTo>
                    <a:pt x="516000" y="97536"/>
                  </a:lnTo>
                  <a:lnTo>
                    <a:pt x="514095" y="97662"/>
                  </a:lnTo>
                  <a:lnTo>
                    <a:pt x="518495" y="97662"/>
                  </a:lnTo>
                  <a:lnTo>
                    <a:pt x="518413" y="97154"/>
                  </a:lnTo>
                  <a:close/>
                </a:path>
                <a:path w="850900" h="141605">
                  <a:moveTo>
                    <a:pt x="518413" y="30099"/>
                  </a:moveTo>
                  <a:lnTo>
                    <a:pt x="481838" y="30099"/>
                  </a:lnTo>
                  <a:lnTo>
                    <a:pt x="481838" y="40512"/>
                  </a:lnTo>
                  <a:lnTo>
                    <a:pt x="518413" y="40512"/>
                  </a:lnTo>
                  <a:lnTo>
                    <a:pt x="518413" y="30099"/>
                  </a:lnTo>
                  <a:close/>
                </a:path>
                <a:path w="850900" h="141605">
                  <a:moveTo>
                    <a:pt x="504951" y="2539"/>
                  </a:moveTo>
                  <a:lnTo>
                    <a:pt x="491616" y="10540"/>
                  </a:lnTo>
                  <a:lnTo>
                    <a:pt x="491616" y="30099"/>
                  </a:lnTo>
                  <a:lnTo>
                    <a:pt x="504951" y="30099"/>
                  </a:lnTo>
                  <a:lnTo>
                    <a:pt x="504951" y="2539"/>
                  </a:lnTo>
                  <a:close/>
                </a:path>
                <a:path w="850900" h="141605">
                  <a:moveTo>
                    <a:pt x="564261" y="28321"/>
                  </a:moveTo>
                  <a:lnTo>
                    <a:pt x="530002" y="52562"/>
                  </a:lnTo>
                  <a:lnTo>
                    <a:pt x="527430" y="70230"/>
                  </a:lnTo>
                  <a:lnTo>
                    <a:pt x="528054" y="79378"/>
                  </a:lnTo>
                  <a:lnTo>
                    <a:pt x="556807" y="110204"/>
                  </a:lnTo>
                  <a:lnTo>
                    <a:pt x="565023" y="110871"/>
                  </a:lnTo>
                  <a:lnTo>
                    <a:pt x="574293" y="110871"/>
                  </a:lnTo>
                  <a:lnTo>
                    <a:pt x="581787" y="108712"/>
                  </a:lnTo>
                  <a:lnTo>
                    <a:pt x="593265" y="99949"/>
                  </a:lnTo>
                  <a:lnTo>
                    <a:pt x="558545" y="99949"/>
                  </a:lnTo>
                  <a:lnTo>
                    <a:pt x="553084" y="97536"/>
                  </a:lnTo>
                  <a:lnTo>
                    <a:pt x="544194" y="88391"/>
                  </a:lnTo>
                  <a:lnTo>
                    <a:pt x="541781" y="81661"/>
                  </a:lnTo>
                  <a:lnTo>
                    <a:pt x="541274" y="73025"/>
                  </a:lnTo>
                  <a:lnTo>
                    <a:pt x="600201" y="73025"/>
                  </a:lnTo>
                  <a:lnTo>
                    <a:pt x="600201" y="69469"/>
                  </a:lnTo>
                  <a:lnTo>
                    <a:pt x="599699" y="61975"/>
                  </a:lnTo>
                  <a:lnTo>
                    <a:pt x="542036" y="61975"/>
                  </a:lnTo>
                  <a:lnTo>
                    <a:pt x="542416" y="55117"/>
                  </a:lnTo>
                  <a:lnTo>
                    <a:pt x="544702" y="49657"/>
                  </a:lnTo>
                  <a:lnTo>
                    <a:pt x="548973" y="45388"/>
                  </a:lnTo>
                  <a:lnTo>
                    <a:pt x="553084" y="41401"/>
                  </a:lnTo>
                  <a:lnTo>
                    <a:pt x="558291" y="39370"/>
                  </a:lnTo>
                  <a:lnTo>
                    <a:pt x="590358" y="39370"/>
                  </a:lnTo>
                  <a:lnTo>
                    <a:pt x="590168" y="39115"/>
                  </a:lnTo>
                  <a:lnTo>
                    <a:pt x="584835" y="34375"/>
                  </a:lnTo>
                  <a:lnTo>
                    <a:pt x="578738" y="31003"/>
                  </a:lnTo>
                  <a:lnTo>
                    <a:pt x="571880" y="28989"/>
                  </a:lnTo>
                  <a:lnTo>
                    <a:pt x="564261" y="28321"/>
                  </a:lnTo>
                  <a:close/>
                </a:path>
                <a:path w="850900" h="141605">
                  <a:moveTo>
                    <a:pt x="585977" y="83692"/>
                  </a:moveTo>
                  <a:lnTo>
                    <a:pt x="583945" y="89280"/>
                  </a:lnTo>
                  <a:lnTo>
                    <a:pt x="581151" y="93472"/>
                  </a:lnTo>
                  <a:lnTo>
                    <a:pt x="574293" y="98551"/>
                  </a:lnTo>
                  <a:lnTo>
                    <a:pt x="570102" y="99949"/>
                  </a:lnTo>
                  <a:lnTo>
                    <a:pt x="593265" y="99949"/>
                  </a:lnTo>
                  <a:lnTo>
                    <a:pt x="593598" y="99695"/>
                  </a:lnTo>
                  <a:lnTo>
                    <a:pt x="597662" y="93472"/>
                  </a:lnTo>
                  <a:lnTo>
                    <a:pt x="599820" y="85344"/>
                  </a:lnTo>
                  <a:lnTo>
                    <a:pt x="585977" y="83692"/>
                  </a:lnTo>
                  <a:close/>
                </a:path>
                <a:path w="850900" h="141605">
                  <a:moveTo>
                    <a:pt x="590358" y="39370"/>
                  </a:moveTo>
                  <a:lnTo>
                    <a:pt x="571245" y="39370"/>
                  </a:lnTo>
                  <a:lnTo>
                    <a:pt x="576833" y="41910"/>
                  </a:lnTo>
                  <a:lnTo>
                    <a:pt x="581025" y="47116"/>
                  </a:lnTo>
                  <a:lnTo>
                    <a:pt x="583818" y="50419"/>
                  </a:lnTo>
                  <a:lnTo>
                    <a:pt x="585469" y="55372"/>
                  </a:lnTo>
                  <a:lnTo>
                    <a:pt x="586104" y="61975"/>
                  </a:lnTo>
                  <a:lnTo>
                    <a:pt x="599699" y="61975"/>
                  </a:lnTo>
                  <a:lnTo>
                    <a:pt x="599580" y="60207"/>
                  </a:lnTo>
                  <a:lnTo>
                    <a:pt x="597709" y="52054"/>
                  </a:lnTo>
                  <a:lnTo>
                    <a:pt x="594576" y="45019"/>
                  </a:lnTo>
                  <a:lnTo>
                    <a:pt x="590358" y="39370"/>
                  </a:lnTo>
                  <a:close/>
                </a:path>
                <a:path w="850900" h="141605">
                  <a:moveTo>
                    <a:pt x="629157" y="30099"/>
                  </a:moveTo>
                  <a:lnTo>
                    <a:pt x="617092" y="30099"/>
                  </a:lnTo>
                  <a:lnTo>
                    <a:pt x="617092" y="109092"/>
                  </a:lnTo>
                  <a:lnTo>
                    <a:pt x="630427" y="109092"/>
                  </a:lnTo>
                  <a:lnTo>
                    <a:pt x="630427" y="62102"/>
                  </a:lnTo>
                  <a:lnTo>
                    <a:pt x="631189" y="56896"/>
                  </a:lnTo>
                  <a:lnTo>
                    <a:pt x="642619" y="42163"/>
                  </a:lnTo>
                  <a:lnTo>
                    <a:pt x="656520" y="42163"/>
                  </a:lnTo>
                  <a:lnTo>
                    <a:pt x="629157" y="42037"/>
                  </a:lnTo>
                  <a:lnTo>
                    <a:pt x="629157" y="30099"/>
                  </a:lnTo>
                  <a:close/>
                </a:path>
                <a:path w="850900" h="141605">
                  <a:moveTo>
                    <a:pt x="656520" y="42163"/>
                  </a:moveTo>
                  <a:lnTo>
                    <a:pt x="648842" y="42163"/>
                  </a:lnTo>
                  <a:lnTo>
                    <a:pt x="652144" y="43052"/>
                  </a:lnTo>
                  <a:lnTo>
                    <a:pt x="655446" y="45085"/>
                  </a:lnTo>
                  <a:lnTo>
                    <a:pt x="656520" y="42163"/>
                  </a:lnTo>
                  <a:close/>
                </a:path>
                <a:path w="850900" h="141605">
                  <a:moveTo>
                    <a:pt x="650748" y="28321"/>
                  </a:moveTo>
                  <a:lnTo>
                    <a:pt x="643127" y="28321"/>
                  </a:lnTo>
                  <a:lnTo>
                    <a:pt x="640206" y="29210"/>
                  </a:lnTo>
                  <a:lnTo>
                    <a:pt x="637666" y="30987"/>
                  </a:lnTo>
                  <a:lnTo>
                    <a:pt x="635000" y="32765"/>
                  </a:lnTo>
                  <a:lnTo>
                    <a:pt x="632205" y="36449"/>
                  </a:lnTo>
                  <a:lnTo>
                    <a:pt x="629157" y="42037"/>
                  </a:lnTo>
                  <a:lnTo>
                    <a:pt x="656566" y="42037"/>
                  </a:lnTo>
                  <a:lnTo>
                    <a:pt x="660018" y="32638"/>
                  </a:lnTo>
                  <a:lnTo>
                    <a:pt x="655319" y="29717"/>
                  </a:lnTo>
                  <a:lnTo>
                    <a:pt x="650748" y="28321"/>
                  </a:lnTo>
                  <a:close/>
                </a:path>
                <a:path w="850900" h="141605">
                  <a:moveTo>
                    <a:pt x="680974" y="0"/>
                  </a:moveTo>
                  <a:lnTo>
                    <a:pt x="667638" y="0"/>
                  </a:lnTo>
                  <a:lnTo>
                    <a:pt x="667638" y="15366"/>
                  </a:lnTo>
                  <a:lnTo>
                    <a:pt x="680974" y="15366"/>
                  </a:lnTo>
                  <a:lnTo>
                    <a:pt x="680974" y="0"/>
                  </a:lnTo>
                  <a:close/>
                </a:path>
                <a:path w="850900" h="141605">
                  <a:moveTo>
                    <a:pt x="680974" y="30099"/>
                  </a:moveTo>
                  <a:lnTo>
                    <a:pt x="667638" y="30099"/>
                  </a:lnTo>
                  <a:lnTo>
                    <a:pt x="667638" y="109092"/>
                  </a:lnTo>
                  <a:lnTo>
                    <a:pt x="680974" y="109092"/>
                  </a:lnTo>
                  <a:lnTo>
                    <a:pt x="680974" y="30099"/>
                  </a:lnTo>
                  <a:close/>
                </a:path>
                <a:path w="850900" h="141605">
                  <a:moveTo>
                    <a:pt x="713104" y="30099"/>
                  </a:moveTo>
                  <a:lnTo>
                    <a:pt x="701039" y="30099"/>
                  </a:lnTo>
                  <a:lnTo>
                    <a:pt x="701039" y="109092"/>
                  </a:lnTo>
                  <a:lnTo>
                    <a:pt x="714375" y="109092"/>
                  </a:lnTo>
                  <a:lnTo>
                    <a:pt x="714454" y="55625"/>
                  </a:lnTo>
                  <a:lnTo>
                    <a:pt x="716533" y="49022"/>
                  </a:lnTo>
                  <a:lnTo>
                    <a:pt x="720598" y="45338"/>
                  </a:lnTo>
                  <a:lnTo>
                    <a:pt x="724788" y="41783"/>
                  </a:lnTo>
                  <a:lnTo>
                    <a:pt x="726109" y="41275"/>
                  </a:lnTo>
                  <a:lnTo>
                    <a:pt x="713104" y="41275"/>
                  </a:lnTo>
                  <a:lnTo>
                    <a:pt x="713104" y="30099"/>
                  </a:lnTo>
                  <a:close/>
                </a:path>
                <a:path w="850900" h="141605">
                  <a:moveTo>
                    <a:pt x="762011" y="39877"/>
                  </a:moveTo>
                  <a:lnTo>
                    <a:pt x="739013" y="39877"/>
                  </a:lnTo>
                  <a:lnTo>
                    <a:pt x="742061" y="40766"/>
                  </a:lnTo>
                  <a:lnTo>
                    <a:pt x="744727" y="42290"/>
                  </a:lnTo>
                  <a:lnTo>
                    <a:pt x="751839" y="55625"/>
                  </a:lnTo>
                  <a:lnTo>
                    <a:pt x="751839" y="109092"/>
                  </a:lnTo>
                  <a:lnTo>
                    <a:pt x="765301" y="109092"/>
                  </a:lnTo>
                  <a:lnTo>
                    <a:pt x="765301" y="54355"/>
                  </a:lnTo>
                  <a:lnTo>
                    <a:pt x="765048" y="50037"/>
                  </a:lnTo>
                  <a:lnTo>
                    <a:pt x="764539" y="47498"/>
                  </a:lnTo>
                  <a:lnTo>
                    <a:pt x="763651" y="43687"/>
                  </a:lnTo>
                  <a:lnTo>
                    <a:pt x="762380" y="40386"/>
                  </a:lnTo>
                  <a:lnTo>
                    <a:pt x="762011" y="39877"/>
                  </a:lnTo>
                  <a:close/>
                </a:path>
                <a:path w="850900" h="141605">
                  <a:moveTo>
                    <a:pt x="742950" y="28321"/>
                  </a:moveTo>
                  <a:lnTo>
                    <a:pt x="738251" y="28321"/>
                  </a:lnTo>
                  <a:lnTo>
                    <a:pt x="730535" y="29130"/>
                  </a:lnTo>
                  <a:lnTo>
                    <a:pt x="723772" y="31559"/>
                  </a:lnTo>
                  <a:lnTo>
                    <a:pt x="717962" y="35607"/>
                  </a:lnTo>
                  <a:lnTo>
                    <a:pt x="713104" y="41275"/>
                  </a:lnTo>
                  <a:lnTo>
                    <a:pt x="726109" y="41275"/>
                  </a:lnTo>
                  <a:lnTo>
                    <a:pt x="729741" y="39877"/>
                  </a:lnTo>
                  <a:lnTo>
                    <a:pt x="762011" y="39877"/>
                  </a:lnTo>
                  <a:lnTo>
                    <a:pt x="758316" y="34798"/>
                  </a:lnTo>
                  <a:lnTo>
                    <a:pt x="755395" y="32638"/>
                  </a:lnTo>
                  <a:lnTo>
                    <a:pt x="751331" y="30861"/>
                  </a:lnTo>
                  <a:lnTo>
                    <a:pt x="747394" y="29210"/>
                  </a:lnTo>
                  <a:lnTo>
                    <a:pt x="742950" y="28321"/>
                  </a:lnTo>
                  <a:close/>
                </a:path>
                <a:path w="850900" h="141605">
                  <a:moveTo>
                    <a:pt x="783970" y="115697"/>
                  </a:moveTo>
                  <a:lnTo>
                    <a:pt x="805688" y="141224"/>
                  </a:lnTo>
                  <a:lnTo>
                    <a:pt x="823087" y="141224"/>
                  </a:lnTo>
                  <a:lnTo>
                    <a:pt x="829817" y="139700"/>
                  </a:lnTo>
                  <a:lnTo>
                    <a:pt x="835278" y="136778"/>
                  </a:lnTo>
                  <a:lnTo>
                    <a:pt x="840613" y="133730"/>
                  </a:lnTo>
                  <a:lnTo>
                    <a:pt x="844295" y="130048"/>
                  </a:lnTo>
                  <a:lnTo>
                    <a:pt x="809370" y="130048"/>
                  </a:lnTo>
                  <a:lnTo>
                    <a:pt x="804799" y="128904"/>
                  </a:lnTo>
                  <a:lnTo>
                    <a:pt x="801496" y="126364"/>
                  </a:lnTo>
                  <a:lnTo>
                    <a:pt x="798956" y="124587"/>
                  </a:lnTo>
                  <a:lnTo>
                    <a:pt x="797432" y="121665"/>
                  </a:lnTo>
                  <a:lnTo>
                    <a:pt x="796925" y="117601"/>
                  </a:lnTo>
                  <a:lnTo>
                    <a:pt x="783970" y="115697"/>
                  </a:lnTo>
                  <a:close/>
                </a:path>
                <a:path w="850900" h="141605">
                  <a:moveTo>
                    <a:pt x="850889" y="98805"/>
                  </a:moveTo>
                  <a:lnTo>
                    <a:pt x="837311" y="98805"/>
                  </a:lnTo>
                  <a:lnTo>
                    <a:pt x="837239" y="109092"/>
                  </a:lnTo>
                  <a:lnTo>
                    <a:pt x="837056" y="113284"/>
                  </a:lnTo>
                  <a:lnTo>
                    <a:pt x="836294" y="115950"/>
                  </a:lnTo>
                  <a:lnTo>
                    <a:pt x="835151" y="120396"/>
                  </a:lnTo>
                  <a:lnTo>
                    <a:pt x="832865" y="123951"/>
                  </a:lnTo>
                  <a:lnTo>
                    <a:pt x="829437" y="126364"/>
                  </a:lnTo>
                  <a:lnTo>
                    <a:pt x="826134" y="128904"/>
                  </a:lnTo>
                  <a:lnTo>
                    <a:pt x="821308" y="130048"/>
                  </a:lnTo>
                  <a:lnTo>
                    <a:pt x="844295" y="130048"/>
                  </a:lnTo>
                  <a:lnTo>
                    <a:pt x="844676" y="129666"/>
                  </a:lnTo>
                  <a:lnTo>
                    <a:pt x="850698" y="105663"/>
                  </a:lnTo>
                  <a:lnTo>
                    <a:pt x="850889" y="98805"/>
                  </a:lnTo>
                  <a:close/>
                </a:path>
                <a:path w="850900" h="141605">
                  <a:moveTo>
                    <a:pt x="815466" y="28321"/>
                  </a:moveTo>
                  <a:lnTo>
                    <a:pt x="808481" y="28321"/>
                  </a:lnTo>
                  <a:lnTo>
                    <a:pt x="802386" y="30099"/>
                  </a:lnTo>
                  <a:lnTo>
                    <a:pt x="791971" y="36957"/>
                  </a:lnTo>
                  <a:lnTo>
                    <a:pt x="788034" y="41910"/>
                  </a:lnTo>
                  <a:lnTo>
                    <a:pt x="785367" y="48260"/>
                  </a:lnTo>
                  <a:lnTo>
                    <a:pt x="782574" y="54610"/>
                  </a:lnTo>
                  <a:lnTo>
                    <a:pt x="781303" y="61595"/>
                  </a:lnTo>
                  <a:lnTo>
                    <a:pt x="781303" y="69214"/>
                  </a:lnTo>
                  <a:lnTo>
                    <a:pt x="800957" y="106156"/>
                  </a:lnTo>
                  <a:lnTo>
                    <a:pt x="815339" y="109092"/>
                  </a:lnTo>
                  <a:lnTo>
                    <a:pt x="824102" y="109092"/>
                  </a:lnTo>
                  <a:lnTo>
                    <a:pt x="831468" y="105663"/>
                  </a:lnTo>
                  <a:lnTo>
                    <a:pt x="837311" y="98805"/>
                  </a:lnTo>
                  <a:lnTo>
                    <a:pt x="850889" y="98805"/>
                  </a:lnTo>
                  <a:lnTo>
                    <a:pt x="850900" y="98044"/>
                  </a:lnTo>
                  <a:lnTo>
                    <a:pt x="810513" y="98044"/>
                  </a:lnTo>
                  <a:lnTo>
                    <a:pt x="805306" y="95630"/>
                  </a:lnTo>
                  <a:lnTo>
                    <a:pt x="797051" y="86105"/>
                  </a:lnTo>
                  <a:lnTo>
                    <a:pt x="795054" y="78739"/>
                  </a:lnTo>
                  <a:lnTo>
                    <a:pt x="795019" y="58674"/>
                  </a:lnTo>
                  <a:lnTo>
                    <a:pt x="797051" y="51435"/>
                  </a:lnTo>
                  <a:lnTo>
                    <a:pt x="805433" y="41783"/>
                  </a:lnTo>
                  <a:lnTo>
                    <a:pt x="810513" y="39370"/>
                  </a:lnTo>
                  <a:lnTo>
                    <a:pt x="838329" y="39370"/>
                  </a:lnTo>
                  <a:lnTo>
                    <a:pt x="833701" y="34696"/>
                  </a:lnTo>
                  <a:lnTo>
                    <a:pt x="828214" y="31162"/>
                  </a:lnTo>
                  <a:lnTo>
                    <a:pt x="822132" y="29033"/>
                  </a:lnTo>
                  <a:lnTo>
                    <a:pt x="815466" y="28321"/>
                  </a:lnTo>
                  <a:close/>
                </a:path>
                <a:path w="850900" h="141605">
                  <a:moveTo>
                    <a:pt x="838329" y="39370"/>
                  </a:moveTo>
                  <a:lnTo>
                    <a:pt x="822451" y="39370"/>
                  </a:lnTo>
                  <a:lnTo>
                    <a:pt x="827658" y="41910"/>
                  </a:lnTo>
                  <a:lnTo>
                    <a:pt x="831976" y="46736"/>
                  </a:lnTo>
                  <a:lnTo>
                    <a:pt x="836294" y="51688"/>
                  </a:lnTo>
                  <a:lnTo>
                    <a:pt x="838378" y="58674"/>
                  </a:lnTo>
                  <a:lnTo>
                    <a:pt x="838453" y="78739"/>
                  </a:lnTo>
                  <a:lnTo>
                    <a:pt x="836294" y="86233"/>
                  </a:lnTo>
                  <a:lnTo>
                    <a:pt x="827913" y="95630"/>
                  </a:lnTo>
                  <a:lnTo>
                    <a:pt x="822832" y="98044"/>
                  </a:lnTo>
                  <a:lnTo>
                    <a:pt x="850900" y="98044"/>
                  </a:lnTo>
                  <a:lnTo>
                    <a:pt x="850900" y="39624"/>
                  </a:lnTo>
                  <a:lnTo>
                    <a:pt x="838580" y="39624"/>
                  </a:lnTo>
                  <a:lnTo>
                    <a:pt x="838329" y="39370"/>
                  </a:lnTo>
                  <a:close/>
                </a:path>
                <a:path w="850900" h="141605">
                  <a:moveTo>
                    <a:pt x="850900" y="30099"/>
                  </a:moveTo>
                  <a:lnTo>
                    <a:pt x="838580" y="30099"/>
                  </a:lnTo>
                  <a:lnTo>
                    <a:pt x="838580" y="39624"/>
                  </a:lnTo>
                  <a:lnTo>
                    <a:pt x="850900" y="39624"/>
                  </a:lnTo>
                  <a:lnTo>
                    <a:pt x="850900" y="30099"/>
                  </a:lnTo>
                  <a:close/>
                </a:path>
              </a:pathLst>
            </a:custGeom>
            <a:solidFill>
              <a:srgbClr val="00256A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6" name="object 5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64369" y="2285936"/>
            <a:ext cx="1447927" cy="492378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1929320" y="2273617"/>
            <a:ext cx="1448435" cy="492759"/>
            <a:chOff x="1929320" y="2273617"/>
            <a:chExt cx="1448435" cy="492759"/>
          </a:xfrm>
        </p:grpSpPr>
        <p:sp>
          <p:nvSpPr>
            <p:cNvPr id="58" name="object 58"/>
            <p:cNvSpPr/>
            <p:nvPr/>
          </p:nvSpPr>
          <p:spPr>
            <a:xfrm>
              <a:off x="1943607" y="2287904"/>
              <a:ext cx="1419860" cy="464184"/>
            </a:xfrm>
            <a:custGeom>
              <a:avLst/>
              <a:gdLst/>
              <a:ahLst/>
              <a:cxnLst/>
              <a:rect l="l" t="t" r="r" b="b"/>
              <a:pathLst>
                <a:path w="1419860" h="464185">
                  <a:moveTo>
                    <a:pt x="1342136" y="0"/>
                  </a:moveTo>
                  <a:lnTo>
                    <a:pt x="77343" y="0"/>
                  </a:lnTo>
                  <a:lnTo>
                    <a:pt x="47255" y="6066"/>
                  </a:lnTo>
                  <a:lnTo>
                    <a:pt x="22669" y="22621"/>
                  </a:lnTo>
                  <a:lnTo>
                    <a:pt x="6084" y="47202"/>
                  </a:lnTo>
                  <a:lnTo>
                    <a:pt x="0" y="77343"/>
                  </a:lnTo>
                  <a:lnTo>
                    <a:pt x="0" y="386461"/>
                  </a:lnTo>
                  <a:lnTo>
                    <a:pt x="6084" y="416548"/>
                  </a:lnTo>
                  <a:lnTo>
                    <a:pt x="22669" y="441134"/>
                  </a:lnTo>
                  <a:lnTo>
                    <a:pt x="47255" y="457719"/>
                  </a:lnTo>
                  <a:lnTo>
                    <a:pt x="77343" y="463804"/>
                  </a:lnTo>
                  <a:lnTo>
                    <a:pt x="1342136" y="463804"/>
                  </a:lnTo>
                  <a:lnTo>
                    <a:pt x="1372203" y="457719"/>
                  </a:lnTo>
                  <a:lnTo>
                    <a:pt x="1396745" y="441134"/>
                  </a:lnTo>
                  <a:lnTo>
                    <a:pt x="1413287" y="416548"/>
                  </a:lnTo>
                  <a:lnTo>
                    <a:pt x="1419352" y="386461"/>
                  </a:lnTo>
                  <a:lnTo>
                    <a:pt x="1419352" y="77343"/>
                  </a:lnTo>
                  <a:lnTo>
                    <a:pt x="1413287" y="47202"/>
                  </a:lnTo>
                  <a:lnTo>
                    <a:pt x="1396746" y="22621"/>
                  </a:lnTo>
                  <a:lnTo>
                    <a:pt x="1372203" y="6066"/>
                  </a:lnTo>
                  <a:lnTo>
                    <a:pt x="1342136" y="0"/>
                  </a:lnTo>
                  <a:close/>
                </a:path>
              </a:pathLst>
            </a:custGeom>
            <a:solidFill>
              <a:srgbClr val="B7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943607" y="2287904"/>
              <a:ext cx="1419860" cy="464184"/>
            </a:xfrm>
            <a:custGeom>
              <a:avLst/>
              <a:gdLst/>
              <a:ahLst/>
              <a:cxnLst/>
              <a:rect l="l" t="t" r="r" b="b"/>
              <a:pathLst>
                <a:path w="1419860" h="464185">
                  <a:moveTo>
                    <a:pt x="0" y="77343"/>
                  </a:moveTo>
                  <a:lnTo>
                    <a:pt x="6084" y="47202"/>
                  </a:lnTo>
                  <a:lnTo>
                    <a:pt x="22669" y="22621"/>
                  </a:lnTo>
                  <a:lnTo>
                    <a:pt x="47255" y="6066"/>
                  </a:lnTo>
                  <a:lnTo>
                    <a:pt x="77343" y="0"/>
                  </a:lnTo>
                  <a:lnTo>
                    <a:pt x="1342136" y="0"/>
                  </a:lnTo>
                  <a:lnTo>
                    <a:pt x="1372203" y="6066"/>
                  </a:lnTo>
                  <a:lnTo>
                    <a:pt x="1396746" y="22621"/>
                  </a:lnTo>
                  <a:lnTo>
                    <a:pt x="1413287" y="47202"/>
                  </a:lnTo>
                  <a:lnTo>
                    <a:pt x="1419352" y="77343"/>
                  </a:lnTo>
                  <a:lnTo>
                    <a:pt x="1419352" y="386461"/>
                  </a:lnTo>
                  <a:lnTo>
                    <a:pt x="1413287" y="416548"/>
                  </a:lnTo>
                  <a:lnTo>
                    <a:pt x="1396745" y="441134"/>
                  </a:lnTo>
                  <a:lnTo>
                    <a:pt x="1372203" y="457719"/>
                  </a:lnTo>
                  <a:lnTo>
                    <a:pt x="1342136" y="463804"/>
                  </a:lnTo>
                  <a:lnTo>
                    <a:pt x="77343" y="463804"/>
                  </a:lnTo>
                  <a:lnTo>
                    <a:pt x="47255" y="457719"/>
                  </a:lnTo>
                  <a:lnTo>
                    <a:pt x="22669" y="441134"/>
                  </a:lnTo>
                  <a:lnTo>
                    <a:pt x="6084" y="416548"/>
                  </a:lnTo>
                  <a:lnTo>
                    <a:pt x="0" y="386461"/>
                  </a:lnTo>
                  <a:lnTo>
                    <a:pt x="0" y="77343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12800" y="1919097"/>
            <a:ext cx="2797810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C00000"/>
                </a:solidFill>
                <a:latin typeface="Arial"/>
                <a:cs typeface="Arial"/>
              </a:rPr>
              <a:t>Subdomain: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marL="1743075" marR="5080" indent="-50800">
              <a:lnSpc>
                <a:spcPct val="100000"/>
              </a:lnSpc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Customer</a:t>
            </a:r>
            <a:r>
              <a:rPr sz="1200" b="1" spc="-7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00256A"/>
                </a:solidFill>
                <a:latin typeface="Arial"/>
                <a:cs typeface="Arial"/>
              </a:rPr>
              <a:t>Care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Infrastructure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16255"/>
            <a:ext cx="6386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338D"/>
                </a:solidFill>
              </a:rPr>
              <a:t>Tool</a:t>
            </a:r>
            <a:r>
              <a:rPr sz="2800" spc="-13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Usefulness–</a:t>
            </a:r>
            <a:r>
              <a:rPr sz="2800" spc="-11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Illustrative</a:t>
            </a:r>
            <a:r>
              <a:rPr sz="2800" spc="-140" dirty="0">
                <a:solidFill>
                  <a:srgbClr val="00338D"/>
                </a:solidFill>
              </a:rPr>
              <a:t> </a:t>
            </a:r>
            <a:r>
              <a:rPr sz="2800" spc="-10" dirty="0">
                <a:solidFill>
                  <a:srgbClr val="00338D"/>
                </a:solidFill>
              </a:rPr>
              <a:t>Example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-15875" y="447548"/>
            <a:ext cx="12223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8775" algn="l"/>
                <a:tab pos="12210415" algn="l"/>
              </a:tabLst>
            </a:pPr>
            <a:r>
              <a:rPr sz="1600" b="1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Creating</a:t>
            </a:r>
            <a:r>
              <a:rPr sz="1600" b="1" u="heavy" spc="-2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1600" b="1" u="heavy" spc="-7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3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As-</a:t>
            </a:r>
            <a:r>
              <a:rPr sz="1600" b="1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sz="1600" b="1" u="heavy" spc="1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Maturity</a:t>
            </a:r>
            <a:r>
              <a:rPr sz="1600" b="1" u="heavy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View</a:t>
            </a:r>
            <a:r>
              <a:rPr sz="1600" b="1" u="heavy" spc="-1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(Full-View)</a:t>
            </a:r>
            <a:r>
              <a:rPr sz="1600" b="1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093623"/>
              </p:ext>
            </p:extLst>
          </p:nvPr>
        </p:nvGraphicFramePr>
        <p:xfrm>
          <a:off x="132181" y="1161796"/>
          <a:ext cx="4112895" cy="5513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3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Domain-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1: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Organization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S1-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Vision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Strategy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S1-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Human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Resources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S1-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Training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Capacity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Building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S1-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4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Management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System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04">
                <a:tc gridSpan="2"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Domain-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2: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Planning,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Asset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Deployment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&amp;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Mgt.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25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S2-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Growth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Study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Network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Ext.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Planning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S2-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Asset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Survey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GIS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S2-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Substation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Modernization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S2-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Distribution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Modernization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S2-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Communication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Modernization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S2-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Asset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Maintenance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Mgt.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Domain-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3: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Grid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Operations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60F3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S3-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3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Grid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Observability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Security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Management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S3-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3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Power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Quality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Monitoring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S3-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3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Outage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Management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S3-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E3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Demand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Response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Domain-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4: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Revenue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Mgt.</a:t>
                      </a:r>
                      <a:r>
                        <a:rPr sz="1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Energy</a:t>
                      </a:r>
                      <a:r>
                        <a:rPr sz="12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Audit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F7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S4-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Consumer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Metering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Indexing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S4-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Distribution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Transformer/Feeder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Metering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S4-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MDMS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Energy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Audit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S4-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F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Billing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collection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Domain-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5: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1F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S5-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1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Consumer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Connection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Management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S5-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1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Care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Infrastructure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S5-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1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Consumer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Engagement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Program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S5-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7D1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Net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Metering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7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Domain-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6: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Regulatory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Policy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571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S6-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6F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Regulatory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Interface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6F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S6-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F4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Privacy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Cyber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Security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F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385881" y="1119949"/>
            <a:ext cx="4228465" cy="5602605"/>
            <a:chOff x="4385881" y="1119949"/>
            <a:chExt cx="4228465" cy="5602605"/>
          </a:xfrm>
        </p:grpSpPr>
        <p:sp>
          <p:nvSpPr>
            <p:cNvPr id="6" name="object 6"/>
            <p:cNvSpPr/>
            <p:nvPr/>
          </p:nvSpPr>
          <p:spPr>
            <a:xfrm>
              <a:off x="4390644" y="1124711"/>
              <a:ext cx="0" cy="5593080"/>
            </a:xfrm>
            <a:custGeom>
              <a:avLst/>
              <a:gdLst/>
              <a:ahLst/>
              <a:cxnLst/>
              <a:rect l="l" t="t" r="r" b="b"/>
              <a:pathLst>
                <a:path h="5593080">
                  <a:moveTo>
                    <a:pt x="0" y="0"/>
                  </a:moveTo>
                  <a:lnTo>
                    <a:pt x="0" y="5593080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45252" y="6490715"/>
              <a:ext cx="0" cy="227329"/>
            </a:xfrm>
            <a:custGeom>
              <a:avLst/>
              <a:gdLst/>
              <a:ahLst/>
              <a:cxnLst/>
              <a:rect l="l" t="t" r="r" b="b"/>
              <a:pathLst>
                <a:path h="227329">
                  <a:moveTo>
                    <a:pt x="0" y="185928"/>
                  </a:moveTo>
                  <a:lnTo>
                    <a:pt x="0" y="227076"/>
                  </a:lnTo>
                </a:path>
                <a:path h="227329">
                  <a:moveTo>
                    <a:pt x="0" y="0"/>
                  </a:moveTo>
                  <a:lnTo>
                    <a:pt x="0" y="82296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99860" y="6676644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0"/>
                  </a:moveTo>
                  <a:lnTo>
                    <a:pt x="0" y="41147"/>
                  </a:lnTo>
                </a:path>
              </a:pathLst>
            </a:custGeom>
            <a:ln w="9143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99860" y="4811267"/>
              <a:ext cx="1054735" cy="1906905"/>
            </a:xfrm>
            <a:custGeom>
              <a:avLst/>
              <a:gdLst/>
              <a:ahLst/>
              <a:cxnLst/>
              <a:rect l="l" t="t" r="r" b="b"/>
              <a:pathLst>
                <a:path w="1054734" h="1906904">
                  <a:moveTo>
                    <a:pt x="0" y="1679447"/>
                  </a:moveTo>
                  <a:lnTo>
                    <a:pt x="0" y="1761743"/>
                  </a:lnTo>
                </a:path>
                <a:path w="1054734" h="1906904">
                  <a:moveTo>
                    <a:pt x="1054608" y="0"/>
                  </a:moveTo>
                  <a:lnTo>
                    <a:pt x="1054608" y="1906523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90644" y="6573011"/>
              <a:ext cx="3164205" cy="104139"/>
            </a:xfrm>
            <a:custGeom>
              <a:avLst/>
              <a:gdLst/>
              <a:ahLst/>
              <a:cxnLst/>
              <a:rect l="l" t="t" r="r" b="b"/>
              <a:pathLst>
                <a:path w="3164204" h="104140">
                  <a:moveTo>
                    <a:pt x="316382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3163824" y="103632"/>
                  </a:lnTo>
                  <a:lnTo>
                    <a:pt x="3163824" y="0"/>
                  </a:lnTo>
                  <a:close/>
                </a:path>
              </a:pathLst>
            </a:custGeom>
            <a:solidFill>
              <a:srgbClr val="D6F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45252" y="6303264"/>
              <a:ext cx="1054735" cy="83820"/>
            </a:xfrm>
            <a:custGeom>
              <a:avLst/>
              <a:gdLst/>
              <a:ahLst/>
              <a:cxnLst/>
              <a:rect l="l" t="t" r="r" b="b"/>
              <a:pathLst>
                <a:path w="1054735" h="83820">
                  <a:moveTo>
                    <a:pt x="0" y="0"/>
                  </a:moveTo>
                  <a:lnTo>
                    <a:pt x="0" y="83820"/>
                  </a:lnTo>
                </a:path>
                <a:path w="1054735" h="83820">
                  <a:moveTo>
                    <a:pt x="1054607" y="0"/>
                  </a:moveTo>
                  <a:lnTo>
                    <a:pt x="1054607" y="83820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90644" y="6387083"/>
              <a:ext cx="3164205" cy="104139"/>
            </a:xfrm>
            <a:custGeom>
              <a:avLst/>
              <a:gdLst/>
              <a:ahLst/>
              <a:cxnLst/>
              <a:rect l="l" t="t" r="r" b="b"/>
              <a:pathLst>
                <a:path w="3164204" h="104139">
                  <a:moveTo>
                    <a:pt x="3163824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3163824" y="103631"/>
                  </a:lnTo>
                  <a:lnTo>
                    <a:pt x="3163824" y="0"/>
                  </a:lnTo>
                  <a:close/>
                </a:path>
              </a:pathLst>
            </a:custGeom>
            <a:solidFill>
              <a:srgbClr val="D6F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45252" y="5743955"/>
              <a:ext cx="1054735" cy="457200"/>
            </a:xfrm>
            <a:custGeom>
              <a:avLst/>
              <a:gdLst/>
              <a:ahLst/>
              <a:cxnLst/>
              <a:rect l="l" t="t" r="r" b="b"/>
              <a:pathLst>
                <a:path w="1054735" h="457200">
                  <a:moveTo>
                    <a:pt x="0" y="187452"/>
                  </a:moveTo>
                  <a:lnTo>
                    <a:pt x="0" y="457200"/>
                  </a:lnTo>
                </a:path>
                <a:path w="1054735" h="457200">
                  <a:moveTo>
                    <a:pt x="1054607" y="0"/>
                  </a:moveTo>
                  <a:lnTo>
                    <a:pt x="1054607" y="457200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90644" y="6201155"/>
              <a:ext cx="3164205" cy="102235"/>
            </a:xfrm>
            <a:custGeom>
              <a:avLst/>
              <a:gdLst/>
              <a:ahLst/>
              <a:cxnLst/>
              <a:rect l="l" t="t" r="r" b="b"/>
              <a:pathLst>
                <a:path w="3164204" h="102235">
                  <a:moveTo>
                    <a:pt x="3163824" y="0"/>
                  </a:moveTo>
                  <a:lnTo>
                    <a:pt x="0" y="0"/>
                  </a:lnTo>
                  <a:lnTo>
                    <a:pt x="0" y="102108"/>
                  </a:lnTo>
                  <a:lnTo>
                    <a:pt x="3163824" y="102108"/>
                  </a:lnTo>
                  <a:lnTo>
                    <a:pt x="3163824" y="0"/>
                  </a:lnTo>
                  <a:close/>
                </a:path>
              </a:pathLst>
            </a:custGeom>
            <a:solidFill>
              <a:srgbClr val="215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90644" y="6013703"/>
              <a:ext cx="1054735" cy="104139"/>
            </a:xfrm>
            <a:custGeom>
              <a:avLst/>
              <a:gdLst/>
              <a:ahLst/>
              <a:cxnLst/>
              <a:rect l="l" t="t" r="r" b="b"/>
              <a:pathLst>
                <a:path w="1054735" h="104139">
                  <a:moveTo>
                    <a:pt x="105460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054608" y="103632"/>
                  </a:lnTo>
                  <a:lnTo>
                    <a:pt x="1054608" y="0"/>
                  </a:lnTo>
                  <a:close/>
                </a:path>
              </a:pathLst>
            </a:custGeom>
            <a:solidFill>
              <a:srgbClr val="F7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45252" y="5743955"/>
              <a:ext cx="0" cy="83820"/>
            </a:xfrm>
            <a:custGeom>
              <a:avLst/>
              <a:gdLst/>
              <a:ahLst/>
              <a:cxnLst/>
              <a:rect l="l" t="t" r="r" b="b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644" y="5827776"/>
              <a:ext cx="2109470" cy="104139"/>
            </a:xfrm>
            <a:custGeom>
              <a:avLst/>
              <a:gdLst/>
              <a:ahLst/>
              <a:cxnLst/>
              <a:rect l="l" t="t" r="r" b="b"/>
              <a:pathLst>
                <a:path w="2109470" h="104139">
                  <a:moveTo>
                    <a:pt x="210921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2109216" y="103632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F7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45252" y="4811267"/>
              <a:ext cx="1054735" cy="830580"/>
            </a:xfrm>
            <a:custGeom>
              <a:avLst/>
              <a:gdLst/>
              <a:ahLst/>
              <a:cxnLst/>
              <a:rect l="l" t="t" r="r" b="b"/>
              <a:pathLst>
                <a:path w="1054735" h="830579">
                  <a:moveTo>
                    <a:pt x="0" y="746759"/>
                  </a:moveTo>
                  <a:lnTo>
                    <a:pt x="0" y="830579"/>
                  </a:lnTo>
                </a:path>
                <a:path w="1054735" h="830579">
                  <a:moveTo>
                    <a:pt x="1054607" y="0"/>
                  </a:moveTo>
                  <a:lnTo>
                    <a:pt x="1054607" y="830579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0644" y="5641847"/>
              <a:ext cx="3164205" cy="102235"/>
            </a:xfrm>
            <a:custGeom>
              <a:avLst/>
              <a:gdLst/>
              <a:ahLst/>
              <a:cxnLst/>
              <a:rect l="l" t="t" r="r" b="b"/>
              <a:pathLst>
                <a:path w="3164204" h="102235">
                  <a:moveTo>
                    <a:pt x="3163824" y="0"/>
                  </a:moveTo>
                  <a:lnTo>
                    <a:pt x="0" y="0"/>
                  </a:lnTo>
                  <a:lnTo>
                    <a:pt x="0" y="102107"/>
                  </a:lnTo>
                  <a:lnTo>
                    <a:pt x="3163824" y="102107"/>
                  </a:lnTo>
                  <a:lnTo>
                    <a:pt x="3163824" y="0"/>
                  </a:lnTo>
                  <a:close/>
                </a:path>
              </a:pathLst>
            </a:custGeom>
            <a:solidFill>
              <a:srgbClr val="F7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45252" y="537210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296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0644" y="5454396"/>
              <a:ext cx="2109470" cy="104139"/>
            </a:xfrm>
            <a:custGeom>
              <a:avLst/>
              <a:gdLst/>
              <a:ahLst/>
              <a:cxnLst/>
              <a:rect l="l" t="t" r="r" b="b"/>
              <a:pathLst>
                <a:path w="2109470" h="104139">
                  <a:moveTo>
                    <a:pt x="2109216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2109216" y="103631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F7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45252" y="5184647"/>
              <a:ext cx="0" cy="83820"/>
            </a:xfrm>
            <a:custGeom>
              <a:avLst/>
              <a:gdLst/>
              <a:ahLst/>
              <a:cxnLst/>
              <a:rect l="l" t="t" r="r" b="b"/>
              <a:pathLst>
                <a:path h="83820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90644" y="5268467"/>
              <a:ext cx="2109470" cy="104139"/>
            </a:xfrm>
            <a:custGeom>
              <a:avLst/>
              <a:gdLst/>
              <a:ahLst/>
              <a:cxnLst/>
              <a:rect l="l" t="t" r="r" b="b"/>
              <a:pathLst>
                <a:path w="2109470" h="104139">
                  <a:moveTo>
                    <a:pt x="2109216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2109216" y="103631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BB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45252" y="4811267"/>
              <a:ext cx="0" cy="271780"/>
            </a:xfrm>
            <a:custGeom>
              <a:avLst/>
              <a:gdLst/>
              <a:ahLst/>
              <a:cxnLst/>
              <a:rect l="l" t="t" r="r" b="b"/>
              <a:pathLst>
                <a:path h="271779">
                  <a:moveTo>
                    <a:pt x="0" y="0"/>
                  </a:moveTo>
                  <a:lnTo>
                    <a:pt x="0" y="271271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90644" y="4895088"/>
              <a:ext cx="2109470" cy="289560"/>
            </a:xfrm>
            <a:custGeom>
              <a:avLst/>
              <a:gdLst/>
              <a:ahLst/>
              <a:cxnLst/>
              <a:rect l="l" t="t" r="r" b="b"/>
              <a:pathLst>
                <a:path w="2109470" h="289560">
                  <a:moveTo>
                    <a:pt x="105460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054608" y="103632"/>
                  </a:lnTo>
                  <a:lnTo>
                    <a:pt x="1054608" y="0"/>
                  </a:lnTo>
                  <a:close/>
                </a:path>
                <a:path w="2109470" h="289560">
                  <a:moveTo>
                    <a:pt x="2109216" y="187464"/>
                  </a:moveTo>
                  <a:lnTo>
                    <a:pt x="0" y="187464"/>
                  </a:lnTo>
                  <a:lnTo>
                    <a:pt x="0" y="289560"/>
                  </a:lnTo>
                  <a:lnTo>
                    <a:pt x="2109216" y="289560"/>
                  </a:lnTo>
                  <a:lnTo>
                    <a:pt x="2109216" y="187464"/>
                  </a:lnTo>
                  <a:close/>
                </a:path>
              </a:pathLst>
            </a:custGeom>
            <a:solidFill>
              <a:srgbClr val="FFE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45252" y="1124711"/>
              <a:ext cx="2109470" cy="3584575"/>
            </a:xfrm>
            <a:custGeom>
              <a:avLst/>
              <a:gdLst/>
              <a:ahLst/>
              <a:cxnLst/>
              <a:rect l="l" t="t" r="r" b="b"/>
              <a:pathLst>
                <a:path w="2109470" h="3584575">
                  <a:moveTo>
                    <a:pt x="0" y="3500628"/>
                  </a:moveTo>
                  <a:lnTo>
                    <a:pt x="0" y="3584448"/>
                  </a:lnTo>
                </a:path>
                <a:path w="2109470" h="3584575">
                  <a:moveTo>
                    <a:pt x="1054607" y="3314700"/>
                  </a:moveTo>
                  <a:lnTo>
                    <a:pt x="1054607" y="3584448"/>
                  </a:lnTo>
                </a:path>
                <a:path w="2109470" h="3584575">
                  <a:moveTo>
                    <a:pt x="2109216" y="0"/>
                  </a:moveTo>
                  <a:lnTo>
                    <a:pt x="2109216" y="3584448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09076" y="1124711"/>
              <a:ext cx="0" cy="5593080"/>
            </a:xfrm>
            <a:custGeom>
              <a:avLst/>
              <a:gdLst/>
              <a:ahLst/>
              <a:cxnLst/>
              <a:rect l="l" t="t" r="r" b="b"/>
              <a:pathLst>
                <a:path h="5593080">
                  <a:moveTo>
                    <a:pt x="0" y="0"/>
                  </a:moveTo>
                  <a:lnTo>
                    <a:pt x="0" y="5593080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90644" y="4709159"/>
              <a:ext cx="4218940" cy="102235"/>
            </a:xfrm>
            <a:custGeom>
              <a:avLst/>
              <a:gdLst/>
              <a:ahLst/>
              <a:cxnLst/>
              <a:rect l="l" t="t" r="r" b="b"/>
              <a:pathLst>
                <a:path w="4218940" h="102235">
                  <a:moveTo>
                    <a:pt x="4218432" y="0"/>
                  </a:moveTo>
                  <a:lnTo>
                    <a:pt x="0" y="0"/>
                  </a:lnTo>
                  <a:lnTo>
                    <a:pt x="0" y="102107"/>
                  </a:lnTo>
                  <a:lnTo>
                    <a:pt x="4218432" y="102107"/>
                  </a:lnTo>
                  <a:lnTo>
                    <a:pt x="4218432" y="0"/>
                  </a:lnTo>
                  <a:close/>
                </a:path>
              </a:pathLst>
            </a:custGeom>
            <a:solidFill>
              <a:srgbClr val="FFE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45252" y="4439411"/>
              <a:ext cx="0" cy="83820"/>
            </a:xfrm>
            <a:custGeom>
              <a:avLst/>
              <a:gdLst/>
              <a:ahLst/>
              <a:cxnLst/>
              <a:rect l="l" t="t" r="r" b="b"/>
              <a:pathLst>
                <a:path h="83820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90644" y="4523232"/>
              <a:ext cx="2109470" cy="102235"/>
            </a:xfrm>
            <a:custGeom>
              <a:avLst/>
              <a:gdLst/>
              <a:ahLst/>
              <a:cxnLst/>
              <a:rect l="l" t="t" r="r" b="b"/>
              <a:pathLst>
                <a:path w="2109470" h="102235">
                  <a:moveTo>
                    <a:pt x="2109216" y="0"/>
                  </a:moveTo>
                  <a:lnTo>
                    <a:pt x="0" y="0"/>
                  </a:lnTo>
                  <a:lnTo>
                    <a:pt x="0" y="102108"/>
                  </a:lnTo>
                  <a:lnTo>
                    <a:pt x="2109216" y="102108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FFE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45252" y="4251960"/>
              <a:ext cx="1054735" cy="83820"/>
            </a:xfrm>
            <a:custGeom>
              <a:avLst/>
              <a:gdLst/>
              <a:ahLst/>
              <a:cxnLst/>
              <a:rect l="l" t="t" r="r" b="b"/>
              <a:pathLst>
                <a:path w="1054735" h="83820">
                  <a:moveTo>
                    <a:pt x="0" y="0"/>
                  </a:moveTo>
                  <a:lnTo>
                    <a:pt x="0" y="83819"/>
                  </a:lnTo>
                </a:path>
                <a:path w="1054735" h="83820">
                  <a:moveTo>
                    <a:pt x="1054607" y="0"/>
                  </a:moveTo>
                  <a:lnTo>
                    <a:pt x="1054607" y="83819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90644" y="4335779"/>
              <a:ext cx="2372995" cy="104139"/>
            </a:xfrm>
            <a:custGeom>
              <a:avLst/>
              <a:gdLst/>
              <a:ahLst/>
              <a:cxnLst/>
              <a:rect l="l" t="t" r="r" b="b"/>
              <a:pathLst>
                <a:path w="2372995" h="104139">
                  <a:moveTo>
                    <a:pt x="237286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2372868" y="103632"/>
                  </a:lnTo>
                  <a:lnTo>
                    <a:pt x="2372868" y="0"/>
                  </a:lnTo>
                  <a:close/>
                </a:path>
              </a:pathLst>
            </a:custGeom>
            <a:solidFill>
              <a:srgbClr val="AF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45252" y="3506723"/>
              <a:ext cx="1054735" cy="643255"/>
            </a:xfrm>
            <a:custGeom>
              <a:avLst/>
              <a:gdLst/>
              <a:ahLst/>
              <a:cxnLst/>
              <a:rect l="l" t="t" r="r" b="b"/>
              <a:pathLst>
                <a:path w="1054735" h="643254">
                  <a:moveTo>
                    <a:pt x="0" y="559307"/>
                  </a:moveTo>
                  <a:lnTo>
                    <a:pt x="0" y="643128"/>
                  </a:lnTo>
                </a:path>
                <a:path w="1054735" h="643254">
                  <a:moveTo>
                    <a:pt x="1054607" y="0"/>
                  </a:moveTo>
                  <a:lnTo>
                    <a:pt x="1054607" y="643128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90644" y="4149851"/>
              <a:ext cx="3164205" cy="102235"/>
            </a:xfrm>
            <a:custGeom>
              <a:avLst/>
              <a:gdLst/>
              <a:ahLst/>
              <a:cxnLst/>
              <a:rect l="l" t="t" r="r" b="b"/>
              <a:pathLst>
                <a:path w="3164204" h="102235">
                  <a:moveTo>
                    <a:pt x="3163824" y="0"/>
                  </a:moveTo>
                  <a:lnTo>
                    <a:pt x="0" y="0"/>
                  </a:lnTo>
                  <a:lnTo>
                    <a:pt x="0" y="102108"/>
                  </a:lnTo>
                  <a:lnTo>
                    <a:pt x="3163824" y="102108"/>
                  </a:lnTo>
                  <a:lnTo>
                    <a:pt x="3163824" y="0"/>
                  </a:lnTo>
                  <a:close/>
                </a:path>
              </a:pathLst>
            </a:custGeom>
            <a:solidFill>
              <a:srgbClr val="F6E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45252" y="388010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296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90644" y="3962400"/>
              <a:ext cx="2109470" cy="104139"/>
            </a:xfrm>
            <a:custGeom>
              <a:avLst/>
              <a:gdLst/>
              <a:ahLst/>
              <a:cxnLst/>
              <a:rect l="l" t="t" r="r" b="b"/>
              <a:pathLst>
                <a:path w="2109470" h="104139">
                  <a:moveTo>
                    <a:pt x="2109216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2109216" y="103631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F6E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45252" y="3692651"/>
              <a:ext cx="0" cy="83820"/>
            </a:xfrm>
            <a:custGeom>
              <a:avLst/>
              <a:gdLst/>
              <a:ahLst/>
              <a:cxnLst/>
              <a:rect l="l" t="t" r="r" b="b"/>
              <a:pathLst>
                <a:path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90644" y="3776472"/>
              <a:ext cx="2109470" cy="104139"/>
            </a:xfrm>
            <a:custGeom>
              <a:avLst/>
              <a:gdLst/>
              <a:ahLst/>
              <a:cxnLst/>
              <a:rect l="l" t="t" r="r" b="b"/>
              <a:pathLst>
                <a:path w="2109470" h="104139">
                  <a:moveTo>
                    <a:pt x="2109216" y="0"/>
                  </a:moveTo>
                  <a:lnTo>
                    <a:pt x="0" y="0"/>
                  </a:lnTo>
                  <a:lnTo>
                    <a:pt x="0" y="103631"/>
                  </a:lnTo>
                  <a:lnTo>
                    <a:pt x="2109216" y="103631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F6E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45252" y="3506723"/>
              <a:ext cx="0" cy="83820"/>
            </a:xfrm>
            <a:custGeom>
              <a:avLst/>
              <a:gdLst/>
              <a:ahLst/>
              <a:cxnLst/>
              <a:rect l="l" t="t" r="r" b="b"/>
              <a:pathLst>
                <a:path h="83820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90644" y="3590544"/>
              <a:ext cx="2109470" cy="102235"/>
            </a:xfrm>
            <a:custGeom>
              <a:avLst/>
              <a:gdLst/>
              <a:ahLst/>
              <a:cxnLst/>
              <a:rect l="l" t="t" r="r" b="b"/>
              <a:pathLst>
                <a:path w="2109470" h="102235">
                  <a:moveTo>
                    <a:pt x="2109216" y="0"/>
                  </a:moveTo>
                  <a:lnTo>
                    <a:pt x="0" y="0"/>
                  </a:lnTo>
                  <a:lnTo>
                    <a:pt x="0" y="102108"/>
                  </a:lnTo>
                  <a:lnTo>
                    <a:pt x="2109216" y="102108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F6E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45252" y="2014727"/>
              <a:ext cx="1054735" cy="1388745"/>
            </a:xfrm>
            <a:custGeom>
              <a:avLst/>
              <a:gdLst/>
              <a:ahLst/>
              <a:cxnLst/>
              <a:rect l="l" t="t" r="r" b="b"/>
              <a:pathLst>
                <a:path w="1054735" h="1388745">
                  <a:moveTo>
                    <a:pt x="0" y="1306068"/>
                  </a:moveTo>
                  <a:lnTo>
                    <a:pt x="0" y="1388364"/>
                  </a:lnTo>
                </a:path>
                <a:path w="1054735" h="1388745">
                  <a:moveTo>
                    <a:pt x="1054607" y="0"/>
                  </a:moveTo>
                  <a:lnTo>
                    <a:pt x="1054607" y="1388364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90644" y="3403091"/>
              <a:ext cx="2372995" cy="104139"/>
            </a:xfrm>
            <a:custGeom>
              <a:avLst/>
              <a:gdLst/>
              <a:ahLst/>
              <a:cxnLst/>
              <a:rect l="l" t="t" r="r" b="b"/>
              <a:pathLst>
                <a:path w="2372995" h="104139">
                  <a:moveTo>
                    <a:pt x="237286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2372868" y="103632"/>
                  </a:lnTo>
                  <a:lnTo>
                    <a:pt x="2372868" y="0"/>
                  </a:lnTo>
                  <a:close/>
                </a:path>
              </a:pathLst>
            </a:custGeom>
            <a:solidFill>
              <a:srgbClr val="360F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45252" y="3133344"/>
              <a:ext cx="0" cy="83820"/>
            </a:xfrm>
            <a:custGeom>
              <a:avLst/>
              <a:gdLst/>
              <a:ahLst/>
              <a:cxnLst/>
              <a:rect l="l" t="t" r="r" b="b"/>
              <a:pathLst>
                <a:path h="83819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90644" y="3217163"/>
              <a:ext cx="2109470" cy="104139"/>
            </a:xfrm>
            <a:custGeom>
              <a:avLst/>
              <a:gdLst/>
              <a:ahLst/>
              <a:cxnLst/>
              <a:rect l="l" t="t" r="r" b="b"/>
              <a:pathLst>
                <a:path w="2109470" h="104139">
                  <a:moveTo>
                    <a:pt x="210921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2109216" y="103632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B7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45252" y="2761488"/>
              <a:ext cx="0" cy="269875"/>
            </a:xfrm>
            <a:custGeom>
              <a:avLst/>
              <a:gdLst/>
              <a:ahLst/>
              <a:cxnLst/>
              <a:rect l="l" t="t" r="r" b="b"/>
              <a:pathLst>
                <a:path h="269875">
                  <a:moveTo>
                    <a:pt x="0" y="0"/>
                  </a:moveTo>
                  <a:lnTo>
                    <a:pt x="0" y="269748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90644" y="2843783"/>
              <a:ext cx="2109470" cy="289560"/>
            </a:xfrm>
            <a:custGeom>
              <a:avLst/>
              <a:gdLst/>
              <a:ahLst/>
              <a:cxnLst/>
              <a:rect l="l" t="t" r="r" b="b"/>
              <a:pathLst>
                <a:path w="2109470" h="289560">
                  <a:moveTo>
                    <a:pt x="105460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054608" y="103632"/>
                  </a:lnTo>
                  <a:lnTo>
                    <a:pt x="1054608" y="0"/>
                  </a:lnTo>
                  <a:close/>
                </a:path>
                <a:path w="2109470" h="289560">
                  <a:moveTo>
                    <a:pt x="2109216" y="187452"/>
                  </a:moveTo>
                  <a:lnTo>
                    <a:pt x="0" y="187452"/>
                  </a:lnTo>
                  <a:lnTo>
                    <a:pt x="0" y="289560"/>
                  </a:lnTo>
                  <a:lnTo>
                    <a:pt x="2109216" y="289560"/>
                  </a:lnTo>
                  <a:lnTo>
                    <a:pt x="2109216" y="187452"/>
                  </a:lnTo>
                  <a:close/>
                </a:path>
              </a:pathLst>
            </a:custGeom>
            <a:solidFill>
              <a:srgbClr val="B7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45252" y="2574036"/>
              <a:ext cx="0" cy="83820"/>
            </a:xfrm>
            <a:custGeom>
              <a:avLst/>
              <a:gdLst/>
              <a:ahLst/>
              <a:cxnLst/>
              <a:rect l="l" t="t" r="r" b="b"/>
              <a:pathLst>
                <a:path h="83819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90644" y="2657855"/>
              <a:ext cx="2109470" cy="104139"/>
            </a:xfrm>
            <a:custGeom>
              <a:avLst/>
              <a:gdLst/>
              <a:ahLst/>
              <a:cxnLst/>
              <a:rect l="l" t="t" r="r" b="b"/>
              <a:pathLst>
                <a:path w="2109470" h="104139">
                  <a:moveTo>
                    <a:pt x="210921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2109216" y="103632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B7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45252" y="2388108"/>
              <a:ext cx="0" cy="83820"/>
            </a:xfrm>
            <a:custGeom>
              <a:avLst/>
              <a:gdLst/>
              <a:ahLst/>
              <a:cxnLst/>
              <a:rect l="l" t="t" r="r" b="b"/>
              <a:pathLst>
                <a:path h="83819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90644" y="2471927"/>
              <a:ext cx="2109470" cy="102235"/>
            </a:xfrm>
            <a:custGeom>
              <a:avLst/>
              <a:gdLst/>
              <a:ahLst/>
              <a:cxnLst/>
              <a:rect l="l" t="t" r="r" b="b"/>
              <a:pathLst>
                <a:path w="2109470" h="102235">
                  <a:moveTo>
                    <a:pt x="2109216" y="0"/>
                  </a:moveTo>
                  <a:lnTo>
                    <a:pt x="0" y="0"/>
                  </a:lnTo>
                  <a:lnTo>
                    <a:pt x="0" y="102108"/>
                  </a:lnTo>
                  <a:lnTo>
                    <a:pt x="2109216" y="102108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B7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445252" y="2200655"/>
              <a:ext cx="0" cy="83820"/>
            </a:xfrm>
            <a:custGeom>
              <a:avLst/>
              <a:gdLst/>
              <a:ahLst/>
              <a:cxnLst/>
              <a:rect l="l" t="t" r="r" b="b"/>
              <a:pathLst>
                <a:path h="83819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390644" y="2284475"/>
              <a:ext cx="2109470" cy="104139"/>
            </a:xfrm>
            <a:custGeom>
              <a:avLst/>
              <a:gdLst/>
              <a:ahLst/>
              <a:cxnLst/>
              <a:rect l="l" t="t" r="r" b="b"/>
              <a:pathLst>
                <a:path w="2109470" h="104139">
                  <a:moveTo>
                    <a:pt x="210921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2109216" y="103632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B7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45252" y="2014727"/>
              <a:ext cx="0" cy="83820"/>
            </a:xfrm>
            <a:custGeom>
              <a:avLst/>
              <a:gdLst/>
              <a:ahLst/>
              <a:cxnLst/>
              <a:rect l="l" t="t" r="r" b="b"/>
              <a:pathLst>
                <a:path h="83819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90644" y="2098547"/>
              <a:ext cx="1929764" cy="102235"/>
            </a:xfrm>
            <a:custGeom>
              <a:avLst/>
              <a:gdLst/>
              <a:ahLst/>
              <a:cxnLst/>
              <a:rect l="l" t="t" r="r" b="b"/>
              <a:pathLst>
                <a:path w="1929764" h="102235">
                  <a:moveTo>
                    <a:pt x="1929383" y="0"/>
                  </a:moveTo>
                  <a:lnTo>
                    <a:pt x="0" y="0"/>
                  </a:lnTo>
                  <a:lnTo>
                    <a:pt x="0" y="102108"/>
                  </a:lnTo>
                  <a:lnTo>
                    <a:pt x="1929383" y="102108"/>
                  </a:lnTo>
                  <a:lnTo>
                    <a:pt x="1929383" y="0"/>
                  </a:lnTo>
                  <a:close/>
                </a:path>
              </a:pathLst>
            </a:custGeom>
            <a:solidFill>
              <a:srgbClr val="0025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445252" y="1641347"/>
              <a:ext cx="1054735" cy="269875"/>
            </a:xfrm>
            <a:custGeom>
              <a:avLst/>
              <a:gdLst/>
              <a:ahLst/>
              <a:cxnLst/>
              <a:rect l="l" t="t" r="r" b="b"/>
              <a:pathLst>
                <a:path w="1054735" h="269875">
                  <a:moveTo>
                    <a:pt x="0" y="187451"/>
                  </a:moveTo>
                  <a:lnTo>
                    <a:pt x="0" y="269747"/>
                  </a:lnTo>
                </a:path>
                <a:path w="1054735" h="269875">
                  <a:moveTo>
                    <a:pt x="1054607" y="0"/>
                  </a:moveTo>
                  <a:lnTo>
                    <a:pt x="1054607" y="269747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90644" y="1911095"/>
              <a:ext cx="3164205" cy="104139"/>
            </a:xfrm>
            <a:custGeom>
              <a:avLst/>
              <a:gdLst/>
              <a:ahLst/>
              <a:cxnLst/>
              <a:rect l="l" t="t" r="r" b="b"/>
              <a:pathLst>
                <a:path w="3164204" h="104139">
                  <a:moveTo>
                    <a:pt x="316382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3163824" y="103632"/>
                  </a:lnTo>
                  <a:lnTo>
                    <a:pt x="3163824" y="0"/>
                  </a:lnTo>
                  <a:close/>
                </a:path>
              </a:pathLst>
            </a:custGeom>
            <a:solidFill>
              <a:srgbClr val="D1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45252" y="1641347"/>
              <a:ext cx="0" cy="83820"/>
            </a:xfrm>
            <a:custGeom>
              <a:avLst/>
              <a:gdLst/>
              <a:ahLst/>
              <a:cxnLst/>
              <a:rect l="l" t="t" r="r" b="b"/>
              <a:pathLst>
                <a:path h="83819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90644" y="1725167"/>
              <a:ext cx="2109470" cy="104139"/>
            </a:xfrm>
            <a:custGeom>
              <a:avLst/>
              <a:gdLst/>
              <a:ahLst/>
              <a:cxnLst/>
              <a:rect l="l" t="t" r="r" b="b"/>
              <a:pathLst>
                <a:path w="2109470" h="104139">
                  <a:moveTo>
                    <a:pt x="210921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2109216" y="103632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D1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45252" y="1269491"/>
              <a:ext cx="1054735" cy="269875"/>
            </a:xfrm>
            <a:custGeom>
              <a:avLst/>
              <a:gdLst/>
              <a:ahLst/>
              <a:cxnLst/>
              <a:rect l="l" t="t" r="r" b="b"/>
              <a:pathLst>
                <a:path w="1054735" h="269875">
                  <a:moveTo>
                    <a:pt x="0" y="0"/>
                  </a:moveTo>
                  <a:lnTo>
                    <a:pt x="0" y="269748"/>
                  </a:lnTo>
                </a:path>
                <a:path w="1054735" h="269875">
                  <a:moveTo>
                    <a:pt x="1054607" y="0"/>
                  </a:moveTo>
                  <a:lnTo>
                    <a:pt x="1054607" y="269748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90644" y="1351787"/>
              <a:ext cx="3164205" cy="289560"/>
            </a:xfrm>
            <a:custGeom>
              <a:avLst/>
              <a:gdLst/>
              <a:ahLst/>
              <a:cxnLst/>
              <a:rect l="l" t="t" r="r" b="b"/>
              <a:pathLst>
                <a:path w="3164204" h="289560">
                  <a:moveTo>
                    <a:pt x="105460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054608" y="103632"/>
                  </a:lnTo>
                  <a:lnTo>
                    <a:pt x="1054608" y="0"/>
                  </a:lnTo>
                  <a:close/>
                </a:path>
                <a:path w="3164204" h="289560">
                  <a:moveTo>
                    <a:pt x="3163824" y="187452"/>
                  </a:moveTo>
                  <a:lnTo>
                    <a:pt x="0" y="187452"/>
                  </a:lnTo>
                  <a:lnTo>
                    <a:pt x="0" y="289560"/>
                  </a:lnTo>
                  <a:lnTo>
                    <a:pt x="3163824" y="289560"/>
                  </a:lnTo>
                  <a:lnTo>
                    <a:pt x="3163824" y="187452"/>
                  </a:lnTo>
                  <a:close/>
                </a:path>
              </a:pathLst>
            </a:custGeom>
            <a:solidFill>
              <a:srgbClr val="D1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45252" y="1124711"/>
              <a:ext cx="1054735" cy="41275"/>
            </a:xfrm>
            <a:custGeom>
              <a:avLst/>
              <a:gdLst/>
              <a:ahLst/>
              <a:cxnLst/>
              <a:rect l="l" t="t" r="r" b="b"/>
              <a:pathLst>
                <a:path w="1054735" h="41275">
                  <a:moveTo>
                    <a:pt x="0" y="0"/>
                  </a:moveTo>
                  <a:lnTo>
                    <a:pt x="0" y="41147"/>
                  </a:lnTo>
                </a:path>
                <a:path w="1054735" h="41275">
                  <a:moveTo>
                    <a:pt x="1054607" y="0"/>
                  </a:moveTo>
                  <a:lnTo>
                    <a:pt x="1054607" y="41147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90644" y="1165859"/>
              <a:ext cx="2372995" cy="104139"/>
            </a:xfrm>
            <a:custGeom>
              <a:avLst/>
              <a:gdLst/>
              <a:ahLst/>
              <a:cxnLst/>
              <a:rect l="l" t="t" r="r" b="b"/>
              <a:pathLst>
                <a:path w="2372995" h="104140">
                  <a:moveTo>
                    <a:pt x="237286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2372868" y="103632"/>
                  </a:lnTo>
                  <a:lnTo>
                    <a:pt x="2372868" y="0"/>
                  </a:lnTo>
                  <a:close/>
                </a:path>
              </a:pathLst>
            </a:custGeom>
            <a:solidFill>
              <a:srgbClr val="00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8990203" y="819785"/>
            <a:ext cx="946150" cy="5898515"/>
            <a:chOff x="8990203" y="819785"/>
            <a:chExt cx="946150" cy="5898515"/>
          </a:xfrm>
        </p:grpSpPr>
        <p:sp>
          <p:nvSpPr>
            <p:cNvPr id="64" name="object 64"/>
            <p:cNvSpPr/>
            <p:nvPr/>
          </p:nvSpPr>
          <p:spPr>
            <a:xfrm>
              <a:off x="9663684" y="1124712"/>
              <a:ext cx="0" cy="5593080"/>
            </a:xfrm>
            <a:custGeom>
              <a:avLst/>
              <a:gdLst/>
              <a:ahLst/>
              <a:cxnLst/>
              <a:rect l="l" t="t" r="r" b="b"/>
              <a:pathLst>
                <a:path h="5593080">
                  <a:moveTo>
                    <a:pt x="0" y="0"/>
                  </a:moveTo>
                  <a:lnTo>
                    <a:pt x="0" y="5593080"/>
                  </a:lnTo>
                </a:path>
              </a:pathLst>
            </a:custGeom>
            <a:ln w="9144">
              <a:solidFill>
                <a:srgbClr val="A6A6A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996553" y="826135"/>
              <a:ext cx="933450" cy="249554"/>
            </a:xfrm>
            <a:custGeom>
              <a:avLst/>
              <a:gdLst/>
              <a:ahLst/>
              <a:cxnLst/>
              <a:rect l="l" t="t" r="r" b="b"/>
              <a:pathLst>
                <a:path w="933450" h="249555">
                  <a:moveTo>
                    <a:pt x="891921" y="0"/>
                  </a:moveTo>
                  <a:lnTo>
                    <a:pt x="41655" y="0"/>
                  </a:lnTo>
                  <a:lnTo>
                    <a:pt x="25449" y="3274"/>
                  </a:lnTo>
                  <a:lnTo>
                    <a:pt x="12207" y="12191"/>
                  </a:lnTo>
                  <a:lnTo>
                    <a:pt x="3276" y="25396"/>
                  </a:lnTo>
                  <a:lnTo>
                    <a:pt x="0" y="41528"/>
                  </a:lnTo>
                  <a:lnTo>
                    <a:pt x="0" y="207644"/>
                  </a:lnTo>
                  <a:lnTo>
                    <a:pt x="3276" y="223831"/>
                  </a:lnTo>
                  <a:lnTo>
                    <a:pt x="12207" y="237029"/>
                  </a:lnTo>
                  <a:lnTo>
                    <a:pt x="25449" y="245917"/>
                  </a:lnTo>
                  <a:lnTo>
                    <a:pt x="41655" y="249174"/>
                  </a:lnTo>
                  <a:lnTo>
                    <a:pt x="891921" y="249174"/>
                  </a:lnTo>
                  <a:lnTo>
                    <a:pt x="908107" y="245917"/>
                  </a:lnTo>
                  <a:lnTo>
                    <a:pt x="921305" y="237029"/>
                  </a:lnTo>
                  <a:lnTo>
                    <a:pt x="930193" y="223831"/>
                  </a:lnTo>
                  <a:lnTo>
                    <a:pt x="933450" y="207644"/>
                  </a:lnTo>
                  <a:lnTo>
                    <a:pt x="933450" y="41528"/>
                  </a:lnTo>
                  <a:lnTo>
                    <a:pt x="930193" y="25396"/>
                  </a:lnTo>
                  <a:lnTo>
                    <a:pt x="921305" y="12191"/>
                  </a:lnTo>
                  <a:lnTo>
                    <a:pt x="908107" y="3274"/>
                  </a:lnTo>
                  <a:lnTo>
                    <a:pt x="891921" y="0"/>
                  </a:lnTo>
                  <a:close/>
                </a:path>
              </a:pathLst>
            </a:custGeom>
            <a:solidFill>
              <a:srgbClr val="00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996553" y="826135"/>
              <a:ext cx="933450" cy="249554"/>
            </a:xfrm>
            <a:custGeom>
              <a:avLst/>
              <a:gdLst/>
              <a:ahLst/>
              <a:cxnLst/>
              <a:rect l="l" t="t" r="r" b="b"/>
              <a:pathLst>
                <a:path w="933450" h="249555">
                  <a:moveTo>
                    <a:pt x="0" y="41528"/>
                  </a:moveTo>
                  <a:lnTo>
                    <a:pt x="3276" y="25396"/>
                  </a:lnTo>
                  <a:lnTo>
                    <a:pt x="12207" y="12191"/>
                  </a:lnTo>
                  <a:lnTo>
                    <a:pt x="25449" y="3274"/>
                  </a:lnTo>
                  <a:lnTo>
                    <a:pt x="41655" y="0"/>
                  </a:lnTo>
                  <a:lnTo>
                    <a:pt x="891921" y="0"/>
                  </a:lnTo>
                  <a:lnTo>
                    <a:pt x="908107" y="3274"/>
                  </a:lnTo>
                  <a:lnTo>
                    <a:pt x="921305" y="12191"/>
                  </a:lnTo>
                  <a:lnTo>
                    <a:pt x="930193" y="25396"/>
                  </a:lnTo>
                  <a:lnTo>
                    <a:pt x="933450" y="41528"/>
                  </a:lnTo>
                  <a:lnTo>
                    <a:pt x="933450" y="207644"/>
                  </a:lnTo>
                  <a:lnTo>
                    <a:pt x="930193" y="223831"/>
                  </a:lnTo>
                  <a:lnTo>
                    <a:pt x="921305" y="237029"/>
                  </a:lnTo>
                  <a:lnTo>
                    <a:pt x="908107" y="245917"/>
                  </a:lnTo>
                  <a:lnTo>
                    <a:pt x="891921" y="249174"/>
                  </a:lnTo>
                  <a:lnTo>
                    <a:pt x="41655" y="249174"/>
                  </a:lnTo>
                  <a:lnTo>
                    <a:pt x="25449" y="245917"/>
                  </a:lnTo>
                  <a:lnTo>
                    <a:pt x="12207" y="237029"/>
                  </a:lnTo>
                  <a:lnTo>
                    <a:pt x="3276" y="223831"/>
                  </a:lnTo>
                  <a:lnTo>
                    <a:pt x="0" y="207644"/>
                  </a:lnTo>
                  <a:lnTo>
                    <a:pt x="0" y="41528"/>
                  </a:lnTo>
                  <a:close/>
                </a:path>
              </a:pathLst>
            </a:custGeom>
            <a:ln w="12700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7244333" y="6118047"/>
            <a:ext cx="248920" cy="5854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900" b="1" spc="-20" dirty="0">
                <a:solidFill>
                  <a:srgbClr val="FFFFFF"/>
                </a:solidFill>
                <a:latin typeface="Arial"/>
                <a:cs typeface="Arial"/>
              </a:rPr>
              <a:t>3.00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3.00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3.00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134483" y="5980887"/>
            <a:ext cx="248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1.00</a:t>
            </a:r>
            <a:endParaRPr sz="9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189345" y="5794349"/>
            <a:ext cx="248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2.00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244333" y="5607811"/>
            <a:ext cx="248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3.00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189345" y="4998973"/>
            <a:ext cx="248920" cy="5848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2.00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b="1" spc="-20" dirty="0">
                <a:solidFill>
                  <a:srgbClr val="FFFFFF"/>
                </a:solidFill>
                <a:latin typeface="Arial"/>
                <a:cs typeface="Arial"/>
              </a:rPr>
              <a:t>2.00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2.00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134483" y="4861686"/>
            <a:ext cx="248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1.00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299195" y="4675123"/>
            <a:ext cx="248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4.00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134483" y="2014861"/>
            <a:ext cx="2359025" cy="26371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R="350520" algn="ctr">
              <a:lnSpc>
                <a:spcPct val="100000"/>
              </a:lnSpc>
              <a:spcBef>
                <a:spcPts val="484"/>
              </a:spcBef>
            </a:pPr>
            <a:r>
              <a:rPr sz="900" b="1" spc="-20" dirty="0">
                <a:solidFill>
                  <a:srgbClr val="FFFFFF"/>
                </a:solidFill>
                <a:latin typeface="Arial"/>
                <a:cs typeface="Arial"/>
              </a:rPr>
              <a:t>1.83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2.00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2.00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2.00</a:t>
            </a:r>
            <a:endParaRPr sz="900">
              <a:latin typeface="Arial"/>
              <a:cs typeface="Arial"/>
            </a:endParaRPr>
          </a:p>
          <a:p>
            <a:pPr marR="2101850" algn="ctr">
              <a:lnSpc>
                <a:spcPct val="100000"/>
              </a:lnSpc>
              <a:spcBef>
                <a:spcPts val="390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1.00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2.00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2.00</a:t>
            </a:r>
            <a:endParaRPr sz="900">
              <a:latin typeface="Arial"/>
              <a:cs typeface="Arial"/>
            </a:endParaRPr>
          </a:p>
          <a:p>
            <a:pPr marL="527050" algn="ctr">
              <a:lnSpc>
                <a:spcPct val="100000"/>
              </a:lnSpc>
              <a:spcBef>
                <a:spcPts val="390"/>
              </a:spcBef>
            </a:pPr>
            <a:r>
              <a:rPr sz="900" b="1" spc="-20" dirty="0">
                <a:solidFill>
                  <a:srgbClr val="FFFFFF"/>
                </a:solidFill>
                <a:latin typeface="Arial"/>
                <a:cs typeface="Arial"/>
              </a:rPr>
              <a:t>2.25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2.00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2.00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2.00</a:t>
            </a:r>
            <a:endParaRPr sz="900">
              <a:latin typeface="Arial"/>
              <a:cs typeface="Arial"/>
            </a:endParaRPr>
          </a:p>
          <a:p>
            <a:pPr marL="2109470" algn="ctr">
              <a:lnSpc>
                <a:spcPct val="100000"/>
              </a:lnSpc>
              <a:spcBef>
                <a:spcPts val="390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3.00</a:t>
            </a:r>
            <a:endParaRPr sz="900">
              <a:latin typeface="Arial"/>
              <a:cs typeface="Arial"/>
            </a:endParaRPr>
          </a:p>
          <a:p>
            <a:pPr marL="527050" algn="ctr">
              <a:lnSpc>
                <a:spcPct val="100000"/>
              </a:lnSpc>
              <a:spcBef>
                <a:spcPts val="390"/>
              </a:spcBef>
            </a:pPr>
            <a:r>
              <a:rPr sz="900" b="1" spc="-20" dirty="0">
                <a:solidFill>
                  <a:srgbClr val="FFFFFF"/>
                </a:solidFill>
                <a:latin typeface="Arial"/>
                <a:cs typeface="Arial"/>
              </a:rPr>
              <a:t>2.25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2.00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244333" y="1877695"/>
            <a:ext cx="248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3.00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189345" y="1691132"/>
            <a:ext cx="248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2.00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244333" y="1504569"/>
            <a:ext cx="248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3.00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134483" y="1318005"/>
            <a:ext cx="248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404040"/>
                </a:solidFill>
                <a:latin typeface="Arial"/>
                <a:cs typeface="Arial"/>
              </a:rPr>
              <a:t>1.00</a:t>
            </a:r>
            <a:endParaRPr sz="9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452996" y="1131570"/>
            <a:ext cx="248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FFFFFF"/>
                </a:solidFill>
                <a:latin typeface="Arial"/>
                <a:cs typeface="Arial"/>
              </a:rPr>
              <a:t>2.25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960236" y="819785"/>
            <a:ext cx="946150" cy="262255"/>
            <a:chOff x="5960236" y="819785"/>
            <a:chExt cx="946150" cy="262255"/>
          </a:xfrm>
        </p:grpSpPr>
        <p:sp>
          <p:nvSpPr>
            <p:cNvPr id="81" name="object 81"/>
            <p:cNvSpPr/>
            <p:nvPr/>
          </p:nvSpPr>
          <p:spPr>
            <a:xfrm>
              <a:off x="5966586" y="826135"/>
              <a:ext cx="933450" cy="249554"/>
            </a:xfrm>
            <a:custGeom>
              <a:avLst/>
              <a:gdLst/>
              <a:ahLst/>
              <a:cxnLst/>
              <a:rect l="l" t="t" r="r" b="b"/>
              <a:pathLst>
                <a:path w="933450" h="249555">
                  <a:moveTo>
                    <a:pt x="891920" y="0"/>
                  </a:moveTo>
                  <a:lnTo>
                    <a:pt x="41528" y="0"/>
                  </a:lnTo>
                  <a:lnTo>
                    <a:pt x="25342" y="3274"/>
                  </a:lnTo>
                  <a:lnTo>
                    <a:pt x="12144" y="12191"/>
                  </a:lnTo>
                  <a:lnTo>
                    <a:pt x="3256" y="25396"/>
                  </a:lnTo>
                  <a:lnTo>
                    <a:pt x="0" y="41528"/>
                  </a:lnTo>
                  <a:lnTo>
                    <a:pt x="0" y="207644"/>
                  </a:lnTo>
                  <a:lnTo>
                    <a:pt x="3256" y="223831"/>
                  </a:lnTo>
                  <a:lnTo>
                    <a:pt x="12144" y="237029"/>
                  </a:lnTo>
                  <a:lnTo>
                    <a:pt x="25342" y="245917"/>
                  </a:lnTo>
                  <a:lnTo>
                    <a:pt x="41528" y="249174"/>
                  </a:lnTo>
                  <a:lnTo>
                    <a:pt x="891920" y="249174"/>
                  </a:lnTo>
                  <a:lnTo>
                    <a:pt x="908053" y="245917"/>
                  </a:lnTo>
                  <a:lnTo>
                    <a:pt x="921258" y="237029"/>
                  </a:lnTo>
                  <a:lnTo>
                    <a:pt x="930175" y="223831"/>
                  </a:lnTo>
                  <a:lnTo>
                    <a:pt x="933449" y="207644"/>
                  </a:lnTo>
                  <a:lnTo>
                    <a:pt x="933449" y="41528"/>
                  </a:lnTo>
                  <a:lnTo>
                    <a:pt x="930175" y="25396"/>
                  </a:lnTo>
                  <a:lnTo>
                    <a:pt x="921258" y="12191"/>
                  </a:lnTo>
                  <a:lnTo>
                    <a:pt x="908053" y="3274"/>
                  </a:lnTo>
                  <a:lnTo>
                    <a:pt x="891920" y="0"/>
                  </a:lnTo>
                  <a:close/>
                </a:path>
              </a:pathLst>
            </a:custGeom>
            <a:solidFill>
              <a:srgbClr val="00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966586" y="826135"/>
              <a:ext cx="933450" cy="249554"/>
            </a:xfrm>
            <a:custGeom>
              <a:avLst/>
              <a:gdLst/>
              <a:ahLst/>
              <a:cxnLst/>
              <a:rect l="l" t="t" r="r" b="b"/>
              <a:pathLst>
                <a:path w="933450" h="249555">
                  <a:moveTo>
                    <a:pt x="0" y="41528"/>
                  </a:moveTo>
                  <a:lnTo>
                    <a:pt x="3256" y="25396"/>
                  </a:lnTo>
                  <a:lnTo>
                    <a:pt x="12144" y="12191"/>
                  </a:lnTo>
                  <a:lnTo>
                    <a:pt x="25342" y="3274"/>
                  </a:lnTo>
                  <a:lnTo>
                    <a:pt x="41528" y="0"/>
                  </a:lnTo>
                  <a:lnTo>
                    <a:pt x="891920" y="0"/>
                  </a:lnTo>
                  <a:lnTo>
                    <a:pt x="908053" y="3274"/>
                  </a:lnTo>
                  <a:lnTo>
                    <a:pt x="921258" y="12191"/>
                  </a:lnTo>
                  <a:lnTo>
                    <a:pt x="930175" y="25396"/>
                  </a:lnTo>
                  <a:lnTo>
                    <a:pt x="933449" y="41528"/>
                  </a:lnTo>
                  <a:lnTo>
                    <a:pt x="933449" y="207644"/>
                  </a:lnTo>
                  <a:lnTo>
                    <a:pt x="930175" y="223831"/>
                  </a:lnTo>
                  <a:lnTo>
                    <a:pt x="921258" y="237029"/>
                  </a:lnTo>
                  <a:lnTo>
                    <a:pt x="908053" y="245917"/>
                  </a:lnTo>
                  <a:lnTo>
                    <a:pt x="891920" y="249174"/>
                  </a:lnTo>
                  <a:lnTo>
                    <a:pt x="41528" y="249174"/>
                  </a:lnTo>
                  <a:lnTo>
                    <a:pt x="25342" y="245917"/>
                  </a:lnTo>
                  <a:lnTo>
                    <a:pt x="12144" y="237029"/>
                  </a:lnTo>
                  <a:lnTo>
                    <a:pt x="3256" y="223831"/>
                  </a:lnTo>
                  <a:lnTo>
                    <a:pt x="0" y="207644"/>
                  </a:lnTo>
                  <a:lnTo>
                    <a:pt x="0" y="41528"/>
                  </a:lnTo>
                  <a:close/>
                </a:path>
              </a:pathLst>
            </a:custGeom>
            <a:ln w="12699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966586" y="826135"/>
            <a:ext cx="92392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978522" y="819785"/>
            <a:ext cx="946150" cy="262255"/>
            <a:chOff x="6978522" y="819785"/>
            <a:chExt cx="946150" cy="262255"/>
          </a:xfrm>
        </p:grpSpPr>
        <p:sp>
          <p:nvSpPr>
            <p:cNvPr id="85" name="object 85"/>
            <p:cNvSpPr/>
            <p:nvPr/>
          </p:nvSpPr>
          <p:spPr>
            <a:xfrm>
              <a:off x="6984872" y="826135"/>
              <a:ext cx="933450" cy="249554"/>
            </a:xfrm>
            <a:custGeom>
              <a:avLst/>
              <a:gdLst/>
              <a:ahLst/>
              <a:cxnLst/>
              <a:rect l="l" t="t" r="r" b="b"/>
              <a:pathLst>
                <a:path w="933450" h="249555">
                  <a:moveTo>
                    <a:pt x="891921" y="0"/>
                  </a:moveTo>
                  <a:lnTo>
                    <a:pt x="41528" y="0"/>
                  </a:lnTo>
                  <a:lnTo>
                    <a:pt x="25396" y="3274"/>
                  </a:lnTo>
                  <a:lnTo>
                    <a:pt x="12192" y="12191"/>
                  </a:lnTo>
                  <a:lnTo>
                    <a:pt x="3274" y="25396"/>
                  </a:lnTo>
                  <a:lnTo>
                    <a:pt x="0" y="41528"/>
                  </a:lnTo>
                  <a:lnTo>
                    <a:pt x="0" y="207644"/>
                  </a:lnTo>
                  <a:lnTo>
                    <a:pt x="3274" y="223831"/>
                  </a:lnTo>
                  <a:lnTo>
                    <a:pt x="12192" y="237029"/>
                  </a:lnTo>
                  <a:lnTo>
                    <a:pt x="25396" y="245917"/>
                  </a:lnTo>
                  <a:lnTo>
                    <a:pt x="41528" y="249174"/>
                  </a:lnTo>
                  <a:lnTo>
                    <a:pt x="891921" y="249174"/>
                  </a:lnTo>
                  <a:lnTo>
                    <a:pt x="908107" y="245917"/>
                  </a:lnTo>
                  <a:lnTo>
                    <a:pt x="921305" y="237029"/>
                  </a:lnTo>
                  <a:lnTo>
                    <a:pt x="930193" y="223831"/>
                  </a:lnTo>
                  <a:lnTo>
                    <a:pt x="933450" y="207644"/>
                  </a:lnTo>
                  <a:lnTo>
                    <a:pt x="933450" y="41528"/>
                  </a:lnTo>
                  <a:lnTo>
                    <a:pt x="930193" y="25396"/>
                  </a:lnTo>
                  <a:lnTo>
                    <a:pt x="921305" y="12191"/>
                  </a:lnTo>
                  <a:lnTo>
                    <a:pt x="908107" y="3274"/>
                  </a:lnTo>
                  <a:lnTo>
                    <a:pt x="891921" y="0"/>
                  </a:lnTo>
                  <a:close/>
                </a:path>
              </a:pathLst>
            </a:custGeom>
            <a:solidFill>
              <a:srgbClr val="00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984872" y="826135"/>
              <a:ext cx="933450" cy="249554"/>
            </a:xfrm>
            <a:custGeom>
              <a:avLst/>
              <a:gdLst/>
              <a:ahLst/>
              <a:cxnLst/>
              <a:rect l="l" t="t" r="r" b="b"/>
              <a:pathLst>
                <a:path w="933450" h="249555">
                  <a:moveTo>
                    <a:pt x="0" y="41528"/>
                  </a:moveTo>
                  <a:lnTo>
                    <a:pt x="3274" y="25396"/>
                  </a:lnTo>
                  <a:lnTo>
                    <a:pt x="12192" y="12191"/>
                  </a:lnTo>
                  <a:lnTo>
                    <a:pt x="25396" y="3274"/>
                  </a:lnTo>
                  <a:lnTo>
                    <a:pt x="41528" y="0"/>
                  </a:lnTo>
                  <a:lnTo>
                    <a:pt x="891921" y="0"/>
                  </a:lnTo>
                  <a:lnTo>
                    <a:pt x="908107" y="3274"/>
                  </a:lnTo>
                  <a:lnTo>
                    <a:pt x="921305" y="12191"/>
                  </a:lnTo>
                  <a:lnTo>
                    <a:pt x="930193" y="25396"/>
                  </a:lnTo>
                  <a:lnTo>
                    <a:pt x="933450" y="41528"/>
                  </a:lnTo>
                  <a:lnTo>
                    <a:pt x="933450" y="207644"/>
                  </a:lnTo>
                  <a:lnTo>
                    <a:pt x="930193" y="223831"/>
                  </a:lnTo>
                  <a:lnTo>
                    <a:pt x="921305" y="237029"/>
                  </a:lnTo>
                  <a:lnTo>
                    <a:pt x="908107" y="245917"/>
                  </a:lnTo>
                  <a:lnTo>
                    <a:pt x="891921" y="249174"/>
                  </a:lnTo>
                  <a:lnTo>
                    <a:pt x="41528" y="249174"/>
                  </a:lnTo>
                  <a:lnTo>
                    <a:pt x="25396" y="245917"/>
                  </a:lnTo>
                  <a:lnTo>
                    <a:pt x="12192" y="237029"/>
                  </a:lnTo>
                  <a:lnTo>
                    <a:pt x="3274" y="223831"/>
                  </a:lnTo>
                  <a:lnTo>
                    <a:pt x="0" y="207644"/>
                  </a:lnTo>
                  <a:lnTo>
                    <a:pt x="0" y="41528"/>
                  </a:lnTo>
                  <a:close/>
                </a:path>
              </a:pathLst>
            </a:custGeom>
            <a:ln w="12700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6984872" y="826135"/>
            <a:ext cx="924560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7971917" y="819785"/>
            <a:ext cx="946150" cy="262255"/>
            <a:chOff x="7971917" y="819785"/>
            <a:chExt cx="946150" cy="262255"/>
          </a:xfrm>
        </p:grpSpPr>
        <p:sp>
          <p:nvSpPr>
            <p:cNvPr id="89" name="object 89"/>
            <p:cNvSpPr/>
            <p:nvPr/>
          </p:nvSpPr>
          <p:spPr>
            <a:xfrm>
              <a:off x="7978267" y="826135"/>
              <a:ext cx="933450" cy="249554"/>
            </a:xfrm>
            <a:custGeom>
              <a:avLst/>
              <a:gdLst/>
              <a:ahLst/>
              <a:cxnLst/>
              <a:rect l="l" t="t" r="r" b="b"/>
              <a:pathLst>
                <a:path w="933450" h="249555">
                  <a:moveTo>
                    <a:pt x="891921" y="0"/>
                  </a:moveTo>
                  <a:lnTo>
                    <a:pt x="41528" y="0"/>
                  </a:lnTo>
                  <a:lnTo>
                    <a:pt x="25342" y="3274"/>
                  </a:lnTo>
                  <a:lnTo>
                    <a:pt x="12144" y="12191"/>
                  </a:lnTo>
                  <a:lnTo>
                    <a:pt x="3256" y="25396"/>
                  </a:lnTo>
                  <a:lnTo>
                    <a:pt x="0" y="41528"/>
                  </a:lnTo>
                  <a:lnTo>
                    <a:pt x="0" y="207644"/>
                  </a:lnTo>
                  <a:lnTo>
                    <a:pt x="3256" y="223831"/>
                  </a:lnTo>
                  <a:lnTo>
                    <a:pt x="12144" y="237029"/>
                  </a:lnTo>
                  <a:lnTo>
                    <a:pt x="25342" y="245917"/>
                  </a:lnTo>
                  <a:lnTo>
                    <a:pt x="41528" y="249174"/>
                  </a:lnTo>
                  <a:lnTo>
                    <a:pt x="891921" y="249174"/>
                  </a:lnTo>
                  <a:lnTo>
                    <a:pt x="908053" y="245917"/>
                  </a:lnTo>
                  <a:lnTo>
                    <a:pt x="921257" y="237029"/>
                  </a:lnTo>
                  <a:lnTo>
                    <a:pt x="930175" y="223831"/>
                  </a:lnTo>
                  <a:lnTo>
                    <a:pt x="933450" y="207644"/>
                  </a:lnTo>
                  <a:lnTo>
                    <a:pt x="933450" y="41528"/>
                  </a:lnTo>
                  <a:lnTo>
                    <a:pt x="930175" y="25396"/>
                  </a:lnTo>
                  <a:lnTo>
                    <a:pt x="921257" y="12191"/>
                  </a:lnTo>
                  <a:lnTo>
                    <a:pt x="908053" y="3274"/>
                  </a:lnTo>
                  <a:lnTo>
                    <a:pt x="891921" y="0"/>
                  </a:lnTo>
                  <a:close/>
                </a:path>
              </a:pathLst>
            </a:custGeom>
            <a:solidFill>
              <a:srgbClr val="00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978267" y="826135"/>
              <a:ext cx="933450" cy="249554"/>
            </a:xfrm>
            <a:custGeom>
              <a:avLst/>
              <a:gdLst/>
              <a:ahLst/>
              <a:cxnLst/>
              <a:rect l="l" t="t" r="r" b="b"/>
              <a:pathLst>
                <a:path w="933450" h="249555">
                  <a:moveTo>
                    <a:pt x="0" y="41528"/>
                  </a:moveTo>
                  <a:lnTo>
                    <a:pt x="3256" y="25396"/>
                  </a:lnTo>
                  <a:lnTo>
                    <a:pt x="12144" y="12191"/>
                  </a:lnTo>
                  <a:lnTo>
                    <a:pt x="25342" y="3274"/>
                  </a:lnTo>
                  <a:lnTo>
                    <a:pt x="41528" y="0"/>
                  </a:lnTo>
                  <a:lnTo>
                    <a:pt x="891921" y="0"/>
                  </a:lnTo>
                  <a:lnTo>
                    <a:pt x="908053" y="3274"/>
                  </a:lnTo>
                  <a:lnTo>
                    <a:pt x="921257" y="12191"/>
                  </a:lnTo>
                  <a:lnTo>
                    <a:pt x="930175" y="25396"/>
                  </a:lnTo>
                  <a:lnTo>
                    <a:pt x="933450" y="41528"/>
                  </a:lnTo>
                  <a:lnTo>
                    <a:pt x="933450" y="207644"/>
                  </a:lnTo>
                  <a:lnTo>
                    <a:pt x="930175" y="223831"/>
                  </a:lnTo>
                  <a:lnTo>
                    <a:pt x="921257" y="237029"/>
                  </a:lnTo>
                  <a:lnTo>
                    <a:pt x="908053" y="245917"/>
                  </a:lnTo>
                  <a:lnTo>
                    <a:pt x="891921" y="249174"/>
                  </a:lnTo>
                  <a:lnTo>
                    <a:pt x="41528" y="249174"/>
                  </a:lnTo>
                  <a:lnTo>
                    <a:pt x="25342" y="245917"/>
                  </a:lnTo>
                  <a:lnTo>
                    <a:pt x="12144" y="237029"/>
                  </a:lnTo>
                  <a:lnTo>
                    <a:pt x="3256" y="223831"/>
                  </a:lnTo>
                  <a:lnTo>
                    <a:pt x="0" y="207644"/>
                  </a:lnTo>
                  <a:lnTo>
                    <a:pt x="0" y="41528"/>
                  </a:lnTo>
                  <a:close/>
                </a:path>
              </a:pathLst>
            </a:custGeom>
            <a:ln w="12700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7978267" y="826135"/>
            <a:ext cx="92392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9006102" y="826135"/>
            <a:ext cx="914400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4935092" y="819785"/>
            <a:ext cx="946150" cy="262255"/>
            <a:chOff x="4935092" y="819785"/>
            <a:chExt cx="946150" cy="262255"/>
          </a:xfrm>
        </p:grpSpPr>
        <p:sp>
          <p:nvSpPr>
            <p:cNvPr id="94" name="object 94"/>
            <p:cNvSpPr/>
            <p:nvPr/>
          </p:nvSpPr>
          <p:spPr>
            <a:xfrm>
              <a:off x="4941442" y="826135"/>
              <a:ext cx="933450" cy="249554"/>
            </a:xfrm>
            <a:custGeom>
              <a:avLst/>
              <a:gdLst/>
              <a:ahLst/>
              <a:cxnLst/>
              <a:rect l="l" t="t" r="r" b="b"/>
              <a:pathLst>
                <a:path w="933450" h="249555">
                  <a:moveTo>
                    <a:pt x="891921" y="0"/>
                  </a:moveTo>
                  <a:lnTo>
                    <a:pt x="41529" y="0"/>
                  </a:lnTo>
                  <a:lnTo>
                    <a:pt x="25342" y="3274"/>
                  </a:lnTo>
                  <a:lnTo>
                    <a:pt x="12144" y="12191"/>
                  </a:lnTo>
                  <a:lnTo>
                    <a:pt x="3256" y="25396"/>
                  </a:lnTo>
                  <a:lnTo>
                    <a:pt x="0" y="41528"/>
                  </a:lnTo>
                  <a:lnTo>
                    <a:pt x="0" y="207644"/>
                  </a:lnTo>
                  <a:lnTo>
                    <a:pt x="3256" y="223831"/>
                  </a:lnTo>
                  <a:lnTo>
                    <a:pt x="12144" y="237029"/>
                  </a:lnTo>
                  <a:lnTo>
                    <a:pt x="25342" y="245917"/>
                  </a:lnTo>
                  <a:lnTo>
                    <a:pt x="41529" y="249174"/>
                  </a:lnTo>
                  <a:lnTo>
                    <a:pt x="891921" y="249174"/>
                  </a:lnTo>
                  <a:lnTo>
                    <a:pt x="908053" y="245917"/>
                  </a:lnTo>
                  <a:lnTo>
                    <a:pt x="921258" y="237029"/>
                  </a:lnTo>
                  <a:lnTo>
                    <a:pt x="930175" y="223831"/>
                  </a:lnTo>
                  <a:lnTo>
                    <a:pt x="933450" y="207644"/>
                  </a:lnTo>
                  <a:lnTo>
                    <a:pt x="933450" y="41528"/>
                  </a:lnTo>
                  <a:lnTo>
                    <a:pt x="930175" y="25396"/>
                  </a:lnTo>
                  <a:lnTo>
                    <a:pt x="921258" y="12191"/>
                  </a:lnTo>
                  <a:lnTo>
                    <a:pt x="908053" y="3274"/>
                  </a:lnTo>
                  <a:lnTo>
                    <a:pt x="891921" y="0"/>
                  </a:lnTo>
                  <a:close/>
                </a:path>
              </a:pathLst>
            </a:custGeom>
            <a:solidFill>
              <a:srgbClr val="00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941442" y="826135"/>
              <a:ext cx="933450" cy="249554"/>
            </a:xfrm>
            <a:custGeom>
              <a:avLst/>
              <a:gdLst/>
              <a:ahLst/>
              <a:cxnLst/>
              <a:rect l="l" t="t" r="r" b="b"/>
              <a:pathLst>
                <a:path w="933450" h="249555">
                  <a:moveTo>
                    <a:pt x="0" y="41528"/>
                  </a:moveTo>
                  <a:lnTo>
                    <a:pt x="3256" y="25396"/>
                  </a:lnTo>
                  <a:lnTo>
                    <a:pt x="12144" y="12191"/>
                  </a:lnTo>
                  <a:lnTo>
                    <a:pt x="25342" y="3274"/>
                  </a:lnTo>
                  <a:lnTo>
                    <a:pt x="41529" y="0"/>
                  </a:lnTo>
                  <a:lnTo>
                    <a:pt x="891921" y="0"/>
                  </a:lnTo>
                  <a:lnTo>
                    <a:pt x="908053" y="3274"/>
                  </a:lnTo>
                  <a:lnTo>
                    <a:pt x="921258" y="12191"/>
                  </a:lnTo>
                  <a:lnTo>
                    <a:pt x="930175" y="25396"/>
                  </a:lnTo>
                  <a:lnTo>
                    <a:pt x="933450" y="41528"/>
                  </a:lnTo>
                  <a:lnTo>
                    <a:pt x="933450" y="207644"/>
                  </a:lnTo>
                  <a:lnTo>
                    <a:pt x="930175" y="223831"/>
                  </a:lnTo>
                  <a:lnTo>
                    <a:pt x="921258" y="237029"/>
                  </a:lnTo>
                  <a:lnTo>
                    <a:pt x="908053" y="245917"/>
                  </a:lnTo>
                  <a:lnTo>
                    <a:pt x="891921" y="249174"/>
                  </a:lnTo>
                  <a:lnTo>
                    <a:pt x="41529" y="249174"/>
                  </a:lnTo>
                  <a:lnTo>
                    <a:pt x="25342" y="245917"/>
                  </a:lnTo>
                  <a:lnTo>
                    <a:pt x="12144" y="237029"/>
                  </a:lnTo>
                  <a:lnTo>
                    <a:pt x="3256" y="223831"/>
                  </a:lnTo>
                  <a:lnTo>
                    <a:pt x="0" y="207644"/>
                  </a:lnTo>
                  <a:lnTo>
                    <a:pt x="0" y="41528"/>
                  </a:lnTo>
                  <a:close/>
                </a:path>
              </a:pathLst>
            </a:custGeom>
            <a:ln w="12700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4941442" y="826135"/>
            <a:ext cx="923925" cy="24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0154666" y="826135"/>
            <a:ext cx="32384" cy="5866130"/>
          </a:xfrm>
          <a:custGeom>
            <a:avLst/>
            <a:gdLst/>
            <a:ahLst/>
            <a:cxnLst/>
            <a:rect l="l" t="t" r="r" b="b"/>
            <a:pathLst>
              <a:path w="32384" h="5866130">
                <a:moveTo>
                  <a:pt x="0" y="0"/>
                </a:moveTo>
                <a:lnTo>
                  <a:pt x="32130" y="5866015"/>
                </a:lnTo>
              </a:path>
            </a:pathLst>
          </a:custGeom>
          <a:ln w="12700">
            <a:solidFill>
              <a:srgbClr val="BB1F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8" name="object 98"/>
          <p:cNvGrpSpPr/>
          <p:nvPr/>
        </p:nvGrpSpPr>
        <p:grpSpPr>
          <a:xfrm>
            <a:off x="10273918" y="813308"/>
            <a:ext cx="1459230" cy="268605"/>
            <a:chOff x="10273918" y="813308"/>
            <a:chExt cx="1459230" cy="268605"/>
          </a:xfrm>
        </p:grpSpPr>
        <p:sp>
          <p:nvSpPr>
            <p:cNvPr id="99" name="object 99"/>
            <p:cNvSpPr/>
            <p:nvPr/>
          </p:nvSpPr>
          <p:spPr>
            <a:xfrm>
              <a:off x="10280268" y="819658"/>
              <a:ext cx="1446530" cy="255904"/>
            </a:xfrm>
            <a:custGeom>
              <a:avLst/>
              <a:gdLst/>
              <a:ahLst/>
              <a:cxnLst/>
              <a:rect l="l" t="t" r="r" b="b"/>
              <a:pathLst>
                <a:path w="1446529" h="255905">
                  <a:moveTo>
                    <a:pt x="1403857" y="0"/>
                  </a:moveTo>
                  <a:lnTo>
                    <a:pt x="42545" y="0"/>
                  </a:lnTo>
                  <a:lnTo>
                    <a:pt x="25985" y="3363"/>
                  </a:lnTo>
                  <a:lnTo>
                    <a:pt x="12461" y="12525"/>
                  </a:lnTo>
                  <a:lnTo>
                    <a:pt x="3343" y="26092"/>
                  </a:lnTo>
                  <a:lnTo>
                    <a:pt x="0" y="42671"/>
                  </a:lnTo>
                  <a:lnTo>
                    <a:pt x="0" y="213105"/>
                  </a:lnTo>
                  <a:lnTo>
                    <a:pt x="3343" y="229665"/>
                  </a:lnTo>
                  <a:lnTo>
                    <a:pt x="12461" y="243189"/>
                  </a:lnTo>
                  <a:lnTo>
                    <a:pt x="25985" y="252307"/>
                  </a:lnTo>
                  <a:lnTo>
                    <a:pt x="42545" y="255650"/>
                  </a:lnTo>
                  <a:lnTo>
                    <a:pt x="1403857" y="255650"/>
                  </a:lnTo>
                  <a:lnTo>
                    <a:pt x="1420491" y="252307"/>
                  </a:lnTo>
                  <a:lnTo>
                    <a:pt x="1434052" y="243189"/>
                  </a:lnTo>
                  <a:lnTo>
                    <a:pt x="1443184" y="229665"/>
                  </a:lnTo>
                  <a:lnTo>
                    <a:pt x="1446529" y="213105"/>
                  </a:lnTo>
                  <a:lnTo>
                    <a:pt x="1446529" y="42671"/>
                  </a:lnTo>
                  <a:lnTo>
                    <a:pt x="1443184" y="26092"/>
                  </a:lnTo>
                  <a:lnTo>
                    <a:pt x="1434052" y="12525"/>
                  </a:lnTo>
                  <a:lnTo>
                    <a:pt x="1420491" y="3363"/>
                  </a:lnTo>
                  <a:lnTo>
                    <a:pt x="1403857" y="0"/>
                  </a:lnTo>
                  <a:close/>
                </a:path>
              </a:pathLst>
            </a:custGeom>
            <a:solidFill>
              <a:srgbClr val="00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280268" y="819658"/>
              <a:ext cx="1446530" cy="255904"/>
            </a:xfrm>
            <a:custGeom>
              <a:avLst/>
              <a:gdLst/>
              <a:ahLst/>
              <a:cxnLst/>
              <a:rect l="l" t="t" r="r" b="b"/>
              <a:pathLst>
                <a:path w="1446529" h="255905">
                  <a:moveTo>
                    <a:pt x="0" y="42671"/>
                  </a:moveTo>
                  <a:lnTo>
                    <a:pt x="3343" y="26092"/>
                  </a:lnTo>
                  <a:lnTo>
                    <a:pt x="12461" y="12525"/>
                  </a:lnTo>
                  <a:lnTo>
                    <a:pt x="25985" y="3363"/>
                  </a:lnTo>
                  <a:lnTo>
                    <a:pt x="42545" y="0"/>
                  </a:lnTo>
                  <a:lnTo>
                    <a:pt x="1403857" y="0"/>
                  </a:lnTo>
                  <a:lnTo>
                    <a:pt x="1420491" y="3363"/>
                  </a:lnTo>
                  <a:lnTo>
                    <a:pt x="1434052" y="12525"/>
                  </a:lnTo>
                  <a:lnTo>
                    <a:pt x="1443184" y="26092"/>
                  </a:lnTo>
                  <a:lnTo>
                    <a:pt x="1446529" y="42671"/>
                  </a:lnTo>
                  <a:lnTo>
                    <a:pt x="1446529" y="213105"/>
                  </a:lnTo>
                  <a:lnTo>
                    <a:pt x="1443184" y="229665"/>
                  </a:lnTo>
                  <a:lnTo>
                    <a:pt x="1434052" y="243189"/>
                  </a:lnTo>
                  <a:lnTo>
                    <a:pt x="1420491" y="252307"/>
                  </a:lnTo>
                  <a:lnTo>
                    <a:pt x="1403857" y="255650"/>
                  </a:lnTo>
                  <a:lnTo>
                    <a:pt x="42545" y="255650"/>
                  </a:lnTo>
                  <a:lnTo>
                    <a:pt x="25985" y="252307"/>
                  </a:lnTo>
                  <a:lnTo>
                    <a:pt x="12461" y="243189"/>
                  </a:lnTo>
                  <a:lnTo>
                    <a:pt x="3343" y="229665"/>
                  </a:lnTo>
                  <a:lnTo>
                    <a:pt x="0" y="213105"/>
                  </a:lnTo>
                  <a:lnTo>
                    <a:pt x="0" y="42671"/>
                  </a:lnTo>
                  <a:close/>
                </a:path>
              </a:pathLst>
            </a:custGeom>
            <a:ln w="12700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10433050" y="822197"/>
            <a:ext cx="1144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Peer</a:t>
            </a: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Average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3" name="object 10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graphicFrame>
        <p:nvGraphicFramePr>
          <p:cNvPr id="102" name="object 102"/>
          <p:cNvGraphicFramePr>
            <a:graphicFrameLocks noGrp="1"/>
          </p:cNvGraphicFramePr>
          <p:nvPr/>
        </p:nvGraphicFramePr>
        <p:xfrm>
          <a:off x="10360406" y="1190371"/>
          <a:ext cx="1247775" cy="547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25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60F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27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E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F7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27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E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1F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7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57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6F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270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F4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04" y="30606"/>
            <a:ext cx="6386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338D"/>
                </a:solidFill>
              </a:rPr>
              <a:t>Tool</a:t>
            </a:r>
            <a:r>
              <a:rPr sz="2800" spc="-13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Usefulness–</a:t>
            </a:r>
            <a:r>
              <a:rPr sz="2800" spc="-11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Illustrative</a:t>
            </a:r>
            <a:r>
              <a:rPr sz="2800" spc="-140" dirty="0">
                <a:solidFill>
                  <a:srgbClr val="00338D"/>
                </a:solidFill>
              </a:rPr>
              <a:t> </a:t>
            </a:r>
            <a:r>
              <a:rPr sz="2800" spc="-10" dirty="0">
                <a:solidFill>
                  <a:srgbClr val="00338D"/>
                </a:solidFill>
              </a:rPr>
              <a:t>Example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-15875" y="461898"/>
            <a:ext cx="12223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8775" algn="l"/>
                <a:tab pos="12210415" algn="l"/>
              </a:tabLst>
            </a:pPr>
            <a:r>
              <a:rPr sz="1600" b="1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Create</a:t>
            </a:r>
            <a:r>
              <a:rPr sz="1600" b="1" u="heavy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1600" b="1" u="heavy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6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To-</a:t>
            </a:r>
            <a:r>
              <a:rPr sz="1600" b="1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</a:t>
            </a:r>
            <a:r>
              <a:rPr sz="1600" b="1" u="heavy" spc="-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States</a:t>
            </a:r>
            <a:r>
              <a:rPr sz="1600" b="1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97400" y="1461135"/>
            <a:ext cx="380365" cy="1464310"/>
          </a:xfrm>
          <a:custGeom>
            <a:avLst/>
            <a:gdLst/>
            <a:ahLst/>
            <a:cxnLst/>
            <a:rect l="l" t="t" r="r" b="b"/>
            <a:pathLst>
              <a:path w="380364" h="1464310">
                <a:moveTo>
                  <a:pt x="190119" y="0"/>
                </a:moveTo>
                <a:lnTo>
                  <a:pt x="190119" y="366013"/>
                </a:lnTo>
                <a:lnTo>
                  <a:pt x="0" y="366013"/>
                </a:lnTo>
                <a:lnTo>
                  <a:pt x="94996" y="732027"/>
                </a:lnTo>
                <a:lnTo>
                  <a:pt x="0" y="1098041"/>
                </a:lnTo>
                <a:lnTo>
                  <a:pt x="190119" y="1098041"/>
                </a:lnTo>
                <a:lnTo>
                  <a:pt x="190119" y="1464055"/>
                </a:lnTo>
                <a:lnTo>
                  <a:pt x="380364" y="732027"/>
                </a:lnTo>
                <a:lnTo>
                  <a:pt x="190119" y="0"/>
                </a:lnTo>
                <a:close/>
              </a:path>
            </a:pathLst>
          </a:custGeom>
          <a:solidFill>
            <a:srgbClr val="009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58453" y="1429588"/>
            <a:ext cx="15405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338D"/>
                </a:solidFill>
                <a:latin typeface="Arial"/>
                <a:cs typeface="Arial"/>
              </a:rPr>
              <a:t>Set</a:t>
            </a:r>
            <a:r>
              <a:rPr sz="1500" spc="-45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0338D"/>
                </a:solidFill>
                <a:latin typeface="Arial"/>
                <a:cs typeface="Arial"/>
              </a:rPr>
              <a:t>Targets/Goals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93589" y="1374698"/>
            <a:ext cx="6857365" cy="4724400"/>
            <a:chOff x="5093589" y="1374698"/>
            <a:chExt cx="6857365" cy="4724400"/>
          </a:xfrm>
        </p:grpSpPr>
        <p:sp>
          <p:nvSpPr>
            <p:cNvPr id="7" name="object 7"/>
            <p:cNvSpPr/>
            <p:nvPr/>
          </p:nvSpPr>
          <p:spPr>
            <a:xfrm>
              <a:off x="5099939" y="1381048"/>
              <a:ext cx="6844665" cy="4711700"/>
            </a:xfrm>
            <a:custGeom>
              <a:avLst/>
              <a:gdLst/>
              <a:ahLst/>
              <a:cxnLst/>
              <a:rect l="l" t="t" r="r" b="b"/>
              <a:pathLst>
                <a:path w="6844665" h="4711700">
                  <a:moveTo>
                    <a:pt x="0" y="4711192"/>
                  </a:moveTo>
                  <a:lnTo>
                    <a:pt x="6844411" y="4711192"/>
                  </a:lnTo>
                  <a:lnTo>
                    <a:pt x="6844411" y="0"/>
                  </a:lnTo>
                  <a:lnTo>
                    <a:pt x="0" y="0"/>
                  </a:lnTo>
                  <a:lnTo>
                    <a:pt x="0" y="471119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99526" y="1553464"/>
              <a:ext cx="327660" cy="1682114"/>
            </a:xfrm>
            <a:custGeom>
              <a:avLst/>
              <a:gdLst/>
              <a:ahLst/>
              <a:cxnLst/>
              <a:rect l="l" t="t" r="r" b="b"/>
              <a:pathLst>
                <a:path w="327659" h="1682114">
                  <a:moveTo>
                    <a:pt x="163829" y="0"/>
                  </a:moveTo>
                  <a:lnTo>
                    <a:pt x="163829" y="420497"/>
                  </a:lnTo>
                  <a:lnTo>
                    <a:pt x="0" y="420497"/>
                  </a:lnTo>
                  <a:lnTo>
                    <a:pt x="81915" y="840866"/>
                  </a:lnTo>
                  <a:lnTo>
                    <a:pt x="0" y="1261237"/>
                  </a:lnTo>
                  <a:lnTo>
                    <a:pt x="163829" y="1261237"/>
                  </a:lnTo>
                  <a:lnTo>
                    <a:pt x="163829" y="1681734"/>
                  </a:lnTo>
                  <a:lnTo>
                    <a:pt x="327659" y="840866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009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99939" y="981532"/>
            <a:ext cx="6844665" cy="400050"/>
          </a:xfrm>
          <a:prstGeom prst="rect">
            <a:avLst/>
          </a:prstGeom>
          <a:solidFill>
            <a:srgbClr val="007979"/>
          </a:solidFill>
          <a:ln w="12700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635"/>
              </a:spcBef>
            </a:pP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Undertake</a:t>
            </a:r>
            <a:r>
              <a:rPr sz="15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45" dirty="0">
                <a:solidFill>
                  <a:srgbClr val="FFFFFF"/>
                </a:solidFill>
                <a:latin typeface="Arial"/>
                <a:cs typeface="Arial"/>
              </a:rPr>
              <a:t>To-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5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Assessment</a:t>
            </a:r>
            <a:r>
              <a:rPr sz="15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5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5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Sub</a:t>
            </a:r>
            <a:r>
              <a:rPr sz="15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6426" y="1457452"/>
            <a:ext cx="3025140" cy="15722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95"/>
              </a:spcBef>
            </a:pPr>
            <a:r>
              <a:rPr sz="1500" spc="-10" dirty="0">
                <a:solidFill>
                  <a:srgbClr val="00338D"/>
                </a:solidFill>
                <a:latin typeface="Arial"/>
                <a:cs typeface="Arial"/>
              </a:rPr>
              <a:t>Analyze</a:t>
            </a:r>
            <a:endParaRPr sz="1500">
              <a:latin typeface="Arial"/>
              <a:cs typeface="Arial"/>
            </a:endParaRPr>
          </a:p>
          <a:p>
            <a:pPr marL="341630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41630" algn="l"/>
                <a:tab pos="342265" algn="l"/>
              </a:tabLst>
            </a:pPr>
            <a:r>
              <a:rPr sz="1500" dirty="0">
                <a:solidFill>
                  <a:srgbClr val="00338D"/>
                </a:solidFill>
                <a:latin typeface="Arial"/>
                <a:cs typeface="Arial"/>
              </a:rPr>
              <a:t>Peer</a:t>
            </a:r>
            <a:r>
              <a:rPr sz="1500" spc="-5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338D"/>
                </a:solidFill>
                <a:latin typeface="Arial"/>
                <a:cs typeface="Arial"/>
              </a:rPr>
              <a:t>group</a:t>
            </a:r>
            <a:r>
              <a:rPr sz="1500" spc="-20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0338D"/>
                </a:solidFill>
                <a:latin typeface="Arial"/>
                <a:cs typeface="Arial"/>
              </a:rPr>
              <a:t>learnings</a:t>
            </a:r>
            <a:endParaRPr sz="1500">
              <a:latin typeface="Arial"/>
              <a:cs typeface="Arial"/>
            </a:endParaRPr>
          </a:p>
          <a:p>
            <a:pPr marL="341630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41630" algn="l"/>
                <a:tab pos="342265" algn="l"/>
              </a:tabLst>
            </a:pPr>
            <a:r>
              <a:rPr sz="1500" dirty="0">
                <a:solidFill>
                  <a:srgbClr val="00338D"/>
                </a:solidFill>
                <a:latin typeface="Arial"/>
                <a:cs typeface="Arial"/>
              </a:rPr>
              <a:t>Own business</a:t>
            </a:r>
            <a:r>
              <a:rPr sz="1500" spc="-35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0338D"/>
                </a:solidFill>
                <a:latin typeface="Arial"/>
                <a:cs typeface="Arial"/>
              </a:rPr>
              <a:t>objective</a:t>
            </a:r>
            <a:endParaRPr sz="1500">
              <a:latin typeface="Arial"/>
              <a:cs typeface="Arial"/>
            </a:endParaRPr>
          </a:p>
          <a:p>
            <a:pPr marL="341630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341630" algn="l"/>
                <a:tab pos="342265" algn="l"/>
              </a:tabLst>
            </a:pPr>
            <a:r>
              <a:rPr sz="1500" dirty="0">
                <a:solidFill>
                  <a:srgbClr val="00338D"/>
                </a:solidFill>
                <a:latin typeface="Arial"/>
                <a:cs typeface="Arial"/>
              </a:rPr>
              <a:t>Demographic</a:t>
            </a:r>
            <a:r>
              <a:rPr sz="1500" spc="-20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0338D"/>
                </a:solidFill>
                <a:latin typeface="Arial"/>
                <a:cs typeface="Arial"/>
              </a:rPr>
              <a:t>characteristics</a:t>
            </a:r>
            <a:endParaRPr sz="1500">
              <a:latin typeface="Arial"/>
              <a:cs typeface="Arial"/>
            </a:endParaRPr>
          </a:p>
          <a:p>
            <a:pPr marL="341630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41630" algn="l"/>
                <a:tab pos="342265" algn="l"/>
              </a:tabLst>
            </a:pPr>
            <a:r>
              <a:rPr sz="1500" dirty="0">
                <a:solidFill>
                  <a:srgbClr val="00338D"/>
                </a:solidFill>
                <a:latin typeface="Arial"/>
                <a:cs typeface="Arial"/>
              </a:rPr>
              <a:t>Operating</a:t>
            </a:r>
            <a:r>
              <a:rPr sz="1500" spc="-40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338D"/>
                </a:solidFill>
                <a:latin typeface="Arial"/>
                <a:cs typeface="Arial"/>
              </a:rPr>
              <a:t>Environment,</a:t>
            </a:r>
            <a:r>
              <a:rPr sz="1500" spc="-10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00338D"/>
                </a:solidFill>
                <a:latin typeface="Arial"/>
                <a:cs typeface="Arial"/>
              </a:rPr>
              <a:t>etc.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967216" y="1967864"/>
            <a:ext cx="2737485" cy="1295400"/>
            <a:chOff x="8967216" y="1967864"/>
            <a:chExt cx="2737485" cy="1295400"/>
          </a:xfrm>
        </p:grpSpPr>
        <p:sp>
          <p:nvSpPr>
            <p:cNvPr id="12" name="object 12"/>
            <p:cNvSpPr/>
            <p:nvPr/>
          </p:nvSpPr>
          <p:spPr>
            <a:xfrm>
              <a:off x="8967216" y="1967864"/>
              <a:ext cx="2737485" cy="1295400"/>
            </a:xfrm>
            <a:custGeom>
              <a:avLst/>
              <a:gdLst/>
              <a:ahLst/>
              <a:cxnLst/>
              <a:rect l="l" t="t" r="r" b="b"/>
              <a:pathLst>
                <a:path w="2737484" h="1295400">
                  <a:moveTo>
                    <a:pt x="0" y="1295019"/>
                  </a:moveTo>
                  <a:lnTo>
                    <a:pt x="2737104" y="1295019"/>
                  </a:lnTo>
                  <a:lnTo>
                    <a:pt x="2737104" y="0"/>
                  </a:lnTo>
                  <a:lnTo>
                    <a:pt x="0" y="0"/>
                  </a:lnTo>
                  <a:lnTo>
                    <a:pt x="0" y="1295019"/>
                  </a:lnTo>
                  <a:close/>
                </a:path>
              </a:pathLst>
            </a:custGeom>
            <a:solidFill>
              <a:srgbClr val="ECF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75420" y="2007107"/>
              <a:ext cx="0" cy="556260"/>
            </a:xfrm>
            <a:custGeom>
              <a:avLst/>
              <a:gdLst/>
              <a:ahLst/>
              <a:cxnLst/>
              <a:rect l="l" t="t" r="r" b="b"/>
              <a:pathLst>
                <a:path h="556260">
                  <a:moveTo>
                    <a:pt x="0" y="0"/>
                  </a:moveTo>
                  <a:lnTo>
                    <a:pt x="0" y="556259"/>
                  </a:lnTo>
                </a:path>
              </a:pathLst>
            </a:custGeom>
            <a:ln w="9144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79864" y="2007107"/>
              <a:ext cx="0" cy="556260"/>
            </a:xfrm>
            <a:custGeom>
              <a:avLst/>
              <a:gdLst/>
              <a:ahLst/>
              <a:cxnLst/>
              <a:rect l="l" t="t" r="r" b="b"/>
              <a:pathLst>
                <a:path h="556260">
                  <a:moveTo>
                    <a:pt x="0" y="375792"/>
                  </a:moveTo>
                  <a:lnTo>
                    <a:pt x="0" y="556259"/>
                  </a:lnTo>
                </a:path>
                <a:path h="556260">
                  <a:moveTo>
                    <a:pt x="0" y="0"/>
                  </a:moveTo>
                  <a:lnTo>
                    <a:pt x="0" y="179196"/>
                  </a:lnTo>
                </a:path>
              </a:pathLst>
            </a:custGeom>
            <a:ln w="9144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84308" y="2007107"/>
              <a:ext cx="0" cy="556260"/>
            </a:xfrm>
            <a:custGeom>
              <a:avLst/>
              <a:gdLst/>
              <a:ahLst/>
              <a:cxnLst/>
              <a:rect l="l" t="t" r="r" b="b"/>
              <a:pathLst>
                <a:path h="556260">
                  <a:moveTo>
                    <a:pt x="0" y="0"/>
                  </a:moveTo>
                  <a:lnTo>
                    <a:pt x="0" y="556259"/>
                  </a:lnTo>
                </a:path>
              </a:pathLst>
            </a:custGeom>
            <a:ln w="9144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87228" y="2007107"/>
              <a:ext cx="0" cy="556260"/>
            </a:xfrm>
            <a:custGeom>
              <a:avLst/>
              <a:gdLst/>
              <a:ahLst/>
              <a:cxnLst/>
              <a:rect l="l" t="t" r="r" b="b"/>
              <a:pathLst>
                <a:path h="556260">
                  <a:moveTo>
                    <a:pt x="0" y="375792"/>
                  </a:moveTo>
                  <a:lnTo>
                    <a:pt x="0" y="556259"/>
                  </a:lnTo>
                </a:path>
                <a:path h="556260">
                  <a:moveTo>
                    <a:pt x="0" y="0"/>
                  </a:moveTo>
                  <a:lnTo>
                    <a:pt x="0" y="179196"/>
                  </a:lnTo>
                </a:path>
              </a:pathLst>
            </a:custGeom>
            <a:ln w="9144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91672" y="2007107"/>
              <a:ext cx="504825" cy="556260"/>
            </a:xfrm>
            <a:custGeom>
              <a:avLst/>
              <a:gdLst/>
              <a:ahLst/>
              <a:cxnLst/>
              <a:rect l="l" t="t" r="r" b="b"/>
              <a:pathLst>
                <a:path w="504825" h="556260">
                  <a:moveTo>
                    <a:pt x="0" y="0"/>
                  </a:moveTo>
                  <a:lnTo>
                    <a:pt x="0" y="556259"/>
                  </a:lnTo>
                </a:path>
                <a:path w="504825" h="556260">
                  <a:moveTo>
                    <a:pt x="504444" y="0"/>
                  </a:moveTo>
                  <a:lnTo>
                    <a:pt x="504444" y="556259"/>
                  </a:lnTo>
                </a:path>
              </a:pathLst>
            </a:custGeom>
            <a:ln w="9144">
              <a:solidFill>
                <a:srgbClr val="D9D9D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75547" y="2186304"/>
              <a:ext cx="1009015" cy="196850"/>
            </a:xfrm>
            <a:custGeom>
              <a:avLst/>
              <a:gdLst/>
              <a:ahLst/>
              <a:cxnLst/>
              <a:rect l="l" t="t" r="r" b="b"/>
              <a:pathLst>
                <a:path w="1009015" h="196850">
                  <a:moveTo>
                    <a:pt x="1008887" y="0"/>
                  </a:moveTo>
                  <a:lnTo>
                    <a:pt x="0" y="0"/>
                  </a:lnTo>
                  <a:lnTo>
                    <a:pt x="0" y="196596"/>
                  </a:lnTo>
                  <a:lnTo>
                    <a:pt x="1008887" y="196596"/>
                  </a:lnTo>
                  <a:lnTo>
                    <a:pt x="1008887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84435" y="2186304"/>
              <a:ext cx="1511896" cy="19659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031985" y="2608834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53190" y="2608834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055607" y="302209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153906" y="2608834"/>
            <a:ext cx="111760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  <a:tabLst>
                <a:tab pos="899160" algn="l"/>
              </a:tabLst>
            </a:pPr>
            <a:r>
              <a:rPr sz="900" spc="-5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900" spc="-5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Current</a:t>
            </a:r>
            <a:r>
              <a:rPr sz="12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Arial"/>
                <a:cs typeface="Arial"/>
              </a:rPr>
              <a:t>Maturity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40847" y="3021653"/>
            <a:ext cx="76638" cy="7663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0439781" y="2608834"/>
            <a:ext cx="104965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900" spc="-50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9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900" spc="-50" dirty="0">
                <a:solidFill>
                  <a:srgbClr val="585858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Target</a:t>
            </a:r>
            <a:r>
              <a:rPr sz="1200" spc="-10" dirty="0">
                <a:solidFill>
                  <a:srgbClr val="585858"/>
                </a:solidFill>
                <a:latin typeface="Arial"/>
                <a:cs typeface="Arial"/>
              </a:rPr>
              <a:t> Maturity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232019" y="1899602"/>
            <a:ext cx="6513195" cy="2046605"/>
            <a:chOff x="5232019" y="1899602"/>
            <a:chExt cx="6513195" cy="2046605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8904" y="3021653"/>
              <a:ext cx="76638" cy="7663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967342" y="1904364"/>
              <a:ext cx="2737485" cy="1357630"/>
            </a:xfrm>
            <a:custGeom>
              <a:avLst/>
              <a:gdLst/>
              <a:ahLst/>
              <a:cxnLst/>
              <a:rect l="l" t="t" r="r" b="b"/>
              <a:pathLst>
                <a:path w="2737484" h="1357629">
                  <a:moveTo>
                    <a:pt x="0" y="1357502"/>
                  </a:moveTo>
                  <a:lnTo>
                    <a:pt x="2736977" y="1357502"/>
                  </a:lnTo>
                  <a:lnTo>
                    <a:pt x="2736977" y="0"/>
                  </a:lnTo>
                  <a:lnTo>
                    <a:pt x="0" y="0"/>
                  </a:lnTo>
                  <a:lnTo>
                    <a:pt x="0" y="135750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38369" y="3657955"/>
              <a:ext cx="6500495" cy="281940"/>
            </a:xfrm>
            <a:custGeom>
              <a:avLst/>
              <a:gdLst/>
              <a:ahLst/>
              <a:cxnLst/>
              <a:rect l="l" t="t" r="r" b="b"/>
              <a:pathLst>
                <a:path w="6500495" h="281939">
                  <a:moveTo>
                    <a:pt x="0" y="281838"/>
                  </a:moveTo>
                  <a:lnTo>
                    <a:pt x="6500113" y="281838"/>
                  </a:lnTo>
                  <a:lnTo>
                    <a:pt x="6500113" y="0"/>
                  </a:lnTo>
                  <a:lnTo>
                    <a:pt x="0" y="0"/>
                  </a:lnTo>
                  <a:lnTo>
                    <a:pt x="0" y="281838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244719" y="3664305"/>
            <a:ext cx="6487795" cy="269240"/>
          </a:xfrm>
          <a:prstGeom prst="rect">
            <a:avLst/>
          </a:prstGeom>
          <a:solidFill>
            <a:srgbClr val="31841F"/>
          </a:solidFill>
        </p:spPr>
        <p:txBody>
          <a:bodyPr vert="horz" wrap="square" lIns="0" tIns="16510" rIns="0" bIns="0" rtlCol="0">
            <a:spAutoFit/>
          </a:bodyPr>
          <a:lstStyle/>
          <a:p>
            <a:pPr marL="570230">
              <a:lnSpc>
                <a:spcPct val="100000"/>
              </a:lnSpc>
              <a:spcBef>
                <a:spcPts val="130"/>
              </a:spcBef>
            </a:pP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15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Insights</a:t>
            </a:r>
            <a:r>
              <a:rPr sz="15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5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Possible</a:t>
            </a:r>
            <a:r>
              <a:rPr sz="15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Interventions</a:t>
            </a:r>
            <a:r>
              <a:rPr sz="15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Achieving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38369" y="3940625"/>
            <a:ext cx="6500495" cy="2064385"/>
          </a:xfrm>
          <a:prstGeom prst="rect">
            <a:avLst/>
          </a:prstGeom>
          <a:solidFill>
            <a:srgbClr val="F7F7F7"/>
          </a:solidFill>
          <a:ln w="12700">
            <a:solidFill>
              <a:srgbClr val="585858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25"/>
              </a:spcBef>
            </a:pPr>
            <a:r>
              <a:rPr sz="1300" dirty="0">
                <a:latin typeface="Arial"/>
                <a:cs typeface="Arial"/>
              </a:rPr>
              <a:t>Key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Intervention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Areas</a:t>
            </a:r>
            <a:endParaRPr sz="1300">
              <a:latin typeface="Arial"/>
              <a:cs typeface="Arial"/>
            </a:endParaRPr>
          </a:p>
          <a:p>
            <a:pPr marL="341630" marR="310515" indent="-287020">
              <a:lnSpc>
                <a:spcPct val="100000"/>
              </a:lnSpc>
              <a:spcBef>
                <a:spcPts val="300"/>
              </a:spcBef>
              <a:buClr>
                <a:srgbClr val="FFC000"/>
              </a:buClr>
              <a:buFont typeface="Wingdings"/>
              <a:buChar char=""/>
              <a:tabLst>
                <a:tab pos="341630" algn="l"/>
                <a:tab pos="342265" algn="l"/>
              </a:tabLst>
            </a:pPr>
            <a:r>
              <a:rPr sz="1300" dirty="0">
                <a:latin typeface="Arial"/>
                <a:cs typeface="Arial"/>
              </a:rPr>
              <a:t>Implement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dedicated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forecasting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software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which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takes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into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account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number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of </a:t>
            </a:r>
            <a:r>
              <a:rPr sz="1300" dirty="0">
                <a:latin typeface="Arial"/>
                <a:cs typeface="Arial"/>
              </a:rPr>
              <a:t>factors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to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predict</a:t>
            </a:r>
            <a:r>
              <a:rPr sz="1300" spc="-20" dirty="0">
                <a:latin typeface="Arial"/>
                <a:cs typeface="Arial"/>
              </a:rPr>
              <a:t> load</a:t>
            </a:r>
            <a:endParaRPr sz="1300">
              <a:latin typeface="Arial"/>
              <a:cs typeface="Arial"/>
            </a:endParaRPr>
          </a:p>
          <a:p>
            <a:pPr marL="341630" marR="351155" indent="-287020">
              <a:lnSpc>
                <a:spcPct val="100000"/>
              </a:lnSpc>
              <a:spcBef>
                <a:spcPts val="300"/>
              </a:spcBef>
              <a:buClr>
                <a:srgbClr val="FFC000"/>
              </a:buClr>
              <a:buFont typeface="Wingdings"/>
              <a:buChar char=""/>
              <a:tabLst>
                <a:tab pos="341630" algn="l"/>
                <a:tab pos="342265" algn="l"/>
              </a:tabLst>
            </a:pPr>
            <a:r>
              <a:rPr sz="1300" dirty="0">
                <a:latin typeface="Arial"/>
                <a:cs typeface="Arial"/>
              </a:rPr>
              <a:t>Implement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On-</a:t>
            </a:r>
            <a:r>
              <a:rPr sz="1300" dirty="0">
                <a:latin typeface="Arial"/>
                <a:cs typeface="Arial"/>
              </a:rPr>
              <a:t>line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grid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scheduling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system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and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define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process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to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vet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day-ahead </a:t>
            </a:r>
            <a:r>
              <a:rPr sz="1300" dirty="0">
                <a:latin typeface="Arial"/>
                <a:cs typeface="Arial"/>
              </a:rPr>
              <a:t>schedule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exchanges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with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SLDC</a:t>
            </a:r>
            <a:endParaRPr sz="1300">
              <a:latin typeface="Arial"/>
              <a:cs typeface="Arial"/>
            </a:endParaRPr>
          </a:p>
          <a:p>
            <a:pPr marL="341630" indent="-287020">
              <a:lnSpc>
                <a:spcPct val="100000"/>
              </a:lnSpc>
              <a:spcBef>
                <a:spcPts val="300"/>
              </a:spcBef>
              <a:buClr>
                <a:srgbClr val="FFC000"/>
              </a:buClr>
              <a:buFont typeface="Wingdings"/>
              <a:buChar char=""/>
              <a:tabLst>
                <a:tab pos="341630" algn="l"/>
                <a:tab pos="342265" algn="l"/>
              </a:tabLst>
            </a:pPr>
            <a:r>
              <a:rPr sz="1300" dirty="0">
                <a:latin typeface="Arial"/>
                <a:cs typeface="Arial"/>
              </a:rPr>
              <a:t>Integrate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forecasting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software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with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smart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metering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data</a:t>
            </a:r>
            <a:endParaRPr sz="1300">
              <a:latin typeface="Arial"/>
              <a:cs typeface="Arial"/>
            </a:endParaRPr>
          </a:p>
          <a:p>
            <a:pPr marL="341630" marR="295275" indent="-287020">
              <a:lnSpc>
                <a:spcPct val="100000"/>
              </a:lnSpc>
              <a:spcBef>
                <a:spcPts val="300"/>
              </a:spcBef>
              <a:buClr>
                <a:srgbClr val="FFC000"/>
              </a:buClr>
              <a:buFont typeface="Wingdings"/>
              <a:buChar char=""/>
              <a:tabLst>
                <a:tab pos="341630" algn="l"/>
                <a:tab pos="342265" algn="l"/>
              </a:tabLst>
            </a:pPr>
            <a:r>
              <a:rPr sz="1300" dirty="0">
                <a:latin typeface="Arial"/>
                <a:cs typeface="Arial"/>
              </a:rPr>
              <a:t>Align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the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sub-</a:t>
            </a:r>
            <a:r>
              <a:rPr sz="1300" dirty="0">
                <a:latin typeface="Arial"/>
                <a:cs typeface="Arial"/>
              </a:rPr>
              <a:t>transmission and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distribution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assets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augmentation </a:t>
            </a:r>
            <a:r>
              <a:rPr sz="1300" dirty="0">
                <a:latin typeface="Arial"/>
                <a:cs typeface="Arial"/>
              </a:rPr>
              <a:t>with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power</a:t>
            </a:r>
            <a:r>
              <a:rPr sz="1300" spc="-20" dirty="0">
                <a:latin typeface="Arial"/>
                <a:cs typeface="Arial"/>
              </a:rPr>
              <a:t> flow </a:t>
            </a:r>
            <a:r>
              <a:rPr sz="1300" spc="-10" dirty="0">
                <a:latin typeface="Arial"/>
                <a:cs typeface="Arial"/>
              </a:rPr>
              <a:t>analysis</a:t>
            </a:r>
            <a:endParaRPr sz="1300">
              <a:latin typeface="Arial"/>
              <a:cs typeface="Arial"/>
            </a:endParaRPr>
          </a:p>
          <a:p>
            <a:pPr marL="341630" indent="-287020">
              <a:lnSpc>
                <a:spcPct val="100000"/>
              </a:lnSpc>
              <a:spcBef>
                <a:spcPts val="300"/>
              </a:spcBef>
              <a:buClr>
                <a:srgbClr val="FFC000"/>
              </a:buClr>
              <a:buFont typeface="Wingdings"/>
              <a:buChar char=""/>
              <a:tabLst>
                <a:tab pos="341630" algn="l"/>
                <a:tab pos="342265" algn="l"/>
              </a:tabLst>
            </a:pPr>
            <a:r>
              <a:rPr sz="1300" dirty="0">
                <a:latin typeface="Arial"/>
                <a:cs typeface="Arial"/>
              </a:rPr>
              <a:t>Cover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all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zones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by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protection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schemes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931211" y="1683537"/>
            <a:ext cx="2783840" cy="1896745"/>
            <a:chOff x="8931211" y="1683537"/>
            <a:chExt cx="2783840" cy="1896745"/>
          </a:xfrm>
        </p:grpSpPr>
        <p:sp>
          <p:nvSpPr>
            <p:cNvPr id="33" name="object 33"/>
            <p:cNvSpPr/>
            <p:nvPr/>
          </p:nvSpPr>
          <p:spPr>
            <a:xfrm>
              <a:off x="9767061" y="3346957"/>
              <a:ext cx="1030605" cy="233045"/>
            </a:xfrm>
            <a:custGeom>
              <a:avLst/>
              <a:gdLst/>
              <a:ahLst/>
              <a:cxnLst/>
              <a:rect l="l" t="t" r="r" b="b"/>
              <a:pathLst>
                <a:path w="1030604" h="233045">
                  <a:moveTo>
                    <a:pt x="772922" y="0"/>
                  </a:moveTo>
                  <a:lnTo>
                    <a:pt x="515239" y="58165"/>
                  </a:lnTo>
                  <a:lnTo>
                    <a:pt x="257556" y="0"/>
                  </a:lnTo>
                  <a:lnTo>
                    <a:pt x="257556" y="116331"/>
                  </a:lnTo>
                  <a:lnTo>
                    <a:pt x="0" y="116331"/>
                  </a:lnTo>
                  <a:lnTo>
                    <a:pt x="515239" y="232790"/>
                  </a:lnTo>
                  <a:lnTo>
                    <a:pt x="1030605" y="116331"/>
                  </a:lnTo>
                  <a:lnTo>
                    <a:pt x="772922" y="116331"/>
                  </a:lnTo>
                  <a:lnTo>
                    <a:pt x="772922" y="0"/>
                  </a:lnTo>
                  <a:close/>
                </a:path>
              </a:pathLst>
            </a:custGeom>
            <a:solidFill>
              <a:srgbClr val="009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935973" y="1688299"/>
              <a:ext cx="2774315" cy="280035"/>
            </a:xfrm>
            <a:custGeom>
              <a:avLst/>
              <a:gdLst/>
              <a:ahLst/>
              <a:cxnLst/>
              <a:rect l="l" t="t" r="r" b="b"/>
              <a:pathLst>
                <a:path w="2774315" h="280035">
                  <a:moveTo>
                    <a:pt x="0" y="279565"/>
                  </a:moveTo>
                  <a:lnTo>
                    <a:pt x="2773933" y="279565"/>
                  </a:lnTo>
                  <a:lnTo>
                    <a:pt x="2773933" y="0"/>
                  </a:lnTo>
                  <a:lnTo>
                    <a:pt x="0" y="0"/>
                  </a:lnTo>
                  <a:lnTo>
                    <a:pt x="0" y="27956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4627498" y="3978655"/>
            <a:ext cx="380365" cy="1464310"/>
          </a:xfrm>
          <a:custGeom>
            <a:avLst/>
            <a:gdLst/>
            <a:ahLst/>
            <a:cxnLst/>
            <a:rect l="l" t="t" r="r" b="b"/>
            <a:pathLst>
              <a:path w="380364" h="1464310">
                <a:moveTo>
                  <a:pt x="190118" y="0"/>
                </a:moveTo>
                <a:lnTo>
                  <a:pt x="0" y="732028"/>
                </a:lnTo>
                <a:lnTo>
                  <a:pt x="190118" y="1464183"/>
                </a:lnTo>
                <a:lnTo>
                  <a:pt x="190118" y="1098042"/>
                </a:lnTo>
                <a:lnTo>
                  <a:pt x="380364" y="1098042"/>
                </a:lnTo>
                <a:lnTo>
                  <a:pt x="285241" y="732028"/>
                </a:lnTo>
                <a:lnTo>
                  <a:pt x="380364" y="366014"/>
                </a:lnTo>
                <a:lnTo>
                  <a:pt x="190118" y="366014"/>
                </a:lnTo>
                <a:lnTo>
                  <a:pt x="190118" y="0"/>
                </a:lnTo>
                <a:close/>
              </a:path>
            </a:pathLst>
          </a:custGeom>
          <a:solidFill>
            <a:srgbClr val="009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972105" y="1693062"/>
            <a:ext cx="2724785" cy="270510"/>
          </a:xfrm>
          <a:prstGeom prst="rect">
            <a:avLst/>
          </a:prstGeom>
          <a:solidFill>
            <a:srgbClr val="B9FFFD"/>
          </a:solidFill>
        </p:spPr>
        <p:txBody>
          <a:bodyPr vert="horz" wrap="square" lIns="0" tIns="4572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360"/>
              </a:spcBef>
            </a:pPr>
            <a:r>
              <a:rPr sz="1100" b="1" dirty="0">
                <a:latin typeface="Arial"/>
                <a:cs typeface="Arial"/>
              </a:rPr>
              <a:t>Load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Growth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&amp;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Net.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Exp.</a:t>
            </a:r>
            <a:r>
              <a:rPr sz="1100" b="1" spc="-10" dirty="0">
                <a:latin typeface="Arial"/>
                <a:cs typeface="Arial"/>
              </a:rPr>
              <a:t> Planning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181409" y="1580133"/>
            <a:ext cx="1513840" cy="1501140"/>
            <a:chOff x="2181409" y="1580133"/>
            <a:chExt cx="1513840" cy="1501140"/>
          </a:xfrm>
        </p:grpSpPr>
        <p:sp>
          <p:nvSpPr>
            <p:cNvPr id="38" name="object 38"/>
            <p:cNvSpPr/>
            <p:nvPr/>
          </p:nvSpPr>
          <p:spPr>
            <a:xfrm>
              <a:off x="2961385" y="1580133"/>
              <a:ext cx="733425" cy="1010285"/>
            </a:xfrm>
            <a:custGeom>
              <a:avLst/>
              <a:gdLst/>
              <a:ahLst/>
              <a:cxnLst/>
              <a:rect l="l" t="t" r="r" b="b"/>
              <a:pathLst>
                <a:path w="733425" h="1010285">
                  <a:moveTo>
                    <a:pt x="0" y="0"/>
                  </a:moveTo>
                  <a:lnTo>
                    <a:pt x="0" y="183261"/>
                  </a:lnTo>
                  <a:lnTo>
                    <a:pt x="47440" y="185278"/>
                  </a:lnTo>
                  <a:lnTo>
                    <a:pt x="93759" y="191222"/>
                  </a:lnTo>
                  <a:lnTo>
                    <a:pt x="138792" y="200926"/>
                  </a:lnTo>
                  <a:lnTo>
                    <a:pt x="182374" y="214227"/>
                  </a:lnTo>
                  <a:lnTo>
                    <a:pt x="224339" y="230958"/>
                  </a:lnTo>
                  <a:lnTo>
                    <a:pt x="264524" y="250955"/>
                  </a:lnTo>
                  <a:lnTo>
                    <a:pt x="302763" y="274052"/>
                  </a:lnTo>
                  <a:lnTo>
                    <a:pt x="338890" y="300086"/>
                  </a:lnTo>
                  <a:lnTo>
                    <a:pt x="372742" y="328891"/>
                  </a:lnTo>
                  <a:lnTo>
                    <a:pt x="404152" y="360301"/>
                  </a:lnTo>
                  <a:lnTo>
                    <a:pt x="432957" y="394153"/>
                  </a:lnTo>
                  <a:lnTo>
                    <a:pt x="458991" y="430280"/>
                  </a:lnTo>
                  <a:lnTo>
                    <a:pt x="482088" y="468519"/>
                  </a:lnTo>
                  <a:lnTo>
                    <a:pt x="502085" y="508704"/>
                  </a:lnTo>
                  <a:lnTo>
                    <a:pt x="518816" y="550669"/>
                  </a:lnTo>
                  <a:lnTo>
                    <a:pt x="532117" y="594251"/>
                  </a:lnTo>
                  <a:lnTo>
                    <a:pt x="541821" y="639284"/>
                  </a:lnTo>
                  <a:lnTo>
                    <a:pt x="547765" y="685603"/>
                  </a:lnTo>
                  <a:lnTo>
                    <a:pt x="549783" y="733043"/>
                  </a:lnTo>
                  <a:lnTo>
                    <a:pt x="547201" y="786296"/>
                  </a:lnTo>
                  <a:lnTo>
                    <a:pt x="539511" y="838930"/>
                  </a:lnTo>
                  <a:lnTo>
                    <a:pt x="526797" y="890563"/>
                  </a:lnTo>
                  <a:lnTo>
                    <a:pt x="509142" y="940815"/>
                  </a:lnTo>
                  <a:lnTo>
                    <a:pt x="678814" y="1010030"/>
                  </a:lnTo>
                  <a:lnTo>
                    <a:pt x="695575" y="964823"/>
                  </a:lnTo>
                  <a:lnTo>
                    <a:pt x="709194" y="919230"/>
                  </a:lnTo>
                  <a:lnTo>
                    <a:pt x="719725" y="873379"/>
                  </a:lnTo>
                  <a:lnTo>
                    <a:pt x="727220" y="827395"/>
                  </a:lnTo>
                  <a:lnTo>
                    <a:pt x="731732" y="781405"/>
                  </a:lnTo>
                  <a:lnTo>
                    <a:pt x="733314" y="735534"/>
                  </a:lnTo>
                  <a:lnTo>
                    <a:pt x="732019" y="689909"/>
                  </a:lnTo>
                  <a:lnTo>
                    <a:pt x="727900" y="644655"/>
                  </a:lnTo>
                  <a:lnTo>
                    <a:pt x="721009" y="599899"/>
                  </a:lnTo>
                  <a:lnTo>
                    <a:pt x="711400" y="555767"/>
                  </a:lnTo>
                  <a:lnTo>
                    <a:pt x="699125" y="512384"/>
                  </a:lnTo>
                  <a:lnTo>
                    <a:pt x="684237" y="469878"/>
                  </a:lnTo>
                  <a:lnTo>
                    <a:pt x="666790" y="428373"/>
                  </a:lnTo>
                  <a:lnTo>
                    <a:pt x="646835" y="387996"/>
                  </a:lnTo>
                  <a:lnTo>
                    <a:pt x="624426" y="348874"/>
                  </a:lnTo>
                  <a:lnTo>
                    <a:pt x="599616" y="311131"/>
                  </a:lnTo>
                  <a:lnTo>
                    <a:pt x="572457" y="274895"/>
                  </a:lnTo>
                  <a:lnTo>
                    <a:pt x="543003" y="240291"/>
                  </a:lnTo>
                  <a:lnTo>
                    <a:pt x="511306" y="207445"/>
                  </a:lnTo>
                  <a:lnTo>
                    <a:pt x="477419" y="176484"/>
                  </a:lnTo>
                  <a:lnTo>
                    <a:pt x="441395" y="147533"/>
                  </a:lnTo>
                  <a:lnTo>
                    <a:pt x="403287" y="120719"/>
                  </a:lnTo>
                  <a:lnTo>
                    <a:pt x="363148" y="96167"/>
                  </a:lnTo>
                  <a:lnTo>
                    <a:pt x="321030" y="74004"/>
                  </a:lnTo>
                  <a:lnTo>
                    <a:pt x="276987" y="54355"/>
                  </a:lnTo>
                  <a:lnTo>
                    <a:pt x="232551" y="37850"/>
                  </a:lnTo>
                  <a:lnTo>
                    <a:pt x="187226" y="24289"/>
                  </a:lnTo>
                  <a:lnTo>
                    <a:pt x="141160" y="13700"/>
                  </a:lnTo>
                  <a:lnTo>
                    <a:pt x="94502" y="6105"/>
                  </a:lnTo>
                  <a:lnTo>
                    <a:pt x="47399" y="1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0934" y="1605025"/>
              <a:ext cx="1412055" cy="146641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190934" y="1605025"/>
              <a:ext cx="1412240" cy="1466850"/>
            </a:xfrm>
            <a:custGeom>
              <a:avLst/>
              <a:gdLst/>
              <a:ahLst/>
              <a:cxnLst/>
              <a:rect l="l" t="t" r="r" b="b"/>
              <a:pathLst>
                <a:path w="1412239" h="1466850">
                  <a:moveTo>
                    <a:pt x="1412055" y="1010031"/>
                  </a:moveTo>
                  <a:lnTo>
                    <a:pt x="1392406" y="1054074"/>
                  </a:lnTo>
                  <a:lnTo>
                    <a:pt x="1370243" y="1096194"/>
                  </a:lnTo>
                  <a:lnTo>
                    <a:pt x="1345692" y="1136336"/>
                  </a:lnTo>
                  <a:lnTo>
                    <a:pt x="1318877" y="1174447"/>
                  </a:lnTo>
                  <a:lnTo>
                    <a:pt x="1289926" y="1210475"/>
                  </a:lnTo>
                  <a:lnTo>
                    <a:pt x="1258965" y="1244366"/>
                  </a:lnTo>
                  <a:lnTo>
                    <a:pt x="1226119" y="1276068"/>
                  </a:lnTo>
                  <a:lnTo>
                    <a:pt x="1191515" y="1305528"/>
                  </a:lnTo>
                  <a:lnTo>
                    <a:pt x="1155279" y="1332691"/>
                  </a:lnTo>
                  <a:lnTo>
                    <a:pt x="1117537" y="1357507"/>
                  </a:lnTo>
                  <a:lnTo>
                    <a:pt x="1078414" y="1379920"/>
                  </a:lnTo>
                  <a:lnTo>
                    <a:pt x="1038037" y="1399879"/>
                  </a:lnTo>
                  <a:lnTo>
                    <a:pt x="996533" y="1417331"/>
                  </a:lnTo>
                  <a:lnTo>
                    <a:pt x="954026" y="1432221"/>
                  </a:lnTo>
                  <a:lnTo>
                    <a:pt x="910643" y="1444499"/>
                  </a:lnTo>
                  <a:lnTo>
                    <a:pt x="866511" y="1454109"/>
                  </a:lnTo>
                  <a:lnTo>
                    <a:pt x="821755" y="1461000"/>
                  </a:lnTo>
                  <a:lnTo>
                    <a:pt x="776501" y="1465118"/>
                  </a:lnTo>
                  <a:lnTo>
                    <a:pt x="730876" y="1466411"/>
                  </a:lnTo>
                  <a:lnTo>
                    <a:pt x="685005" y="1464825"/>
                  </a:lnTo>
                  <a:lnTo>
                    <a:pt x="639015" y="1460307"/>
                  </a:lnTo>
                  <a:lnTo>
                    <a:pt x="593031" y="1452804"/>
                  </a:lnTo>
                  <a:lnTo>
                    <a:pt x="547180" y="1442264"/>
                  </a:lnTo>
                  <a:lnTo>
                    <a:pt x="501587" y="1428633"/>
                  </a:lnTo>
                  <a:lnTo>
                    <a:pt x="456380" y="1411859"/>
                  </a:lnTo>
                  <a:lnTo>
                    <a:pt x="412336" y="1392196"/>
                  </a:lnTo>
                  <a:lnTo>
                    <a:pt x="370216" y="1370021"/>
                  </a:lnTo>
                  <a:lnTo>
                    <a:pt x="330074" y="1345460"/>
                  </a:lnTo>
                  <a:lnTo>
                    <a:pt x="291963" y="1318638"/>
                  </a:lnTo>
                  <a:lnTo>
                    <a:pt x="255935" y="1289680"/>
                  </a:lnTo>
                  <a:lnTo>
                    <a:pt x="222044" y="1258714"/>
                  </a:lnTo>
                  <a:lnTo>
                    <a:pt x="190342" y="1225865"/>
                  </a:lnTo>
                  <a:lnTo>
                    <a:pt x="160883" y="1191259"/>
                  </a:lnTo>
                  <a:lnTo>
                    <a:pt x="133719" y="1155021"/>
                  </a:lnTo>
                  <a:lnTo>
                    <a:pt x="108904" y="1117277"/>
                  </a:lnTo>
                  <a:lnTo>
                    <a:pt x="86490" y="1078154"/>
                  </a:lnTo>
                  <a:lnTo>
                    <a:pt x="66531" y="1037778"/>
                  </a:lnTo>
                  <a:lnTo>
                    <a:pt x="49080" y="996273"/>
                  </a:lnTo>
                  <a:lnTo>
                    <a:pt x="34189" y="953766"/>
                  </a:lnTo>
                  <a:lnTo>
                    <a:pt x="21912" y="910383"/>
                  </a:lnTo>
                  <a:lnTo>
                    <a:pt x="12301" y="866250"/>
                  </a:lnTo>
                  <a:lnTo>
                    <a:pt x="5410" y="821492"/>
                  </a:lnTo>
                  <a:lnTo>
                    <a:pt x="1292" y="776236"/>
                  </a:lnTo>
                  <a:lnTo>
                    <a:pt x="0" y="730607"/>
                  </a:lnTo>
                  <a:lnTo>
                    <a:pt x="1586" y="684732"/>
                  </a:lnTo>
                  <a:lnTo>
                    <a:pt x="6103" y="638735"/>
                  </a:lnTo>
                  <a:lnTo>
                    <a:pt x="13606" y="592743"/>
                  </a:lnTo>
                  <a:lnTo>
                    <a:pt x="24146" y="546882"/>
                  </a:lnTo>
                  <a:lnTo>
                    <a:pt x="37777" y="501278"/>
                  </a:lnTo>
                  <a:lnTo>
                    <a:pt x="54552" y="456057"/>
                  </a:lnTo>
                  <a:lnTo>
                    <a:pt x="74727" y="410982"/>
                  </a:lnTo>
                  <a:lnTo>
                    <a:pt x="97657" y="367766"/>
                  </a:lnTo>
                  <a:lnTo>
                    <a:pt x="123214" y="326495"/>
                  </a:lnTo>
                  <a:lnTo>
                    <a:pt x="151267" y="287256"/>
                  </a:lnTo>
                  <a:lnTo>
                    <a:pt x="181686" y="250136"/>
                  </a:lnTo>
                  <a:lnTo>
                    <a:pt x="214341" y="215222"/>
                  </a:lnTo>
                  <a:lnTo>
                    <a:pt x="249103" y="182601"/>
                  </a:lnTo>
                  <a:lnTo>
                    <a:pt x="285842" y="152360"/>
                  </a:lnTo>
                  <a:lnTo>
                    <a:pt x="324427" y="124586"/>
                  </a:lnTo>
                  <a:lnTo>
                    <a:pt x="364729" y="99367"/>
                  </a:lnTo>
                  <a:lnTo>
                    <a:pt x="406618" y="76788"/>
                  </a:lnTo>
                  <a:lnTo>
                    <a:pt x="449964" y="56938"/>
                  </a:lnTo>
                  <a:lnTo>
                    <a:pt x="494637" y="39903"/>
                  </a:lnTo>
                  <a:lnTo>
                    <a:pt x="540508" y="25770"/>
                  </a:lnTo>
                  <a:lnTo>
                    <a:pt x="587446" y="14626"/>
                  </a:lnTo>
                  <a:lnTo>
                    <a:pt x="635322" y="6558"/>
                  </a:lnTo>
                  <a:lnTo>
                    <a:pt x="684005" y="1654"/>
                  </a:lnTo>
                  <a:lnTo>
                    <a:pt x="733367" y="0"/>
                  </a:lnTo>
                  <a:lnTo>
                    <a:pt x="733367" y="183261"/>
                  </a:lnTo>
                  <a:lnTo>
                    <a:pt x="685925" y="185278"/>
                  </a:lnTo>
                  <a:lnTo>
                    <a:pt x="639603" y="191222"/>
                  </a:lnTo>
                  <a:lnTo>
                    <a:pt x="594566" y="200926"/>
                  </a:lnTo>
                  <a:lnTo>
                    <a:pt x="550978" y="214227"/>
                  </a:lnTo>
                  <a:lnTo>
                    <a:pt x="509005" y="230958"/>
                  </a:lnTo>
                  <a:lnTo>
                    <a:pt x="468812" y="250955"/>
                  </a:lnTo>
                  <a:lnTo>
                    <a:pt x="430565" y="274052"/>
                  </a:lnTo>
                  <a:lnTo>
                    <a:pt x="394428" y="300086"/>
                  </a:lnTo>
                  <a:lnTo>
                    <a:pt x="360566" y="328891"/>
                  </a:lnTo>
                  <a:lnTo>
                    <a:pt x="329145" y="360301"/>
                  </a:lnTo>
                  <a:lnTo>
                    <a:pt x="300331" y="394153"/>
                  </a:lnTo>
                  <a:lnTo>
                    <a:pt x="274288" y="430280"/>
                  </a:lnTo>
                  <a:lnTo>
                    <a:pt x="251181" y="468519"/>
                  </a:lnTo>
                  <a:lnTo>
                    <a:pt x="231176" y="508704"/>
                  </a:lnTo>
                  <a:lnTo>
                    <a:pt x="214437" y="550669"/>
                  </a:lnTo>
                  <a:lnTo>
                    <a:pt x="201131" y="594251"/>
                  </a:lnTo>
                  <a:lnTo>
                    <a:pt x="191422" y="639284"/>
                  </a:lnTo>
                  <a:lnTo>
                    <a:pt x="185476" y="685603"/>
                  </a:lnTo>
                  <a:lnTo>
                    <a:pt x="183457" y="733044"/>
                  </a:lnTo>
                  <a:lnTo>
                    <a:pt x="185476" y="780485"/>
                  </a:lnTo>
                  <a:lnTo>
                    <a:pt x="191422" y="826807"/>
                  </a:lnTo>
                  <a:lnTo>
                    <a:pt x="201131" y="871844"/>
                  </a:lnTo>
                  <a:lnTo>
                    <a:pt x="214437" y="915432"/>
                  </a:lnTo>
                  <a:lnTo>
                    <a:pt x="231176" y="957405"/>
                  </a:lnTo>
                  <a:lnTo>
                    <a:pt x="251181" y="997598"/>
                  </a:lnTo>
                  <a:lnTo>
                    <a:pt x="274288" y="1035846"/>
                  </a:lnTo>
                  <a:lnTo>
                    <a:pt x="300331" y="1071983"/>
                  </a:lnTo>
                  <a:lnTo>
                    <a:pt x="329145" y="1105844"/>
                  </a:lnTo>
                  <a:lnTo>
                    <a:pt x="360566" y="1137265"/>
                  </a:lnTo>
                  <a:lnTo>
                    <a:pt x="394428" y="1166079"/>
                  </a:lnTo>
                  <a:lnTo>
                    <a:pt x="430565" y="1192123"/>
                  </a:lnTo>
                  <a:lnTo>
                    <a:pt x="468812" y="1215229"/>
                  </a:lnTo>
                  <a:lnTo>
                    <a:pt x="509005" y="1235235"/>
                  </a:lnTo>
                  <a:lnTo>
                    <a:pt x="550978" y="1251973"/>
                  </a:lnTo>
                  <a:lnTo>
                    <a:pt x="594566" y="1265279"/>
                  </a:lnTo>
                  <a:lnTo>
                    <a:pt x="639603" y="1274988"/>
                  </a:lnTo>
                  <a:lnTo>
                    <a:pt x="685925" y="1280935"/>
                  </a:lnTo>
                  <a:lnTo>
                    <a:pt x="733367" y="1282953"/>
                  </a:lnTo>
                  <a:lnTo>
                    <a:pt x="780862" y="1280906"/>
                  </a:lnTo>
                  <a:lnTo>
                    <a:pt x="827470" y="1274858"/>
                  </a:lnTo>
                  <a:lnTo>
                    <a:pt x="872985" y="1264948"/>
                  </a:lnTo>
                  <a:lnTo>
                    <a:pt x="917200" y="1251314"/>
                  </a:lnTo>
                  <a:lnTo>
                    <a:pt x="959908" y="1234096"/>
                  </a:lnTo>
                  <a:lnTo>
                    <a:pt x="1000902" y="1213434"/>
                  </a:lnTo>
                  <a:lnTo>
                    <a:pt x="1039976" y="1189466"/>
                  </a:lnTo>
                  <a:lnTo>
                    <a:pt x="1076924" y="1162331"/>
                  </a:lnTo>
                  <a:lnTo>
                    <a:pt x="1111539" y="1132169"/>
                  </a:lnTo>
                  <a:lnTo>
                    <a:pt x="1143614" y="1099118"/>
                  </a:lnTo>
                  <a:lnTo>
                    <a:pt x="1172942" y="1063319"/>
                  </a:lnTo>
                  <a:lnTo>
                    <a:pt x="1199318" y="1024909"/>
                  </a:lnTo>
                  <a:lnTo>
                    <a:pt x="1222533" y="984028"/>
                  </a:lnTo>
                  <a:lnTo>
                    <a:pt x="1242383" y="940815"/>
                  </a:lnTo>
                  <a:lnTo>
                    <a:pt x="1412055" y="1010031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09187" y="1841753"/>
              <a:ext cx="168275" cy="227965"/>
            </a:xfrm>
            <a:custGeom>
              <a:avLst/>
              <a:gdLst/>
              <a:ahLst/>
              <a:cxnLst/>
              <a:rect l="l" t="t" r="r" b="b"/>
              <a:pathLst>
                <a:path w="168275" h="227964">
                  <a:moveTo>
                    <a:pt x="168021" y="0"/>
                  </a:moveTo>
                  <a:lnTo>
                    <a:pt x="0" y="0"/>
                  </a:lnTo>
                  <a:lnTo>
                    <a:pt x="0" y="227964"/>
                  </a:lnTo>
                  <a:lnTo>
                    <a:pt x="168021" y="227964"/>
                  </a:lnTo>
                  <a:lnTo>
                    <a:pt x="1680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447288" y="1839290"/>
            <a:ext cx="1047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60F3B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8147" y="2055622"/>
            <a:ext cx="136271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2413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Load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Growth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&amp;</a:t>
            </a:r>
            <a:r>
              <a:rPr sz="1100" b="1" spc="-20" dirty="0">
                <a:latin typeface="Arial"/>
                <a:cs typeface="Arial"/>
              </a:rPr>
              <a:t> Net. </a:t>
            </a:r>
            <a:r>
              <a:rPr sz="1100" b="1" dirty="0">
                <a:latin typeface="Arial"/>
                <a:cs typeface="Arial"/>
              </a:rPr>
              <a:t>Exp.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Planning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Score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93585" y="975169"/>
            <a:ext cx="4187825" cy="2266950"/>
            <a:chOff x="293585" y="975169"/>
            <a:chExt cx="4187825" cy="2266950"/>
          </a:xfrm>
        </p:grpSpPr>
        <p:sp>
          <p:nvSpPr>
            <p:cNvPr id="45" name="object 45"/>
            <p:cNvSpPr/>
            <p:nvPr/>
          </p:nvSpPr>
          <p:spPr>
            <a:xfrm>
              <a:off x="299935" y="1438910"/>
              <a:ext cx="4175125" cy="1796414"/>
            </a:xfrm>
            <a:custGeom>
              <a:avLst/>
              <a:gdLst/>
              <a:ahLst/>
              <a:cxnLst/>
              <a:rect l="l" t="t" r="r" b="b"/>
              <a:pathLst>
                <a:path w="4175125" h="1796414">
                  <a:moveTo>
                    <a:pt x="0" y="1796288"/>
                  </a:moveTo>
                  <a:lnTo>
                    <a:pt x="4175125" y="1796288"/>
                  </a:lnTo>
                  <a:lnTo>
                    <a:pt x="4175125" y="0"/>
                  </a:lnTo>
                  <a:lnTo>
                    <a:pt x="0" y="0"/>
                  </a:lnTo>
                  <a:lnTo>
                    <a:pt x="0" y="17962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9935" y="981519"/>
              <a:ext cx="4175125" cy="455930"/>
            </a:xfrm>
            <a:custGeom>
              <a:avLst/>
              <a:gdLst/>
              <a:ahLst/>
              <a:cxnLst/>
              <a:rect l="l" t="t" r="r" b="b"/>
              <a:pathLst>
                <a:path w="4175125" h="455930">
                  <a:moveTo>
                    <a:pt x="4175125" y="0"/>
                  </a:moveTo>
                  <a:lnTo>
                    <a:pt x="0" y="0"/>
                  </a:lnTo>
                  <a:lnTo>
                    <a:pt x="0" y="455866"/>
                  </a:lnTo>
                  <a:lnTo>
                    <a:pt x="4175125" y="455866"/>
                  </a:lnTo>
                  <a:lnTo>
                    <a:pt x="4175125" y="0"/>
                  </a:lnTo>
                  <a:close/>
                </a:path>
              </a:pathLst>
            </a:custGeom>
            <a:solidFill>
              <a:srgbClr val="360F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9935" y="981519"/>
              <a:ext cx="4175125" cy="455930"/>
            </a:xfrm>
            <a:custGeom>
              <a:avLst/>
              <a:gdLst/>
              <a:ahLst/>
              <a:cxnLst/>
              <a:rect l="l" t="t" r="r" b="b"/>
              <a:pathLst>
                <a:path w="4175125" h="455930">
                  <a:moveTo>
                    <a:pt x="0" y="455866"/>
                  </a:moveTo>
                  <a:lnTo>
                    <a:pt x="4175125" y="455866"/>
                  </a:lnTo>
                  <a:lnTo>
                    <a:pt x="4175125" y="0"/>
                  </a:lnTo>
                  <a:lnTo>
                    <a:pt x="0" y="0"/>
                  </a:lnTo>
                  <a:lnTo>
                    <a:pt x="0" y="455866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9935" y="981519"/>
            <a:ext cx="4175125" cy="457200"/>
          </a:xfrm>
          <a:prstGeom prst="rect">
            <a:avLst/>
          </a:prstGeom>
          <a:solidFill>
            <a:srgbClr val="360F3B"/>
          </a:solidFill>
          <a:ln w="12700">
            <a:solidFill>
              <a:srgbClr val="0000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860"/>
              </a:spcBef>
            </a:pP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5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Sub-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5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15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Maturity</a:t>
            </a:r>
            <a:endParaRPr sz="15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9935" y="3472764"/>
            <a:ext cx="4116070" cy="429259"/>
          </a:xfrm>
          <a:prstGeom prst="rect">
            <a:avLst/>
          </a:prstGeom>
          <a:solidFill>
            <a:srgbClr val="005EB8"/>
          </a:solidFill>
          <a:ln w="12700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449580">
              <a:lnSpc>
                <a:spcPct val="100000"/>
              </a:lnSpc>
              <a:spcBef>
                <a:spcPts val="760"/>
              </a:spcBef>
            </a:pP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Overall</a:t>
            </a:r>
            <a:r>
              <a:rPr sz="15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5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Targets</a:t>
            </a:r>
            <a:r>
              <a:rPr sz="15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5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93585" y="3895597"/>
            <a:ext cx="4128770" cy="2078355"/>
            <a:chOff x="293585" y="3895597"/>
            <a:chExt cx="4128770" cy="2078355"/>
          </a:xfrm>
        </p:grpSpPr>
        <p:sp>
          <p:nvSpPr>
            <p:cNvPr id="51" name="object 51"/>
            <p:cNvSpPr/>
            <p:nvPr/>
          </p:nvSpPr>
          <p:spPr>
            <a:xfrm>
              <a:off x="299935" y="3901947"/>
              <a:ext cx="4116070" cy="2065655"/>
            </a:xfrm>
            <a:custGeom>
              <a:avLst/>
              <a:gdLst/>
              <a:ahLst/>
              <a:cxnLst/>
              <a:rect l="l" t="t" r="r" b="b"/>
              <a:pathLst>
                <a:path w="4116070" h="2065654">
                  <a:moveTo>
                    <a:pt x="0" y="2065654"/>
                  </a:moveTo>
                  <a:lnTo>
                    <a:pt x="4115816" y="2065654"/>
                  </a:lnTo>
                  <a:lnTo>
                    <a:pt x="4115816" y="0"/>
                  </a:lnTo>
                  <a:lnTo>
                    <a:pt x="0" y="0"/>
                  </a:lnTo>
                  <a:lnTo>
                    <a:pt x="0" y="206565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47187" y="4079747"/>
              <a:ext cx="742315" cy="1624965"/>
            </a:xfrm>
            <a:custGeom>
              <a:avLst/>
              <a:gdLst/>
              <a:ahLst/>
              <a:cxnLst/>
              <a:rect l="l" t="t" r="r" b="b"/>
              <a:pathLst>
                <a:path w="742314" h="1624964">
                  <a:moveTo>
                    <a:pt x="0" y="1544205"/>
                  </a:moveTo>
                  <a:lnTo>
                    <a:pt x="0" y="1624583"/>
                  </a:lnTo>
                </a:path>
                <a:path w="742314" h="1624964">
                  <a:moveTo>
                    <a:pt x="0" y="1272920"/>
                  </a:moveTo>
                  <a:lnTo>
                    <a:pt x="0" y="1435989"/>
                  </a:lnTo>
                </a:path>
                <a:path w="742314" h="1624964">
                  <a:moveTo>
                    <a:pt x="0" y="1003172"/>
                  </a:moveTo>
                  <a:lnTo>
                    <a:pt x="0" y="1164717"/>
                  </a:lnTo>
                </a:path>
                <a:path w="742314" h="1624964">
                  <a:moveTo>
                    <a:pt x="0" y="731901"/>
                  </a:moveTo>
                  <a:lnTo>
                    <a:pt x="0" y="893444"/>
                  </a:lnTo>
                </a:path>
                <a:path w="742314" h="1624964">
                  <a:moveTo>
                    <a:pt x="0" y="460628"/>
                  </a:moveTo>
                  <a:lnTo>
                    <a:pt x="0" y="623696"/>
                  </a:lnTo>
                </a:path>
                <a:path w="742314" h="1624964">
                  <a:moveTo>
                    <a:pt x="0" y="189356"/>
                  </a:moveTo>
                  <a:lnTo>
                    <a:pt x="0" y="352425"/>
                  </a:lnTo>
                </a:path>
                <a:path w="742314" h="1624964">
                  <a:moveTo>
                    <a:pt x="0" y="0"/>
                  </a:moveTo>
                  <a:lnTo>
                    <a:pt x="0" y="81152"/>
                  </a:lnTo>
                </a:path>
                <a:path w="742314" h="1624964">
                  <a:moveTo>
                    <a:pt x="370331" y="1544205"/>
                  </a:moveTo>
                  <a:lnTo>
                    <a:pt x="370331" y="1624583"/>
                  </a:lnTo>
                </a:path>
                <a:path w="742314" h="1624964">
                  <a:moveTo>
                    <a:pt x="370331" y="1003172"/>
                  </a:moveTo>
                  <a:lnTo>
                    <a:pt x="370331" y="1435989"/>
                  </a:lnTo>
                </a:path>
                <a:path w="742314" h="1624964">
                  <a:moveTo>
                    <a:pt x="370331" y="460628"/>
                  </a:moveTo>
                  <a:lnTo>
                    <a:pt x="370331" y="893444"/>
                  </a:lnTo>
                </a:path>
                <a:path w="742314" h="1624964">
                  <a:moveTo>
                    <a:pt x="370331" y="189356"/>
                  </a:moveTo>
                  <a:lnTo>
                    <a:pt x="370331" y="352425"/>
                  </a:lnTo>
                </a:path>
                <a:path w="742314" h="1624964">
                  <a:moveTo>
                    <a:pt x="370331" y="0"/>
                  </a:moveTo>
                  <a:lnTo>
                    <a:pt x="370331" y="81152"/>
                  </a:lnTo>
                </a:path>
                <a:path w="742314" h="1624964">
                  <a:moveTo>
                    <a:pt x="742188" y="1544205"/>
                  </a:moveTo>
                  <a:lnTo>
                    <a:pt x="742188" y="1624583"/>
                  </a:lnTo>
                </a:path>
                <a:path w="742314" h="1624964">
                  <a:moveTo>
                    <a:pt x="742188" y="1272920"/>
                  </a:moveTo>
                  <a:lnTo>
                    <a:pt x="742188" y="1435989"/>
                  </a:lnTo>
                </a:path>
                <a:path w="742314" h="1624964">
                  <a:moveTo>
                    <a:pt x="742188" y="1003172"/>
                  </a:moveTo>
                  <a:lnTo>
                    <a:pt x="742188" y="1164717"/>
                  </a:lnTo>
                </a:path>
                <a:path w="742314" h="1624964">
                  <a:moveTo>
                    <a:pt x="742188" y="731901"/>
                  </a:moveTo>
                  <a:lnTo>
                    <a:pt x="742188" y="893444"/>
                  </a:lnTo>
                </a:path>
                <a:path w="742314" h="1624964">
                  <a:moveTo>
                    <a:pt x="742188" y="460628"/>
                  </a:moveTo>
                  <a:lnTo>
                    <a:pt x="742188" y="623696"/>
                  </a:lnTo>
                </a:path>
                <a:path w="742314" h="1624964">
                  <a:moveTo>
                    <a:pt x="742188" y="0"/>
                  </a:moveTo>
                  <a:lnTo>
                    <a:pt x="742188" y="352425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59708" y="4079747"/>
              <a:ext cx="370840" cy="1624965"/>
            </a:xfrm>
            <a:custGeom>
              <a:avLst/>
              <a:gdLst/>
              <a:ahLst/>
              <a:cxnLst/>
              <a:rect l="l" t="t" r="r" b="b"/>
              <a:pathLst>
                <a:path w="370839" h="1624964">
                  <a:moveTo>
                    <a:pt x="0" y="0"/>
                  </a:moveTo>
                  <a:lnTo>
                    <a:pt x="0" y="1624583"/>
                  </a:lnTo>
                </a:path>
                <a:path w="370839" h="1624964">
                  <a:moveTo>
                    <a:pt x="370331" y="0"/>
                  </a:moveTo>
                  <a:lnTo>
                    <a:pt x="370331" y="1624583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77110" y="4160900"/>
              <a:ext cx="1112520" cy="1463675"/>
            </a:xfrm>
            <a:custGeom>
              <a:avLst/>
              <a:gdLst/>
              <a:ahLst/>
              <a:cxnLst/>
              <a:rect l="l" t="t" r="r" b="b"/>
              <a:pathLst>
                <a:path w="1112520" h="1463675">
                  <a:moveTo>
                    <a:pt x="740664" y="1083564"/>
                  </a:moveTo>
                  <a:lnTo>
                    <a:pt x="0" y="1083564"/>
                  </a:lnTo>
                  <a:lnTo>
                    <a:pt x="0" y="1191768"/>
                  </a:lnTo>
                  <a:lnTo>
                    <a:pt x="740664" y="1191768"/>
                  </a:lnTo>
                  <a:lnTo>
                    <a:pt x="740664" y="1083564"/>
                  </a:lnTo>
                  <a:close/>
                </a:path>
                <a:path w="1112520" h="1463675">
                  <a:moveTo>
                    <a:pt x="740664" y="542544"/>
                  </a:moveTo>
                  <a:lnTo>
                    <a:pt x="0" y="542544"/>
                  </a:lnTo>
                  <a:lnTo>
                    <a:pt x="0" y="650748"/>
                  </a:lnTo>
                  <a:lnTo>
                    <a:pt x="740664" y="650748"/>
                  </a:lnTo>
                  <a:lnTo>
                    <a:pt x="740664" y="542544"/>
                  </a:lnTo>
                  <a:close/>
                </a:path>
                <a:path w="1112520" h="1463675">
                  <a:moveTo>
                    <a:pt x="833628" y="1354836"/>
                  </a:moveTo>
                  <a:lnTo>
                    <a:pt x="0" y="1354836"/>
                  </a:lnTo>
                  <a:lnTo>
                    <a:pt x="0" y="1463052"/>
                  </a:lnTo>
                  <a:lnTo>
                    <a:pt x="833628" y="1463052"/>
                  </a:lnTo>
                  <a:lnTo>
                    <a:pt x="833628" y="1354836"/>
                  </a:lnTo>
                  <a:close/>
                </a:path>
                <a:path w="1112520" h="1463675">
                  <a:moveTo>
                    <a:pt x="833628" y="812292"/>
                  </a:moveTo>
                  <a:lnTo>
                    <a:pt x="0" y="812292"/>
                  </a:lnTo>
                  <a:lnTo>
                    <a:pt x="0" y="922020"/>
                  </a:lnTo>
                  <a:lnTo>
                    <a:pt x="833628" y="922020"/>
                  </a:lnTo>
                  <a:lnTo>
                    <a:pt x="833628" y="812292"/>
                  </a:lnTo>
                  <a:close/>
                </a:path>
                <a:path w="1112520" h="1463675">
                  <a:moveTo>
                    <a:pt x="833628" y="271272"/>
                  </a:moveTo>
                  <a:lnTo>
                    <a:pt x="0" y="271272"/>
                  </a:lnTo>
                  <a:lnTo>
                    <a:pt x="0" y="379476"/>
                  </a:lnTo>
                  <a:lnTo>
                    <a:pt x="833628" y="379476"/>
                  </a:lnTo>
                  <a:lnTo>
                    <a:pt x="833628" y="271272"/>
                  </a:lnTo>
                  <a:close/>
                </a:path>
                <a:path w="1112520" h="1463675">
                  <a:moveTo>
                    <a:pt x="1112520" y="0"/>
                  </a:moveTo>
                  <a:lnTo>
                    <a:pt x="0" y="0"/>
                  </a:lnTo>
                  <a:lnTo>
                    <a:pt x="0" y="108204"/>
                  </a:lnTo>
                  <a:lnTo>
                    <a:pt x="1112520" y="108204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6BA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77109" y="4160900"/>
              <a:ext cx="1112520" cy="1463675"/>
            </a:xfrm>
            <a:custGeom>
              <a:avLst/>
              <a:gdLst/>
              <a:ahLst/>
              <a:cxnLst/>
              <a:rect l="l" t="t" r="r" b="b"/>
              <a:pathLst>
                <a:path w="1112520" h="1463675">
                  <a:moveTo>
                    <a:pt x="833627" y="1463052"/>
                  </a:moveTo>
                  <a:lnTo>
                    <a:pt x="0" y="1463052"/>
                  </a:lnTo>
                  <a:lnTo>
                    <a:pt x="0" y="1354836"/>
                  </a:lnTo>
                  <a:lnTo>
                    <a:pt x="833627" y="1354836"/>
                  </a:lnTo>
                  <a:lnTo>
                    <a:pt x="833627" y="1463052"/>
                  </a:lnTo>
                  <a:close/>
                </a:path>
                <a:path w="1112520" h="1463675">
                  <a:moveTo>
                    <a:pt x="740663" y="1191768"/>
                  </a:moveTo>
                  <a:lnTo>
                    <a:pt x="0" y="1191768"/>
                  </a:lnTo>
                  <a:lnTo>
                    <a:pt x="0" y="1083564"/>
                  </a:lnTo>
                  <a:lnTo>
                    <a:pt x="740663" y="1083564"/>
                  </a:lnTo>
                  <a:lnTo>
                    <a:pt x="740663" y="1191768"/>
                  </a:lnTo>
                  <a:close/>
                </a:path>
                <a:path w="1112520" h="1463675">
                  <a:moveTo>
                    <a:pt x="833627" y="922019"/>
                  </a:moveTo>
                  <a:lnTo>
                    <a:pt x="0" y="922019"/>
                  </a:lnTo>
                  <a:lnTo>
                    <a:pt x="0" y="812292"/>
                  </a:lnTo>
                  <a:lnTo>
                    <a:pt x="833627" y="812292"/>
                  </a:lnTo>
                  <a:lnTo>
                    <a:pt x="833627" y="922019"/>
                  </a:lnTo>
                  <a:close/>
                </a:path>
                <a:path w="1112520" h="1463675">
                  <a:moveTo>
                    <a:pt x="740663" y="650748"/>
                  </a:moveTo>
                  <a:lnTo>
                    <a:pt x="0" y="650748"/>
                  </a:lnTo>
                  <a:lnTo>
                    <a:pt x="0" y="542544"/>
                  </a:lnTo>
                  <a:lnTo>
                    <a:pt x="740663" y="542544"/>
                  </a:lnTo>
                  <a:lnTo>
                    <a:pt x="740663" y="650748"/>
                  </a:lnTo>
                  <a:close/>
                </a:path>
                <a:path w="1112520" h="1463675">
                  <a:moveTo>
                    <a:pt x="833627" y="379475"/>
                  </a:moveTo>
                  <a:lnTo>
                    <a:pt x="0" y="379475"/>
                  </a:lnTo>
                  <a:lnTo>
                    <a:pt x="0" y="271272"/>
                  </a:lnTo>
                  <a:lnTo>
                    <a:pt x="833627" y="271272"/>
                  </a:lnTo>
                  <a:lnTo>
                    <a:pt x="833627" y="379475"/>
                  </a:lnTo>
                  <a:close/>
                </a:path>
                <a:path w="1112520" h="1463675">
                  <a:moveTo>
                    <a:pt x="1112519" y="108204"/>
                  </a:moveTo>
                  <a:lnTo>
                    <a:pt x="0" y="108204"/>
                  </a:lnTo>
                  <a:lnTo>
                    <a:pt x="0" y="0"/>
                  </a:lnTo>
                  <a:lnTo>
                    <a:pt x="1112519" y="0"/>
                  </a:lnTo>
                  <a:lnTo>
                    <a:pt x="1112519" y="108204"/>
                  </a:lnTo>
                  <a:close/>
                </a:path>
              </a:pathLst>
            </a:custGeom>
            <a:ln w="9525">
              <a:solidFill>
                <a:srgbClr val="7CB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10737" y="5515736"/>
              <a:ext cx="574548" cy="10821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10737" y="4973192"/>
              <a:ext cx="426720" cy="10972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7774" y="5244464"/>
              <a:ext cx="742188" cy="10820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7774" y="4703444"/>
              <a:ext cx="463296" cy="10820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10737" y="4432172"/>
              <a:ext cx="501396" cy="10820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89630" y="4160900"/>
              <a:ext cx="184404" cy="10820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481070" y="4160900"/>
              <a:ext cx="649605" cy="1463675"/>
            </a:xfrm>
            <a:custGeom>
              <a:avLst/>
              <a:gdLst/>
              <a:ahLst/>
              <a:cxnLst/>
              <a:rect l="l" t="t" r="r" b="b"/>
              <a:pathLst>
                <a:path w="649604" h="1463675">
                  <a:moveTo>
                    <a:pt x="649605" y="1354836"/>
                  </a:moveTo>
                  <a:lnTo>
                    <a:pt x="204216" y="1354836"/>
                  </a:lnTo>
                  <a:lnTo>
                    <a:pt x="204216" y="1463052"/>
                  </a:lnTo>
                  <a:lnTo>
                    <a:pt x="649605" y="1463052"/>
                  </a:lnTo>
                  <a:lnTo>
                    <a:pt x="649605" y="1354836"/>
                  </a:lnTo>
                  <a:close/>
                </a:path>
                <a:path w="649604" h="1463675">
                  <a:moveTo>
                    <a:pt x="649605" y="1083564"/>
                  </a:moveTo>
                  <a:lnTo>
                    <a:pt x="278892" y="1083564"/>
                  </a:lnTo>
                  <a:lnTo>
                    <a:pt x="278892" y="1191768"/>
                  </a:lnTo>
                  <a:lnTo>
                    <a:pt x="649605" y="1191768"/>
                  </a:lnTo>
                  <a:lnTo>
                    <a:pt x="649605" y="1083564"/>
                  </a:lnTo>
                  <a:close/>
                </a:path>
                <a:path w="649604" h="1463675">
                  <a:moveTo>
                    <a:pt x="649605" y="812292"/>
                  </a:moveTo>
                  <a:lnTo>
                    <a:pt x="56388" y="812292"/>
                  </a:lnTo>
                  <a:lnTo>
                    <a:pt x="56388" y="922020"/>
                  </a:lnTo>
                  <a:lnTo>
                    <a:pt x="649605" y="922020"/>
                  </a:lnTo>
                  <a:lnTo>
                    <a:pt x="649605" y="812292"/>
                  </a:lnTo>
                  <a:close/>
                </a:path>
                <a:path w="649604" h="1463675">
                  <a:moveTo>
                    <a:pt x="649605" y="542544"/>
                  </a:moveTo>
                  <a:lnTo>
                    <a:pt x="0" y="542544"/>
                  </a:lnTo>
                  <a:lnTo>
                    <a:pt x="0" y="650748"/>
                  </a:lnTo>
                  <a:lnTo>
                    <a:pt x="649605" y="650748"/>
                  </a:lnTo>
                  <a:lnTo>
                    <a:pt x="649605" y="542544"/>
                  </a:lnTo>
                  <a:close/>
                </a:path>
                <a:path w="649604" h="1463675">
                  <a:moveTo>
                    <a:pt x="649605" y="271272"/>
                  </a:moveTo>
                  <a:lnTo>
                    <a:pt x="131064" y="271272"/>
                  </a:lnTo>
                  <a:lnTo>
                    <a:pt x="131064" y="379476"/>
                  </a:lnTo>
                  <a:lnTo>
                    <a:pt x="649605" y="379476"/>
                  </a:lnTo>
                  <a:lnTo>
                    <a:pt x="649605" y="271272"/>
                  </a:lnTo>
                  <a:close/>
                </a:path>
                <a:path w="649604" h="1463675">
                  <a:moveTo>
                    <a:pt x="649605" y="0"/>
                  </a:moveTo>
                  <a:lnTo>
                    <a:pt x="92964" y="0"/>
                  </a:lnTo>
                  <a:lnTo>
                    <a:pt x="92964" y="108204"/>
                  </a:lnTo>
                  <a:lnTo>
                    <a:pt x="649605" y="108204"/>
                  </a:lnTo>
                  <a:lnTo>
                    <a:pt x="64960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76855" y="4079747"/>
              <a:ext cx="0" cy="1624965"/>
            </a:xfrm>
            <a:custGeom>
              <a:avLst/>
              <a:gdLst/>
              <a:ahLst/>
              <a:cxnLst/>
              <a:rect l="l" t="t" r="r" b="b"/>
              <a:pathLst>
                <a:path h="1624964">
                  <a:moveTo>
                    <a:pt x="0" y="1624583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184907" y="5752287"/>
            <a:ext cx="20389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3540" algn="l"/>
                <a:tab pos="753745" algn="l"/>
                <a:tab pos="1124585" algn="l"/>
                <a:tab pos="1496060" algn="l"/>
                <a:tab pos="1866264" algn="l"/>
              </a:tabLst>
            </a:pPr>
            <a:r>
              <a:rPr sz="900" b="1" spc="-25" dirty="0">
                <a:latin typeface="Arial"/>
                <a:cs typeface="Arial"/>
              </a:rPr>
              <a:t>0.0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1.0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2.0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3.0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4.0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5.0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78711" y="5471566"/>
            <a:ext cx="8001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585858"/>
                </a:solidFill>
                <a:latin typeface="Arial"/>
                <a:cs typeface="Arial"/>
              </a:rPr>
              <a:t>Organization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4040" y="5200650"/>
            <a:ext cx="1731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585858"/>
                </a:solidFill>
                <a:latin typeface="Arial"/>
                <a:cs typeface="Arial"/>
              </a:rPr>
              <a:t>Network</a:t>
            </a:r>
            <a:r>
              <a:rPr sz="10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585858"/>
                </a:solidFill>
                <a:latin typeface="Arial"/>
                <a:cs typeface="Arial"/>
              </a:rPr>
              <a:t>Planning</a:t>
            </a:r>
            <a:r>
              <a:rPr sz="1000" b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585858"/>
                </a:solidFill>
                <a:latin typeface="Arial"/>
                <a:cs typeface="Arial"/>
              </a:rPr>
              <a:t>&amp;</a:t>
            </a:r>
            <a:r>
              <a:rPr sz="1000" b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585858"/>
                </a:solidFill>
                <a:latin typeface="Arial"/>
                <a:cs typeface="Arial"/>
              </a:rPr>
              <a:t>Asset…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76529" y="4929378"/>
            <a:ext cx="18021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585858"/>
                </a:solidFill>
                <a:latin typeface="Arial"/>
                <a:cs typeface="Arial"/>
              </a:rPr>
              <a:t>Revenue</a:t>
            </a:r>
            <a:r>
              <a:rPr sz="10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585858"/>
                </a:solidFill>
                <a:latin typeface="Arial"/>
                <a:cs typeface="Arial"/>
              </a:rPr>
              <a:t>Mgt.</a:t>
            </a:r>
            <a:r>
              <a:rPr sz="10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585858"/>
                </a:solidFill>
                <a:latin typeface="Arial"/>
                <a:cs typeface="Arial"/>
              </a:rPr>
              <a:t>&amp;</a:t>
            </a:r>
            <a:r>
              <a:rPr sz="1000" b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585858"/>
                </a:solidFill>
                <a:latin typeface="Arial"/>
                <a:cs typeface="Arial"/>
              </a:rPr>
              <a:t>Energy</a:t>
            </a:r>
            <a:r>
              <a:rPr sz="10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585858"/>
                </a:solidFill>
                <a:latin typeface="Arial"/>
                <a:cs typeface="Arial"/>
              </a:rPr>
              <a:t>Audit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562227" y="4658359"/>
            <a:ext cx="6184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585858"/>
                </a:solidFill>
                <a:latin typeface="Arial"/>
                <a:cs typeface="Arial"/>
              </a:rPr>
              <a:t>Customer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87907" y="4387341"/>
            <a:ext cx="991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585858"/>
                </a:solidFill>
                <a:latin typeface="Arial"/>
                <a:cs typeface="Arial"/>
              </a:rPr>
              <a:t>Grid</a:t>
            </a:r>
            <a:r>
              <a:rPr sz="10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585858"/>
                </a:solidFill>
                <a:latin typeface="Arial"/>
                <a:cs typeface="Arial"/>
              </a:rPr>
              <a:t>Operations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55039" y="4116451"/>
            <a:ext cx="1224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585858"/>
                </a:solidFill>
                <a:latin typeface="Arial"/>
                <a:cs typeface="Arial"/>
              </a:rPr>
              <a:t>Regulatory</a:t>
            </a:r>
            <a:r>
              <a:rPr sz="10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585858"/>
                </a:solidFill>
                <a:latin typeface="Arial"/>
                <a:cs typeface="Arial"/>
              </a:rPr>
              <a:t>&amp;</a:t>
            </a:r>
            <a:r>
              <a:rPr sz="1000" b="1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585858"/>
                </a:solidFill>
                <a:latin typeface="Arial"/>
                <a:cs typeface="Arial"/>
              </a:rPr>
              <a:t>Policy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040891" y="6108191"/>
            <a:ext cx="85725" cy="86995"/>
            <a:chOff x="1040891" y="6108191"/>
            <a:chExt cx="85725" cy="86995"/>
          </a:xfrm>
        </p:grpSpPr>
        <p:sp>
          <p:nvSpPr>
            <p:cNvPr id="72" name="object 72"/>
            <p:cNvSpPr/>
            <p:nvPr/>
          </p:nvSpPr>
          <p:spPr>
            <a:xfrm>
              <a:off x="1045463" y="6112763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76200" y="0"/>
                  </a:moveTo>
                  <a:lnTo>
                    <a:pt x="0" y="0"/>
                  </a:lnTo>
                  <a:lnTo>
                    <a:pt x="0" y="77724"/>
                  </a:lnTo>
                  <a:lnTo>
                    <a:pt x="76200" y="7772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BA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45463" y="6112763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0" y="77724"/>
                  </a:moveTo>
                  <a:lnTo>
                    <a:pt x="76200" y="77724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7724"/>
                  </a:lnTo>
                  <a:close/>
                </a:path>
              </a:pathLst>
            </a:custGeom>
            <a:ln w="9144">
              <a:solidFill>
                <a:srgbClr val="7CB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143711" y="6037275"/>
            <a:ext cx="1210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Current</a:t>
            </a:r>
            <a:r>
              <a:rPr sz="12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C00000"/>
                </a:solidFill>
                <a:latin typeface="Arial"/>
                <a:cs typeface="Arial"/>
              </a:rPr>
              <a:t>Maturity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5" name="object 7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471166" y="6113773"/>
            <a:ext cx="76638" cy="76638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2568955" y="6037275"/>
            <a:ext cx="1126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Target</a:t>
            </a:r>
            <a:r>
              <a:rPr sz="12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C00000"/>
                </a:solidFill>
                <a:latin typeface="Arial"/>
                <a:cs typeface="Arial"/>
              </a:rPr>
              <a:t>Maturity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3332" y="981583"/>
          <a:ext cx="11292204" cy="5799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02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1.1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Vision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Strategy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137160" marR="466725">
                        <a:lnSpc>
                          <a:spcPct val="107100"/>
                        </a:lnSpc>
                        <a:spcBef>
                          <a:spcPts val="90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Definition/ Characteristic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137160" marR="123189">
                        <a:lnSpc>
                          <a:spcPct val="107100"/>
                        </a:lnSpc>
                        <a:spcBef>
                          <a:spcPts val="90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Well-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developed</a:t>
                      </a:r>
                      <a:r>
                        <a:rPr sz="1400" spc="3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utility</a:t>
                      </a:r>
                      <a:r>
                        <a:rPr sz="1400" spc="3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goals/targets</a:t>
                      </a:r>
                      <a:r>
                        <a:rPr sz="1400" spc="3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3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investment</a:t>
                      </a:r>
                      <a:r>
                        <a:rPr sz="1400" spc="3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plans</a:t>
                      </a:r>
                      <a:r>
                        <a:rPr sz="1400" spc="3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incorporating</a:t>
                      </a:r>
                      <a:r>
                        <a:rPr sz="1400" spc="3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400" spc="3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grid/IT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measures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help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guide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management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achieve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business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objectives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8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Maturity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71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Implication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4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4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transition</a:t>
                      </a:r>
                      <a:r>
                        <a:rPr sz="14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4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organizational</a:t>
                      </a:r>
                      <a:r>
                        <a:rPr sz="1400" spc="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focus</a:t>
                      </a:r>
                      <a:r>
                        <a:rPr sz="14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4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sustainable</a:t>
                      </a:r>
                      <a:r>
                        <a:rPr sz="140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smart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71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grid/digitization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measures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incorporation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business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cases/services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88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1.2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Human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Resources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137160" marR="466725">
                        <a:lnSpc>
                          <a:spcPct val="107100"/>
                        </a:lnSpc>
                        <a:spcBef>
                          <a:spcPts val="91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Definition/ Characteristic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137160" marR="133350">
                        <a:lnSpc>
                          <a:spcPct val="107100"/>
                        </a:lnSpc>
                        <a:spcBef>
                          <a:spcPts val="9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Ensuring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right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skills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personal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identified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included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utility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ensuring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high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productivity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increasingly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ICT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driven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grid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operations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88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37160" marR="713105">
                        <a:lnSpc>
                          <a:spcPct val="1071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Maturity Implication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137160" marR="125730" algn="just">
                        <a:lnSpc>
                          <a:spcPct val="107200"/>
                        </a:lnSpc>
                        <a:spcBef>
                          <a:spcPts val="9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250" dirty="0">
                          <a:latin typeface="Arial"/>
                          <a:cs typeface="Arial"/>
                        </a:rPr>
                        <a:t> 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400" spc="250" dirty="0">
                          <a:latin typeface="Arial"/>
                          <a:cs typeface="Arial"/>
                        </a:rPr>
                        <a:t> 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400" spc="250" dirty="0">
                          <a:latin typeface="Arial"/>
                          <a:cs typeface="Arial"/>
                        </a:rPr>
                        <a:t> 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245" dirty="0">
                          <a:latin typeface="Arial"/>
                          <a:cs typeface="Arial"/>
                        </a:rPr>
                        <a:t> 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transition</a:t>
                      </a:r>
                      <a:r>
                        <a:rPr sz="1400" spc="250" dirty="0">
                          <a:latin typeface="Arial"/>
                          <a:cs typeface="Arial"/>
                        </a:rPr>
                        <a:t> 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254" dirty="0">
                          <a:latin typeface="Arial"/>
                          <a:cs typeface="Arial"/>
                        </a:rPr>
                        <a:t> 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workforce</a:t>
                      </a:r>
                      <a:r>
                        <a:rPr sz="1400" spc="250" dirty="0">
                          <a:latin typeface="Arial"/>
                          <a:cs typeface="Arial"/>
                        </a:rPr>
                        <a:t> 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245" dirty="0">
                          <a:latin typeface="Arial"/>
                          <a:cs typeface="Arial"/>
                        </a:rPr>
                        <a:t> 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400" spc="250" dirty="0">
                          <a:latin typeface="Arial"/>
                          <a:cs typeface="Arial"/>
                        </a:rPr>
                        <a:t> 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400" spc="250" dirty="0">
                          <a:latin typeface="Arial"/>
                          <a:cs typeface="Arial"/>
                        </a:rPr>
                        <a:t>  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increased competencies/skillsets/responsibilities</a:t>
                      </a:r>
                      <a:r>
                        <a:rPr sz="14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related</a:t>
                      </a:r>
                      <a:r>
                        <a:rPr sz="14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overseeing</a:t>
                      </a:r>
                      <a:r>
                        <a:rPr sz="14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implementation/integration</a:t>
                      </a:r>
                      <a:r>
                        <a:rPr sz="14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grid/IT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measures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organization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88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36525" marR="546100">
                        <a:lnSpc>
                          <a:spcPct val="107100"/>
                        </a:lnSpc>
                        <a:spcBef>
                          <a:spcPts val="12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1.3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Training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Capacity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Building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37160" marR="466725">
                        <a:lnSpc>
                          <a:spcPct val="1073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Definition/ Characteristic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137160" marR="126364" algn="just">
                        <a:lnSpc>
                          <a:spcPct val="107100"/>
                        </a:lnSpc>
                        <a:spcBef>
                          <a:spcPts val="9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Ensuring</a:t>
                      </a:r>
                      <a:r>
                        <a:rPr sz="1400" spc="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400" spc="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400" spc="3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education</a:t>
                      </a:r>
                      <a:r>
                        <a:rPr sz="1400" spc="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3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training</a:t>
                      </a:r>
                      <a:r>
                        <a:rPr sz="1400" spc="3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3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develop</a:t>
                      </a:r>
                      <a:r>
                        <a:rPr sz="1400" spc="3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400" spc="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grid</a:t>
                      </a:r>
                      <a:r>
                        <a:rPr sz="1400" spc="3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competencies</a:t>
                      </a:r>
                      <a:r>
                        <a:rPr sz="1400" spc="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across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functions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available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personnel,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so that</a:t>
                      </a:r>
                      <a:r>
                        <a:rPr sz="14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they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are ready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address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any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grid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challenges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8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Maturity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71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Implication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40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40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improvement</a:t>
                      </a:r>
                      <a:r>
                        <a:rPr sz="140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training</a:t>
                      </a:r>
                      <a:r>
                        <a:rPr sz="14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practices</a:t>
                      </a:r>
                      <a:r>
                        <a:rPr sz="14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organization</a:t>
                      </a:r>
                      <a:r>
                        <a:rPr sz="1400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4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which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71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actively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incorporates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current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emerging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needs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sector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136525" marR="393700">
                        <a:lnSpc>
                          <a:spcPct val="107100"/>
                        </a:lnSpc>
                        <a:spcBef>
                          <a:spcPts val="91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1.4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Management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4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System (MIS)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37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Definition/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71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Characteristic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137160" marR="127000">
                        <a:lnSpc>
                          <a:spcPct val="1071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Enabling</a:t>
                      </a:r>
                      <a:r>
                        <a:rPr sz="1400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monitoring</a:t>
                      </a:r>
                      <a:r>
                        <a:rPr sz="1400" spc="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tracking</a:t>
                      </a:r>
                      <a:r>
                        <a:rPr sz="1400" spc="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400" spc="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performance</a:t>
                      </a:r>
                      <a:r>
                        <a:rPr sz="1400" spc="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metrics</a:t>
                      </a:r>
                      <a:r>
                        <a:rPr sz="1400" spc="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supplying</a:t>
                      </a:r>
                      <a:r>
                        <a:rPr sz="1400" spc="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requisite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senior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management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making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informed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decisions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944" y="6477"/>
            <a:ext cx="11576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338D"/>
                </a:solidFill>
              </a:rPr>
              <a:t>Sub-</a:t>
            </a:r>
            <a:r>
              <a:rPr sz="2800" dirty="0">
                <a:solidFill>
                  <a:srgbClr val="00338D"/>
                </a:solidFill>
              </a:rPr>
              <a:t>Domain</a:t>
            </a:r>
            <a:r>
              <a:rPr sz="2800" spc="-7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Characteristics</a:t>
            </a:r>
            <a:r>
              <a:rPr sz="2800" spc="-9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and</a:t>
            </a:r>
            <a:r>
              <a:rPr sz="2800" spc="-10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Maturity</a:t>
            </a:r>
            <a:r>
              <a:rPr sz="2800" spc="-9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Implications</a:t>
            </a:r>
            <a:r>
              <a:rPr sz="2800" spc="-60" dirty="0">
                <a:solidFill>
                  <a:srgbClr val="00338D"/>
                </a:solidFill>
              </a:rPr>
              <a:t> </a:t>
            </a:r>
            <a:r>
              <a:rPr sz="2800" spc="-10" dirty="0">
                <a:solidFill>
                  <a:srgbClr val="BB1F4A"/>
                </a:solidFill>
              </a:rPr>
              <a:t>(Organization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11451717" y="580770"/>
            <a:ext cx="334010" cy="294640"/>
            <a:chOff x="11451717" y="580770"/>
            <a:chExt cx="334010" cy="294640"/>
          </a:xfrm>
        </p:grpSpPr>
        <p:sp>
          <p:nvSpPr>
            <p:cNvPr id="5" name="object 5"/>
            <p:cNvSpPr/>
            <p:nvPr/>
          </p:nvSpPr>
          <p:spPr>
            <a:xfrm>
              <a:off x="11451717" y="580770"/>
              <a:ext cx="334010" cy="294640"/>
            </a:xfrm>
            <a:custGeom>
              <a:avLst/>
              <a:gdLst/>
              <a:ahLst/>
              <a:cxnLst/>
              <a:rect l="l" t="t" r="r" b="b"/>
              <a:pathLst>
                <a:path w="334009" h="294640">
                  <a:moveTo>
                    <a:pt x="333882" y="0"/>
                  </a:moveTo>
                  <a:lnTo>
                    <a:pt x="0" y="0"/>
                  </a:lnTo>
                  <a:lnTo>
                    <a:pt x="0" y="294258"/>
                  </a:lnTo>
                  <a:lnTo>
                    <a:pt x="333882" y="294258"/>
                  </a:lnTo>
                  <a:lnTo>
                    <a:pt x="333882" y="257555"/>
                  </a:lnTo>
                  <a:lnTo>
                    <a:pt x="84200" y="257555"/>
                  </a:lnTo>
                  <a:lnTo>
                    <a:pt x="84200" y="147192"/>
                  </a:lnTo>
                  <a:lnTo>
                    <a:pt x="56641" y="147192"/>
                  </a:lnTo>
                  <a:lnTo>
                    <a:pt x="167004" y="36829"/>
                  </a:lnTo>
                  <a:lnTo>
                    <a:pt x="333882" y="36829"/>
                  </a:lnTo>
                  <a:lnTo>
                    <a:pt x="333882" y="0"/>
                  </a:lnTo>
                  <a:close/>
                </a:path>
                <a:path w="334009" h="294640">
                  <a:moveTo>
                    <a:pt x="333882" y="50673"/>
                  </a:moveTo>
                  <a:lnTo>
                    <a:pt x="235965" y="50673"/>
                  </a:lnTo>
                  <a:lnTo>
                    <a:pt x="235965" y="105790"/>
                  </a:lnTo>
                  <a:lnTo>
                    <a:pt x="277367" y="147192"/>
                  </a:lnTo>
                  <a:lnTo>
                    <a:pt x="249681" y="147192"/>
                  </a:lnTo>
                  <a:lnTo>
                    <a:pt x="249681" y="257555"/>
                  </a:lnTo>
                  <a:lnTo>
                    <a:pt x="333882" y="257555"/>
                  </a:lnTo>
                  <a:lnTo>
                    <a:pt x="333882" y="50673"/>
                  </a:lnTo>
                  <a:close/>
                </a:path>
                <a:path w="334009" h="294640">
                  <a:moveTo>
                    <a:pt x="333882" y="36829"/>
                  </a:moveTo>
                  <a:lnTo>
                    <a:pt x="167004" y="36829"/>
                  </a:lnTo>
                  <a:lnTo>
                    <a:pt x="208406" y="78231"/>
                  </a:lnTo>
                  <a:lnTo>
                    <a:pt x="208406" y="50673"/>
                  </a:lnTo>
                  <a:lnTo>
                    <a:pt x="333882" y="50673"/>
                  </a:lnTo>
                  <a:lnTo>
                    <a:pt x="333882" y="36829"/>
                  </a:lnTo>
                  <a:close/>
                </a:path>
              </a:pathLst>
            </a:custGeom>
            <a:solidFill>
              <a:srgbClr val="009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8359" y="617600"/>
              <a:ext cx="220725" cy="2207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-15875" y="433197"/>
            <a:ext cx="12223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10415" algn="l"/>
              </a:tabLst>
            </a:pPr>
            <a:r>
              <a:rPr sz="2800" b="1" u="sng" spc="15" dirty="0">
                <a:solidFill>
                  <a:srgbClr val="BB1F4A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2800" b="1" u="sng" spc="-10" dirty="0">
                <a:solidFill>
                  <a:srgbClr val="BB1F4A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Domain)</a:t>
            </a:r>
            <a:r>
              <a:rPr sz="2800" b="1" u="sng" dirty="0">
                <a:solidFill>
                  <a:srgbClr val="BB1F4A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9868"/>
            <a:ext cx="12192000" cy="24765"/>
          </a:xfrm>
          <a:custGeom>
            <a:avLst/>
            <a:gdLst/>
            <a:ahLst/>
            <a:cxnLst/>
            <a:rect l="l" t="t" r="r" b="b"/>
            <a:pathLst>
              <a:path w="12192000" h="24765">
                <a:moveTo>
                  <a:pt x="0" y="24734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8815" y="1124458"/>
          <a:ext cx="11290935" cy="5398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15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72390" marR="165735">
                        <a:lnSpc>
                          <a:spcPct val="1072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2.1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Load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Growth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Study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1200" b="1" spc="5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 Expansion Planning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b="1" i="1" spc="-10" dirty="0">
                          <a:latin typeface="Arial"/>
                          <a:cs typeface="Arial"/>
                        </a:rPr>
                        <a:t>Definition/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i="1" spc="-10" dirty="0">
                          <a:latin typeface="Arial"/>
                          <a:cs typeface="Arial"/>
                        </a:rPr>
                        <a:t>Characteristic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2230" algn="just">
                        <a:lnSpc>
                          <a:spcPct val="107300"/>
                        </a:lnSpc>
                        <a:spcBef>
                          <a:spcPts val="1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Incorporating</a:t>
                      </a:r>
                      <a:r>
                        <a:rPr sz="11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techniques</a:t>
                      </a:r>
                      <a:r>
                        <a:rPr sz="11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10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modelling</a:t>
                      </a:r>
                      <a:r>
                        <a:rPr sz="1100" spc="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forecasting,</a:t>
                      </a:r>
                      <a:r>
                        <a:rPr sz="1100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power</a:t>
                      </a:r>
                      <a:r>
                        <a:rPr sz="11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flow</a:t>
                      </a:r>
                      <a:r>
                        <a:rPr sz="1100" spc="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analysis</a:t>
                      </a:r>
                      <a:r>
                        <a:rPr sz="11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1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accurate</a:t>
                      </a:r>
                      <a:r>
                        <a:rPr sz="1100" spc="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1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growth</a:t>
                      </a:r>
                      <a:r>
                        <a:rPr sz="11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study,</a:t>
                      </a:r>
                      <a:r>
                        <a:rPr sz="11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basis</a:t>
                      </a:r>
                      <a:r>
                        <a:rPr sz="1100" spc="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network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extension planning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is carried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out.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Historical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field devices/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metering,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weather,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usage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pattern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etc.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used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accurate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modelling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forecasting.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316865">
                        <a:lnSpc>
                          <a:spcPct val="107100"/>
                        </a:lnSpc>
                        <a:spcBef>
                          <a:spcPts val="114"/>
                        </a:spcBef>
                      </a:pPr>
                      <a:r>
                        <a:rPr sz="1400" b="1" i="1" spc="-10" dirty="0">
                          <a:latin typeface="Arial"/>
                          <a:cs typeface="Arial"/>
                        </a:rPr>
                        <a:t>Maturity Implication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4769">
                        <a:lnSpc>
                          <a:spcPct val="107300"/>
                        </a:lnSpc>
                        <a:spcBef>
                          <a:spcPts val="1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1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1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1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sophistication,</a:t>
                      </a:r>
                      <a:r>
                        <a:rPr sz="11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automation</a:t>
                      </a:r>
                      <a:r>
                        <a:rPr sz="11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accuracy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1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1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forecasting</a:t>
                      </a:r>
                      <a:r>
                        <a:rPr sz="11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techniques</a:t>
                      </a:r>
                      <a:r>
                        <a:rPr sz="11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(including</a:t>
                      </a:r>
                      <a:r>
                        <a:rPr sz="11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integration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1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various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grid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sources)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2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72390" marR="178435">
                        <a:lnSpc>
                          <a:spcPct val="1072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2.2</a:t>
                      </a:r>
                      <a:r>
                        <a:rPr sz="12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Asset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Survey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Geographic Information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System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(GIS)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70485">
                        <a:lnSpc>
                          <a:spcPct val="107100"/>
                        </a:lnSpc>
                        <a:spcBef>
                          <a:spcPts val="114"/>
                        </a:spcBef>
                      </a:pPr>
                      <a:r>
                        <a:rPr sz="1400" b="1" i="1" spc="-10" dirty="0">
                          <a:latin typeface="Arial"/>
                          <a:cs typeface="Arial"/>
                        </a:rPr>
                        <a:t>Definition/ Characteristic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2865" algn="just">
                        <a:lnSpc>
                          <a:spcPct val="107000"/>
                        </a:lnSpc>
                        <a:spcBef>
                          <a:spcPts val="15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GIS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applications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allow</a:t>
                      </a:r>
                      <a:r>
                        <a:rPr sz="11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1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map,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model,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run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query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analyze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large</a:t>
                      </a:r>
                      <a:r>
                        <a:rPr sz="11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amount</a:t>
                      </a:r>
                      <a:r>
                        <a:rPr sz="11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spatial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within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single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database.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enabling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level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up-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mapping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GIS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such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database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indexing;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mapping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electrical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distribution</a:t>
                      </a:r>
                      <a:r>
                        <a:rPr sz="11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network,</a:t>
                      </a:r>
                      <a:r>
                        <a:rPr sz="1100" spc="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etc.,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utility</a:t>
                      </a:r>
                      <a:r>
                        <a:rPr sz="11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100" spc="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provide</a:t>
                      </a:r>
                      <a:r>
                        <a:rPr sz="110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11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benefits</a:t>
                      </a:r>
                      <a:r>
                        <a:rPr sz="11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such</a:t>
                      </a:r>
                      <a:r>
                        <a:rPr sz="1100" spc="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1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efficiency</a:t>
                      </a:r>
                      <a:r>
                        <a:rPr sz="1100" spc="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improvement,</a:t>
                      </a:r>
                      <a:r>
                        <a:rPr sz="1100" spc="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loss</a:t>
                      </a:r>
                      <a:r>
                        <a:rPr sz="11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reduction,</a:t>
                      </a:r>
                      <a:r>
                        <a:rPr sz="110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improved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planning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downtime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reduction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amongst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others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i="1" spc="-10" dirty="0">
                          <a:latin typeface="Arial"/>
                          <a:cs typeface="Arial"/>
                        </a:rPr>
                        <a:t>Maturity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i="1" spc="-10" dirty="0">
                          <a:latin typeface="Arial"/>
                          <a:cs typeface="Arial"/>
                        </a:rPr>
                        <a:t>Implication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adoption/integration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up-to-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GIS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application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various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utility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functions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53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2.3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Substation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Modernization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70485">
                        <a:lnSpc>
                          <a:spcPct val="107300"/>
                        </a:lnSpc>
                        <a:spcBef>
                          <a:spcPts val="114"/>
                        </a:spcBef>
                      </a:pPr>
                      <a:r>
                        <a:rPr sz="1400" b="1" i="1" spc="-10" dirty="0">
                          <a:latin typeface="Arial"/>
                          <a:cs typeface="Arial"/>
                        </a:rPr>
                        <a:t>Definition/ Characteristic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includes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deployment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various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components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which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aids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substation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automation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such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as: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15925" marR="62865" indent="-342900" algn="just">
                        <a:lnSpc>
                          <a:spcPct val="106800"/>
                        </a:lnSpc>
                        <a:buSzPct val="109090"/>
                        <a:buChar char="•"/>
                        <a:tabLst>
                          <a:tab pos="416559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Numerical</a:t>
                      </a:r>
                      <a:r>
                        <a:rPr sz="110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relays-</a:t>
                      </a:r>
                      <a:r>
                        <a:rPr sz="110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Network</a:t>
                      </a:r>
                      <a:r>
                        <a:rPr sz="1100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protection</a:t>
                      </a:r>
                      <a:r>
                        <a:rPr sz="110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relays</a:t>
                      </a:r>
                      <a:r>
                        <a:rPr sz="1100" spc="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protect</a:t>
                      </a:r>
                      <a:r>
                        <a:rPr sz="1100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distribution</a:t>
                      </a:r>
                      <a:r>
                        <a:rPr sz="110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assets</a:t>
                      </a:r>
                      <a:r>
                        <a:rPr sz="110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1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event</a:t>
                      </a:r>
                      <a:r>
                        <a:rPr sz="110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faults</a:t>
                      </a:r>
                      <a:r>
                        <a:rPr sz="11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which</a:t>
                      </a:r>
                      <a:r>
                        <a:rPr sz="1100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cause</a:t>
                      </a:r>
                      <a:r>
                        <a:rPr sz="110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drop</a:t>
                      </a:r>
                      <a:r>
                        <a:rPr sz="110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100" spc="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voltage,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unbalance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loss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stability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system.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By upgrading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IED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based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numerical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relays,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utilities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enable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faster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disturbance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detection,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provide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remote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supervision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asset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415925" marR="62865" indent="-342900" algn="just">
                        <a:lnSpc>
                          <a:spcPct val="107300"/>
                        </a:lnSpc>
                        <a:buSzPct val="109090"/>
                        <a:buChar char="•"/>
                        <a:tabLst>
                          <a:tab pos="416559" algn="l"/>
                        </a:tabLst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On-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1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tap</a:t>
                      </a:r>
                      <a:r>
                        <a:rPr sz="11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changer–</a:t>
                      </a:r>
                      <a:r>
                        <a:rPr sz="11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digital</a:t>
                      </a:r>
                      <a:r>
                        <a:rPr sz="11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OLTC</a:t>
                      </a:r>
                      <a:r>
                        <a:rPr sz="11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devices</a:t>
                      </a:r>
                      <a:r>
                        <a:rPr sz="11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installed</a:t>
                      </a:r>
                      <a:r>
                        <a:rPr sz="11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10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power</a:t>
                      </a:r>
                      <a:r>
                        <a:rPr sz="11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transformers</a:t>
                      </a:r>
                      <a:r>
                        <a:rPr sz="11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enable</a:t>
                      </a:r>
                      <a:r>
                        <a:rPr sz="11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adjusting</a:t>
                      </a:r>
                      <a:r>
                        <a:rPr sz="11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feeder</a:t>
                      </a:r>
                      <a:r>
                        <a:rPr sz="11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voltage</a:t>
                      </a:r>
                      <a:r>
                        <a:rPr sz="11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1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substation,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depending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loading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condition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feeders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415925" marR="62865" indent="-342900" algn="just">
                        <a:lnSpc>
                          <a:spcPts val="1420"/>
                        </a:lnSpc>
                        <a:spcBef>
                          <a:spcPts val="45"/>
                        </a:spcBef>
                        <a:buSzPct val="109090"/>
                        <a:buChar char="•"/>
                        <a:tabLst>
                          <a:tab pos="416559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Substation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gateway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they</a:t>
                      </a:r>
                      <a:r>
                        <a:rPr sz="11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provide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communication</a:t>
                      </a:r>
                      <a:r>
                        <a:rPr sz="11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interface</a:t>
                      </a:r>
                      <a:r>
                        <a:rPr sz="11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between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electrical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substation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area</a:t>
                      </a:r>
                      <a:r>
                        <a:rPr sz="11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dispatch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centers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(SCADA).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main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functions</a:t>
                      </a:r>
                      <a:r>
                        <a:rPr sz="11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Substation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Gateway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transmit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substation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indications</a:t>
                      </a:r>
                      <a:r>
                        <a:rPr sz="11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measurements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dispatch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415925" algn="just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center,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dispatch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centers‟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commands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substation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system.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3025" marR="64135">
                        <a:lnSpc>
                          <a:spcPct val="1073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SAS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deployment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may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aligned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IEC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61850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architecture,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which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international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standard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defining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communication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protocols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intelligent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electronic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devices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electrical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substations.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5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316865">
                        <a:lnSpc>
                          <a:spcPct val="107100"/>
                        </a:lnSpc>
                        <a:spcBef>
                          <a:spcPts val="125"/>
                        </a:spcBef>
                      </a:pPr>
                      <a:r>
                        <a:rPr sz="1400" b="1" i="1" spc="-10" dirty="0">
                          <a:latin typeface="Arial"/>
                          <a:cs typeface="Arial"/>
                        </a:rPr>
                        <a:t>Maturity Implication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2865">
                        <a:lnSpc>
                          <a:spcPct val="107300"/>
                        </a:lnSpc>
                        <a:spcBef>
                          <a:spcPts val="1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1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1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1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1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penetration</a:t>
                      </a:r>
                      <a:r>
                        <a:rPr sz="11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substation</a:t>
                      </a:r>
                      <a:r>
                        <a:rPr sz="11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automation</a:t>
                      </a:r>
                      <a:r>
                        <a:rPr sz="11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devices</a:t>
                      </a:r>
                      <a:r>
                        <a:rPr sz="11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1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grid</a:t>
                      </a:r>
                      <a:r>
                        <a:rPr sz="11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also</a:t>
                      </a:r>
                      <a:r>
                        <a:rPr sz="11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11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integration</a:t>
                      </a:r>
                      <a:r>
                        <a:rPr sz="11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1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SCADA/DMS</a:t>
                      </a:r>
                      <a:r>
                        <a:rPr sz="11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effective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operations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6944" y="88773"/>
            <a:ext cx="109245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338D"/>
                </a:solidFill>
              </a:rPr>
              <a:t>Sub-</a:t>
            </a:r>
            <a:r>
              <a:rPr sz="2800" dirty="0">
                <a:solidFill>
                  <a:srgbClr val="00338D"/>
                </a:solidFill>
              </a:rPr>
              <a:t>Domain</a:t>
            </a:r>
            <a:r>
              <a:rPr sz="2800" spc="-7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Characteristics</a:t>
            </a:r>
            <a:r>
              <a:rPr sz="2800" spc="-10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and</a:t>
            </a:r>
            <a:r>
              <a:rPr sz="2800" spc="-10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Maturity</a:t>
            </a:r>
            <a:r>
              <a:rPr sz="2800" spc="-9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Implications:</a:t>
            </a:r>
            <a:r>
              <a:rPr sz="2800" spc="-60" dirty="0">
                <a:solidFill>
                  <a:srgbClr val="00338D"/>
                </a:solidFill>
              </a:rPr>
              <a:t> </a:t>
            </a:r>
            <a:r>
              <a:rPr sz="2800" spc="-10" dirty="0">
                <a:solidFill>
                  <a:srgbClr val="BB1F4A"/>
                </a:solidFill>
              </a:rPr>
              <a:t>(Network Planning,</a:t>
            </a:r>
            <a:r>
              <a:rPr sz="2800" spc="-175" dirty="0">
                <a:solidFill>
                  <a:srgbClr val="BB1F4A"/>
                </a:solidFill>
              </a:rPr>
              <a:t> </a:t>
            </a:r>
            <a:r>
              <a:rPr sz="2800" dirty="0">
                <a:solidFill>
                  <a:srgbClr val="BB1F4A"/>
                </a:solidFill>
              </a:rPr>
              <a:t>Asset</a:t>
            </a:r>
            <a:r>
              <a:rPr sz="2800" spc="-85" dirty="0">
                <a:solidFill>
                  <a:srgbClr val="BB1F4A"/>
                </a:solidFill>
              </a:rPr>
              <a:t> </a:t>
            </a:r>
            <a:r>
              <a:rPr sz="2800" dirty="0">
                <a:solidFill>
                  <a:srgbClr val="BB1F4A"/>
                </a:solidFill>
              </a:rPr>
              <a:t>Deployment</a:t>
            </a:r>
            <a:r>
              <a:rPr sz="2800" spc="-50" dirty="0">
                <a:solidFill>
                  <a:srgbClr val="BB1F4A"/>
                </a:solidFill>
              </a:rPr>
              <a:t> </a:t>
            </a:r>
            <a:r>
              <a:rPr sz="2800" dirty="0">
                <a:solidFill>
                  <a:srgbClr val="BB1F4A"/>
                </a:solidFill>
              </a:rPr>
              <a:t>and</a:t>
            </a:r>
            <a:r>
              <a:rPr sz="2800" spc="-100" dirty="0">
                <a:solidFill>
                  <a:srgbClr val="BB1F4A"/>
                </a:solidFill>
              </a:rPr>
              <a:t> </a:t>
            </a:r>
            <a:r>
              <a:rPr sz="2800" dirty="0">
                <a:solidFill>
                  <a:srgbClr val="BB1F4A"/>
                </a:solidFill>
              </a:rPr>
              <a:t>Management</a:t>
            </a:r>
            <a:r>
              <a:rPr sz="2800" spc="-55" dirty="0">
                <a:solidFill>
                  <a:srgbClr val="BB1F4A"/>
                </a:solidFill>
              </a:rPr>
              <a:t> </a:t>
            </a:r>
            <a:r>
              <a:rPr sz="2800" dirty="0">
                <a:solidFill>
                  <a:srgbClr val="BB1F4A"/>
                </a:solidFill>
              </a:rPr>
              <a:t>Domain)</a:t>
            </a:r>
            <a:r>
              <a:rPr sz="2800" spc="-45" dirty="0">
                <a:solidFill>
                  <a:srgbClr val="BB1F4A"/>
                </a:solidFill>
              </a:rPr>
              <a:t> </a:t>
            </a:r>
            <a:r>
              <a:rPr sz="2800" dirty="0">
                <a:solidFill>
                  <a:srgbClr val="BB1F4A"/>
                </a:solidFill>
              </a:rPr>
              <a:t>-</a:t>
            </a:r>
            <a:r>
              <a:rPr sz="2800" spc="-90" dirty="0">
                <a:solidFill>
                  <a:srgbClr val="BB1F4A"/>
                </a:solidFill>
              </a:rPr>
              <a:t> </a:t>
            </a:r>
            <a:r>
              <a:rPr sz="2800" spc="-10" dirty="0">
                <a:solidFill>
                  <a:srgbClr val="BB1F4A"/>
                </a:solidFill>
              </a:rPr>
              <a:t>(1/2)</a:t>
            </a:r>
            <a:endParaRPr sz="2800"/>
          </a:p>
        </p:txBody>
      </p:sp>
      <p:grpSp>
        <p:nvGrpSpPr>
          <p:cNvPr id="5" name="object 5"/>
          <p:cNvGrpSpPr/>
          <p:nvPr/>
        </p:nvGrpSpPr>
        <p:grpSpPr>
          <a:xfrm>
            <a:off x="11451717" y="580770"/>
            <a:ext cx="334010" cy="294640"/>
            <a:chOff x="11451717" y="580770"/>
            <a:chExt cx="334010" cy="294640"/>
          </a:xfrm>
        </p:grpSpPr>
        <p:sp>
          <p:nvSpPr>
            <p:cNvPr id="6" name="object 6"/>
            <p:cNvSpPr/>
            <p:nvPr/>
          </p:nvSpPr>
          <p:spPr>
            <a:xfrm>
              <a:off x="11451717" y="580770"/>
              <a:ext cx="334010" cy="294640"/>
            </a:xfrm>
            <a:custGeom>
              <a:avLst/>
              <a:gdLst/>
              <a:ahLst/>
              <a:cxnLst/>
              <a:rect l="l" t="t" r="r" b="b"/>
              <a:pathLst>
                <a:path w="334009" h="294640">
                  <a:moveTo>
                    <a:pt x="333882" y="0"/>
                  </a:moveTo>
                  <a:lnTo>
                    <a:pt x="0" y="0"/>
                  </a:lnTo>
                  <a:lnTo>
                    <a:pt x="0" y="294258"/>
                  </a:lnTo>
                  <a:lnTo>
                    <a:pt x="333882" y="294258"/>
                  </a:lnTo>
                  <a:lnTo>
                    <a:pt x="333882" y="257555"/>
                  </a:lnTo>
                  <a:lnTo>
                    <a:pt x="84200" y="257555"/>
                  </a:lnTo>
                  <a:lnTo>
                    <a:pt x="84200" y="147192"/>
                  </a:lnTo>
                  <a:lnTo>
                    <a:pt x="56641" y="147192"/>
                  </a:lnTo>
                  <a:lnTo>
                    <a:pt x="167004" y="36829"/>
                  </a:lnTo>
                  <a:lnTo>
                    <a:pt x="333882" y="36829"/>
                  </a:lnTo>
                  <a:lnTo>
                    <a:pt x="333882" y="0"/>
                  </a:lnTo>
                  <a:close/>
                </a:path>
                <a:path w="334009" h="294640">
                  <a:moveTo>
                    <a:pt x="333882" y="50673"/>
                  </a:moveTo>
                  <a:lnTo>
                    <a:pt x="235965" y="50673"/>
                  </a:lnTo>
                  <a:lnTo>
                    <a:pt x="235965" y="105790"/>
                  </a:lnTo>
                  <a:lnTo>
                    <a:pt x="277367" y="147192"/>
                  </a:lnTo>
                  <a:lnTo>
                    <a:pt x="249681" y="147192"/>
                  </a:lnTo>
                  <a:lnTo>
                    <a:pt x="249681" y="257555"/>
                  </a:lnTo>
                  <a:lnTo>
                    <a:pt x="333882" y="257555"/>
                  </a:lnTo>
                  <a:lnTo>
                    <a:pt x="333882" y="50673"/>
                  </a:lnTo>
                  <a:close/>
                </a:path>
                <a:path w="334009" h="294640">
                  <a:moveTo>
                    <a:pt x="333882" y="36829"/>
                  </a:moveTo>
                  <a:lnTo>
                    <a:pt x="167004" y="36829"/>
                  </a:lnTo>
                  <a:lnTo>
                    <a:pt x="208406" y="78231"/>
                  </a:lnTo>
                  <a:lnTo>
                    <a:pt x="208406" y="50673"/>
                  </a:lnTo>
                  <a:lnTo>
                    <a:pt x="333882" y="50673"/>
                  </a:lnTo>
                  <a:lnTo>
                    <a:pt x="333882" y="36829"/>
                  </a:lnTo>
                  <a:close/>
                </a:path>
              </a:pathLst>
            </a:custGeom>
            <a:solidFill>
              <a:srgbClr val="009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8359" y="617600"/>
              <a:ext cx="220725" cy="2207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944" y="99822"/>
            <a:ext cx="109245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654540" algn="l"/>
              </a:tabLst>
            </a:pPr>
            <a:r>
              <a:rPr sz="2800" spc="-25" dirty="0">
                <a:solidFill>
                  <a:srgbClr val="00338D"/>
                </a:solidFill>
              </a:rPr>
              <a:t>Sub-</a:t>
            </a:r>
            <a:r>
              <a:rPr sz="2800" dirty="0">
                <a:solidFill>
                  <a:srgbClr val="00338D"/>
                </a:solidFill>
              </a:rPr>
              <a:t>Domain</a:t>
            </a:r>
            <a:r>
              <a:rPr sz="2800" spc="-7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Characteristics</a:t>
            </a:r>
            <a:r>
              <a:rPr sz="2800" spc="-10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and</a:t>
            </a:r>
            <a:r>
              <a:rPr sz="2800" spc="-10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Maturity</a:t>
            </a:r>
            <a:r>
              <a:rPr sz="2800" spc="-9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Implications:</a:t>
            </a:r>
            <a:r>
              <a:rPr sz="2800" spc="-60" dirty="0">
                <a:solidFill>
                  <a:srgbClr val="00338D"/>
                </a:solidFill>
              </a:rPr>
              <a:t> </a:t>
            </a:r>
            <a:r>
              <a:rPr sz="2800" spc="-10" dirty="0">
                <a:solidFill>
                  <a:srgbClr val="BB1F4A"/>
                </a:solidFill>
              </a:rPr>
              <a:t>(Network Planning,</a:t>
            </a:r>
            <a:r>
              <a:rPr sz="2800" spc="-175" dirty="0">
                <a:solidFill>
                  <a:srgbClr val="BB1F4A"/>
                </a:solidFill>
              </a:rPr>
              <a:t> </a:t>
            </a:r>
            <a:r>
              <a:rPr sz="2800" dirty="0">
                <a:solidFill>
                  <a:srgbClr val="BB1F4A"/>
                </a:solidFill>
              </a:rPr>
              <a:t>Asset</a:t>
            </a:r>
            <a:r>
              <a:rPr sz="2800" spc="-85" dirty="0">
                <a:solidFill>
                  <a:srgbClr val="BB1F4A"/>
                </a:solidFill>
              </a:rPr>
              <a:t> </a:t>
            </a:r>
            <a:r>
              <a:rPr sz="2800" dirty="0">
                <a:solidFill>
                  <a:srgbClr val="BB1F4A"/>
                </a:solidFill>
              </a:rPr>
              <a:t>Deployment</a:t>
            </a:r>
            <a:r>
              <a:rPr sz="2800" spc="-60" dirty="0">
                <a:solidFill>
                  <a:srgbClr val="BB1F4A"/>
                </a:solidFill>
              </a:rPr>
              <a:t> </a:t>
            </a:r>
            <a:r>
              <a:rPr sz="2800" dirty="0">
                <a:solidFill>
                  <a:srgbClr val="BB1F4A"/>
                </a:solidFill>
              </a:rPr>
              <a:t>and</a:t>
            </a:r>
            <a:r>
              <a:rPr sz="2800" spc="-100" dirty="0">
                <a:solidFill>
                  <a:srgbClr val="BB1F4A"/>
                </a:solidFill>
              </a:rPr>
              <a:t> </a:t>
            </a:r>
            <a:r>
              <a:rPr sz="2800" dirty="0">
                <a:solidFill>
                  <a:srgbClr val="BB1F4A"/>
                </a:solidFill>
              </a:rPr>
              <a:t>Management</a:t>
            </a:r>
            <a:r>
              <a:rPr sz="2800" spc="-60" dirty="0">
                <a:solidFill>
                  <a:srgbClr val="BB1F4A"/>
                </a:solidFill>
              </a:rPr>
              <a:t> </a:t>
            </a:r>
            <a:r>
              <a:rPr sz="2800" spc="-10" dirty="0">
                <a:solidFill>
                  <a:srgbClr val="BB1F4A"/>
                </a:solidFill>
              </a:rPr>
              <a:t>Domain)-</a:t>
            </a:r>
            <a:r>
              <a:rPr sz="2800" dirty="0">
                <a:solidFill>
                  <a:srgbClr val="BB1F4A"/>
                </a:solidFill>
              </a:rPr>
              <a:t>	</a:t>
            </a:r>
            <a:r>
              <a:rPr sz="2800" spc="-10" dirty="0">
                <a:solidFill>
                  <a:srgbClr val="BB1F4A"/>
                </a:solidFill>
              </a:rPr>
              <a:t>(2/2)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1029619"/>
            <a:ext cx="12192000" cy="24765"/>
          </a:xfrm>
          <a:custGeom>
            <a:avLst/>
            <a:gdLst/>
            <a:ahLst/>
            <a:cxnLst/>
            <a:rect l="l" t="t" r="r" b="b"/>
            <a:pathLst>
              <a:path w="12192000" h="24765">
                <a:moveTo>
                  <a:pt x="0" y="24734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733" y="1134744"/>
          <a:ext cx="11774168" cy="5447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4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38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2.4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72390" marR="93980">
                        <a:lnSpc>
                          <a:spcPct val="1068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Distribution Modernization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102870">
                        <a:lnSpc>
                          <a:spcPct val="107600"/>
                        </a:lnSpc>
                        <a:spcBef>
                          <a:spcPts val="13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Definition/ Characteristic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includes</a:t>
                      </a:r>
                      <a:r>
                        <a:rPr sz="10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deployment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various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components</a:t>
                      </a:r>
                      <a:r>
                        <a:rPr sz="10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which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aids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distribution</a:t>
                      </a:r>
                      <a:r>
                        <a:rPr sz="10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automation</a:t>
                      </a:r>
                      <a:r>
                        <a:rPr sz="10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such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as: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5925" marR="63500" indent="-342900" algn="just">
                        <a:lnSpc>
                          <a:spcPct val="107000"/>
                        </a:lnSpc>
                        <a:buSzPct val="114285"/>
                        <a:buChar char="•"/>
                        <a:tabLst>
                          <a:tab pos="416559" algn="l"/>
                        </a:tabLst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Fault</a:t>
                      </a:r>
                      <a:r>
                        <a:rPr sz="105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Passage</a:t>
                      </a:r>
                      <a:r>
                        <a:rPr sz="105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Indicator‟s</a:t>
                      </a:r>
                      <a:r>
                        <a:rPr sz="105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(FPI)</a:t>
                      </a:r>
                      <a:r>
                        <a:rPr sz="105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05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installed</a:t>
                      </a:r>
                      <a:r>
                        <a:rPr sz="105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across</a:t>
                      </a:r>
                      <a:r>
                        <a:rPr sz="105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distribution</a:t>
                      </a:r>
                      <a:r>
                        <a:rPr sz="105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network</a:t>
                      </a:r>
                      <a:r>
                        <a:rPr sz="105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5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identify</a:t>
                      </a:r>
                      <a:r>
                        <a:rPr sz="105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faults</a:t>
                      </a:r>
                      <a:r>
                        <a:rPr sz="105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occurring</a:t>
                      </a:r>
                      <a:r>
                        <a:rPr sz="105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05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downstream</a:t>
                      </a:r>
                      <a:r>
                        <a:rPr sz="105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section</a:t>
                      </a:r>
                      <a:r>
                        <a:rPr sz="105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05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point</a:t>
                      </a:r>
                      <a:r>
                        <a:rPr sz="105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its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installation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distribution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system.</a:t>
                      </a:r>
                      <a:r>
                        <a:rPr sz="10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coverage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FPI,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utility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acquire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regarding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section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line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having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fault.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would</a:t>
                      </a:r>
                      <a:r>
                        <a:rPr sz="105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help</a:t>
                      </a:r>
                      <a:r>
                        <a:rPr sz="105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0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05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eliminating</a:t>
                      </a:r>
                      <a:r>
                        <a:rPr sz="105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patrolling</a:t>
                      </a:r>
                      <a:r>
                        <a:rPr sz="105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entire</a:t>
                      </a:r>
                      <a:r>
                        <a:rPr sz="105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line</a:t>
                      </a:r>
                      <a:r>
                        <a:rPr sz="105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05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finding</a:t>
                      </a:r>
                      <a:r>
                        <a:rPr sz="105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fault,</a:t>
                      </a:r>
                      <a:r>
                        <a:rPr sz="10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ultimately</a:t>
                      </a:r>
                      <a:r>
                        <a:rPr sz="10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reducing</a:t>
                      </a:r>
                      <a:r>
                        <a:rPr sz="105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restoration</a:t>
                      </a:r>
                      <a:r>
                        <a:rPr sz="105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05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5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improving</a:t>
                      </a:r>
                      <a:r>
                        <a:rPr sz="105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efficiency</a:t>
                      </a:r>
                      <a:r>
                        <a:rPr sz="105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outage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management</a:t>
                      </a:r>
                      <a:r>
                        <a:rPr sz="10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system.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415925" indent="-342900" algn="just">
                        <a:lnSpc>
                          <a:spcPct val="100000"/>
                        </a:lnSpc>
                        <a:spcBef>
                          <a:spcPts val="85"/>
                        </a:spcBef>
                        <a:buSzPct val="114285"/>
                        <a:buChar char="•"/>
                        <a:tabLst>
                          <a:tab pos="416559" algn="l"/>
                        </a:tabLst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Recloser</a:t>
                      </a:r>
                      <a:r>
                        <a:rPr sz="105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05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distribution</a:t>
                      </a:r>
                      <a:r>
                        <a:rPr sz="105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circuit</a:t>
                      </a:r>
                      <a:r>
                        <a:rPr sz="105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protection</a:t>
                      </a:r>
                      <a:r>
                        <a:rPr sz="105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devices</a:t>
                      </a:r>
                      <a:r>
                        <a:rPr sz="105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05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provide</a:t>
                      </a:r>
                      <a:r>
                        <a:rPr sz="105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05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accurate</a:t>
                      </a:r>
                      <a:r>
                        <a:rPr sz="105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5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05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flexible</a:t>
                      </a:r>
                      <a:r>
                        <a:rPr sz="105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coordination</a:t>
                      </a:r>
                      <a:r>
                        <a:rPr sz="105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05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faults</a:t>
                      </a:r>
                      <a:r>
                        <a:rPr sz="105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than</a:t>
                      </a:r>
                      <a:r>
                        <a:rPr sz="105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05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05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obtained</a:t>
                      </a:r>
                      <a:r>
                        <a:rPr sz="105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from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415925" marR="62865" algn="just">
                        <a:lnSpc>
                          <a:spcPct val="106700"/>
                        </a:lnSpc>
                        <a:spcBef>
                          <a:spcPts val="1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traditional</a:t>
                      </a:r>
                      <a:r>
                        <a:rPr sz="10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fuses.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0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strategically</a:t>
                      </a:r>
                      <a:r>
                        <a:rPr sz="10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adding</a:t>
                      </a:r>
                      <a:r>
                        <a:rPr sz="105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reclosers</a:t>
                      </a:r>
                      <a:r>
                        <a:rPr sz="105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design</a:t>
                      </a:r>
                      <a:r>
                        <a:rPr sz="105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distribution</a:t>
                      </a:r>
                      <a:r>
                        <a:rPr sz="105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circuits,</a:t>
                      </a:r>
                      <a:r>
                        <a:rPr sz="105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utility</a:t>
                      </a:r>
                      <a:r>
                        <a:rPr sz="10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05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divide</a:t>
                      </a:r>
                      <a:r>
                        <a:rPr sz="105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main</a:t>
                      </a:r>
                      <a:r>
                        <a:rPr sz="10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feeder</a:t>
                      </a:r>
                      <a:r>
                        <a:rPr sz="105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105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5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series</a:t>
                      </a:r>
                      <a:r>
                        <a:rPr sz="105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05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blocks</a:t>
                      </a:r>
                      <a:r>
                        <a:rPr sz="105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limit</a:t>
                      </a:r>
                      <a:r>
                        <a:rPr sz="105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outage</a:t>
                      </a:r>
                      <a:r>
                        <a:rPr sz="105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effect.</a:t>
                      </a:r>
                      <a:r>
                        <a:rPr sz="10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Further</a:t>
                      </a:r>
                      <a:r>
                        <a:rPr sz="10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these</a:t>
                      </a:r>
                      <a:r>
                        <a:rPr sz="105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devices,</a:t>
                      </a:r>
                      <a:r>
                        <a:rPr sz="10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05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enabling</a:t>
                      </a:r>
                      <a:r>
                        <a:rPr sz="105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remote</a:t>
                      </a:r>
                      <a:r>
                        <a:rPr sz="10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05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0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acquisition,</a:t>
                      </a:r>
                      <a:r>
                        <a:rPr sz="105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form</a:t>
                      </a:r>
                      <a:r>
                        <a:rPr sz="105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critical</a:t>
                      </a:r>
                      <a:r>
                        <a:rPr sz="105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part</a:t>
                      </a:r>
                      <a:r>
                        <a:rPr sz="105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enabling</a:t>
                      </a:r>
                      <a:r>
                        <a:rPr sz="105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automatic</a:t>
                      </a:r>
                      <a:r>
                        <a:rPr sz="105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fault</a:t>
                      </a:r>
                      <a:r>
                        <a:rPr sz="105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restoration function.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415925" marR="62230" indent="-342900" algn="just">
                        <a:lnSpc>
                          <a:spcPct val="106700"/>
                        </a:lnSpc>
                        <a:spcBef>
                          <a:spcPts val="15"/>
                        </a:spcBef>
                        <a:buSzPct val="114285"/>
                        <a:buChar char="•"/>
                        <a:tabLst>
                          <a:tab pos="416559" algn="l"/>
                        </a:tabLst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Sectionalizers</a:t>
                      </a:r>
                      <a:r>
                        <a:rPr sz="105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05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self-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contained</a:t>
                      </a:r>
                      <a:r>
                        <a:rPr sz="105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circuit-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opening</a:t>
                      </a:r>
                      <a:r>
                        <a:rPr sz="105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devices</a:t>
                      </a:r>
                      <a:r>
                        <a:rPr sz="105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used</a:t>
                      </a:r>
                      <a:r>
                        <a:rPr sz="10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5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isolate</a:t>
                      </a:r>
                      <a:r>
                        <a:rPr sz="105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faulted</a:t>
                      </a:r>
                      <a:r>
                        <a:rPr sz="105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sections</a:t>
                      </a:r>
                      <a:r>
                        <a:rPr sz="105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electrical</a:t>
                      </a:r>
                      <a:r>
                        <a:rPr sz="105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distribution</a:t>
                      </a:r>
                      <a:r>
                        <a:rPr sz="105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systems</a:t>
                      </a:r>
                      <a:r>
                        <a:rPr sz="105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(Sectionalizer</a:t>
                      </a:r>
                      <a:r>
                        <a:rPr sz="105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cannot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interrupt</a:t>
                      </a:r>
                      <a:r>
                        <a:rPr sz="105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fault</a:t>
                      </a:r>
                      <a:r>
                        <a:rPr sz="105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current,</a:t>
                      </a:r>
                      <a:r>
                        <a:rPr sz="105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05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upstream</a:t>
                      </a:r>
                      <a:r>
                        <a:rPr sz="105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breaker</a:t>
                      </a:r>
                      <a:r>
                        <a:rPr sz="105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05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recloser</a:t>
                      </a:r>
                      <a:r>
                        <a:rPr sz="105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105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5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operate</a:t>
                      </a:r>
                      <a:r>
                        <a:rPr sz="105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that).</a:t>
                      </a:r>
                      <a:r>
                        <a:rPr sz="105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Therefore,</a:t>
                      </a:r>
                      <a:r>
                        <a:rPr sz="105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05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placing</a:t>
                      </a:r>
                      <a:r>
                        <a:rPr sz="105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Sectionalizers</a:t>
                      </a:r>
                      <a:r>
                        <a:rPr sz="105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strategically</a:t>
                      </a:r>
                      <a:r>
                        <a:rPr sz="105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05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co-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ordination</a:t>
                      </a:r>
                      <a:r>
                        <a:rPr sz="105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reclosers,</a:t>
                      </a:r>
                      <a:r>
                        <a:rPr sz="10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utility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provide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desired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protection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over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wide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range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fault</a:t>
                      </a:r>
                      <a:r>
                        <a:rPr sz="10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conditions.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415925" marR="62230" indent="-342900" algn="just">
                        <a:lnSpc>
                          <a:spcPct val="107000"/>
                        </a:lnSpc>
                        <a:spcBef>
                          <a:spcPts val="5"/>
                        </a:spcBef>
                        <a:buSzPct val="114285"/>
                        <a:buChar char="•"/>
                        <a:tabLst>
                          <a:tab pos="416559" algn="l"/>
                        </a:tabLst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Ring</a:t>
                      </a:r>
                      <a:r>
                        <a:rPr sz="10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Main</a:t>
                      </a:r>
                      <a:r>
                        <a:rPr sz="10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Unit</a:t>
                      </a:r>
                      <a:r>
                        <a:rPr sz="10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(RMU)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enables</a:t>
                      </a:r>
                      <a:r>
                        <a:rPr sz="10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to protect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transformers</a:t>
                      </a:r>
                      <a:r>
                        <a:rPr sz="10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secondary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distribution</a:t>
                      </a:r>
                      <a:r>
                        <a:rPr sz="10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network. The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remote terminal units (RTU)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installed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0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RMUs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sites</a:t>
                      </a:r>
                      <a:r>
                        <a:rPr sz="10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allow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2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0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switching</a:t>
                      </a:r>
                      <a:r>
                        <a:rPr sz="10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devices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such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breaker, isolator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switches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etc.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inside RMU</a:t>
                      </a:r>
                      <a:r>
                        <a:rPr sz="10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panel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Master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station(s).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real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RMU</a:t>
                      </a:r>
                      <a:r>
                        <a:rPr sz="10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SCADA, </a:t>
                      </a:r>
                      <a:r>
                        <a:rPr sz="1050" spc="-2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05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0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possible</a:t>
                      </a:r>
                      <a:r>
                        <a:rPr sz="105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detect</a:t>
                      </a:r>
                      <a:r>
                        <a:rPr sz="10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sudden</a:t>
                      </a:r>
                      <a:r>
                        <a:rPr sz="10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feeder</a:t>
                      </a:r>
                      <a:r>
                        <a:rPr sz="105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voltages</a:t>
                      </a:r>
                      <a:r>
                        <a:rPr sz="105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05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changes,</a:t>
                      </a:r>
                      <a:r>
                        <a:rPr sz="10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0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abnormal</a:t>
                      </a:r>
                      <a:r>
                        <a:rPr sz="10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0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variations</a:t>
                      </a:r>
                      <a:r>
                        <a:rPr sz="10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0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physical</a:t>
                      </a:r>
                      <a:r>
                        <a:rPr sz="10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conditions.</a:t>
                      </a:r>
                      <a:r>
                        <a:rPr sz="10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0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helps</a:t>
                      </a:r>
                      <a:r>
                        <a:rPr sz="10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utility</a:t>
                      </a:r>
                      <a:r>
                        <a:rPr sz="105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10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installation,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maintenance,</a:t>
                      </a:r>
                      <a:r>
                        <a:rPr sz="10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operational</a:t>
                      </a:r>
                      <a:r>
                        <a:rPr sz="10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costs while</a:t>
                      </a:r>
                      <a:r>
                        <a:rPr sz="10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also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reducing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instances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disruption</a:t>
                      </a:r>
                      <a:r>
                        <a:rPr sz="10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result</a:t>
                      </a:r>
                      <a:r>
                        <a:rPr sz="10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sudden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malfunctioning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grid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systems.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313690">
                        <a:lnSpc>
                          <a:spcPct val="107600"/>
                        </a:lnSpc>
                        <a:spcBef>
                          <a:spcPts val="135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Maturity Implication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0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penetration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distribution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automation</a:t>
                      </a:r>
                      <a:r>
                        <a:rPr sz="10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devices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grid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also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integration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SCADA/DMS</a:t>
                      </a:r>
                      <a:r>
                        <a:rPr sz="10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0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effective</a:t>
                      </a:r>
                      <a:r>
                        <a:rPr sz="10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operations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 rowSpan="2"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2.5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72390" marR="68580">
                        <a:lnSpc>
                          <a:spcPct val="1071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Communicatio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System Modernization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102870">
                        <a:lnSpc>
                          <a:spcPct val="107500"/>
                        </a:lnSpc>
                        <a:spcBef>
                          <a:spcPts val="14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Definition/ Characteristic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3500">
                        <a:lnSpc>
                          <a:spcPct val="107600"/>
                        </a:lnSpc>
                        <a:spcBef>
                          <a:spcPts val="16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Substation</a:t>
                      </a:r>
                      <a:r>
                        <a:rPr sz="105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communication</a:t>
                      </a:r>
                      <a:r>
                        <a:rPr sz="10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systems</a:t>
                      </a:r>
                      <a:r>
                        <a:rPr sz="105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provide</a:t>
                      </a:r>
                      <a:r>
                        <a:rPr sz="10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backbone</a:t>
                      </a:r>
                      <a:r>
                        <a:rPr sz="105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05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Grid,</a:t>
                      </a:r>
                      <a:r>
                        <a:rPr sz="10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facilitating</a:t>
                      </a:r>
                      <a:r>
                        <a:rPr sz="105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real-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0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monitoring</a:t>
                      </a:r>
                      <a:r>
                        <a:rPr sz="10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capabilities</a:t>
                      </a:r>
                      <a:r>
                        <a:rPr sz="10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over</a:t>
                      </a:r>
                      <a:r>
                        <a:rPr sz="10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feeder</a:t>
                      </a:r>
                      <a:r>
                        <a:rPr sz="105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heads</a:t>
                      </a:r>
                      <a:r>
                        <a:rPr sz="105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05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substations,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feeder</a:t>
                      </a:r>
                      <a:r>
                        <a:rPr sz="10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distribution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automation</a:t>
                      </a:r>
                      <a:r>
                        <a:rPr sz="10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components</a:t>
                      </a:r>
                      <a:r>
                        <a:rPr sz="10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enabling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utility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transition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dual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mode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(centralized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de-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centralized)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over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grid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operations.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313690">
                        <a:lnSpc>
                          <a:spcPct val="107500"/>
                        </a:lnSpc>
                        <a:spcBef>
                          <a:spcPts val="14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Maturity Implication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penetration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substation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fiber-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optic</a:t>
                      </a:r>
                      <a:r>
                        <a:rPr sz="10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communication</a:t>
                      </a:r>
                      <a:r>
                        <a:rPr sz="10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establishing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links</a:t>
                      </a:r>
                      <a:r>
                        <a:rPr sz="10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field</a:t>
                      </a:r>
                      <a:r>
                        <a:rPr sz="10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distribution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automation</a:t>
                      </a:r>
                      <a:r>
                        <a:rPr sz="10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components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7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2390" marR="194310">
                        <a:lnSpc>
                          <a:spcPct val="1071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2.6</a:t>
                      </a:r>
                      <a:r>
                        <a:rPr sz="12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Asset Maintenance Management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102870">
                        <a:lnSpc>
                          <a:spcPct val="107500"/>
                        </a:lnSpc>
                        <a:spcBef>
                          <a:spcPts val="14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Definition/ Characteristic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2865" algn="just">
                        <a:lnSpc>
                          <a:spcPct val="107100"/>
                        </a:lnSpc>
                        <a:spcBef>
                          <a:spcPts val="16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evolving</a:t>
                      </a:r>
                      <a:r>
                        <a:rPr sz="10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asset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maintenance</a:t>
                      </a:r>
                      <a:r>
                        <a:rPr sz="10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strategies to align with smart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grid infrastructure,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the utility can</a:t>
                      </a:r>
                      <a:r>
                        <a:rPr sz="10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unlock the</a:t>
                      </a:r>
                      <a:r>
                        <a:rPr sz="10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capability to</a:t>
                      </a:r>
                      <a:r>
                        <a:rPr sz="10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link</a:t>
                      </a:r>
                      <a:r>
                        <a:rPr sz="10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maintenance</a:t>
                      </a:r>
                      <a:r>
                        <a:rPr sz="105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0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asset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condition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thereby</a:t>
                      </a:r>
                      <a:r>
                        <a:rPr sz="105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reducing</a:t>
                      </a:r>
                      <a:r>
                        <a:rPr sz="105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unnecessary</a:t>
                      </a:r>
                      <a:r>
                        <a:rPr sz="105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maintenance</a:t>
                      </a:r>
                      <a:r>
                        <a:rPr sz="105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shutdown,</a:t>
                      </a:r>
                      <a:r>
                        <a:rPr sz="105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05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causes</a:t>
                      </a:r>
                      <a:r>
                        <a:rPr sz="105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failures,</a:t>
                      </a:r>
                      <a:r>
                        <a:rPr sz="105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take</a:t>
                      </a:r>
                      <a:r>
                        <a:rPr sz="105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near-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05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05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corrective</a:t>
                      </a:r>
                      <a:r>
                        <a:rPr sz="105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actions,</a:t>
                      </a:r>
                      <a:r>
                        <a:rPr sz="105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05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efficiently</a:t>
                      </a:r>
                      <a:r>
                        <a:rPr sz="105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deploy</a:t>
                      </a:r>
                      <a:r>
                        <a:rPr sz="105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workforce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resources</a:t>
                      </a:r>
                      <a:r>
                        <a:rPr sz="10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improve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capacity</a:t>
                      </a:r>
                      <a:r>
                        <a:rPr sz="10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planning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performance.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313690">
                        <a:lnSpc>
                          <a:spcPct val="107500"/>
                        </a:lnSpc>
                        <a:spcBef>
                          <a:spcPts val="14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Maturity Implication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3500">
                        <a:lnSpc>
                          <a:spcPct val="107600"/>
                        </a:lnSpc>
                        <a:spcBef>
                          <a:spcPts val="16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05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050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5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transition</a:t>
                      </a:r>
                      <a:r>
                        <a:rPr sz="105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05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manual,</a:t>
                      </a:r>
                      <a:r>
                        <a:rPr sz="105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scheduled</a:t>
                      </a:r>
                      <a:r>
                        <a:rPr sz="105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maintenance</a:t>
                      </a:r>
                      <a:r>
                        <a:rPr sz="105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practice</a:t>
                      </a:r>
                      <a:r>
                        <a:rPr sz="105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5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050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05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05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automation</a:t>
                      </a:r>
                      <a:r>
                        <a:rPr sz="105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5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advanced</a:t>
                      </a:r>
                      <a:r>
                        <a:rPr sz="105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analytics</a:t>
                      </a:r>
                      <a:r>
                        <a:rPr sz="105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05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enabling condition/predictive</a:t>
                      </a:r>
                      <a:r>
                        <a:rPr sz="105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based</a:t>
                      </a:r>
                      <a:r>
                        <a:rPr sz="105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maintenance</a:t>
                      </a:r>
                      <a:r>
                        <a:rPr sz="105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practice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1451717" y="595376"/>
            <a:ext cx="334010" cy="294640"/>
            <a:chOff x="11451717" y="595376"/>
            <a:chExt cx="334010" cy="294640"/>
          </a:xfrm>
        </p:grpSpPr>
        <p:sp>
          <p:nvSpPr>
            <p:cNvPr id="6" name="object 6"/>
            <p:cNvSpPr/>
            <p:nvPr/>
          </p:nvSpPr>
          <p:spPr>
            <a:xfrm>
              <a:off x="11451717" y="595376"/>
              <a:ext cx="334010" cy="294640"/>
            </a:xfrm>
            <a:custGeom>
              <a:avLst/>
              <a:gdLst/>
              <a:ahLst/>
              <a:cxnLst/>
              <a:rect l="l" t="t" r="r" b="b"/>
              <a:pathLst>
                <a:path w="334009" h="294640">
                  <a:moveTo>
                    <a:pt x="333882" y="0"/>
                  </a:moveTo>
                  <a:lnTo>
                    <a:pt x="0" y="0"/>
                  </a:lnTo>
                  <a:lnTo>
                    <a:pt x="0" y="294259"/>
                  </a:lnTo>
                  <a:lnTo>
                    <a:pt x="333882" y="294259"/>
                  </a:lnTo>
                  <a:lnTo>
                    <a:pt x="333882" y="257428"/>
                  </a:lnTo>
                  <a:lnTo>
                    <a:pt x="84200" y="257428"/>
                  </a:lnTo>
                  <a:lnTo>
                    <a:pt x="84200" y="147065"/>
                  </a:lnTo>
                  <a:lnTo>
                    <a:pt x="56641" y="147065"/>
                  </a:lnTo>
                  <a:lnTo>
                    <a:pt x="167004" y="36702"/>
                  </a:lnTo>
                  <a:lnTo>
                    <a:pt x="333882" y="36702"/>
                  </a:lnTo>
                  <a:lnTo>
                    <a:pt x="333882" y="0"/>
                  </a:lnTo>
                  <a:close/>
                </a:path>
                <a:path w="334009" h="294640">
                  <a:moveTo>
                    <a:pt x="333882" y="50546"/>
                  </a:moveTo>
                  <a:lnTo>
                    <a:pt x="235965" y="50546"/>
                  </a:lnTo>
                  <a:lnTo>
                    <a:pt x="235965" y="105663"/>
                  </a:lnTo>
                  <a:lnTo>
                    <a:pt x="277367" y="147065"/>
                  </a:lnTo>
                  <a:lnTo>
                    <a:pt x="249681" y="147065"/>
                  </a:lnTo>
                  <a:lnTo>
                    <a:pt x="249681" y="257428"/>
                  </a:lnTo>
                  <a:lnTo>
                    <a:pt x="333882" y="257428"/>
                  </a:lnTo>
                  <a:lnTo>
                    <a:pt x="333882" y="50546"/>
                  </a:lnTo>
                  <a:close/>
                </a:path>
                <a:path w="334009" h="294640">
                  <a:moveTo>
                    <a:pt x="333882" y="36702"/>
                  </a:moveTo>
                  <a:lnTo>
                    <a:pt x="167004" y="36702"/>
                  </a:lnTo>
                  <a:lnTo>
                    <a:pt x="208406" y="78104"/>
                  </a:lnTo>
                  <a:lnTo>
                    <a:pt x="208406" y="50546"/>
                  </a:lnTo>
                  <a:lnTo>
                    <a:pt x="333882" y="50546"/>
                  </a:lnTo>
                  <a:lnTo>
                    <a:pt x="333882" y="36702"/>
                  </a:lnTo>
                  <a:close/>
                </a:path>
              </a:pathLst>
            </a:custGeom>
            <a:solidFill>
              <a:srgbClr val="009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8359" y="632079"/>
              <a:ext cx="220725" cy="2207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944" y="99822"/>
            <a:ext cx="102527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338D"/>
                </a:solidFill>
              </a:rPr>
              <a:t>Sub-</a:t>
            </a:r>
            <a:r>
              <a:rPr sz="2800" dirty="0">
                <a:solidFill>
                  <a:srgbClr val="00338D"/>
                </a:solidFill>
              </a:rPr>
              <a:t>Domain</a:t>
            </a:r>
            <a:r>
              <a:rPr sz="2800" spc="-7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Characteristics</a:t>
            </a:r>
            <a:r>
              <a:rPr sz="2800" spc="-10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and</a:t>
            </a:r>
            <a:r>
              <a:rPr sz="2800" spc="-10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Maturity</a:t>
            </a:r>
            <a:r>
              <a:rPr sz="2800" spc="-9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Implications:</a:t>
            </a:r>
            <a:r>
              <a:rPr sz="2800" spc="-60" dirty="0">
                <a:solidFill>
                  <a:srgbClr val="00338D"/>
                </a:solidFill>
              </a:rPr>
              <a:t> </a:t>
            </a:r>
            <a:r>
              <a:rPr sz="2800" spc="-10" dirty="0">
                <a:solidFill>
                  <a:srgbClr val="BB1F4A"/>
                </a:solidFill>
              </a:rPr>
              <a:t>(Grid </a:t>
            </a:r>
            <a:r>
              <a:rPr sz="2800" dirty="0">
                <a:solidFill>
                  <a:srgbClr val="BB1F4A"/>
                </a:solidFill>
              </a:rPr>
              <a:t>Operations</a:t>
            </a:r>
            <a:r>
              <a:rPr sz="2800" spc="-125" dirty="0">
                <a:solidFill>
                  <a:srgbClr val="BB1F4A"/>
                </a:solidFill>
              </a:rPr>
              <a:t> </a:t>
            </a:r>
            <a:r>
              <a:rPr sz="2800" spc="-10" dirty="0">
                <a:solidFill>
                  <a:srgbClr val="BB1F4A"/>
                </a:solidFill>
              </a:rPr>
              <a:t>Domain)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1029619"/>
            <a:ext cx="12192000" cy="24765"/>
          </a:xfrm>
          <a:custGeom>
            <a:avLst/>
            <a:gdLst/>
            <a:ahLst/>
            <a:cxnLst/>
            <a:rect l="l" t="t" r="r" b="b"/>
            <a:pathLst>
              <a:path w="12192000" h="24765">
                <a:moveTo>
                  <a:pt x="0" y="24734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796" y="1035636"/>
          <a:ext cx="11774170" cy="5790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5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78787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78787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78787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2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73025" marR="188595">
                        <a:lnSpc>
                          <a:spcPct val="10700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3.1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Grid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Observability</a:t>
                      </a:r>
                      <a:r>
                        <a:rPr sz="11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Security Management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85725">
                        <a:lnSpc>
                          <a:spcPct val="107300"/>
                        </a:lnSpc>
                        <a:spcBef>
                          <a:spcPts val="150"/>
                        </a:spcBef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Definition/ Characteristic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Observability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represents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comprehensive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visibility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electrical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networks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operator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screen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though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centralized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center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Situational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awareness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relates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adequate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processing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presentation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huge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amount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real-time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electrical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networks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so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the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insights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drawn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helpful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operator.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4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280670">
                        <a:lnSpc>
                          <a:spcPct val="107300"/>
                        </a:lnSpc>
                        <a:spcBef>
                          <a:spcPts val="150"/>
                        </a:spcBef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Maturity Implication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144145">
                        <a:lnSpc>
                          <a:spcPct val="107300"/>
                        </a:lnSpc>
                        <a:spcBef>
                          <a:spcPts val="1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integration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IT-OT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applications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providing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level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network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visibility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(real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data)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ability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time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remote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centralized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main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center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44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3025" marR="358775">
                        <a:lnSpc>
                          <a:spcPct val="107400"/>
                        </a:lnSpc>
                        <a:spcBef>
                          <a:spcPts val="107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3.2</a:t>
                      </a:r>
                      <a:r>
                        <a:rPr sz="11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Power Quality</a:t>
                      </a:r>
                      <a:r>
                        <a:rPr sz="1100" spc="5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(PQ)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Monitoring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85725">
                        <a:lnSpc>
                          <a:spcPct val="107300"/>
                        </a:lnSpc>
                        <a:spcBef>
                          <a:spcPts val="155"/>
                        </a:spcBef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Definition/ Characteristic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3500" algn="just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100" spc="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traditional</a:t>
                      </a:r>
                      <a:r>
                        <a:rPr sz="1100" spc="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infrastructure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management</a:t>
                      </a:r>
                      <a:r>
                        <a:rPr sz="110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power</a:t>
                      </a:r>
                      <a:r>
                        <a:rPr sz="11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quality</a:t>
                      </a:r>
                      <a:r>
                        <a:rPr sz="1100" spc="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rely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mostly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relied</a:t>
                      </a:r>
                      <a:r>
                        <a:rPr sz="110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1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reactive</a:t>
                      </a:r>
                      <a:r>
                        <a:rPr sz="110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measures.</a:t>
                      </a:r>
                      <a:r>
                        <a:rPr sz="11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However,</a:t>
                      </a:r>
                      <a:r>
                        <a:rPr sz="1100" spc="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increasingly</a:t>
                      </a:r>
                      <a:r>
                        <a:rPr sz="1100" spc="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adopting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advanced</a:t>
                      </a:r>
                      <a:r>
                        <a:rPr sz="1100" spc="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communication,</a:t>
                      </a:r>
                      <a:r>
                        <a:rPr sz="1100" spc="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100" spc="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collection,</a:t>
                      </a:r>
                      <a:r>
                        <a:rPr sz="1100" spc="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monitoring,</a:t>
                      </a:r>
                      <a:r>
                        <a:rPr sz="11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100" spc="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infrastructure,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utility</a:t>
                      </a:r>
                      <a:r>
                        <a:rPr sz="1100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power</a:t>
                      </a:r>
                      <a:r>
                        <a:rPr sz="1100" spc="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quality</a:t>
                      </a:r>
                      <a:r>
                        <a:rPr sz="1100" spc="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management</a:t>
                      </a:r>
                      <a:r>
                        <a:rPr sz="11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process</a:t>
                      </a:r>
                      <a:r>
                        <a:rPr sz="1100" spc="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1100" spc="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evolve</a:t>
                      </a:r>
                      <a:r>
                        <a:rPr sz="11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analytics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based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decision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making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maintain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power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quality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within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established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thresholds.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3025" marR="535940">
                        <a:lnSpc>
                          <a:spcPct val="1073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Evolving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power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quality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reliability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management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process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adopting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advanced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monitoring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infrastructure,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analytics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based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decision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making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maintain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power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quality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reliability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within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thresholds.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4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280670">
                        <a:lnSpc>
                          <a:spcPct val="107300"/>
                        </a:lnSpc>
                        <a:spcBef>
                          <a:spcPts val="155"/>
                        </a:spcBef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Maturity Implication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73025">
                        <a:lnSpc>
                          <a:spcPct val="107300"/>
                        </a:lnSpc>
                        <a:spcBef>
                          <a:spcPts val="15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levels track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adoption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field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devices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enabling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real-time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capturing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monitoring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power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quality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data,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including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increased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adoption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automation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voltage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management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44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73025" marR="311150">
                        <a:lnSpc>
                          <a:spcPct val="1073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3.3</a:t>
                      </a:r>
                      <a:r>
                        <a:rPr sz="11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Outage Management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85725">
                        <a:lnSpc>
                          <a:spcPct val="107300"/>
                        </a:lnSpc>
                        <a:spcBef>
                          <a:spcPts val="155"/>
                        </a:spcBef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Definition/ Characteristic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492759">
                        <a:lnSpc>
                          <a:spcPct val="107300"/>
                        </a:lnSpc>
                        <a:spcBef>
                          <a:spcPts val="15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centralized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OMS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utilizing field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level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IEDs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enable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automatic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fault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identification,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isolation and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restoration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mechanism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view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minimizing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outage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time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3025" marR="64769" algn="just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Although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reliability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thresholds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have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been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defined,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tracking and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managing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them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been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challenge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traditional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infrastructure.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utilities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transition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enabling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real-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monitoring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systems,</a:t>
                      </a:r>
                      <a:r>
                        <a:rPr sz="11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power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reliability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management</a:t>
                      </a:r>
                      <a:r>
                        <a:rPr sz="11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involve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dedicated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1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involving</a:t>
                      </a:r>
                      <a:r>
                        <a:rPr sz="11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analytics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based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decision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making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level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automation/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self-healing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capability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minimize impact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outages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grid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established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thresholds.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4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280670">
                        <a:lnSpc>
                          <a:spcPct val="107300"/>
                        </a:lnSpc>
                        <a:spcBef>
                          <a:spcPts val="155"/>
                        </a:spcBef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Maturity Implication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4769">
                        <a:lnSpc>
                          <a:spcPct val="107300"/>
                        </a:lnSpc>
                        <a:spcBef>
                          <a:spcPts val="15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1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1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adoption</a:t>
                      </a:r>
                      <a:r>
                        <a:rPr sz="11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field</a:t>
                      </a:r>
                      <a:r>
                        <a:rPr sz="11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1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devices</a:t>
                      </a:r>
                      <a:r>
                        <a:rPr sz="11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enabling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real-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1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capturing</a:t>
                      </a:r>
                      <a:r>
                        <a:rPr sz="11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monitoring</a:t>
                      </a:r>
                      <a:r>
                        <a:rPr sz="11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power</a:t>
                      </a:r>
                      <a:r>
                        <a:rPr sz="11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outage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data,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including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adoption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automation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fault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location,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isolation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restoration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02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73025" marR="366395">
                        <a:lnSpc>
                          <a:spcPct val="107300"/>
                        </a:lnSpc>
                      </a:pPr>
                      <a:r>
                        <a:rPr sz="11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5.4</a:t>
                      </a:r>
                      <a:r>
                        <a:rPr sz="1100" spc="5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Demand Response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85725">
                        <a:lnSpc>
                          <a:spcPct val="107300"/>
                        </a:lnSpc>
                        <a:spcBef>
                          <a:spcPts val="155"/>
                        </a:spcBef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Definition/ Characteristic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3500">
                        <a:lnSpc>
                          <a:spcPct val="107300"/>
                        </a:lnSpc>
                        <a:spcBef>
                          <a:spcPts val="15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DR</a:t>
                      </a:r>
                      <a:r>
                        <a:rPr sz="11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programs</a:t>
                      </a:r>
                      <a:r>
                        <a:rPr sz="11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form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major</a:t>
                      </a:r>
                      <a:r>
                        <a:rPr sz="11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component</a:t>
                      </a:r>
                      <a:r>
                        <a:rPr sz="11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utility‟s</a:t>
                      </a:r>
                      <a:r>
                        <a:rPr sz="11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peak</a:t>
                      </a:r>
                      <a:r>
                        <a:rPr sz="11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management</a:t>
                      </a:r>
                      <a:r>
                        <a:rPr sz="11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strategy.</a:t>
                      </a:r>
                      <a:r>
                        <a:rPr sz="11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1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employing</a:t>
                      </a:r>
                      <a:r>
                        <a:rPr sz="11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DR</a:t>
                      </a:r>
                      <a:r>
                        <a:rPr sz="11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programs,</a:t>
                      </a:r>
                      <a:r>
                        <a:rPr sz="11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utility</a:t>
                      </a:r>
                      <a:r>
                        <a:rPr sz="11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1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benefit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through</a:t>
                      </a:r>
                      <a:r>
                        <a:rPr sz="11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more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efficient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available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assets/resources,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reducing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cost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power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purchase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facilitation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higher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penetration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renewable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energy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resources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3025" marR="63500">
                        <a:lnSpc>
                          <a:spcPct val="1073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Employing</a:t>
                      </a:r>
                      <a:r>
                        <a:rPr sz="11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DR</a:t>
                      </a:r>
                      <a:r>
                        <a:rPr sz="11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1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major</a:t>
                      </a:r>
                      <a:r>
                        <a:rPr sz="11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component</a:t>
                      </a:r>
                      <a:r>
                        <a:rPr sz="11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peak</a:t>
                      </a:r>
                      <a:r>
                        <a:rPr sz="11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1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management</a:t>
                      </a:r>
                      <a:r>
                        <a:rPr sz="11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strategy</a:t>
                      </a:r>
                      <a:r>
                        <a:rPr sz="11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1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view</a:t>
                      </a:r>
                      <a:r>
                        <a:rPr sz="11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reducing</a:t>
                      </a:r>
                      <a:r>
                        <a:rPr sz="11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un-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scheduled</a:t>
                      </a:r>
                      <a:r>
                        <a:rPr sz="11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imports,</a:t>
                      </a:r>
                      <a:r>
                        <a:rPr sz="11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reduced</a:t>
                      </a:r>
                      <a:r>
                        <a:rPr sz="11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1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diversity</a:t>
                      </a:r>
                      <a:r>
                        <a:rPr sz="11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facilitating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higher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penetration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renewable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energy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resources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4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280670">
                        <a:lnSpc>
                          <a:spcPct val="107300"/>
                        </a:lnSpc>
                        <a:spcBef>
                          <a:spcPts val="160"/>
                        </a:spcBef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Maturity Implication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adoption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demand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response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program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consumers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also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level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automation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DR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process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1451717" y="595376"/>
            <a:ext cx="334010" cy="294640"/>
            <a:chOff x="11451717" y="595376"/>
            <a:chExt cx="334010" cy="294640"/>
          </a:xfrm>
        </p:grpSpPr>
        <p:sp>
          <p:nvSpPr>
            <p:cNvPr id="6" name="object 6"/>
            <p:cNvSpPr/>
            <p:nvPr/>
          </p:nvSpPr>
          <p:spPr>
            <a:xfrm>
              <a:off x="11451717" y="595376"/>
              <a:ext cx="334010" cy="294640"/>
            </a:xfrm>
            <a:custGeom>
              <a:avLst/>
              <a:gdLst/>
              <a:ahLst/>
              <a:cxnLst/>
              <a:rect l="l" t="t" r="r" b="b"/>
              <a:pathLst>
                <a:path w="334009" h="294640">
                  <a:moveTo>
                    <a:pt x="333882" y="0"/>
                  </a:moveTo>
                  <a:lnTo>
                    <a:pt x="0" y="0"/>
                  </a:lnTo>
                  <a:lnTo>
                    <a:pt x="0" y="294259"/>
                  </a:lnTo>
                  <a:lnTo>
                    <a:pt x="333882" y="294259"/>
                  </a:lnTo>
                  <a:lnTo>
                    <a:pt x="333882" y="257428"/>
                  </a:lnTo>
                  <a:lnTo>
                    <a:pt x="84200" y="257428"/>
                  </a:lnTo>
                  <a:lnTo>
                    <a:pt x="84200" y="147065"/>
                  </a:lnTo>
                  <a:lnTo>
                    <a:pt x="56641" y="147065"/>
                  </a:lnTo>
                  <a:lnTo>
                    <a:pt x="167004" y="36702"/>
                  </a:lnTo>
                  <a:lnTo>
                    <a:pt x="333882" y="36702"/>
                  </a:lnTo>
                  <a:lnTo>
                    <a:pt x="333882" y="0"/>
                  </a:lnTo>
                  <a:close/>
                </a:path>
                <a:path w="334009" h="294640">
                  <a:moveTo>
                    <a:pt x="333882" y="50546"/>
                  </a:moveTo>
                  <a:lnTo>
                    <a:pt x="235965" y="50546"/>
                  </a:lnTo>
                  <a:lnTo>
                    <a:pt x="235965" y="105663"/>
                  </a:lnTo>
                  <a:lnTo>
                    <a:pt x="277367" y="147065"/>
                  </a:lnTo>
                  <a:lnTo>
                    <a:pt x="249681" y="147065"/>
                  </a:lnTo>
                  <a:lnTo>
                    <a:pt x="249681" y="257428"/>
                  </a:lnTo>
                  <a:lnTo>
                    <a:pt x="333882" y="257428"/>
                  </a:lnTo>
                  <a:lnTo>
                    <a:pt x="333882" y="50546"/>
                  </a:lnTo>
                  <a:close/>
                </a:path>
                <a:path w="334009" h="294640">
                  <a:moveTo>
                    <a:pt x="333882" y="36702"/>
                  </a:moveTo>
                  <a:lnTo>
                    <a:pt x="167004" y="36702"/>
                  </a:lnTo>
                  <a:lnTo>
                    <a:pt x="208406" y="78104"/>
                  </a:lnTo>
                  <a:lnTo>
                    <a:pt x="208406" y="50546"/>
                  </a:lnTo>
                  <a:lnTo>
                    <a:pt x="333882" y="50546"/>
                  </a:lnTo>
                  <a:lnTo>
                    <a:pt x="333882" y="36702"/>
                  </a:lnTo>
                  <a:close/>
                </a:path>
              </a:pathLst>
            </a:custGeom>
            <a:solidFill>
              <a:srgbClr val="009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8359" y="632079"/>
              <a:ext cx="220725" cy="2207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944" y="99822"/>
            <a:ext cx="118370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338D"/>
                </a:solidFill>
              </a:rPr>
              <a:t>Sub-</a:t>
            </a:r>
            <a:r>
              <a:rPr sz="2800" dirty="0">
                <a:solidFill>
                  <a:srgbClr val="00338D"/>
                </a:solidFill>
              </a:rPr>
              <a:t>Domain</a:t>
            </a:r>
            <a:r>
              <a:rPr sz="2800" spc="-7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Characteristics</a:t>
            </a:r>
            <a:r>
              <a:rPr sz="2800" spc="-10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and</a:t>
            </a:r>
            <a:r>
              <a:rPr sz="2800" spc="-10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Maturity</a:t>
            </a:r>
            <a:r>
              <a:rPr sz="2800" spc="-9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Implications:</a:t>
            </a:r>
            <a:r>
              <a:rPr sz="2800" spc="-6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BB1F4A"/>
                </a:solidFill>
              </a:rPr>
              <a:t>(Revenue</a:t>
            </a:r>
            <a:r>
              <a:rPr sz="2800" spc="-80" dirty="0">
                <a:solidFill>
                  <a:srgbClr val="BB1F4A"/>
                </a:solidFill>
              </a:rPr>
              <a:t> </a:t>
            </a:r>
            <a:r>
              <a:rPr sz="2800" spc="-20" dirty="0">
                <a:solidFill>
                  <a:srgbClr val="BB1F4A"/>
                </a:solidFill>
              </a:rPr>
              <a:t>Mgt. </a:t>
            </a:r>
            <a:r>
              <a:rPr sz="2800" dirty="0">
                <a:solidFill>
                  <a:srgbClr val="BB1F4A"/>
                </a:solidFill>
              </a:rPr>
              <a:t>&amp;</a:t>
            </a:r>
            <a:r>
              <a:rPr sz="2800" spc="-80" dirty="0">
                <a:solidFill>
                  <a:srgbClr val="BB1F4A"/>
                </a:solidFill>
              </a:rPr>
              <a:t> </a:t>
            </a:r>
            <a:r>
              <a:rPr sz="2800" dirty="0">
                <a:solidFill>
                  <a:srgbClr val="BB1F4A"/>
                </a:solidFill>
              </a:rPr>
              <a:t>Energy</a:t>
            </a:r>
            <a:r>
              <a:rPr sz="2800" spc="-140" dirty="0">
                <a:solidFill>
                  <a:srgbClr val="BB1F4A"/>
                </a:solidFill>
              </a:rPr>
              <a:t> </a:t>
            </a:r>
            <a:r>
              <a:rPr sz="2800" dirty="0">
                <a:solidFill>
                  <a:srgbClr val="BB1F4A"/>
                </a:solidFill>
              </a:rPr>
              <a:t>Audit</a:t>
            </a:r>
            <a:r>
              <a:rPr sz="2800" spc="-60" dirty="0">
                <a:solidFill>
                  <a:srgbClr val="BB1F4A"/>
                </a:solidFill>
              </a:rPr>
              <a:t> </a:t>
            </a:r>
            <a:r>
              <a:rPr sz="2800" spc="-10" dirty="0">
                <a:solidFill>
                  <a:srgbClr val="BB1F4A"/>
                </a:solidFill>
              </a:rPr>
              <a:t>Domain)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1029619"/>
            <a:ext cx="12192000" cy="24765"/>
          </a:xfrm>
          <a:custGeom>
            <a:avLst/>
            <a:gdLst/>
            <a:ahLst/>
            <a:cxnLst/>
            <a:rect l="l" t="t" r="r" b="b"/>
            <a:pathLst>
              <a:path w="12192000" h="24765">
                <a:moveTo>
                  <a:pt x="0" y="24734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332" y="1266316"/>
          <a:ext cx="11774170" cy="4943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7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1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0805" marR="100965">
                        <a:lnSpc>
                          <a:spcPct val="107100"/>
                        </a:lnSpc>
                        <a:spcBef>
                          <a:spcPts val="5"/>
                        </a:spcBef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4.1</a:t>
                      </a:r>
                      <a:r>
                        <a:rPr sz="1200" b="1" spc="5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Consumer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Metering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Indexing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Definition/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Characteristic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1600">
                        <a:lnSpc>
                          <a:spcPct val="107200"/>
                        </a:lnSpc>
                        <a:spcBef>
                          <a:spcPts val="209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adoption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Advanced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Metering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Infrastructure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(at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consumer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level),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utility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unlock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range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applications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including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real-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remote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meter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reading,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billing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etc.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Combined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practice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maintaining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up-to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consumer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indexing,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AMI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enables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utility to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wide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visibility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enables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grid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operations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like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outage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management,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accurate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energy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audit,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monitoring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etc.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265">
                        <a:lnSpc>
                          <a:spcPct val="107500"/>
                        </a:lnSpc>
                        <a:spcBef>
                          <a:spcPts val="20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Maturity Implication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95630">
                        <a:lnSpc>
                          <a:spcPct val="1075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penetration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meters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deployed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consumer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level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along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practice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maintain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update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consumer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indexing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data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4.2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0805" marR="137160">
                        <a:lnSpc>
                          <a:spcPct val="1069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Distribution Transformer</a:t>
                      </a:r>
                      <a:r>
                        <a:rPr sz="1200" b="1" spc="5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Feeder Metering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31445">
                        <a:lnSpc>
                          <a:spcPct val="107500"/>
                        </a:lnSpc>
                        <a:spcBef>
                          <a:spcPts val="204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Definition/ Characteristic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3355">
                        <a:lnSpc>
                          <a:spcPct val="1075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adoption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Advanced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Metering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Infrastructure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(at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Distribution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Transformer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DT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feeder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level),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utility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unlock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range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of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applications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including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real-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remote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meter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reading,</a:t>
                      </a:r>
                      <a:r>
                        <a:rPr sz="1200" spc="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automatic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energy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audit,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power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quality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monitoring,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monitoring,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etc.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265">
                        <a:lnSpc>
                          <a:spcPct val="107500"/>
                        </a:lnSpc>
                        <a:spcBef>
                          <a:spcPts val="209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Maturity Implication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penetration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meters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deployed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DTs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Feeders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555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0805" marR="171450">
                        <a:lnSpc>
                          <a:spcPct val="107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4.3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Meter 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Management System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(MDMS)</a:t>
                      </a: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Energy</a:t>
                      </a:r>
                      <a:r>
                        <a:rPr sz="1200" b="1" spc="5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Audit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31445">
                        <a:lnSpc>
                          <a:spcPct val="107500"/>
                        </a:lnSpc>
                        <a:spcBef>
                          <a:spcPts val="21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Definition/ Characteristic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5420">
                        <a:lnSpc>
                          <a:spcPct val="1071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MDMS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database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analytical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tools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enable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interaction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meter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with other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systems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such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CIS,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billing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systems,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OMS,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GIS,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etc.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achieving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higher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level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software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integration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greater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penetration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meter,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utility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enhance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analytics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capability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MDMS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provide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detailed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analysis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losses,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load,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power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quality,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etc.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consumer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level.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1440" marR="81915">
                        <a:lnSpc>
                          <a:spcPct val="1067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energy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audit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tool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helps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utility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 analyzing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consumption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level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identifying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losses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protecting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utility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revenues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improving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financial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health.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265">
                        <a:lnSpc>
                          <a:spcPct val="107500"/>
                        </a:lnSpc>
                        <a:spcBef>
                          <a:spcPts val="21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Maturity Implication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85140">
                        <a:lnSpc>
                          <a:spcPct val="1075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integration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meter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other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utility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systems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level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adoption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smart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meter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analytics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reducing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AT&amp;C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losses,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improving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DT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utilization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improving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satisfaction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0805" marR="388620">
                        <a:lnSpc>
                          <a:spcPct val="107100"/>
                        </a:lnSpc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4.4</a:t>
                      </a:r>
                      <a:r>
                        <a:rPr sz="1200" b="1" spc="5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Billing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collection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Definition/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Characteristic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Enabling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automation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entire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billing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collection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process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errors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billing,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collection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cycle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deliver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high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customer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satisfaction/convenience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reduced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operational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costs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265">
                        <a:lnSpc>
                          <a:spcPct val="107500"/>
                        </a:lnSpc>
                        <a:spcBef>
                          <a:spcPts val="21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Maturity Implication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adoption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online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mode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billing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collection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utility‟s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consumers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1451717" y="595376"/>
            <a:ext cx="334010" cy="294640"/>
            <a:chOff x="11451717" y="595376"/>
            <a:chExt cx="334010" cy="294640"/>
          </a:xfrm>
        </p:grpSpPr>
        <p:sp>
          <p:nvSpPr>
            <p:cNvPr id="6" name="object 6"/>
            <p:cNvSpPr/>
            <p:nvPr/>
          </p:nvSpPr>
          <p:spPr>
            <a:xfrm>
              <a:off x="11451717" y="595376"/>
              <a:ext cx="334010" cy="294640"/>
            </a:xfrm>
            <a:custGeom>
              <a:avLst/>
              <a:gdLst/>
              <a:ahLst/>
              <a:cxnLst/>
              <a:rect l="l" t="t" r="r" b="b"/>
              <a:pathLst>
                <a:path w="334009" h="294640">
                  <a:moveTo>
                    <a:pt x="333882" y="0"/>
                  </a:moveTo>
                  <a:lnTo>
                    <a:pt x="0" y="0"/>
                  </a:lnTo>
                  <a:lnTo>
                    <a:pt x="0" y="294259"/>
                  </a:lnTo>
                  <a:lnTo>
                    <a:pt x="333882" y="294259"/>
                  </a:lnTo>
                  <a:lnTo>
                    <a:pt x="333882" y="257428"/>
                  </a:lnTo>
                  <a:lnTo>
                    <a:pt x="84200" y="257428"/>
                  </a:lnTo>
                  <a:lnTo>
                    <a:pt x="84200" y="147065"/>
                  </a:lnTo>
                  <a:lnTo>
                    <a:pt x="56641" y="147065"/>
                  </a:lnTo>
                  <a:lnTo>
                    <a:pt x="167004" y="36702"/>
                  </a:lnTo>
                  <a:lnTo>
                    <a:pt x="333882" y="36702"/>
                  </a:lnTo>
                  <a:lnTo>
                    <a:pt x="333882" y="0"/>
                  </a:lnTo>
                  <a:close/>
                </a:path>
                <a:path w="334009" h="294640">
                  <a:moveTo>
                    <a:pt x="333882" y="50546"/>
                  </a:moveTo>
                  <a:lnTo>
                    <a:pt x="235965" y="50546"/>
                  </a:lnTo>
                  <a:lnTo>
                    <a:pt x="235965" y="105663"/>
                  </a:lnTo>
                  <a:lnTo>
                    <a:pt x="277367" y="147065"/>
                  </a:lnTo>
                  <a:lnTo>
                    <a:pt x="249681" y="147065"/>
                  </a:lnTo>
                  <a:lnTo>
                    <a:pt x="249681" y="257428"/>
                  </a:lnTo>
                  <a:lnTo>
                    <a:pt x="333882" y="257428"/>
                  </a:lnTo>
                  <a:lnTo>
                    <a:pt x="333882" y="50546"/>
                  </a:lnTo>
                  <a:close/>
                </a:path>
                <a:path w="334009" h="294640">
                  <a:moveTo>
                    <a:pt x="333882" y="36702"/>
                  </a:moveTo>
                  <a:lnTo>
                    <a:pt x="167004" y="36702"/>
                  </a:lnTo>
                  <a:lnTo>
                    <a:pt x="208406" y="78104"/>
                  </a:lnTo>
                  <a:lnTo>
                    <a:pt x="208406" y="50546"/>
                  </a:lnTo>
                  <a:lnTo>
                    <a:pt x="333882" y="50546"/>
                  </a:lnTo>
                  <a:lnTo>
                    <a:pt x="333882" y="36702"/>
                  </a:lnTo>
                  <a:close/>
                </a:path>
              </a:pathLst>
            </a:custGeom>
            <a:solidFill>
              <a:srgbClr val="009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8359" y="632079"/>
              <a:ext cx="220725" cy="2207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944" y="99822"/>
            <a:ext cx="11278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338D"/>
                </a:solidFill>
              </a:rPr>
              <a:t>Sub-</a:t>
            </a:r>
            <a:r>
              <a:rPr sz="2800" dirty="0">
                <a:solidFill>
                  <a:srgbClr val="00338D"/>
                </a:solidFill>
              </a:rPr>
              <a:t>Domain</a:t>
            </a:r>
            <a:r>
              <a:rPr sz="2800" spc="-7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Characteristics</a:t>
            </a:r>
            <a:r>
              <a:rPr sz="2800" spc="-10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and</a:t>
            </a:r>
            <a:r>
              <a:rPr sz="2800" spc="-10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Maturity</a:t>
            </a:r>
            <a:r>
              <a:rPr sz="2800" spc="-9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Implications:</a:t>
            </a:r>
            <a:r>
              <a:rPr sz="2800" spc="-60" dirty="0">
                <a:solidFill>
                  <a:srgbClr val="00338D"/>
                </a:solidFill>
              </a:rPr>
              <a:t> </a:t>
            </a:r>
            <a:r>
              <a:rPr sz="2800" spc="-10" dirty="0">
                <a:solidFill>
                  <a:srgbClr val="BB1F4A"/>
                </a:solidFill>
              </a:rPr>
              <a:t>(Consumer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-15875" y="526542"/>
            <a:ext cx="12223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10415" algn="l"/>
              </a:tabLst>
            </a:pPr>
            <a:r>
              <a:rPr sz="2800" b="1" u="sng" spc="15" dirty="0">
                <a:solidFill>
                  <a:srgbClr val="BB1F4A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2800" b="1" u="sng" spc="-10" dirty="0">
                <a:solidFill>
                  <a:srgbClr val="BB1F4A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Domain)</a:t>
            </a:r>
            <a:r>
              <a:rPr sz="2800" b="1" u="sng" dirty="0">
                <a:solidFill>
                  <a:srgbClr val="BB1F4A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796" y="1106424"/>
          <a:ext cx="11774805" cy="5706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9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41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73025" marR="219075">
                        <a:lnSpc>
                          <a:spcPct val="107000"/>
                        </a:lnSpc>
                      </a:pPr>
                      <a:r>
                        <a:rPr sz="1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5.1</a:t>
                      </a:r>
                      <a:r>
                        <a:rPr sz="1000" b="1" spc="5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Consumer Connection Management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b="1" i="1" spc="-10" dirty="0">
                          <a:latin typeface="Arial"/>
                          <a:cs typeface="Arial"/>
                        </a:rPr>
                        <a:t>Definition/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b="1" i="1" spc="-10" dirty="0">
                          <a:latin typeface="Arial"/>
                          <a:cs typeface="Arial"/>
                        </a:rPr>
                        <a:t>Characteristic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Incorporating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IT/online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based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processes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consumer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connection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management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help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utility in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securing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higher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satisfaction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levels,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saving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transaction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costs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optimizing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manpower resources.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4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310515">
                        <a:lnSpc>
                          <a:spcPct val="107200"/>
                        </a:lnSpc>
                        <a:spcBef>
                          <a:spcPts val="165"/>
                        </a:spcBef>
                      </a:pPr>
                      <a:r>
                        <a:rPr sz="1000" b="1" i="1" spc="-10" dirty="0">
                          <a:latin typeface="Arial"/>
                          <a:cs typeface="Arial"/>
                        </a:rPr>
                        <a:t>Maturity Implication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adoption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online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tools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reducing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cost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managing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applications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new/existing</a:t>
                      </a:r>
                      <a:r>
                        <a:rPr sz="1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connections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86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3025" marR="231775">
                        <a:lnSpc>
                          <a:spcPct val="107000"/>
                        </a:lnSpc>
                        <a:spcBef>
                          <a:spcPts val="830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5.2</a:t>
                      </a:r>
                      <a:r>
                        <a:rPr sz="1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Customer </a:t>
                      </a:r>
                      <a:r>
                        <a:rPr sz="1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Care 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Infrastructure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b="1" i="1" spc="-10" dirty="0">
                          <a:latin typeface="Arial"/>
                          <a:cs typeface="Arial"/>
                        </a:rPr>
                        <a:t>Definition/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b="1" i="1" spc="-10" dirty="0">
                          <a:latin typeface="Arial"/>
                          <a:cs typeface="Arial"/>
                        </a:rPr>
                        <a:t>Characteristic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just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centralize,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state-of-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art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IT-driven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care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platform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provide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efficient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user-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friendly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customer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service. Some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core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applications include: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415925" marR="62865" indent="-342900" algn="just">
                        <a:lnSpc>
                          <a:spcPct val="107000"/>
                        </a:lnSpc>
                        <a:spcBef>
                          <a:spcPts val="5"/>
                        </a:spcBef>
                        <a:buSzPct val="120000"/>
                        <a:buChar char="•"/>
                        <a:tabLst>
                          <a:tab pos="416559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Relationship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Management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(CRM)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systems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compile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across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different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channels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points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contact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between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utility.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CRM</a:t>
                      </a:r>
                      <a:r>
                        <a:rPr sz="1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concentrates</a:t>
                      </a:r>
                      <a:r>
                        <a:rPr sz="10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service-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oriented</a:t>
                      </a:r>
                      <a:r>
                        <a:rPr sz="1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activities</a:t>
                      </a:r>
                      <a:r>
                        <a:rPr sz="10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such</a:t>
                      </a:r>
                      <a:r>
                        <a:rPr sz="1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0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0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set-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up;</a:t>
                      </a:r>
                      <a:r>
                        <a:rPr sz="1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issue</a:t>
                      </a:r>
                      <a:r>
                        <a:rPr sz="1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correction;</a:t>
                      </a:r>
                      <a:r>
                        <a:rPr sz="1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servicing</a:t>
                      </a:r>
                      <a:r>
                        <a:rPr sz="1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requests</a:t>
                      </a:r>
                      <a:r>
                        <a:rPr sz="1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0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information,</a:t>
                      </a:r>
                      <a:r>
                        <a:rPr sz="10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etc.</a:t>
                      </a:r>
                      <a:r>
                        <a:rPr sz="1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CRM</a:t>
                      </a:r>
                      <a:r>
                        <a:rPr sz="10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systems</a:t>
                      </a:r>
                      <a:r>
                        <a:rPr sz="1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also</a:t>
                      </a:r>
                      <a:r>
                        <a:rPr sz="1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give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customer-facing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staff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detailed information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customers'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personal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information,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bill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history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concerns.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415925" marR="62865" indent="-342900" algn="just">
                        <a:lnSpc>
                          <a:spcPct val="107000"/>
                        </a:lnSpc>
                        <a:buSzPct val="120000"/>
                        <a:buChar char="•"/>
                        <a:tabLst>
                          <a:tab pos="416559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Interactive</a:t>
                      </a:r>
                      <a:r>
                        <a:rPr sz="1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Voice</a:t>
                      </a:r>
                      <a:r>
                        <a:rPr sz="1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Response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Service</a:t>
                      </a:r>
                      <a:r>
                        <a:rPr sz="1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(IVRS)</a:t>
                      </a:r>
                      <a:r>
                        <a:rPr sz="1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telephony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menu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0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enables</a:t>
                      </a:r>
                      <a:r>
                        <a:rPr sz="1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identification,</a:t>
                      </a:r>
                      <a:r>
                        <a:rPr sz="1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segmentation</a:t>
                      </a:r>
                      <a:r>
                        <a:rPr sz="1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routing</a:t>
                      </a:r>
                      <a:r>
                        <a:rPr sz="1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callers.</a:t>
                      </a:r>
                      <a:r>
                        <a:rPr sz="1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effective</a:t>
                      </a:r>
                      <a:r>
                        <a:rPr sz="1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tool</a:t>
                      </a:r>
                      <a:r>
                        <a:rPr sz="1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help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significantly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costs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increase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efficiency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care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center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415925" marR="64135" indent="-342900" algn="just">
                        <a:lnSpc>
                          <a:spcPts val="1420"/>
                        </a:lnSpc>
                        <a:spcBef>
                          <a:spcPts val="45"/>
                        </a:spcBef>
                        <a:buSzPct val="109090"/>
                        <a:buFont typeface="Arial"/>
                        <a:buChar char="•"/>
                        <a:tabLst>
                          <a:tab pos="416559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Automated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distributor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application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/device</a:t>
                      </a:r>
                      <a:r>
                        <a:rPr sz="11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integrates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IVRS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efficiently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distribute/routes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inbound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calls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most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appropriate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customer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care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agents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415925" marR="62230" indent="-342900" algn="just">
                        <a:lnSpc>
                          <a:spcPts val="1400"/>
                        </a:lnSpc>
                        <a:spcBef>
                          <a:spcPts val="5"/>
                        </a:spcBef>
                        <a:buSzPct val="120000"/>
                        <a:buChar char="•"/>
                        <a:tabLst>
                          <a:tab pos="416559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Computer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Telephony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Integration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(CTI)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allows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interactions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telephone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computer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integrated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coordinated.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most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common application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CTI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“screen-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pop”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ability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populate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computer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screen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with caller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history.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415925" marR="62230" indent="-342900" algn="just">
                        <a:lnSpc>
                          <a:spcPts val="1280"/>
                        </a:lnSpc>
                        <a:spcBef>
                          <a:spcPts val="25"/>
                        </a:spcBef>
                        <a:buSzPct val="120000"/>
                        <a:buChar char="•"/>
                        <a:tabLst>
                          <a:tab pos="416559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Chat-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bots</a:t>
                      </a:r>
                      <a:r>
                        <a:rPr sz="1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chat-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bot</a:t>
                      </a:r>
                      <a:r>
                        <a:rPr sz="1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0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0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artificial</a:t>
                      </a:r>
                      <a:r>
                        <a:rPr sz="10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intelligence</a:t>
                      </a:r>
                      <a:r>
                        <a:rPr sz="1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(AI)</a:t>
                      </a:r>
                      <a:r>
                        <a:rPr sz="10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software</a:t>
                      </a:r>
                      <a:r>
                        <a:rPr sz="1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0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simulate</a:t>
                      </a:r>
                      <a:r>
                        <a:rPr sz="10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conversation</a:t>
                      </a:r>
                      <a:r>
                        <a:rPr sz="1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(or</a:t>
                      </a:r>
                      <a:r>
                        <a:rPr sz="10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chat)</a:t>
                      </a:r>
                      <a:r>
                        <a:rPr sz="10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0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0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natural</a:t>
                      </a:r>
                      <a:r>
                        <a:rPr sz="10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language</a:t>
                      </a:r>
                      <a:r>
                        <a:rPr sz="1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through</a:t>
                      </a:r>
                      <a:r>
                        <a:rPr sz="10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messaging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applications,</a:t>
                      </a:r>
                      <a:r>
                        <a:rPr sz="1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websites/mobile</a:t>
                      </a:r>
                      <a:r>
                        <a:rPr sz="1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apps.</a:t>
                      </a:r>
                      <a:r>
                        <a:rPr sz="1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Chat-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bot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applications</a:t>
                      </a:r>
                      <a:r>
                        <a:rPr sz="1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streamline</a:t>
                      </a:r>
                      <a:r>
                        <a:rPr sz="1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interactions</a:t>
                      </a:r>
                      <a:r>
                        <a:rPr sz="1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enhancing</a:t>
                      </a:r>
                      <a:r>
                        <a:rPr sz="1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experience.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same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time,</a:t>
                      </a:r>
                      <a:r>
                        <a:rPr sz="1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they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offer</a:t>
                      </a:r>
                      <a:r>
                        <a:rPr sz="1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utilities</a:t>
                      </a:r>
                      <a:r>
                        <a:rPr sz="1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new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opportunities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improve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engagement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process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operational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efficiency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reducing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typical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cost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service.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4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310515">
                        <a:lnSpc>
                          <a:spcPct val="107000"/>
                        </a:lnSpc>
                        <a:spcBef>
                          <a:spcPts val="175"/>
                        </a:spcBef>
                      </a:pPr>
                      <a:r>
                        <a:rPr sz="1000" b="1" i="1" spc="-10" dirty="0">
                          <a:latin typeface="Arial"/>
                          <a:cs typeface="Arial"/>
                        </a:rPr>
                        <a:t>Maturity Implication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integration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automation/IT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tools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care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operations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increasing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satisfaction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operational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efficiency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156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73025" marR="219075">
                        <a:lnSpc>
                          <a:spcPct val="107100"/>
                        </a:lnSpc>
                      </a:pPr>
                      <a:r>
                        <a:rPr sz="1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5.3</a:t>
                      </a:r>
                      <a:r>
                        <a:rPr sz="1000" b="1" spc="5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Consumer Engagement Program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135890">
                        <a:lnSpc>
                          <a:spcPct val="107000"/>
                        </a:lnSpc>
                        <a:spcBef>
                          <a:spcPts val="175"/>
                        </a:spcBef>
                      </a:pPr>
                      <a:r>
                        <a:rPr sz="1000" b="1" i="1" spc="-10" dirty="0">
                          <a:latin typeface="Arial"/>
                          <a:cs typeface="Arial"/>
                        </a:rPr>
                        <a:t>Definition/ Characteristic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371475">
                        <a:lnSpc>
                          <a:spcPct val="107000"/>
                        </a:lnSpc>
                        <a:spcBef>
                          <a:spcPts val="17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Incorporating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engagement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core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part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utility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operations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encouraging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customers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adopt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grid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technologies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actively and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thus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help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unlock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full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range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grid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benefits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3025" marR="62865" algn="just">
                        <a:lnSpc>
                          <a:spcPct val="107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Smart grid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requires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active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consumer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participation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to unlock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full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range of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benefits.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Therefore,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utility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transitions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 smart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grid,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incorporating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engagement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core part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utility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operations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becomes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important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encouraging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customers to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leverage and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adopt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grid technologies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actively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(i.e.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enabling them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become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more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informed,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aware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energy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usage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participate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utility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programs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mutual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benefits).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4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310515">
                        <a:lnSpc>
                          <a:spcPct val="107000"/>
                        </a:lnSpc>
                        <a:spcBef>
                          <a:spcPts val="175"/>
                        </a:spcBef>
                      </a:pPr>
                      <a:r>
                        <a:rPr sz="1000" b="1" i="1" spc="-10" dirty="0">
                          <a:latin typeface="Arial"/>
                          <a:cs typeface="Arial"/>
                        </a:rPr>
                        <a:t>Maturity Implication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196850">
                        <a:lnSpc>
                          <a:spcPct val="107000"/>
                        </a:lnSpc>
                        <a:spcBef>
                          <a:spcPts val="1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level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program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focus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including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funding,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online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media,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dedicated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staff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delivering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higher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level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consumer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engagement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participation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41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5.4</a:t>
                      </a:r>
                      <a:r>
                        <a:rPr sz="10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Metering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135890">
                        <a:lnSpc>
                          <a:spcPct val="107000"/>
                        </a:lnSpc>
                        <a:spcBef>
                          <a:spcPts val="175"/>
                        </a:spcBef>
                      </a:pPr>
                      <a:r>
                        <a:rPr sz="1000" b="1" i="1" spc="-10" dirty="0">
                          <a:latin typeface="Arial"/>
                          <a:cs typeface="Arial"/>
                        </a:rPr>
                        <a:t>Definition/ Characteristic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428625">
                        <a:lnSpc>
                          <a:spcPct val="107000"/>
                        </a:lnSpc>
                        <a:spcBef>
                          <a:spcPts val="17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Enabling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greater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choice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customer-owned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generation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(e.g.,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solar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rooftop)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providing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seamless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consumer-friendly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based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process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implementing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net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metering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policy.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4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310515">
                        <a:lnSpc>
                          <a:spcPct val="107000"/>
                        </a:lnSpc>
                        <a:spcBef>
                          <a:spcPts val="175"/>
                        </a:spcBef>
                      </a:pPr>
                      <a:r>
                        <a:rPr sz="1000" b="1" i="1" spc="-10" dirty="0">
                          <a:latin typeface="Arial"/>
                          <a:cs typeface="Arial"/>
                        </a:rPr>
                        <a:t>Maturity Implication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adoption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online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tools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reducing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cost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net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metering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applications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helping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increasing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consumer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adoption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1451717" y="595376"/>
            <a:ext cx="334010" cy="294640"/>
            <a:chOff x="11451717" y="595376"/>
            <a:chExt cx="334010" cy="294640"/>
          </a:xfrm>
        </p:grpSpPr>
        <p:sp>
          <p:nvSpPr>
            <p:cNvPr id="6" name="object 6"/>
            <p:cNvSpPr/>
            <p:nvPr/>
          </p:nvSpPr>
          <p:spPr>
            <a:xfrm>
              <a:off x="11451717" y="595376"/>
              <a:ext cx="334010" cy="294640"/>
            </a:xfrm>
            <a:custGeom>
              <a:avLst/>
              <a:gdLst/>
              <a:ahLst/>
              <a:cxnLst/>
              <a:rect l="l" t="t" r="r" b="b"/>
              <a:pathLst>
                <a:path w="334009" h="294640">
                  <a:moveTo>
                    <a:pt x="333882" y="0"/>
                  </a:moveTo>
                  <a:lnTo>
                    <a:pt x="0" y="0"/>
                  </a:lnTo>
                  <a:lnTo>
                    <a:pt x="0" y="294259"/>
                  </a:lnTo>
                  <a:lnTo>
                    <a:pt x="333882" y="294259"/>
                  </a:lnTo>
                  <a:lnTo>
                    <a:pt x="333882" y="257428"/>
                  </a:lnTo>
                  <a:lnTo>
                    <a:pt x="84200" y="257428"/>
                  </a:lnTo>
                  <a:lnTo>
                    <a:pt x="84200" y="147065"/>
                  </a:lnTo>
                  <a:lnTo>
                    <a:pt x="56641" y="147065"/>
                  </a:lnTo>
                  <a:lnTo>
                    <a:pt x="167004" y="36702"/>
                  </a:lnTo>
                  <a:lnTo>
                    <a:pt x="333882" y="36702"/>
                  </a:lnTo>
                  <a:lnTo>
                    <a:pt x="333882" y="0"/>
                  </a:lnTo>
                  <a:close/>
                </a:path>
                <a:path w="334009" h="294640">
                  <a:moveTo>
                    <a:pt x="333882" y="50546"/>
                  </a:moveTo>
                  <a:lnTo>
                    <a:pt x="235965" y="50546"/>
                  </a:lnTo>
                  <a:lnTo>
                    <a:pt x="235965" y="105663"/>
                  </a:lnTo>
                  <a:lnTo>
                    <a:pt x="277367" y="147065"/>
                  </a:lnTo>
                  <a:lnTo>
                    <a:pt x="249681" y="147065"/>
                  </a:lnTo>
                  <a:lnTo>
                    <a:pt x="249681" y="257428"/>
                  </a:lnTo>
                  <a:lnTo>
                    <a:pt x="333882" y="257428"/>
                  </a:lnTo>
                  <a:lnTo>
                    <a:pt x="333882" y="50546"/>
                  </a:lnTo>
                  <a:close/>
                </a:path>
                <a:path w="334009" h="294640">
                  <a:moveTo>
                    <a:pt x="333882" y="36702"/>
                  </a:moveTo>
                  <a:lnTo>
                    <a:pt x="167004" y="36702"/>
                  </a:lnTo>
                  <a:lnTo>
                    <a:pt x="208406" y="78104"/>
                  </a:lnTo>
                  <a:lnTo>
                    <a:pt x="208406" y="50546"/>
                  </a:lnTo>
                  <a:lnTo>
                    <a:pt x="333882" y="50546"/>
                  </a:lnTo>
                  <a:lnTo>
                    <a:pt x="333882" y="36702"/>
                  </a:lnTo>
                  <a:close/>
                </a:path>
              </a:pathLst>
            </a:custGeom>
            <a:solidFill>
              <a:srgbClr val="009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8359" y="632079"/>
              <a:ext cx="220725" cy="2207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944" y="99822"/>
            <a:ext cx="11737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338D"/>
                </a:solidFill>
              </a:rPr>
              <a:t>Sub-</a:t>
            </a:r>
            <a:r>
              <a:rPr sz="2800" dirty="0">
                <a:solidFill>
                  <a:srgbClr val="00338D"/>
                </a:solidFill>
              </a:rPr>
              <a:t>Domain</a:t>
            </a:r>
            <a:r>
              <a:rPr sz="2800" spc="-8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Characteristics</a:t>
            </a:r>
            <a:r>
              <a:rPr sz="2800" spc="-10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and</a:t>
            </a:r>
            <a:r>
              <a:rPr sz="2800" spc="-11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Maturity</a:t>
            </a:r>
            <a:r>
              <a:rPr sz="2800" spc="-10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Implications:</a:t>
            </a:r>
            <a:r>
              <a:rPr sz="2800" spc="-6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BB1F4A"/>
                </a:solidFill>
              </a:rPr>
              <a:t>(Regulatory</a:t>
            </a:r>
            <a:r>
              <a:rPr sz="2800" spc="-95" dirty="0">
                <a:solidFill>
                  <a:srgbClr val="BB1F4A"/>
                </a:solidFill>
              </a:rPr>
              <a:t> </a:t>
            </a:r>
            <a:r>
              <a:rPr sz="2800" spc="-50" dirty="0">
                <a:solidFill>
                  <a:srgbClr val="BB1F4A"/>
                </a:solidFill>
              </a:rPr>
              <a:t>&amp;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-15875" y="526542"/>
            <a:ext cx="12223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10415" algn="l"/>
              </a:tabLst>
            </a:pPr>
            <a:r>
              <a:rPr sz="2800" b="1" u="sng" spc="-15" dirty="0">
                <a:solidFill>
                  <a:srgbClr val="BB1F4A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2800" b="1" u="sng" dirty="0">
                <a:solidFill>
                  <a:srgbClr val="BB1F4A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Policy</a:t>
            </a:r>
            <a:r>
              <a:rPr sz="2800" b="1" u="sng" spc="-25" dirty="0">
                <a:solidFill>
                  <a:srgbClr val="BB1F4A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10" dirty="0">
                <a:solidFill>
                  <a:srgbClr val="BB1F4A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Domain)</a:t>
            </a:r>
            <a:r>
              <a:rPr sz="2800" b="1" u="sng" dirty="0">
                <a:solidFill>
                  <a:srgbClr val="BB1F4A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796" y="1106424"/>
          <a:ext cx="11775440" cy="380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0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6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6.1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3025" marR="193040">
                        <a:lnSpc>
                          <a:spcPct val="107100"/>
                        </a:lnSpc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Regulatory Interface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i="1" spc="-10" dirty="0">
                          <a:latin typeface="Arial"/>
                          <a:cs typeface="Arial"/>
                        </a:rPr>
                        <a:t>Definition/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i="1" spc="-10" dirty="0">
                          <a:latin typeface="Arial"/>
                          <a:cs typeface="Arial"/>
                        </a:rPr>
                        <a:t>Characteristic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Pro-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actively</a:t>
                      </a:r>
                      <a:r>
                        <a:rPr sz="14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seeking</a:t>
                      </a:r>
                      <a:r>
                        <a:rPr sz="14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regulatory</a:t>
                      </a:r>
                      <a:r>
                        <a:rPr sz="14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approvals</a:t>
                      </a:r>
                      <a:r>
                        <a:rPr sz="14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buy-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required</a:t>
                      </a:r>
                      <a:r>
                        <a:rPr sz="14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4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enabling</a:t>
                      </a:r>
                      <a:r>
                        <a:rPr sz="14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4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services</a:t>
                      </a:r>
                      <a:r>
                        <a:rPr sz="14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unlock</a:t>
                      </a:r>
                      <a:r>
                        <a:rPr sz="14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various</a:t>
                      </a:r>
                      <a:r>
                        <a:rPr sz="14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smart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grid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functionalities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73025" marR="65405">
                        <a:lnSpc>
                          <a:spcPct val="1071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Departure</a:t>
                      </a:r>
                      <a:r>
                        <a:rPr sz="140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40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traditional</a:t>
                      </a:r>
                      <a:r>
                        <a:rPr sz="14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business</a:t>
                      </a:r>
                      <a:r>
                        <a:rPr sz="14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models</a:t>
                      </a:r>
                      <a:r>
                        <a:rPr sz="14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4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grid</a:t>
                      </a:r>
                      <a:r>
                        <a:rPr sz="14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deployment</a:t>
                      </a:r>
                      <a:r>
                        <a:rPr sz="14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exploration</a:t>
                      </a:r>
                      <a:r>
                        <a:rPr sz="14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4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business</a:t>
                      </a:r>
                      <a:r>
                        <a:rPr sz="14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models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which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efficient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well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financially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viable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8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i="1" spc="-10" dirty="0">
                          <a:latin typeface="Arial"/>
                          <a:cs typeface="Arial"/>
                        </a:rPr>
                        <a:t>Maturity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i="1" spc="-10" dirty="0">
                          <a:latin typeface="Arial"/>
                          <a:cs typeface="Arial"/>
                        </a:rPr>
                        <a:t>Implication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The levels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progress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towards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pro-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active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collaboration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utility and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regulator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identify,</a:t>
                      </a:r>
                      <a:r>
                        <a:rPr sz="14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develop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enable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operationalization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business/investment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cases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based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grid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technologies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8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3025" marR="125095">
                        <a:lnSpc>
                          <a:spcPct val="107200"/>
                        </a:lnSpc>
                        <a:spcBef>
                          <a:spcPts val="8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6.2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Data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Privacy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Cyber Security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369570">
                        <a:lnSpc>
                          <a:spcPct val="107100"/>
                        </a:lnSpc>
                        <a:spcBef>
                          <a:spcPts val="120"/>
                        </a:spcBef>
                      </a:pPr>
                      <a:r>
                        <a:rPr sz="1400" i="1" spc="-10" dirty="0">
                          <a:latin typeface="Arial"/>
                          <a:cs typeface="Arial"/>
                        </a:rPr>
                        <a:t>Definition/ Characteristic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1594" algn="just">
                        <a:lnSpc>
                          <a:spcPct val="1071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Having</a:t>
                      </a:r>
                      <a:r>
                        <a:rPr sz="14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place</a:t>
                      </a:r>
                      <a:r>
                        <a:rPr sz="14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formal</a:t>
                      </a:r>
                      <a:r>
                        <a:rPr sz="14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guidelines/</a:t>
                      </a:r>
                      <a:r>
                        <a:rPr sz="14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processes</a:t>
                      </a:r>
                      <a:r>
                        <a:rPr sz="14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structures</a:t>
                      </a:r>
                      <a:r>
                        <a:rPr sz="14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promote</a:t>
                      </a:r>
                      <a:r>
                        <a:rPr sz="14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4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security</a:t>
                      </a:r>
                      <a:r>
                        <a:rPr sz="14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measures</a:t>
                      </a:r>
                      <a:r>
                        <a:rPr sz="14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deal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4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potential</a:t>
                      </a:r>
                      <a:r>
                        <a:rPr sz="14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vulnerabilities</a:t>
                      </a:r>
                      <a:r>
                        <a:rPr sz="14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4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systems,</a:t>
                      </a:r>
                      <a:r>
                        <a:rPr sz="14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thus</a:t>
                      </a:r>
                      <a:r>
                        <a:rPr sz="14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enabling</a:t>
                      </a:r>
                      <a:r>
                        <a:rPr sz="14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confidentiality,</a:t>
                      </a:r>
                      <a:r>
                        <a:rPr sz="14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integrity</a:t>
                      </a:r>
                      <a:r>
                        <a:rPr sz="14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availability</a:t>
                      </a:r>
                      <a:r>
                        <a:rPr sz="14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14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critical</a:t>
                      </a:r>
                      <a:r>
                        <a:rPr sz="14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infrastructure.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4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0091DA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04520">
                        <a:lnSpc>
                          <a:spcPct val="107100"/>
                        </a:lnSpc>
                        <a:spcBef>
                          <a:spcPts val="120"/>
                        </a:spcBef>
                      </a:pPr>
                      <a:r>
                        <a:rPr sz="1400" i="1" spc="-10" dirty="0">
                          <a:latin typeface="Arial"/>
                          <a:cs typeface="Arial"/>
                        </a:rPr>
                        <a:t>Maturity Implication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87878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2230">
                        <a:lnSpc>
                          <a:spcPct val="1071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4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track</a:t>
                      </a:r>
                      <a:r>
                        <a:rPr sz="14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4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adoption</a:t>
                      </a:r>
                      <a:r>
                        <a:rPr sz="14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40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privacy</a:t>
                      </a:r>
                      <a:r>
                        <a:rPr sz="14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cyber</a:t>
                      </a:r>
                      <a:r>
                        <a:rPr sz="14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security</a:t>
                      </a:r>
                      <a:r>
                        <a:rPr sz="14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measures</a:t>
                      </a:r>
                      <a:r>
                        <a:rPr sz="140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utility</a:t>
                      </a:r>
                      <a:r>
                        <a:rPr sz="140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14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day-to-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day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operations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87878"/>
                      </a:solidFill>
                      <a:prstDash val="solid"/>
                    </a:lnR>
                    <a:lnT w="12700">
                      <a:solidFill>
                        <a:srgbClr val="787878"/>
                      </a:solidFill>
                      <a:prstDash val="solid"/>
                    </a:lnT>
                    <a:lnB w="12700">
                      <a:solidFill>
                        <a:srgbClr val="787878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1451717" y="595376"/>
            <a:ext cx="334010" cy="294640"/>
            <a:chOff x="11451717" y="595376"/>
            <a:chExt cx="334010" cy="294640"/>
          </a:xfrm>
        </p:grpSpPr>
        <p:sp>
          <p:nvSpPr>
            <p:cNvPr id="6" name="object 6"/>
            <p:cNvSpPr/>
            <p:nvPr/>
          </p:nvSpPr>
          <p:spPr>
            <a:xfrm>
              <a:off x="11451717" y="595376"/>
              <a:ext cx="334010" cy="294640"/>
            </a:xfrm>
            <a:custGeom>
              <a:avLst/>
              <a:gdLst/>
              <a:ahLst/>
              <a:cxnLst/>
              <a:rect l="l" t="t" r="r" b="b"/>
              <a:pathLst>
                <a:path w="334009" h="294640">
                  <a:moveTo>
                    <a:pt x="333882" y="0"/>
                  </a:moveTo>
                  <a:lnTo>
                    <a:pt x="0" y="0"/>
                  </a:lnTo>
                  <a:lnTo>
                    <a:pt x="0" y="294259"/>
                  </a:lnTo>
                  <a:lnTo>
                    <a:pt x="333882" y="294259"/>
                  </a:lnTo>
                  <a:lnTo>
                    <a:pt x="333882" y="257428"/>
                  </a:lnTo>
                  <a:lnTo>
                    <a:pt x="84200" y="257428"/>
                  </a:lnTo>
                  <a:lnTo>
                    <a:pt x="84200" y="147065"/>
                  </a:lnTo>
                  <a:lnTo>
                    <a:pt x="56641" y="147065"/>
                  </a:lnTo>
                  <a:lnTo>
                    <a:pt x="167004" y="36702"/>
                  </a:lnTo>
                  <a:lnTo>
                    <a:pt x="333882" y="36702"/>
                  </a:lnTo>
                  <a:lnTo>
                    <a:pt x="333882" y="0"/>
                  </a:lnTo>
                  <a:close/>
                </a:path>
                <a:path w="334009" h="294640">
                  <a:moveTo>
                    <a:pt x="333882" y="50546"/>
                  </a:moveTo>
                  <a:lnTo>
                    <a:pt x="235965" y="50546"/>
                  </a:lnTo>
                  <a:lnTo>
                    <a:pt x="235965" y="105663"/>
                  </a:lnTo>
                  <a:lnTo>
                    <a:pt x="277367" y="147065"/>
                  </a:lnTo>
                  <a:lnTo>
                    <a:pt x="249681" y="147065"/>
                  </a:lnTo>
                  <a:lnTo>
                    <a:pt x="249681" y="257428"/>
                  </a:lnTo>
                  <a:lnTo>
                    <a:pt x="333882" y="257428"/>
                  </a:lnTo>
                  <a:lnTo>
                    <a:pt x="333882" y="50546"/>
                  </a:lnTo>
                  <a:close/>
                </a:path>
                <a:path w="334009" h="294640">
                  <a:moveTo>
                    <a:pt x="333882" y="36702"/>
                  </a:moveTo>
                  <a:lnTo>
                    <a:pt x="167004" y="36702"/>
                  </a:lnTo>
                  <a:lnTo>
                    <a:pt x="208406" y="78104"/>
                  </a:lnTo>
                  <a:lnTo>
                    <a:pt x="208406" y="50546"/>
                  </a:lnTo>
                  <a:lnTo>
                    <a:pt x="333882" y="50546"/>
                  </a:lnTo>
                  <a:lnTo>
                    <a:pt x="333882" y="36702"/>
                  </a:lnTo>
                  <a:close/>
                </a:path>
              </a:pathLst>
            </a:custGeom>
            <a:solidFill>
              <a:srgbClr val="009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8359" y="632079"/>
              <a:ext cx="220725" cy="2207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14707" y="6627062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338D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781" y="424942"/>
            <a:ext cx="1564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338D"/>
                </a:solidFill>
              </a:rPr>
              <a:t>Contents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70661" y="5594400"/>
            <a:ext cx="10795000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This</a:t>
            </a:r>
            <a:r>
              <a:rPr sz="1100" spc="2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presentation</a:t>
            </a:r>
            <a:r>
              <a:rPr sz="1100" spc="2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has</a:t>
            </a:r>
            <a:r>
              <a:rPr sz="1100" spc="20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been</a:t>
            </a:r>
            <a:r>
              <a:rPr sz="1100" spc="2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prepared</a:t>
            </a:r>
            <a:r>
              <a:rPr sz="1100" spc="1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under</a:t>
            </a:r>
            <a:r>
              <a:rPr sz="1100" spc="1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Technical</a:t>
            </a:r>
            <a:r>
              <a:rPr sz="1100" spc="2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Assistance</a:t>
            </a:r>
            <a:r>
              <a:rPr sz="1100" spc="1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titled</a:t>
            </a:r>
            <a:r>
              <a:rPr sz="1100" spc="2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“Supporting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Structural</a:t>
            </a:r>
            <a:r>
              <a:rPr sz="1100" spc="20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Reforms</a:t>
            </a:r>
            <a:r>
              <a:rPr sz="1100" spc="20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Indian</a:t>
            </a:r>
            <a:r>
              <a:rPr sz="1100" spc="2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Power</a:t>
            </a:r>
            <a:r>
              <a:rPr sz="1100" spc="2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Sector</a:t>
            </a:r>
            <a:r>
              <a:rPr sz="1100" spc="1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(or</a:t>
            </a:r>
            <a:r>
              <a:rPr sz="1100" spc="19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Power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Sector</a:t>
            </a:r>
            <a:r>
              <a:rPr sz="1100" spc="2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Reforms </a:t>
            </a:r>
            <a:r>
              <a:rPr sz="1100" dirty="0">
                <a:latin typeface="Arial"/>
                <a:cs typeface="Arial"/>
              </a:rPr>
              <a:t>Programme)”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funded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UK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aid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UK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government;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however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views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expressed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do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necessarily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reflect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UK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government‟s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official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policies.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KPMG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lead </a:t>
            </a:r>
            <a:r>
              <a:rPr sz="1100" dirty="0">
                <a:latin typeface="Arial"/>
                <a:cs typeface="Arial"/>
              </a:rPr>
              <a:t>service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provider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Technical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Assistance.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863" y="1700910"/>
            <a:ext cx="2160905" cy="2457450"/>
          </a:xfrm>
          <a:custGeom>
            <a:avLst/>
            <a:gdLst/>
            <a:ahLst/>
            <a:cxnLst/>
            <a:rect l="l" t="t" r="r" b="b"/>
            <a:pathLst>
              <a:path w="2160905" h="2457450">
                <a:moveTo>
                  <a:pt x="2160778" y="0"/>
                </a:moveTo>
                <a:lnTo>
                  <a:pt x="0" y="0"/>
                </a:lnTo>
                <a:lnTo>
                  <a:pt x="0" y="2457069"/>
                </a:lnTo>
                <a:lnTo>
                  <a:pt x="2160778" y="2457069"/>
                </a:lnTo>
                <a:lnTo>
                  <a:pt x="216077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7320" y="1700910"/>
            <a:ext cx="2150745" cy="2457450"/>
          </a:xfrm>
          <a:custGeom>
            <a:avLst/>
            <a:gdLst/>
            <a:ahLst/>
            <a:cxnLst/>
            <a:rect l="l" t="t" r="r" b="b"/>
            <a:pathLst>
              <a:path w="2150745" h="2457450">
                <a:moveTo>
                  <a:pt x="2150363" y="0"/>
                </a:moveTo>
                <a:lnTo>
                  <a:pt x="0" y="0"/>
                </a:lnTo>
                <a:lnTo>
                  <a:pt x="0" y="2457069"/>
                </a:lnTo>
                <a:lnTo>
                  <a:pt x="2150363" y="2457069"/>
                </a:lnTo>
                <a:lnTo>
                  <a:pt x="215036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2209" y="1700910"/>
            <a:ext cx="2150745" cy="2457450"/>
          </a:xfrm>
          <a:custGeom>
            <a:avLst/>
            <a:gdLst/>
            <a:ahLst/>
            <a:cxnLst/>
            <a:rect l="l" t="t" r="r" b="b"/>
            <a:pathLst>
              <a:path w="2150745" h="2457450">
                <a:moveTo>
                  <a:pt x="2150364" y="0"/>
                </a:moveTo>
                <a:lnTo>
                  <a:pt x="0" y="0"/>
                </a:lnTo>
                <a:lnTo>
                  <a:pt x="0" y="2457069"/>
                </a:lnTo>
                <a:lnTo>
                  <a:pt x="2150364" y="2457069"/>
                </a:lnTo>
                <a:lnTo>
                  <a:pt x="215036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7227" y="1689861"/>
            <a:ext cx="2150745" cy="2463800"/>
          </a:xfrm>
          <a:custGeom>
            <a:avLst/>
            <a:gdLst/>
            <a:ahLst/>
            <a:cxnLst/>
            <a:rect l="l" t="t" r="r" b="b"/>
            <a:pathLst>
              <a:path w="2150745" h="2463800">
                <a:moveTo>
                  <a:pt x="2150363" y="0"/>
                </a:moveTo>
                <a:lnTo>
                  <a:pt x="0" y="0"/>
                </a:lnTo>
                <a:lnTo>
                  <a:pt x="0" y="2463292"/>
                </a:lnTo>
                <a:lnTo>
                  <a:pt x="2150363" y="2463292"/>
                </a:lnTo>
                <a:lnTo>
                  <a:pt x="215036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1863" y="2119376"/>
            <a:ext cx="2160905" cy="20389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538480" marR="375920" indent="-157480">
              <a:lnSpc>
                <a:spcPct val="100000"/>
              </a:lnSpc>
            </a:pPr>
            <a:r>
              <a:rPr sz="1900" b="1" dirty="0">
                <a:latin typeface="Arial"/>
                <a:cs typeface="Arial"/>
              </a:rPr>
              <a:t>Context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spc="-25" dirty="0">
                <a:latin typeface="Arial"/>
                <a:cs typeface="Arial"/>
              </a:rPr>
              <a:t>and </a:t>
            </a:r>
            <a:r>
              <a:rPr sz="1900" b="1" spc="-10" dirty="0">
                <a:latin typeface="Arial"/>
                <a:cs typeface="Arial"/>
              </a:rPr>
              <a:t>Objective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7320" y="2119376"/>
            <a:ext cx="2150745" cy="20389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294005">
              <a:lnSpc>
                <a:spcPct val="100000"/>
              </a:lnSpc>
            </a:pPr>
            <a:r>
              <a:rPr sz="1900" b="1" spc="-10" dirty="0">
                <a:latin typeface="Arial"/>
                <a:cs typeface="Arial"/>
              </a:rPr>
              <a:t>Architecture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2209" y="2119376"/>
            <a:ext cx="2150745" cy="20389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</a:pPr>
            <a:r>
              <a:rPr sz="1900" b="1" spc="-20" dirty="0">
                <a:latin typeface="Arial"/>
                <a:cs typeface="Arial"/>
              </a:rPr>
              <a:t>Tool</a:t>
            </a:r>
            <a:r>
              <a:rPr sz="1900" b="1" spc="-10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Snapshot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77227" y="2107945"/>
            <a:ext cx="2150745" cy="20453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</a:pPr>
            <a:r>
              <a:rPr sz="1900" b="1" spc="-10" dirty="0">
                <a:latin typeface="Arial"/>
                <a:cs typeface="Arial"/>
              </a:rPr>
              <a:t>Usefulness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1344" y="1701317"/>
            <a:ext cx="785495" cy="418465"/>
          </a:xfrm>
          <a:prstGeom prst="rect">
            <a:avLst/>
          </a:prstGeom>
          <a:solidFill>
            <a:srgbClr val="00338D"/>
          </a:solidFill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9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69817" y="1701317"/>
            <a:ext cx="785495" cy="418465"/>
          </a:xfrm>
          <a:prstGeom prst="rect">
            <a:avLst/>
          </a:prstGeom>
          <a:solidFill>
            <a:srgbClr val="00338D"/>
          </a:solidFill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9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29402" y="1701317"/>
            <a:ext cx="785495" cy="418465"/>
          </a:xfrm>
          <a:prstGeom prst="rect">
            <a:avLst/>
          </a:prstGeom>
          <a:solidFill>
            <a:srgbClr val="00338D"/>
          </a:solidFill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9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59852" y="1689887"/>
            <a:ext cx="785495" cy="418465"/>
          </a:xfrm>
          <a:prstGeom prst="rect">
            <a:avLst/>
          </a:prstGeom>
          <a:solidFill>
            <a:srgbClr val="00338D"/>
          </a:solidFill>
        </p:spPr>
        <p:txBody>
          <a:bodyPr vert="horz" wrap="square" lIns="0" tIns="482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80"/>
              </a:spcBef>
            </a:pPr>
            <a:r>
              <a:rPr sz="19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616058" y="1689861"/>
            <a:ext cx="2150745" cy="2463800"/>
          </a:xfrm>
          <a:custGeom>
            <a:avLst/>
            <a:gdLst/>
            <a:ahLst/>
            <a:cxnLst/>
            <a:rect l="l" t="t" r="r" b="b"/>
            <a:pathLst>
              <a:path w="2150745" h="2463800">
                <a:moveTo>
                  <a:pt x="2150364" y="0"/>
                </a:moveTo>
                <a:lnTo>
                  <a:pt x="0" y="0"/>
                </a:lnTo>
                <a:lnTo>
                  <a:pt x="0" y="2463292"/>
                </a:lnTo>
                <a:lnTo>
                  <a:pt x="2150364" y="2463292"/>
                </a:lnTo>
                <a:lnTo>
                  <a:pt x="215036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616058" y="2107819"/>
            <a:ext cx="2150745" cy="20453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320040" marR="229235" indent="-82550">
              <a:lnSpc>
                <a:spcPct val="100000"/>
              </a:lnSpc>
            </a:pPr>
            <a:r>
              <a:rPr sz="1900" b="1" dirty="0">
                <a:latin typeface="Arial"/>
                <a:cs typeface="Arial"/>
              </a:rPr>
              <a:t>Applicability</a:t>
            </a:r>
            <a:r>
              <a:rPr sz="1900" b="1" spc="-105" dirty="0">
                <a:latin typeface="Arial"/>
                <a:cs typeface="Arial"/>
              </a:rPr>
              <a:t> </a:t>
            </a:r>
            <a:r>
              <a:rPr sz="1900" b="1" spc="-50" dirty="0">
                <a:latin typeface="Arial"/>
                <a:cs typeface="Arial"/>
              </a:rPr>
              <a:t>&amp; </a:t>
            </a:r>
            <a:r>
              <a:rPr sz="1900" b="1" dirty="0">
                <a:latin typeface="Arial"/>
                <a:cs typeface="Arial"/>
              </a:rPr>
              <a:t>Way</a:t>
            </a:r>
            <a:r>
              <a:rPr sz="1900" b="1" spc="-10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Forward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98683" y="1689760"/>
            <a:ext cx="785495" cy="418465"/>
          </a:xfrm>
          <a:prstGeom prst="rect">
            <a:avLst/>
          </a:prstGeom>
          <a:solidFill>
            <a:srgbClr val="00338D"/>
          </a:solidFill>
        </p:spPr>
        <p:txBody>
          <a:bodyPr vert="horz" wrap="square" lIns="0" tIns="482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80"/>
              </a:spcBef>
            </a:pPr>
            <a:r>
              <a:rPr sz="19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6963" y="1025461"/>
            <a:ext cx="9789795" cy="403860"/>
          </a:xfrm>
          <a:custGeom>
            <a:avLst/>
            <a:gdLst/>
            <a:ahLst/>
            <a:cxnLst/>
            <a:rect l="l" t="t" r="r" b="b"/>
            <a:pathLst>
              <a:path w="9789795" h="403859">
                <a:moveTo>
                  <a:pt x="9789414" y="0"/>
                </a:moveTo>
                <a:lnTo>
                  <a:pt x="0" y="0"/>
                </a:lnTo>
                <a:lnTo>
                  <a:pt x="0" y="403415"/>
                </a:lnTo>
                <a:lnTo>
                  <a:pt x="9789414" y="403415"/>
                </a:lnTo>
                <a:lnTo>
                  <a:pt x="9789414" y="0"/>
                </a:lnTo>
                <a:close/>
              </a:path>
            </a:pathLst>
          </a:custGeom>
          <a:solidFill>
            <a:srgbClr val="049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58890" y="1095883"/>
            <a:ext cx="13049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Maturity</a:t>
            </a:r>
            <a:r>
              <a:rPr sz="15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Levels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6963" y="1455864"/>
            <a:ext cx="1877695" cy="403860"/>
          </a:xfrm>
          <a:custGeom>
            <a:avLst/>
            <a:gdLst/>
            <a:ahLst/>
            <a:cxnLst/>
            <a:rect l="l" t="t" r="r" b="b"/>
            <a:pathLst>
              <a:path w="1877695" h="403860">
                <a:moveTo>
                  <a:pt x="1877440" y="0"/>
                </a:moveTo>
                <a:lnTo>
                  <a:pt x="0" y="0"/>
                </a:lnTo>
                <a:lnTo>
                  <a:pt x="0" y="403415"/>
                </a:lnTo>
                <a:lnTo>
                  <a:pt x="1877440" y="403415"/>
                </a:lnTo>
                <a:lnTo>
                  <a:pt x="1877440" y="0"/>
                </a:lnTo>
                <a:close/>
              </a:path>
            </a:pathLst>
          </a:custGeom>
          <a:solidFill>
            <a:srgbClr val="049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37129" y="1526285"/>
            <a:ext cx="238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L1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94988" y="1455864"/>
            <a:ext cx="1877695" cy="403860"/>
          </a:xfrm>
          <a:custGeom>
            <a:avLst/>
            <a:gdLst/>
            <a:ahLst/>
            <a:cxnLst/>
            <a:rect l="l" t="t" r="r" b="b"/>
            <a:pathLst>
              <a:path w="1877695" h="403860">
                <a:moveTo>
                  <a:pt x="1877440" y="0"/>
                </a:moveTo>
                <a:lnTo>
                  <a:pt x="0" y="0"/>
                </a:lnTo>
                <a:lnTo>
                  <a:pt x="0" y="403415"/>
                </a:lnTo>
                <a:lnTo>
                  <a:pt x="1877440" y="403415"/>
                </a:lnTo>
                <a:lnTo>
                  <a:pt x="1877440" y="0"/>
                </a:lnTo>
                <a:close/>
              </a:path>
            </a:pathLst>
          </a:custGeom>
          <a:solidFill>
            <a:srgbClr val="049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15280" y="1526285"/>
            <a:ext cx="238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L2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73013" y="1455864"/>
            <a:ext cx="1877695" cy="403860"/>
          </a:xfrm>
          <a:custGeom>
            <a:avLst/>
            <a:gdLst/>
            <a:ahLst/>
            <a:cxnLst/>
            <a:rect l="l" t="t" r="r" b="b"/>
            <a:pathLst>
              <a:path w="1877695" h="403860">
                <a:moveTo>
                  <a:pt x="1877440" y="0"/>
                </a:moveTo>
                <a:lnTo>
                  <a:pt x="0" y="0"/>
                </a:lnTo>
                <a:lnTo>
                  <a:pt x="0" y="403415"/>
                </a:lnTo>
                <a:lnTo>
                  <a:pt x="1877440" y="403415"/>
                </a:lnTo>
                <a:lnTo>
                  <a:pt x="1877440" y="0"/>
                </a:lnTo>
                <a:close/>
              </a:path>
            </a:pathLst>
          </a:custGeom>
          <a:solidFill>
            <a:srgbClr val="049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93814" y="1526285"/>
            <a:ext cx="238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L3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51038" y="1455864"/>
            <a:ext cx="1877695" cy="403860"/>
          </a:xfrm>
          <a:custGeom>
            <a:avLst/>
            <a:gdLst/>
            <a:ahLst/>
            <a:cxnLst/>
            <a:rect l="l" t="t" r="r" b="b"/>
            <a:pathLst>
              <a:path w="1877695" h="403860">
                <a:moveTo>
                  <a:pt x="1877441" y="0"/>
                </a:moveTo>
                <a:lnTo>
                  <a:pt x="0" y="0"/>
                </a:lnTo>
                <a:lnTo>
                  <a:pt x="0" y="403415"/>
                </a:lnTo>
                <a:lnTo>
                  <a:pt x="1877441" y="403415"/>
                </a:lnTo>
                <a:lnTo>
                  <a:pt x="1877441" y="0"/>
                </a:lnTo>
                <a:close/>
              </a:path>
            </a:pathLst>
          </a:custGeom>
          <a:solidFill>
            <a:srgbClr val="049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71966" y="1526285"/>
            <a:ext cx="238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L4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029063" y="1455864"/>
            <a:ext cx="1877695" cy="403860"/>
          </a:xfrm>
          <a:custGeom>
            <a:avLst/>
            <a:gdLst/>
            <a:ahLst/>
            <a:cxnLst/>
            <a:rect l="l" t="t" r="r" b="b"/>
            <a:pathLst>
              <a:path w="1877695" h="403860">
                <a:moveTo>
                  <a:pt x="1877441" y="0"/>
                </a:moveTo>
                <a:lnTo>
                  <a:pt x="0" y="0"/>
                </a:lnTo>
                <a:lnTo>
                  <a:pt x="0" y="403415"/>
                </a:lnTo>
                <a:lnTo>
                  <a:pt x="1877441" y="403415"/>
                </a:lnTo>
                <a:lnTo>
                  <a:pt x="1877441" y="0"/>
                </a:lnTo>
                <a:close/>
              </a:path>
            </a:pathLst>
          </a:custGeom>
          <a:solidFill>
            <a:srgbClr val="049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850118" y="1526285"/>
            <a:ext cx="238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L5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16963" y="1939963"/>
            <a:ext cx="1877695" cy="963294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6695" marR="120650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Development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smart </a:t>
            </a:r>
            <a:r>
              <a:rPr sz="1100" dirty="0">
                <a:latin typeface="Arial"/>
                <a:cs typeface="Arial"/>
              </a:rPr>
              <a:t>grid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roadmap/plan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under consideration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4988" y="1939963"/>
            <a:ext cx="1877695" cy="963294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329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SG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roadmap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in-</a:t>
            </a:r>
            <a:r>
              <a:rPr sz="1100" spc="-20" dirty="0">
                <a:latin typeface="Arial"/>
                <a:cs typeface="Arial"/>
              </a:rPr>
              <a:t>place</a:t>
            </a:r>
            <a:endParaRPr sz="1100">
              <a:latin typeface="Arial"/>
              <a:cs typeface="Arial"/>
            </a:endParaRPr>
          </a:p>
          <a:p>
            <a:pPr marL="227329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SLPMU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established.</a:t>
            </a:r>
            <a:endParaRPr sz="1100">
              <a:latin typeface="Arial"/>
              <a:cs typeface="Arial"/>
            </a:endParaRPr>
          </a:p>
          <a:p>
            <a:pPr marL="226695" marR="7556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At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least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pilot/POC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in- </a:t>
            </a:r>
            <a:r>
              <a:rPr sz="1100" spc="-10" dirty="0">
                <a:latin typeface="Arial"/>
                <a:cs typeface="Arial"/>
              </a:rPr>
              <a:t>progress</a:t>
            </a:r>
            <a:endParaRPr sz="1100">
              <a:latin typeface="Arial"/>
              <a:cs typeface="Arial"/>
            </a:endParaRPr>
          </a:p>
          <a:p>
            <a:pPr marL="227329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SG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training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workforce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73013" y="1939963"/>
            <a:ext cx="1877695" cy="963294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329" marR="80010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Pilot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deployed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scale- </a:t>
            </a:r>
            <a:r>
              <a:rPr sz="1100" dirty="0">
                <a:latin typeface="Arial"/>
                <a:cs typeface="Arial"/>
              </a:rPr>
              <a:t>up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plan</a:t>
            </a:r>
            <a:r>
              <a:rPr sz="1100" spc="-10" dirty="0">
                <a:latin typeface="Arial"/>
                <a:cs typeface="Arial"/>
              </a:rPr>
              <a:t> prepared</a:t>
            </a:r>
            <a:endParaRPr sz="1100">
              <a:latin typeface="Arial"/>
              <a:cs typeface="Arial"/>
            </a:endParaRPr>
          </a:p>
          <a:p>
            <a:pPr marL="227329" marR="9715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ROI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business </a:t>
            </a:r>
            <a:r>
              <a:rPr sz="1100" dirty="0">
                <a:latin typeface="Arial"/>
                <a:cs typeface="Arial"/>
              </a:rPr>
              <a:t>cases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measured, </a:t>
            </a:r>
            <a:r>
              <a:rPr sz="1100" dirty="0">
                <a:latin typeface="Arial"/>
                <a:cs typeface="Arial"/>
              </a:rPr>
              <a:t>documented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shared.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51038" y="1939963"/>
            <a:ext cx="1877695" cy="963294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329" marR="87630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Large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scale implementation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complete</a:t>
            </a:r>
            <a:endParaRPr sz="1100">
              <a:latin typeface="Arial"/>
              <a:cs typeface="Arial"/>
            </a:endParaRPr>
          </a:p>
          <a:p>
            <a:pPr marL="227329" marR="58419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ROI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activities </a:t>
            </a:r>
            <a:r>
              <a:rPr sz="1100" dirty="0">
                <a:latin typeface="Arial"/>
                <a:cs typeface="Arial"/>
              </a:rPr>
              <a:t>sufficient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sustain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future </a:t>
            </a:r>
            <a:r>
              <a:rPr sz="1100" dirty="0">
                <a:latin typeface="Arial"/>
                <a:cs typeface="Arial"/>
              </a:rPr>
              <a:t>SG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opportunities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29063" y="1939963"/>
            <a:ext cx="1877695" cy="963294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965" indent="-173355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dirty="0">
                <a:latin typeface="Arial"/>
                <a:cs typeface="Arial"/>
              </a:rPr>
              <a:t>Organization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wide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roll-</a:t>
            </a:r>
            <a:r>
              <a:rPr sz="1100" spc="-25" dirty="0">
                <a:latin typeface="Arial"/>
                <a:cs typeface="Arial"/>
              </a:rPr>
              <a:t>out</a:t>
            </a:r>
            <a:endParaRPr sz="1100">
              <a:latin typeface="Arial"/>
              <a:cs typeface="Arial"/>
            </a:endParaRPr>
          </a:p>
          <a:p>
            <a:pPr marL="227965" marR="33591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dirty="0">
                <a:latin typeface="Arial"/>
                <a:cs typeface="Arial"/>
              </a:rPr>
              <a:t>New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service/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product </a:t>
            </a:r>
            <a:r>
              <a:rPr sz="1100" dirty="0">
                <a:latin typeface="Arial"/>
                <a:cs typeface="Arial"/>
              </a:rPr>
              <a:t>offerings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explored</a:t>
            </a:r>
            <a:endParaRPr sz="110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/integrated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16963" y="3015233"/>
            <a:ext cx="1877695" cy="93599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6695" marR="309880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Planned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team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personnel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SG</a:t>
            </a:r>
            <a:endParaRPr sz="1100">
              <a:latin typeface="Arial"/>
              <a:cs typeface="Arial"/>
            </a:endParaRPr>
          </a:p>
          <a:p>
            <a:pPr marL="22669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SG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nodal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officer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selected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94988" y="3015233"/>
            <a:ext cx="1877695" cy="93599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6695" marR="370205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SG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cell 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core</a:t>
            </a:r>
            <a:r>
              <a:rPr sz="1100" spc="-20" dirty="0">
                <a:latin typeface="Arial"/>
                <a:cs typeface="Arial"/>
              </a:rPr>
              <a:t> team </a:t>
            </a:r>
            <a:r>
              <a:rPr sz="1100" spc="-10" dirty="0">
                <a:latin typeface="Arial"/>
                <a:cs typeface="Arial"/>
              </a:rPr>
              <a:t>established.</a:t>
            </a:r>
            <a:endParaRPr sz="1100">
              <a:latin typeface="Arial"/>
              <a:cs typeface="Arial"/>
            </a:endParaRPr>
          </a:p>
          <a:p>
            <a:pPr marL="226695" marR="57150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Roles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responsibilities defined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73013" y="3015233"/>
            <a:ext cx="1877695" cy="93599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329" marR="97790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IT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team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growth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trajectory specified</a:t>
            </a:r>
            <a:endParaRPr sz="1100">
              <a:latin typeface="Arial"/>
              <a:cs typeface="Arial"/>
            </a:endParaRPr>
          </a:p>
          <a:p>
            <a:pPr marL="227329" marR="176530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Ongoing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projects </a:t>
            </a:r>
            <a:r>
              <a:rPr sz="1100" dirty="0">
                <a:latin typeface="Arial"/>
                <a:cs typeface="Arial"/>
              </a:rPr>
              <a:t>monitored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team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51038" y="3015233"/>
            <a:ext cx="1877695" cy="93599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329" marR="87630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Core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team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engaged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planning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creating </a:t>
            </a:r>
            <a:r>
              <a:rPr sz="1100" dirty="0">
                <a:latin typeface="Arial"/>
                <a:cs typeface="Arial"/>
              </a:rPr>
              <a:t>larger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business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cases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SG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implementation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29063" y="3015233"/>
            <a:ext cx="1877695" cy="93599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965" marR="79375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dirty="0">
                <a:latin typeface="Arial"/>
                <a:cs typeface="Arial"/>
              </a:rPr>
              <a:t>SG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team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oversees </a:t>
            </a:r>
            <a:r>
              <a:rPr sz="1100" dirty="0">
                <a:latin typeface="Arial"/>
                <a:cs typeface="Arial"/>
              </a:rPr>
              <a:t>organization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wide </a:t>
            </a:r>
            <a:r>
              <a:rPr sz="1100" dirty="0">
                <a:latin typeface="Arial"/>
                <a:cs typeface="Arial"/>
              </a:rPr>
              <a:t>technology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initiatives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takes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up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business cases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014" y="1025563"/>
            <a:ext cx="1877060" cy="833755"/>
          </a:xfrm>
          <a:prstGeom prst="rect">
            <a:avLst/>
          </a:prstGeom>
          <a:solidFill>
            <a:srgbClr val="049CBE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Sub-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Domains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16963" y="4063707"/>
            <a:ext cx="1877695" cy="93726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6695" marR="119380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Planning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smart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grid </a:t>
            </a:r>
            <a:r>
              <a:rPr sz="1100" dirty="0">
                <a:latin typeface="Arial"/>
                <a:cs typeface="Arial"/>
              </a:rPr>
              <a:t>training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goals</a:t>
            </a:r>
            <a:r>
              <a:rPr sz="1100" spc="-10" dirty="0">
                <a:latin typeface="Arial"/>
                <a:cs typeface="Arial"/>
              </a:rPr>
              <a:t> under-</a:t>
            </a:r>
            <a:r>
              <a:rPr sz="1100" spc="-25" dirty="0">
                <a:latin typeface="Arial"/>
                <a:cs typeface="Arial"/>
              </a:rPr>
              <a:t>way</a:t>
            </a:r>
            <a:endParaRPr sz="1100">
              <a:latin typeface="Arial"/>
              <a:cs typeface="Arial"/>
            </a:endParaRPr>
          </a:p>
          <a:p>
            <a:pPr marL="226695" marR="5651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Employees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nominated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external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training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94988" y="4063707"/>
            <a:ext cx="1877695" cy="93726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6695" marR="538480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SG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competencies identified</a:t>
            </a:r>
            <a:endParaRPr sz="1100">
              <a:latin typeface="Arial"/>
              <a:cs typeface="Arial"/>
            </a:endParaRPr>
          </a:p>
          <a:p>
            <a:pPr marL="226695" marR="151130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Annual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training </a:t>
            </a:r>
            <a:r>
              <a:rPr sz="1100" dirty="0">
                <a:latin typeface="Arial"/>
                <a:cs typeface="Arial"/>
              </a:rPr>
              <a:t>completed</a:t>
            </a:r>
            <a:r>
              <a:rPr sz="1100" spc="2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team </a:t>
            </a:r>
            <a:r>
              <a:rPr sz="1100" spc="-10" dirty="0">
                <a:latin typeface="Arial"/>
                <a:cs typeface="Arial"/>
              </a:rPr>
              <a:t>members/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nodal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officers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73013" y="4063707"/>
            <a:ext cx="1877695" cy="93726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7329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Defined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training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227329" marR="23558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Training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trainers initiated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51038" y="4063707"/>
            <a:ext cx="1877695" cy="93726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7965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Initiated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strategic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tie-</a:t>
            </a:r>
            <a:r>
              <a:rPr sz="1100" spc="-25" dirty="0">
                <a:latin typeface="Arial"/>
                <a:cs typeface="Arial"/>
              </a:rPr>
              <a:t>ups</a:t>
            </a:r>
            <a:endParaRPr sz="1100">
              <a:latin typeface="Arial"/>
              <a:cs typeface="Arial"/>
            </a:endParaRPr>
          </a:p>
          <a:p>
            <a:pPr marL="227329" marR="46799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Annual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training program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029063" y="4063707"/>
            <a:ext cx="1877695" cy="93726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7965" marR="93345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dirty="0">
                <a:latin typeface="Arial"/>
                <a:cs typeface="Arial"/>
              </a:rPr>
              <a:t>Review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up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gradation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training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plans</a:t>
            </a:r>
            <a:endParaRPr sz="1100">
              <a:latin typeface="Arial"/>
              <a:cs typeface="Arial"/>
            </a:endParaRPr>
          </a:p>
          <a:p>
            <a:pPr marL="227965" indent="-173355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spc="-10" dirty="0">
                <a:latin typeface="Arial"/>
                <a:cs typeface="Arial"/>
              </a:rPr>
              <a:t>E-</a:t>
            </a:r>
            <a:r>
              <a:rPr sz="1100" dirty="0">
                <a:latin typeface="Arial"/>
                <a:cs typeface="Arial"/>
              </a:rPr>
              <a:t>learning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programs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16963" y="5113401"/>
            <a:ext cx="1877695" cy="110553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6695" marR="247650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Manual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processes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management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 </a:t>
            </a:r>
            <a:r>
              <a:rPr sz="1100" spc="-10" dirty="0">
                <a:latin typeface="Arial"/>
                <a:cs typeface="Arial"/>
              </a:rPr>
              <a:t>reporting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94988" y="5113401"/>
            <a:ext cx="1877695" cy="110553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6695" marR="167640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Standalone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computer </a:t>
            </a:r>
            <a:r>
              <a:rPr sz="1100" dirty="0">
                <a:latin typeface="Arial"/>
                <a:cs typeface="Arial"/>
              </a:rPr>
              <a:t>based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systems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used</a:t>
            </a:r>
            <a:r>
              <a:rPr sz="1100" spc="-25" dirty="0">
                <a:latin typeface="Arial"/>
                <a:cs typeface="Arial"/>
              </a:rPr>
              <a:t> for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management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 </a:t>
            </a:r>
            <a:r>
              <a:rPr sz="1100" spc="-10" dirty="0">
                <a:latin typeface="Arial"/>
                <a:cs typeface="Arial"/>
              </a:rPr>
              <a:t>reporting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73013" y="5113401"/>
            <a:ext cx="1877695" cy="110553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7329" marR="251460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MIS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implemented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as </a:t>
            </a:r>
            <a:r>
              <a:rPr sz="1100" spc="-10" dirty="0">
                <a:latin typeface="Arial"/>
                <a:cs typeface="Arial"/>
              </a:rPr>
              <a:t>web-</a:t>
            </a:r>
            <a:r>
              <a:rPr sz="1100" dirty="0">
                <a:latin typeface="Arial"/>
                <a:cs typeface="Arial"/>
              </a:rPr>
              <a:t>based </a:t>
            </a:r>
            <a:r>
              <a:rPr sz="1100" spc="-10" dirty="0">
                <a:latin typeface="Arial"/>
                <a:cs typeface="Arial"/>
              </a:rPr>
              <a:t>application</a:t>
            </a:r>
            <a:endParaRPr sz="1100">
              <a:latin typeface="Arial"/>
              <a:cs typeface="Arial"/>
            </a:endParaRPr>
          </a:p>
          <a:p>
            <a:pPr marL="227329" marR="146050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Reporting </a:t>
            </a:r>
            <a:r>
              <a:rPr sz="1100" spc="-10" dirty="0">
                <a:latin typeface="Arial"/>
                <a:cs typeface="Arial"/>
              </a:rPr>
              <a:t>structures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are </a:t>
            </a:r>
            <a:r>
              <a:rPr sz="1100" spc="-10" dirty="0">
                <a:latin typeface="Arial"/>
                <a:cs typeface="Arial"/>
              </a:rPr>
              <a:t>well-defined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51038" y="5113401"/>
            <a:ext cx="1877695" cy="110553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7329" marR="585470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Data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collection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automated</a:t>
            </a:r>
            <a:endParaRPr sz="1100">
              <a:latin typeface="Arial"/>
              <a:cs typeface="Arial"/>
            </a:endParaRPr>
          </a:p>
          <a:p>
            <a:pPr marL="22796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MIS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integrated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IT-</a:t>
            </a:r>
            <a:endParaRPr sz="11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OT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systems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SG</a:t>
            </a:r>
            <a:endParaRPr sz="1100">
              <a:latin typeface="Arial"/>
              <a:cs typeface="Arial"/>
            </a:endParaRPr>
          </a:p>
          <a:p>
            <a:pPr marL="22796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Generation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reports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by</a:t>
            </a:r>
            <a:endParaRPr sz="11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MIS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MoP,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CEA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029063" y="5113401"/>
            <a:ext cx="1877695" cy="110553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7965" marR="391795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dirty="0">
                <a:latin typeface="Arial"/>
                <a:cs typeface="Arial"/>
              </a:rPr>
              <a:t>Addition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business </a:t>
            </a:r>
            <a:r>
              <a:rPr sz="1100" dirty="0">
                <a:latin typeface="Arial"/>
                <a:cs typeface="Arial"/>
              </a:rPr>
              <a:t>intelligence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tools</a:t>
            </a:r>
            <a:endParaRPr sz="1100">
              <a:latin typeface="Arial"/>
              <a:cs typeface="Arial"/>
            </a:endParaRPr>
          </a:p>
          <a:p>
            <a:pPr marL="227965" indent="-173355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spc="-10" dirty="0">
                <a:latin typeface="Arial"/>
                <a:cs typeface="Arial"/>
              </a:rPr>
              <a:t>Management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dashboards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25679" y="24511"/>
            <a:ext cx="101365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338D"/>
                </a:solidFill>
              </a:rPr>
              <a:t>Utility</a:t>
            </a:r>
            <a:r>
              <a:rPr sz="2800" spc="-7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smart</a:t>
            </a:r>
            <a:r>
              <a:rPr sz="2800" spc="-8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grid</a:t>
            </a:r>
            <a:r>
              <a:rPr sz="2800" spc="-8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maturity</a:t>
            </a:r>
            <a:r>
              <a:rPr sz="2800" spc="-7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assessment</a:t>
            </a:r>
            <a:r>
              <a:rPr sz="2800" spc="-6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survey</a:t>
            </a:r>
            <a:r>
              <a:rPr sz="2800" spc="-6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with</a:t>
            </a:r>
            <a:r>
              <a:rPr sz="2800" spc="-9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criteria</a:t>
            </a:r>
            <a:r>
              <a:rPr sz="2800" spc="-35" dirty="0">
                <a:solidFill>
                  <a:srgbClr val="00338D"/>
                </a:solidFill>
              </a:rPr>
              <a:t> </a:t>
            </a:r>
            <a:r>
              <a:rPr sz="2800" spc="-50" dirty="0">
                <a:solidFill>
                  <a:srgbClr val="00338D"/>
                </a:solidFill>
              </a:rPr>
              <a:t>– </a:t>
            </a:r>
            <a:r>
              <a:rPr sz="2800" dirty="0">
                <a:solidFill>
                  <a:srgbClr val="00338D"/>
                </a:solidFill>
              </a:rPr>
              <a:t>Organization</a:t>
            </a:r>
            <a:r>
              <a:rPr sz="2800" spc="-150" dirty="0">
                <a:solidFill>
                  <a:srgbClr val="00338D"/>
                </a:solidFill>
              </a:rPr>
              <a:t> </a:t>
            </a:r>
            <a:r>
              <a:rPr sz="2800" spc="-10" dirty="0">
                <a:solidFill>
                  <a:srgbClr val="00338D"/>
                </a:solidFill>
              </a:rPr>
              <a:t>Domain</a:t>
            </a:r>
            <a:endParaRPr sz="2800"/>
          </a:p>
        </p:txBody>
      </p:sp>
      <p:sp>
        <p:nvSpPr>
          <p:cNvPr id="36" name="object 36"/>
          <p:cNvSpPr/>
          <p:nvPr/>
        </p:nvSpPr>
        <p:spPr>
          <a:xfrm>
            <a:off x="0" y="918240"/>
            <a:ext cx="12192000" cy="24765"/>
          </a:xfrm>
          <a:custGeom>
            <a:avLst/>
            <a:gdLst/>
            <a:ahLst/>
            <a:cxnLst/>
            <a:rect l="l" t="t" r="r" b="b"/>
            <a:pathLst>
              <a:path w="12192000" h="24765">
                <a:moveTo>
                  <a:pt x="0" y="24734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38277" y="1939848"/>
            <a:ext cx="1877695" cy="919480"/>
          </a:xfrm>
          <a:prstGeom prst="rect">
            <a:avLst/>
          </a:prstGeom>
          <a:solidFill>
            <a:srgbClr val="D1FFFF"/>
          </a:solidFill>
          <a:ln w="28575">
            <a:solidFill>
              <a:srgbClr val="0079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308610">
              <a:lnSpc>
                <a:spcPct val="100000"/>
              </a:lnSpc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Vision</a:t>
            </a:r>
            <a:r>
              <a:rPr sz="1200" b="1" spc="-2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&amp;</a:t>
            </a:r>
            <a:r>
              <a:rPr sz="1200" b="1" spc="-2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Strategy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8277" y="3052622"/>
            <a:ext cx="1877695" cy="919480"/>
          </a:xfrm>
          <a:prstGeom prst="rect">
            <a:avLst/>
          </a:prstGeom>
          <a:solidFill>
            <a:srgbClr val="D1FFFF"/>
          </a:solidFill>
          <a:ln w="28575">
            <a:solidFill>
              <a:srgbClr val="007979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548005" marR="381635" indent="-161925">
              <a:lnSpc>
                <a:spcPct val="100000"/>
              </a:lnSpc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People/</a:t>
            </a:r>
            <a:r>
              <a:rPr sz="1200" b="1" spc="-5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Human Resources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0710" y="4165269"/>
            <a:ext cx="1877695" cy="919480"/>
          </a:xfrm>
          <a:prstGeom prst="rect">
            <a:avLst/>
          </a:prstGeom>
          <a:solidFill>
            <a:srgbClr val="D1FFFF"/>
          </a:solidFill>
          <a:ln w="28575">
            <a:solidFill>
              <a:srgbClr val="0079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633095" marR="217170" indent="-407034">
              <a:lnSpc>
                <a:spcPct val="100000"/>
              </a:lnSpc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Training</a:t>
            </a:r>
            <a:r>
              <a:rPr sz="1200" b="1" spc="-5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&amp;</a:t>
            </a:r>
            <a:r>
              <a:rPr sz="1200" b="1" spc="-4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Capacity Building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0710" y="5299583"/>
            <a:ext cx="1877695" cy="919480"/>
          </a:xfrm>
          <a:prstGeom prst="rect">
            <a:avLst/>
          </a:prstGeom>
          <a:solidFill>
            <a:srgbClr val="D1FFFF"/>
          </a:solidFill>
          <a:ln w="28575">
            <a:solidFill>
              <a:srgbClr val="0079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Mgt.</a:t>
            </a:r>
            <a:r>
              <a:rPr sz="1200" b="1" spc="-2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Reporting</a:t>
            </a:r>
            <a:r>
              <a:rPr sz="1200" b="1" spc="-2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&amp;</a:t>
            </a:r>
            <a:r>
              <a:rPr sz="1200" b="1" spc="-3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00256A"/>
                </a:solidFill>
                <a:latin typeface="Arial"/>
                <a:cs typeface="Arial"/>
              </a:rPr>
              <a:t>MIS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1572620" y="258318"/>
            <a:ext cx="334010" cy="294640"/>
            <a:chOff x="11572620" y="258318"/>
            <a:chExt cx="334010" cy="294640"/>
          </a:xfrm>
        </p:grpSpPr>
        <p:sp>
          <p:nvSpPr>
            <p:cNvPr id="42" name="object 42"/>
            <p:cNvSpPr/>
            <p:nvPr/>
          </p:nvSpPr>
          <p:spPr>
            <a:xfrm>
              <a:off x="11572620" y="258318"/>
              <a:ext cx="334010" cy="294640"/>
            </a:xfrm>
            <a:custGeom>
              <a:avLst/>
              <a:gdLst/>
              <a:ahLst/>
              <a:cxnLst/>
              <a:rect l="l" t="t" r="r" b="b"/>
              <a:pathLst>
                <a:path w="334009" h="294640">
                  <a:moveTo>
                    <a:pt x="333882" y="0"/>
                  </a:moveTo>
                  <a:lnTo>
                    <a:pt x="0" y="0"/>
                  </a:lnTo>
                  <a:lnTo>
                    <a:pt x="0" y="294258"/>
                  </a:lnTo>
                  <a:lnTo>
                    <a:pt x="333882" y="294258"/>
                  </a:lnTo>
                  <a:lnTo>
                    <a:pt x="333882" y="257428"/>
                  </a:lnTo>
                  <a:lnTo>
                    <a:pt x="84200" y="257428"/>
                  </a:lnTo>
                  <a:lnTo>
                    <a:pt x="84200" y="147065"/>
                  </a:lnTo>
                  <a:lnTo>
                    <a:pt x="56642" y="147065"/>
                  </a:lnTo>
                  <a:lnTo>
                    <a:pt x="167004" y="36829"/>
                  </a:lnTo>
                  <a:lnTo>
                    <a:pt x="333882" y="36829"/>
                  </a:lnTo>
                  <a:lnTo>
                    <a:pt x="333882" y="0"/>
                  </a:lnTo>
                  <a:close/>
                </a:path>
                <a:path w="334009" h="294640">
                  <a:moveTo>
                    <a:pt x="333882" y="50546"/>
                  </a:moveTo>
                  <a:lnTo>
                    <a:pt x="235965" y="50546"/>
                  </a:lnTo>
                  <a:lnTo>
                    <a:pt x="235965" y="105790"/>
                  </a:lnTo>
                  <a:lnTo>
                    <a:pt x="277240" y="147065"/>
                  </a:lnTo>
                  <a:lnTo>
                    <a:pt x="249681" y="147065"/>
                  </a:lnTo>
                  <a:lnTo>
                    <a:pt x="249681" y="257428"/>
                  </a:lnTo>
                  <a:lnTo>
                    <a:pt x="333882" y="257428"/>
                  </a:lnTo>
                  <a:lnTo>
                    <a:pt x="333882" y="50546"/>
                  </a:lnTo>
                  <a:close/>
                </a:path>
                <a:path w="334009" h="294640">
                  <a:moveTo>
                    <a:pt x="333882" y="36829"/>
                  </a:moveTo>
                  <a:lnTo>
                    <a:pt x="167004" y="36829"/>
                  </a:lnTo>
                  <a:lnTo>
                    <a:pt x="208279" y="78104"/>
                  </a:lnTo>
                  <a:lnTo>
                    <a:pt x="208279" y="50546"/>
                  </a:lnTo>
                  <a:lnTo>
                    <a:pt x="333882" y="50546"/>
                  </a:lnTo>
                  <a:lnTo>
                    <a:pt x="333882" y="36829"/>
                  </a:lnTo>
                  <a:close/>
                </a:path>
              </a:pathLst>
            </a:custGeom>
            <a:solidFill>
              <a:srgbClr val="009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9262" y="295148"/>
              <a:ext cx="220598" cy="220599"/>
            </a:xfrm>
            <a:prstGeom prst="rect">
              <a:avLst/>
            </a:prstGeom>
          </p:spPr>
        </p:pic>
      </p:grp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42617" y="1124648"/>
          <a:ext cx="9792330" cy="2115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7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776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776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6559">
                <a:tc gridSpan="9"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Maturity</a:t>
                      </a:r>
                      <a:r>
                        <a:rPr sz="150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49C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B3B3B"/>
                      </a:solidFill>
                      <a:prstDash val="solid"/>
                    </a:lnB>
                    <a:solidFill>
                      <a:srgbClr val="049CB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B3B3B"/>
                      </a:solidFill>
                      <a:prstDash val="solid"/>
                    </a:lnB>
                    <a:solidFill>
                      <a:srgbClr val="049CB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B3B3B"/>
                      </a:solidFill>
                      <a:prstDash val="solid"/>
                    </a:lnB>
                    <a:solidFill>
                      <a:srgbClr val="049CB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B3B3B"/>
                      </a:solidFill>
                      <a:prstDash val="solid"/>
                    </a:lnB>
                    <a:solidFill>
                      <a:srgbClr val="049CB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5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B3B3B"/>
                      </a:solidFill>
                      <a:prstDash val="solid"/>
                    </a:lnB>
                    <a:solidFill>
                      <a:srgbClr val="049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1585">
                <a:tc>
                  <a:txBody>
                    <a:bodyPr/>
                    <a:lstStyle/>
                    <a:p>
                      <a:pPr marL="226695" marR="118110" indent="-172720">
                        <a:lnSpc>
                          <a:spcPct val="100000"/>
                        </a:lnSpc>
                        <a:spcBef>
                          <a:spcPts val="400"/>
                        </a:spcBef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7329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Legacy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SCADA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systems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impactful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26695" marR="191135" indent="-172720">
                        <a:lnSpc>
                          <a:spcPct val="100000"/>
                        </a:lnSpc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7329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Manual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switching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SS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through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telephonic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commands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CC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3B3B3B"/>
                      </a:solidFill>
                      <a:prstDash val="solid"/>
                    </a:lnL>
                    <a:lnR w="12700">
                      <a:solidFill>
                        <a:srgbClr val="3B3B3B"/>
                      </a:solidFill>
                      <a:prstDash val="solid"/>
                    </a:lnR>
                    <a:lnT w="12700">
                      <a:solidFill>
                        <a:srgbClr val="3B3B3B"/>
                      </a:solidFill>
                      <a:prstDash val="solid"/>
                    </a:lnT>
                    <a:lnB w="12700">
                      <a:solidFill>
                        <a:srgbClr val="3B3B3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7329" marR="224154" indent="-172720">
                        <a:lnSpc>
                          <a:spcPct val="100000"/>
                        </a:lnSpc>
                        <a:spcBef>
                          <a:spcPts val="400"/>
                        </a:spcBef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7329" algn="l"/>
                        </a:tabLst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Implemented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modern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SCADA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integrated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SAS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27329" indent="-172720">
                        <a:lnSpc>
                          <a:spcPct val="100000"/>
                        </a:lnSpc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7329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Disaster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Recovery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centre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27329" marR="92075" indent="-172720">
                        <a:lnSpc>
                          <a:spcPct val="100000"/>
                        </a:lnSpc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7329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Grid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status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observable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at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main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CC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3B3B3B"/>
                      </a:solidFill>
                      <a:prstDash val="solid"/>
                    </a:lnL>
                    <a:lnR w="12700">
                      <a:solidFill>
                        <a:srgbClr val="3B3B3B"/>
                      </a:solidFill>
                      <a:prstDash val="solid"/>
                    </a:lnR>
                    <a:lnT w="12700">
                      <a:solidFill>
                        <a:srgbClr val="3B3B3B"/>
                      </a:solidFill>
                      <a:prstDash val="solid"/>
                    </a:lnT>
                    <a:lnB w="12700">
                      <a:solidFill>
                        <a:srgbClr val="3B3B3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7329" marR="73025" indent="-172720">
                        <a:lnSpc>
                          <a:spcPct val="100000"/>
                        </a:lnSpc>
                        <a:spcBef>
                          <a:spcPts val="400"/>
                        </a:spcBef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7965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Grid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switching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operations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supported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on-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line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network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security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analysis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27329" indent="-172720">
                        <a:lnSpc>
                          <a:spcPct val="100000"/>
                        </a:lnSpc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7965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Remote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SS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27329" indent="-172720">
                        <a:lnSpc>
                          <a:spcPct val="100000"/>
                        </a:lnSpc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7965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Operator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screens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27329" indent="-172720">
                        <a:lnSpc>
                          <a:spcPct val="100000"/>
                        </a:lnSpc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7965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RT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sharing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SLDC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27329" indent="-172720">
                        <a:lnSpc>
                          <a:spcPct val="100000"/>
                        </a:lnSpc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7965" algn="l"/>
                        </a:tabLst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Volt-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VAR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controls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3B3B3B"/>
                      </a:solidFill>
                      <a:prstDash val="solid"/>
                    </a:lnL>
                    <a:lnR w="12700">
                      <a:solidFill>
                        <a:srgbClr val="3B3B3B"/>
                      </a:solidFill>
                      <a:prstDash val="solid"/>
                    </a:lnR>
                    <a:lnT w="12700">
                      <a:solidFill>
                        <a:srgbClr val="3B3B3B"/>
                      </a:solidFill>
                      <a:prstDash val="solid"/>
                    </a:lnT>
                    <a:lnB w="12700">
                      <a:solidFill>
                        <a:srgbClr val="3B3B3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7965" marR="72390" indent="-172720">
                        <a:lnSpc>
                          <a:spcPct val="100000"/>
                        </a:lnSpc>
                        <a:spcBef>
                          <a:spcPts val="400"/>
                        </a:spcBef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860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Grid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switching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operations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based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smart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field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sensors/DA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27965" indent="-173355">
                        <a:lnSpc>
                          <a:spcPct val="100000"/>
                        </a:lnSpc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860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Automated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Fault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Analysis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27965" marR="71755" indent="-172720">
                        <a:lnSpc>
                          <a:spcPct val="100000"/>
                        </a:lnSpc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860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Disaster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Recovery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centre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upgraded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Backup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CC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3B3B3B"/>
                      </a:solidFill>
                      <a:prstDash val="solid"/>
                    </a:lnL>
                    <a:lnR w="12700">
                      <a:solidFill>
                        <a:srgbClr val="3B3B3B"/>
                      </a:solidFill>
                      <a:prstDash val="solid"/>
                    </a:lnR>
                    <a:lnT w="12700">
                      <a:solidFill>
                        <a:srgbClr val="3B3B3B"/>
                      </a:solidFill>
                      <a:prstDash val="solid"/>
                    </a:lnT>
                    <a:lnB w="12700">
                      <a:solidFill>
                        <a:srgbClr val="3B3B3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7965" marR="205740" indent="-172720">
                        <a:lnSpc>
                          <a:spcPct val="100000"/>
                        </a:lnSpc>
                        <a:spcBef>
                          <a:spcPts val="400"/>
                        </a:spcBef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860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Grid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Operator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screens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fortified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Situational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Awareness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techniques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27965" marR="74295" indent="-172720">
                        <a:lnSpc>
                          <a:spcPct val="100000"/>
                        </a:lnSpc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860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Grid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operations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based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RT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WAM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27965" marR="59690" indent="-172720">
                        <a:lnSpc>
                          <a:spcPct val="100000"/>
                        </a:lnSpc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8600" algn="l"/>
                        </a:tabLst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Semi-automated</a:t>
                      </a:r>
                      <a:r>
                        <a:rPr sz="11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dynamic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grid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operations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3B3B3B"/>
                      </a:solidFill>
                      <a:prstDash val="solid"/>
                    </a:lnL>
                    <a:lnR w="12700">
                      <a:solidFill>
                        <a:srgbClr val="3B3B3B"/>
                      </a:solidFill>
                      <a:prstDash val="solid"/>
                    </a:lnR>
                    <a:lnT w="12700">
                      <a:solidFill>
                        <a:srgbClr val="3B3B3B"/>
                      </a:solidFill>
                      <a:prstDash val="solid"/>
                    </a:lnT>
                    <a:lnB w="12700">
                      <a:solidFill>
                        <a:srgbClr val="3B3B3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83642" y="1130973"/>
            <a:ext cx="1864360" cy="850265"/>
          </a:xfrm>
          <a:prstGeom prst="rect">
            <a:avLst/>
          </a:prstGeom>
          <a:solidFill>
            <a:srgbClr val="049CBE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360045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Sub-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Domains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094" y="93979"/>
            <a:ext cx="10966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338D"/>
                </a:solidFill>
              </a:rPr>
              <a:t>Utility</a:t>
            </a:r>
            <a:r>
              <a:rPr sz="2800" spc="-7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smart</a:t>
            </a:r>
            <a:r>
              <a:rPr sz="2800" spc="-7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grid</a:t>
            </a:r>
            <a:r>
              <a:rPr sz="2800" spc="-7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maturity</a:t>
            </a:r>
            <a:r>
              <a:rPr sz="2800" spc="-7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assessment</a:t>
            </a:r>
            <a:r>
              <a:rPr sz="2800" spc="-5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survey</a:t>
            </a:r>
            <a:r>
              <a:rPr sz="2800" spc="-5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with</a:t>
            </a:r>
            <a:r>
              <a:rPr sz="2800" spc="-8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criteria</a:t>
            </a:r>
            <a:r>
              <a:rPr sz="2800" spc="-3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–</a:t>
            </a:r>
            <a:r>
              <a:rPr sz="2800" spc="-70" dirty="0">
                <a:solidFill>
                  <a:srgbClr val="00338D"/>
                </a:solidFill>
              </a:rPr>
              <a:t> </a:t>
            </a:r>
            <a:r>
              <a:rPr sz="2800" spc="-20" dirty="0">
                <a:solidFill>
                  <a:srgbClr val="00338D"/>
                </a:solidFill>
              </a:rPr>
              <a:t>Grid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-15875" y="520699"/>
            <a:ext cx="12223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10415" algn="l"/>
              </a:tabLst>
            </a:pPr>
            <a:r>
              <a:rPr sz="2800" b="1" u="sng" spc="590" dirty="0">
                <a:solidFill>
                  <a:srgbClr val="00338D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solidFill>
                  <a:srgbClr val="00338D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Operations</a:t>
            </a:r>
            <a:r>
              <a:rPr sz="2800" b="1" u="sng" spc="-30" dirty="0">
                <a:solidFill>
                  <a:srgbClr val="00338D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10" dirty="0">
                <a:solidFill>
                  <a:srgbClr val="00338D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</a:t>
            </a:r>
            <a:r>
              <a:rPr sz="2800" b="1" u="sng" dirty="0">
                <a:solidFill>
                  <a:srgbClr val="00338D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8967" y="3332810"/>
            <a:ext cx="1877695" cy="124079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6695" marR="85725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spc="-10" dirty="0">
                <a:latin typeface="Arial"/>
                <a:cs typeface="Arial"/>
              </a:rPr>
              <a:t>Ad-hoc/Manual </a:t>
            </a:r>
            <a:r>
              <a:rPr sz="1100" dirty="0">
                <a:latin typeface="Arial"/>
                <a:cs typeface="Arial"/>
              </a:rPr>
              <a:t>monitoring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PQ </a:t>
            </a:r>
            <a:r>
              <a:rPr sz="1100" spc="-10" dirty="0">
                <a:latin typeface="Arial"/>
                <a:cs typeface="Arial"/>
              </a:rPr>
              <a:t>parameters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reliability indicies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6991" y="3332810"/>
            <a:ext cx="1877695" cy="124079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329" marR="568960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5%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DTs</a:t>
            </a:r>
            <a:r>
              <a:rPr sz="1100" spc="-10" dirty="0">
                <a:latin typeface="Arial"/>
                <a:cs typeface="Arial"/>
              </a:rPr>
              <a:t> regularly monitored</a:t>
            </a:r>
            <a:endParaRPr sz="1100">
              <a:latin typeface="Arial"/>
              <a:cs typeface="Arial"/>
            </a:endParaRPr>
          </a:p>
          <a:p>
            <a:pPr marL="227329" marR="57848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KPIs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defined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 </a:t>
            </a:r>
            <a:r>
              <a:rPr sz="1100" spc="-10" dirty="0">
                <a:latin typeface="Arial"/>
                <a:cs typeface="Arial"/>
              </a:rPr>
              <a:t>monitored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4890" y="3332810"/>
            <a:ext cx="1877695" cy="124079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329" marR="217170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monitoring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PQ </a:t>
            </a:r>
            <a:r>
              <a:rPr sz="1100" spc="-10" dirty="0">
                <a:latin typeface="Arial"/>
                <a:cs typeface="Arial"/>
              </a:rPr>
              <a:t>parameters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DTs </a:t>
            </a:r>
            <a:r>
              <a:rPr sz="1100" spc="-25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consumer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level</a:t>
            </a:r>
            <a:endParaRPr sz="1100">
              <a:latin typeface="Arial"/>
              <a:cs typeface="Arial"/>
            </a:endParaRPr>
          </a:p>
          <a:p>
            <a:pPr marL="227329" marR="189230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PQ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reports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30%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SS, </a:t>
            </a:r>
            <a:r>
              <a:rPr sz="1100" dirty="0">
                <a:latin typeface="Arial"/>
                <a:cs typeface="Arial"/>
              </a:rPr>
              <a:t>feeders,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DTs</a:t>
            </a:r>
            <a:endParaRPr sz="1100">
              <a:latin typeface="Arial"/>
              <a:cs typeface="Arial"/>
            </a:endParaRPr>
          </a:p>
          <a:p>
            <a:pPr marL="227329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spc="-10" dirty="0">
                <a:latin typeface="Arial"/>
                <a:cs typeface="Arial"/>
              </a:rPr>
              <a:t>Improvement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KPIs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82915" y="3332810"/>
            <a:ext cx="1877695" cy="124079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965" marR="224790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dirty="0">
                <a:latin typeface="Arial"/>
                <a:cs typeface="Arial"/>
              </a:rPr>
              <a:t>RT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monitoring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&amp; </a:t>
            </a:r>
            <a:r>
              <a:rPr sz="1100" dirty="0">
                <a:latin typeface="Arial"/>
                <a:cs typeface="Arial"/>
              </a:rPr>
              <a:t>reporting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PQ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25" dirty="0">
                <a:latin typeface="Arial"/>
                <a:cs typeface="Arial"/>
              </a:rPr>
              <a:t> 60%</a:t>
            </a:r>
            <a:endParaRPr sz="110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SS,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feeders,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DTs</a:t>
            </a:r>
            <a:endParaRPr sz="1100">
              <a:latin typeface="Arial"/>
              <a:cs typeface="Arial"/>
            </a:endParaRPr>
          </a:p>
          <a:p>
            <a:pPr marL="227965" marR="532130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dirty="0">
                <a:latin typeface="Arial"/>
                <a:cs typeface="Arial"/>
              </a:rPr>
              <a:t>Voltage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variations tracked</a:t>
            </a:r>
            <a:endParaRPr sz="1100">
              <a:latin typeface="Arial"/>
              <a:cs typeface="Arial"/>
            </a:endParaRPr>
          </a:p>
          <a:p>
            <a:pPr marL="227965" marR="18605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dirty="0">
                <a:latin typeface="Arial"/>
                <a:cs typeface="Arial"/>
              </a:rPr>
              <a:t>Marked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improvement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20" dirty="0">
                <a:latin typeface="Arial"/>
                <a:cs typeface="Arial"/>
              </a:rPr>
              <a:t>KPIs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60940" y="3332810"/>
            <a:ext cx="1877695" cy="124079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965" marR="224790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dirty="0">
                <a:latin typeface="Arial"/>
                <a:cs typeface="Arial"/>
              </a:rPr>
              <a:t>RT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monitoring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reporting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PQ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25" dirty="0">
                <a:latin typeface="Arial"/>
                <a:cs typeface="Arial"/>
              </a:rPr>
              <a:t> 90%</a:t>
            </a:r>
            <a:endParaRPr sz="110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SS,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feeders,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DTs</a:t>
            </a:r>
            <a:endParaRPr sz="1100">
              <a:latin typeface="Arial"/>
              <a:cs typeface="Arial"/>
            </a:endParaRPr>
          </a:p>
          <a:p>
            <a:pPr marL="227965" marR="33972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dirty="0">
                <a:latin typeface="Arial"/>
                <a:cs typeface="Arial"/>
              </a:rPr>
              <a:t>Automatic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tracking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variations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8967" y="4686109"/>
            <a:ext cx="1877695" cy="93916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6695" marR="715645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Manual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outage monitoring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6991" y="4686109"/>
            <a:ext cx="1877695" cy="93916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7329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OMS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implemented.</a:t>
            </a:r>
            <a:endParaRPr sz="1100">
              <a:latin typeface="Arial"/>
              <a:cs typeface="Arial"/>
            </a:endParaRPr>
          </a:p>
          <a:p>
            <a:pPr marL="227329" marR="57848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KPIs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defined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 </a:t>
            </a:r>
            <a:r>
              <a:rPr sz="1100" spc="-10" dirty="0">
                <a:latin typeface="Arial"/>
                <a:cs typeface="Arial"/>
              </a:rPr>
              <a:t>monitored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4890" y="4686109"/>
            <a:ext cx="1877695" cy="93916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7329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OMS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integrated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25" dirty="0">
                <a:latin typeface="Arial"/>
                <a:cs typeface="Arial"/>
              </a:rPr>
              <a:t> DA</a:t>
            </a:r>
            <a:endParaRPr sz="1100">
              <a:latin typeface="Arial"/>
              <a:cs typeface="Arial"/>
            </a:endParaRPr>
          </a:p>
          <a:p>
            <a:pPr marL="227329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FLISR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implemented</a:t>
            </a:r>
            <a:endParaRPr sz="1100">
              <a:latin typeface="Arial"/>
              <a:cs typeface="Arial"/>
            </a:endParaRPr>
          </a:p>
          <a:p>
            <a:pPr marL="227329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Reliability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indices</a:t>
            </a:r>
            <a:endParaRPr sz="1100">
              <a:latin typeface="Arial"/>
              <a:cs typeface="Arial"/>
            </a:endParaRPr>
          </a:p>
          <a:p>
            <a:pPr marL="227329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spc="-10" dirty="0">
                <a:latin typeface="Arial"/>
                <a:cs typeface="Arial"/>
              </a:rPr>
              <a:t>OMS-</a:t>
            </a:r>
            <a:r>
              <a:rPr sz="1100" dirty="0">
                <a:latin typeface="Arial"/>
                <a:cs typeface="Arial"/>
              </a:rPr>
              <a:t>crew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mgmt.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app</a:t>
            </a:r>
            <a:endParaRPr sz="1100">
              <a:latin typeface="Arial"/>
              <a:cs typeface="Arial"/>
            </a:endParaRPr>
          </a:p>
          <a:p>
            <a:pPr marL="227329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spc="-10" dirty="0">
                <a:latin typeface="Arial"/>
                <a:cs typeface="Arial"/>
              </a:rPr>
              <a:t>Improvement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KPIs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82915" y="4686109"/>
            <a:ext cx="1877695" cy="93916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7965" marR="241300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dirty="0">
                <a:latin typeface="Arial"/>
                <a:cs typeface="Arial"/>
              </a:rPr>
              <a:t>OMS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integrated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with </a:t>
            </a:r>
            <a:r>
              <a:rPr sz="1100" spc="-10" dirty="0">
                <a:latin typeface="Arial"/>
                <a:cs typeface="Arial"/>
              </a:rPr>
              <a:t>WFMS.</a:t>
            </a:r>
            <a:endParaRPr sz="1100">
              <a:latin typeface="Arial"/>
              <a:cs typeface="Arial"/>
            </a:endParaRPr>
          </a:p>
          <a:p>
            <a:pPr marL="227965" marR="18605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dirty="0">
                <a:latin typeface="Arial"/>
                <a:cs typeface="Arial"/>
              </a:rPr>
              <a:t>Marked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improvement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grid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reliability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indices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60940" y="4686109"/>
            <a:ext cx="1877695" cy="93916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7965" marR="601345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dirty="0">
                <a:latin typeface="Arial"/>
                <a:cs typeface="Arial"/>
              </a:rPr>
              <a:t>Automated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Crew </a:t>
            </a:r>
            <a:r>
              <a:rPr sz="1100" dirty="0">
                <a:latin typeface="Arial"/>
                <a:cs typeface="Arial"/>
              </a:rPr>
              <a:t>Tracking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system</a:t>
            </a:r>
            <a:endParaRPr sz="1100">
              <a:latin typeface="Arial"/>
              <a:cs typeface="Arial"/>
            </a:endParaRPr>
          </a:p>
          <a:p>
            <a:pPr marL="22796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dirty="0">
                <a:latin typeface="Arial"/>
                <a:cs typeface="Arial"/>
              </a:rPr>
              <a:t>Predictive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intelligence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48967" y="5737821"/>
            <a:ext cx="1877695" cy="90805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6695" marR="65405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DR</a:t>
            </a:r>
            <a:r>
              <a:rPr sz="1100" spc="-10" dirty="0">
                <a:latin typeface="Arial"/>
                <a:cs typeface="Arial"/>
              </a:rPr>
              <a:t> implementation </a:t>
            </a:r>
            <a:r>
              <a:rPr sz="1100" dirty="0">
                <a:latin typeface="Arial"/>
                <a:cs typeface="Arial"/>
              </a:rPr>
              <a:t>strategy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formulated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6991" y="5737821"/>
            <a:ext cx="1877695" cy="90805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7329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Business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case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developed</a:t>
            </a:r>
            <a:endParaRPr sz="1100">
              <a:latin typeface="Arial"/>
              <a:cs typeface="Arial"/>
            </a:endParaRPr>
          </a:p>
          <a:p>
            <a:pPr marL="227329" marR="16827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Basic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pilot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2%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consumers</a:t>
            </a:r>
            <a:endParaRPr sz="1100">
              <a:latin typeface="Arial"/>
              <a:cs typeface="Arial"/>
            </a:endParaRPr>
          </a:p>
          <a:p>
            <a:pPr marL="227329" marR="57848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KPIs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defined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 </a:t>
            </a:r>
            <a:r>
              <a:rPr sz="1100" spc="-10" dirty="0">
                <a:latin typeface="Arial"/>
                <a:cs typeface="Arial"/>
              </a:rPr>
              <a:t>monitored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04890" y="5737821"/>
            <a:ext cx="1877695" cy="90805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7329" marR="173990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spc="-10" dirty="0">
                <a:latin typeface="Arial"/>
                <a:cs typeface="Arial"/>
              </a:rPr>
              <a:t>Semi-automated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DR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10%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consumers</a:t>
            </a:r>
            <a:endParaRPr sz="1100">
              <a:latin typeface="Arial"/>
              <a:cs typeface="Arial"/>
            </a:endParaRPr>
          </a:p>
          <a:p>
            <a:pPr marL="227329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spc="-10" dirty="0">
                <a:latin typeface="Arial"/>
                <a:cs typeface="Arial"/>
              </a:rPr>
              <a:t>Improvement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KPIs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82915" y="5737821"/>
            <a:ext cx="1877695" cy="90805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7965" marR="285750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dirty="0">
                <a:latin typeface="Arial"/>
                <a:cs typeface="Arial"/>
              </a:rPr>
              <a:t>Automated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5% </a:t>
            </a:r>
            <a:r>
              <a:rPr sz="1100" spc="-10" dirty="0">
                <a:latin typeface="Arial"/>
                <a:cs typeface="Arial"/>
              </a:rPr>
              <a:t>consumers</a:t>
            </a:r>
            <a:endParaRPr sz="1100">
              <a:latin typeface="Arial"/>
              <a:cs typeface="Arial"/>
            </a:endParaRPr>
          </a:p>
          <a:p>
            <a:pPr marL="227965" marR="17335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spc="-10" dirty="0">
                <a:latin typeface="Arial"/>
                <a:cs typeface="Arial"/>
              </a:rPr>
              <a:t>Semi-automated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DR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20%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consumers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60940" y="5737821"/>
            <a:ext cx="1877695" cy="90805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7965" marR="208279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dirty="0">
                <a:latin typeface="Arial"/>
                <a:cs typeface="Arial"/>
              </a:rPr>
              <a:t>Automated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10% </a:t>
            </a:r>
            <a:r>
              <a:rPr sz="1100" spc="-10" dirty="0">
                <a:latin typeface="Arial"/>
                <a:cs typeface="Arial"/>
              </a:rPr>
              <a:t>consumers</a:t>
            </a:r>
            <a:endParaRPr sz="1100">
              <a:latin typeface="Arial"/>
              <a:cs typeface="Arial"/>
            </a:endParaRPr>
          </a:p>
          <a:p>
            <a:pPr marL="227965" marR="17335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spc="-10" dirty="0">
                <a:latin typeface="Arial"/>
                <a:cs typeface="Arial"/>
              </a:rPr>
              <a:t>Semi-automated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DR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30%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consumers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3642" y="1994928"/>
            <a:ext cx="1864360" cy="1252220"/>
          </a:xfrm>
          <a:prstGeom prst="rect">
            <a:avLst/>
          </a:prstGeom>
          <a:solidFill>
            <a:srgbClr val="F6E3F8"/>
          </a:solidFill>
          <a:ln w="28575">
            <a:solidFill>
              <a:srgbClr val="0079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453390" marR="187325" indent="-259079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Grid</a:t>
            </a:r>
            <a:r>
              <a:rPr sz="1200" b="1" spc="-3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Observability</a:t>
            </a:r>
            <a:r>
              <a:rPr sz="1200" b="1" spc="-3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00256A"/>
                </a:solidFill>
                <a:latin typeface="Arial"/>
                <a:cs typeface="Arial"/>
              </a:rPr>
              <a:t>&amp;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Security</a:t>
            </a:r>
            <a:r>
              <a:rPr sz="1200" b="1" spc="-6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00256A"/>
                </a:solidFill>
                <a:latin typeface="Arial"/>
                <a:cs typeface="Arial"/>
              </a:rPr>
              <a:t>Mgt.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642" y="3332810"/>
            <a:ext cx="1864360" cy="1240790"/>
          </a:xfrm>
          <a:prstGeom prst="rect">
            <a:avLst/>
          </a:prstGeom>
          <a:solidFill>
            <a:srgbClr val="F6E3F8"/>
          </a:solidFill>
          <a:ln w="28575">
            <a:solidFill>
              <a:srgbClr val="0079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538480" marR="414655" indent="-114300">
              <a:lnSpc>
                <a:spcPct val="100000"/>
              </a:lnSpc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Power</a:t>
            </a:r>
            <a:r>
              <a:rPr sz="1200" b="1" spc="-3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Quality Monitoring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6748" y="4686109"/>
            <a:ext cx="1864360" cy="939165"/>
          </a:xfrm>
          <a:prstGeom prst="rect">
            <a:avLst/>
          </a:prstGeom>
          <a:solidFill>
            <a:srgbClr val="F6E3F8"/>
          </a:solidFill>
          <a:ln w="28575">
            <a:solidFill>
              <a:srgbClr val="0079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49149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Outage</a:t>
            </a:r>
            <a:r>
              <a:rPr sz="1200" b="1" spc="-4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00256A"/>
                </a:solidFill>
                <a:latin typeface="Arial"/>
                <a:cs typeface="Arial"/>
              </a:rPr>
              <a:t>Mgt.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6748" y="5737821"/>
            <a:ext cx="1864360" cy="908050"/>
          </a:xfrm>
          <a:prstGeom prst="rect">
            <a:avLst/>
          </a:prstGeom>
          <a:solidFill>
            <a:srgbClr val="F6E3F8"/>
          </a:solidFill>
          <a:ln w="28575">
            <a:solidFill>
              <a:srgbClr val="0079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44475">
              <a:lnSpc>
                <a:spcPct val="100000"/>
              </a:lnSpc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Demand</a:t>
            </a:r>
            <a:r>
              <a:rPr sz="1200" b="1" spc="-5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Response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572620" y="258318"/>
            <a:ext cx="334010" cy="294640"/>
            <a:chOff x="11572620" y="258318"/>
            <a:chExt cx="334010" cy="294640"/>
          </a:xfrm>
        </p:grpSpPr>
        <p:sp>
          <p:nvSpPr>
            <p:cNvPr id="26" name="object 26"/>
            <p:cNvSpPr/>
            <p:nvPr/>
          </p:nvSpPr>
          <p:spPr>
            <a:xfrm>
              <a:off x="11572620" y="258318"/>
              <a:ext cx="334010" cy="294640"/>
            </a:xfrm>
            <a:custGeom>
              <a:avLst/>
              <a:gdLst/>
              <a:ahLst/>
              <a:cxnLst/>
              <a:rect l="l" t="t" r="r" b="b"/>
              <a:pathLst>
                <a:path w="334009" h="294640">
                  <a:moveTo>
                    <a:pt x="333882" y="0"/>
                  </a:moveTo>
                  <a:lnTo>
                    <a:pt x="0" y="0"/>
                  </a:lnTo>
                  <a:lnTo>
                    <a:pt x="0" y="294258"/>
                  </a:lnTo>
                  <a:lnTo>
                    <a:pt x="333882" y="294258"/>
                  </a:lnTo>
                  <a:lnTo>
                    <a:pt x="333882" y="257428"/>
                  </a:lnTo>
                  <a:lnTo>
                    <a:pt x="84200" y="257428"/>
                  </a:lnTo>
                  <a:lnTo>
                    <a:pt x="84200" y="147065"/>
                  </a:lnTo>
                  <a:lnTo>
                    <a:pt x="56642" y="147065"/>
                  </a:lnTo>
                  <a:lnTo>
                    <a:pt x="167004" y="36829"/>
                  </a:lnTo>
                  <a:lnTo>
                    <a:pt x="333882" y="36829"/>
                  </a:lnTo>
                  <a:lnTo>
                    <a:pt x="333882" y="0"/>
                  </a:lnTo>
                  <a:close/>
                </a:path>
                <a:path w="334009" h="294640">
                  <a:moveTo>
                    <a:pt x="333882" y="50546"/>
                  </a:moveTo>
                  <a:lnTo>
                    <a:pt x="235965" y="50546"/>
                  </a:lnTo>
                  <a:lnTo>
                    <a:pt x="235965" y="105790"/>
                  </a:lnTo>
                  <a:lnTo>
                    <a:pt x="277240" y="147065"/>
                  </a:lnTo>
                  <a:lnTo>
                    <a:pt x="249681" y="147065"/>
                  </a:lnTo>
                  <a:lnTo>
                    <a:pt x="249681" y="257428"/>
                  </a:lnTo>
                  <a:lnTo>
                    <a:pt x="333882" y="257428"/>
                  </a:lnTo>
                  <a:lnTo>
                    <a:pt x="333882" y="50546"/>
                  </a:lnTo>
                  <a:close/>
                </a:path>
                <a:path w="334009" h="294640">
                  <a:moveTo>
                    <a:pt x="333882" y="36829"/>
                  </a:moveTo>
                  <a:lnTo>
                    <a:pt x="167004" y="36829"/>
                  </a:lnTo>
                  <a:lnTo>
                    <a:pt x="208279" y="78104"/>
                  </a:lnTo>
                  <a:lnTo>
                    <a:pt x="208279" y="50546"/>
                  </a:lnTo>
                  <a:lnTo>
                    <a:pt x="333882" y="50546"/>
                  </a:lnTo>
                  <a:lnTo>
                    <a:pt x="333882" y="36829"/>
                  </a:lnTo>
                  <a:close/>
                </a:path>
              </a:pathLst>
            </a:custGeom>
            <a:solidFill>
              <a:srgbClr val="009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9262" y="295148"/>
              <a:ext cx="220598" cy="220599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6300" y="1018603"/>
            <a:ext cx="9789795" cy="403860"/>
          </a:xfrm>
          <a:custGeom>
            <a:avLst/>
            <a:gdLst/>
            <a:ahLst/>
            <a:cxnLst/>
            <a:rect l="l" t="t" r="r" b="b"/>
            <a:pathLst>
              <a:path w="9789795" h="403859">
                <a:moveTo>
                  <a:pt x="9789414" y="0"/>
                </a:moveTo>
                <a:lnTo>
                  <a:pt x="0" y="0"/>
                </a:lnTo>
                <a:lnTo>
                  <a:pt x="0" y="403415"/>
                </a:lnTo>
                <a:lnTo>
                  <a:pt x="9789414" y="403415"/>
                </a:lnTo>
                <a:lnTo>
                  <a:pt x="9789414" y="0"/>
                </a:lnTo>
                <a:close/>
              </a:path>
            </a:pathLst>
          </a:custGeom>
          <a:solidFill>
            <a:srgbClr val="049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88100" y="1089152"/>
            <a:ext cx="13055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Maturity</a:t>
            </a:r>
            <a:r>
              <a:rPr sz="15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Levels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6300" y="1449006"/>
            <a:ext cx="1877695" cy="403860"/>
          </a:xfrm>
          <a:custGeom>
            <a:avLst/>
            <a:gdLst/>
            <a:ahLst/>
            <a:cxnLst/>
            <a:rect l="l" t="t" r="r" b="b"/>
            <a:pathLst>
              <a:path w="1877695" h="403860">
                <a:moveTo>
                  <a:pt x="1877441" y="0"/>
                </a:moveTo>
                <a:lnTo>
                  <a:pt x="0" y="0"/>
                </a:lnTo>
                <a:lnTo>
                  <a:pt x="0" y="403415"/>
                </a:lnTo>
                <a:lnTo>
                  <a:pt x="1877441" y="403415"/>
                </a:lnTo>
                <a:lnTo>
                  <a:pt x="1877441" y="0"/>
                </a:lnTo>
                <a:close/>
              </a:path>
            </a:pathLst>
          </a:custGeom>
          <a:solidFill>
            <a:srgbClr val="049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6466" y="1519554"/>
            <a:ext cx="238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L1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24325" y="1449006"/>
            <a:ext cx="1877695" cy="403860"/>
          </a:xfrm>
          <a:custGeom>
            <a:avLst/>
            <a:gdLst/>
            <a:ahLst/>
            <a:cxnLst/>
            <a:rect l="l" t="t" r="r" b="b"/>
            <a:pathLst>
              <a:path w="1877695" h="403860">
                <a:moveTo>
                  <a:pt x="1877441" y="0"/>
                </a:moveTo>
                <a:lnTo>
                  <a:pt x="0" y="0"/>
                </a:lnTo>
                <a:lnTo>
                  <a:pt x="0" y="403415"/>
                </a:lnTo>
                <a:lnTo>
                  <a:pt x="1877441" y="403415"/>
                </a:lnTo>
                <a:lnTo>
                  <a:pt x="1877441" y="0"/>
                </a:lnTo>
                <a:close/>
              </a:path>
            </a:pathLst>
          </a:custGeom>
          <a:solidFill>
            <a:srgbClr val="049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44617" y="1519554"/>
            <a:ext cx="238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L2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02350" y="1449006"/>
            <a:ext cx="1877695" cy="403860"/>
          </a:xfrm>
          <a:custGeom>
            <a:avLst/>
            <a:gdLst/>
            <a:ahLst/>
            <a:cxnLst/>
            <a:rect l="l" t="t" r="r" b="b"/>
            <a:pathLst>
              <a:path w="1877695" h="403860">
                <a:moveTo>
                  <a:pt x="1877441" y="0"/>
                </a:moveTo>
                <a:lnTo>
                  <a:pt x="0" y="0"/>
                </a:lnTo>
                <a:lnTo>
                  <a:pt x="0" y="403415"/>
                </a:lnTo>
                <a:lnTo>
                  <a:pt x="1877441" y="403415"/>
                </a:lnTo>
                <a:lnTo>
                  <a:pt x="1877441" y="0"/>
                </a:lnTo>
                <a:close/>
              </a:path>
            </a:pathLst>
          </a:custGeom>
          <a:solidFill>
            <a:srgbClr val="049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23023" y="1519554"/>
            <a:ext cx="238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L3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80375" y="1449006"/>
            <a:ext cx="1877695" cy="403860"/>
          </a:xfrm>
          <a:custGeom>
            <a:avLst/>
            <a:gdLst/>
            <a:ahLst/>
            <a:cxnLst/>
            <a:rect l="l" t="t" r="r" b="b"/>
            <a:pathLst>
              <a:path w="1877695" h="403860">
                <a:moveTo>
                  <a:pt x="1877441" y="0"/>
                </a:moveTo>
                <a:lnTo>
                  <a:pt x="0" y="0"/>
                </a:lnTo>
                <a:lnTo>
                  <a:pt x="0" y="403415"/>
                </a:lnTo>
                <a:lnTo>
                  <a:pt x="1877441" y="403415"/>
                </a:lnTo>
                <a:lnTo>
                  <a:pt x="1877441" y="0"/>
                </a:lnTo>
                <a:close/>
              </a:path>
            </a:pathLst>
          </a:custGeom>
          <a:solidFill>
            <a:srgbClr val="049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01176" y="1519554"/>
            <a:ext cx="238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L4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058400" y="1449006"/>
            <a:ext cx="1877695" cy="403860"/>
          </a:xfrm>
          <a:custGeom>
            <a:avLst/>
            <a:gdLst/>
            <a:ahLst/>
            <a:cxnLst/>
            <a:rect l="l" t="t" r="r" b="b"/>
            <a:pathLst>
              <a:path w="1877695" h="403860">
                <a:moveTo>
                  <a:pt x="1877441" y="0"/>
                </a:moveTo>
                <a:lnTo>
                  <a:pt x="0" y="0"/>
                </a:lnTo>
                <a:lnTo>
                  <a:pt x="0" y="403415"/>
                </a:lnTo>
                <a:lnTo>
                  <a:pt x="1877441" y="403415"/>
                </a:lnTo>
                <a:lnTo>
                  <a:pt x="1877441" y="0"/>
                </a:lnTo>
                <a:close/>
              </a:path>
            </a:pathLst>
          </a:custGeom>
          <a:solidFill>
            <a:srgbClr val="049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879581" y="1519554"/>
            <a:ext cx="238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L5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8338" y="1018705"/>
            <a:ext cx="1877060" cy="833755"/>
          </a:xfrm>
          <a:prstGeom prst="rect">
            <a:avLst/>
          </a:prstGeom>
          <a:solidFill>
            <a:srgbClr val="049CBE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Sub-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Domains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5549" y="24765"/>
            <a:ext cx="11717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338D"/>
                </a:solidFill>
              </a:rPr>
              <a:t>Utility</a:t>
            </a:r>
            <a:r>
              <a:rPr sz="2800" spc="-7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smart</a:t>
            </a:r>
            <a:r>
              <a:rPr sz="2800" spc="-6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grid</a:t>
            </a:r>
            <a:r>
              <a:rPr sz="2800" spc="-8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maturity</a:t>
            </a:r>
            <a:r>
              <a:rPr sz="2800" spc="-7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assessment</a:t>
            </a:r>
            <a:r>
              <a:rPr sz="2800" spc="-4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survey</a:t>
            </a:r>
            <a:r>
              <a:rPr sz="2800" spc="-6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with</a:t>
            </a:r>
            <a:r>
              <a:rPr sz="2800" spc="-7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criteria</a:t>
            </a:r>
            <a:r>
              <a:rPr sz="2800" spc="-3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–</a:t>
            </a:r>
            <a:r>
              <a:rPr sz="2800" spc="-70" dirty="0">
                <a:solidFill>
                  <a:srgbClr val="00338D"/>
                </a:solidFill>
              </a:rPr>
              <a:t> </a:t>
            </a:r>
            <a:r>
              <a:rPr sz="2800" spc="-10" dirty="0">
                <a:solidFill>
                  <a:srgbClr val="00338D"/>
                </a:solidFill>
              </a:rPr>
              <a:t>Revenue</a:t>
            </a:r>
            <a:endParaRPr sz="2800"/>
          </a:p>
        </p:txBody>
      </p:sp>
      <p:sp>
        <p:nvSpPr>
          <p:cNvPr id="16" name="object 16"/>
          <p:cNvSpPr txBox="1"/>
          <p:nvPr/>
        </p:nvSpPr>
        <p:spPr>
          <a:xfrm>
            <a:off x="-15875" y="451485"/>
            <a:ext cx="12223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10415" algn="l"/>
              </a:tabLst>
            </a:pPr>
            <a:r>
              <a:rPr sz="2800" b="1" u="sng" spc="445" dirty="0">
                <a:solidFill>
                  <a:srgbClr val="00338D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solidFill>
                  <a:srgbClr val="00338D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Management</a:t>
            </a:r>
            <a:r>
              <a:rPr sz="2800" b="1" u="sng" spc="-15" dirty="0">
                <a:solidFill>
                  <a:srgbClr val="00338D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solidFill>
                  <a:srgbClr val="00338D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2800" b="1" u="sng" spc="-65" dirty="0">
                <a:solidFill>
                  <a:srgbClr val="00338D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dirty="0">
                <a:solidFill>
                  <a:srgbClr val="00338D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Energy</a:t>
            </a:r>
            <a:r>
              <a:rPr sz="2800" b="1" u="sng" spc="-140" dirty="0">
                <a:solidFill>
                  <a:srgbClr val="00338D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10" dirty="0">
                <a:solidFill>
                  <a:srgbClr val="00338D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Audit</a:t>
            </a:r>
            <a:r>
              <a:rPr sz="2800" b="1" u="sng" dirty="0">
                <a:solidFill>
                  <a:srgbClr val="00338D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6300" y="1913305"/>
            <a:ext cx="1877695" cy="88138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6695" marR="74295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Static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meters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installed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consumers</a:t>
            </a:r>
            <a:endParaRPr sz="1100">
              <a:latin typeface="Arial"/>
              <a:cs typeface="Arial"/>
            </a:endParaRPr>
          </a:p>
          <a:p>
            <a:pPr marL="226695" marR="204470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Consumer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indexing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not </a:t>
            </a:r>
            <a:r>
              <a:rPr sz="1100" dirty="0">
                <a:latin typeface="Arial"/>
                <a:cs typeface="Arial"/>
              </a:rPr>
              <a:t>yet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complete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24325" y="1913305"/>
            <a:ext cx="1877695" cy="88138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6695" marR="375285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Consumer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indexing </a:t>
            </a:r>
            <a:r>
              <a:rPr sz="1100" dirty="0">
                <a:latin typeface="Arial"/>
                <a:cs typeface="Arial"/>
              </a:rPr>
              <a:t>complete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formal </a:t>
            </a:r>
            <a:r>
              <a:rPr sz="1100" dirty="0">
                <a:latin typeface="Arial"/>
                <a:cs typeface="Arial"/>
              </a:rPr>
              <a:t>process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defined</a:t>
            </a:r>
            <a:endParaRPr sz="1100">
              <a:latin typeface="Arial"/>
              <a:cs typeface="Arial"/>
            </a:endParaRPr>
          </a:p>
          <a:p>
            <a:pPr marL="226695" marR="38798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Pilot/POC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least </a:t>
            </a:r>
            <a:r>
              <a:rPr sz="1100" dirty="0">
                <a:latin typeface="Arial"/>
                <a:cs typeface="Arial"/>
              </a:rPr>
              <a:t>1000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smart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meters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02350" y="1913305"/>
            <a:ext cx="1877695" cy="88138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329" marR="52069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Smart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meters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installed</a:t>
            </a:r>
            <a:r>
              <a:rPr sz="1100" spc="-25" dirty="0">
                <a:latin typeface="Arial"/>
                <a:cs typeface="Arial"/>
              </a:rPr>
              <a:t> for </a:t>
            </a:r>
            <a:r>
              <a:rPr sz="1100" dirty="0">
                <a:latin typeface="Arial"/>
                <a:cs typeface="Arial"/>
              </a:rPr>
              <a:t>100%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consumers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under </a:t>
            </a:r>
            <a:r>
              <a:rPr sz="1100" dirty="0">
                <a:latin typeface="Arial"/>
                <a:cs typeface="Arial"/>
              </a:rPr>
              <a:t>20%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total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DTs</a:t>
            </a:r>
            <a:endParaRPr sz="1100">
              <a:latin typeface="Arial"/>
              <a:cs typeface="Arial"/>
            </a:endParaRPr>
          </a:p>
          <a:p>
            <a:pPr marL="227329" marR="172720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Consumer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indexing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tool </a:t>
            </a:r>
            <a:r>
              <a:rPr sz="1100" dirty="0">
                <a:latin typeface="Arial"/>
                <a:cs typeface="Arial"/>
              </a:rPr>
              <a:t>integrated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sys.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80375" y="1913305"/>
            <a:ext cx="1877695" cy="88138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329" marR="52069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Smart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meters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installed</a:t>
            </a:r>
            <a:r>
              <a:rPr sz="1100" spc="-25" dirty="0">
                <a:latin typeface="Arial"/>
                <a:cs typeface="Arial"/>
              </a:rPr>
              <a:t> for </a:t>
            </a:r>
            <a:r>
              <a:rPr sz="1100" dirty="0">
                <a:latin typeface="Arial"/>
                <a:cs typeface="Arial"/>
              </a:rPr>
              <a:t>100%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consumers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under </a:t>
            </a:r>
            <a:r>
              <a:rPr sz="1100" dirty="0">
                <a:latin typeface="Arial"/>
                <a:cs typeface="Arial"/>
              </a:rPr>
              <a:t>60%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total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DTs</a:t>
            </a:r>
            <a:endParaRPr sz="1100">
              <a:latin typeface="Arial"/>
              <a:cs typeface="Arial"/>
            </a:endParaRPr>
          </a:p>
          <a:p>
            <a:pPr marL="227329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HAN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automation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pilot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58400" y="1913305"/>
            <a:ext cx="1877695" cy="88138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965" marR="51435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dirty="0">
                <a:latin typeface="Arial"/>
                <a:cs typeface="Arial"/>
              </a:rPr>
              <a:t>Smart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meters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installed</a:t>
            </a:r>
            <a:r>
              <a:rPr sz="1100" spc="-25" dirty="0">
                <a:latin typeface="Arial"/>
                <a:cs typeface="Arial"/>
              </a:rPr>
              <a:t> for </a:t>
            </a:r>
            <a:r>
              <a:rPr sz="1100" dirty="0">
                <a:latin typeface="Arial"/>
                <a:cs typeface="Arial"/>
              </a:rPr>
              <a:t>100%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utility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consumers</a:t>
            </a:r>
            <a:endParaRPr sz="1100">
              <a:latin typeface="Arial"/>
              <a:cs typeface="Arial"/>
            </a:endParaRPr>
          </a:p>
          <a:p>
            <a:pPr marL="227965" marR="52069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dirty="0">
                <a:latin typeface="Arial"/>
                <a:cs typeface="Arial"/>
              </a:rPr>
              <a:t>HAN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automation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rolled </a:t>
            </a:r>
            <a:r>
              <a:rPr sz="1100" dirty="0">
                <a:latin typeface="Arial"/>
                <a:cs typeface="Arial"/>
              </a:rPr>
              <a:t>out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15%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consumers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46300" y="2880080"/>
            <a:ext cx="1877695" cy="95567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6695" marR="52705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AMR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meters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installed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least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50%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Feeders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 DTs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24325" y="2880080"/>
            <a:ext cx="1877695" cy="95567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6695" marR="83820" indent="-172720" algn="just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Smart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meters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least </a:t>
            </a:r>
            <a:r>
              <a:rPr sz="1100" dirty="0">
                <a:latin typeface="Arial"/>
                <a:cs typeface="Arial"/>
              </a:rPr>
              <a:t>10%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feeders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DTs</a:t>
            </a:r>
            <a:r>
              <a:rPr sz="1100" spc="-25" dirty="0">
                <a:latin typeface="Arial"/>
                <a:cs typeface="Arial"/>
              </a:rPr>
              <a:t> (or </a:t>
            </a:r>
            <a:r>
              <a:rPr sz="1100" dirty="0">
                <a:latin typeface="Arial"/>
                <a:cs typeface="Arial"/>
              </a:rPr>
              <a:t>AMR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100%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DTs)</a:t>
            </a:r>
            <a:endParaRPr sz="1100">
              <a:latin typeface="Arial"/>
              <a:cs typeface="Arial"/>
            </a:endParaRPr>
          </a:p>
          <a:p>
            <a:pPr marL="226695" marR="136525" indent="-172720" algn="just">
              <a:lnSpc>
                <a:spcPct val="100000"/>
              </a:lnSpc>
              <a:spcBef>
                <a:spcPts val="5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Reports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missing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spc="-10" dirty="0">
                <a:latin typeface="Arial"/>
                <a:cs typeface="Arial"/>
              </a:rPr>
              <a:t>available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02350" y="2880080"/>
            <a:ext cx="1877695" cy="95567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329" marR="121285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Smart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meters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least </a:t>
            </a:r>
            <a:r>
              <a:rPr sz="1100" dirty="0">
                <a:latin typeface="Arial"/>
                <a:cs typeface="Arial"/>
              </a:rPr>
              <a:t>30%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feeders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DTs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80375" y="2880080"/>
            <a:ext cx="1877695" cy="95567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329" marR="121285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Smart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meters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least </a:t>
            </a:r>
            <a:r>
              <a:rPr sz="1100" dirty="0">
                <a:latin typeface="Arial"/>
                <a:cs typeface="Arial"/>
              </a:rPr>
              <a:t>60%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feeders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DTs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058400" y="2880080"/>
            <a:ext cx="1877695" cy="95567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965" marR="173355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dirty="0">
                <a:latin typeface="Arial"/>
                <a:cs typeface="Arial"/>
              </a:rPr>
              <a:t>Smart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meters</a:t>
            </a:r>
            <a:r>
              <a:rPr sz="1100" spc="25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100% </a:t>
            </a:r>
            <a:r>
              <a:rPr sz="1100" dirty="0">
                <a:latin typeface="Arial"/>
                <a:cs typeface="Arial"/>
              </a:rPr>
              <a:t>feeder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DTs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46300" y="3936619"/>
            <a:ext cx="1877695" cy="157289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6695" marR="294640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Legacy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MDMS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not </a:t>
            </a:r>
            <a:r>
              <a:rPr sz="1100" dirty="0">
                <a:latin typeface="Arial"/>
                <a:cs typeface="Arial"/>
              </a:rPr>
              <a:t>complying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with </a:t>
            </a:r>
            <a:r>
              <a:rPr sz="1100" spc="-10" dirty="0">
                <a:latin typeface="Arial"/>
                <a:cs typeface="Arial"/>
              </a:rPr>
              <a:t>requirements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((lack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integrated platform/analytics)</a:t>
            </a:r>
            <a:endParaRPr sz="1100">
              <a:latin typeface="Arial"/>
              <a:cs typeface="Arial"/>
            </a:endParaRPr>
          </a:p>
          <a:p>
            <a:pPr marL="226695" marR="187960" indent="-172720">
              <a:lnSpc>
                <a:spcPct val="100000"/>
              </a:lnSpc>
              <a:spcBef>
                <a:spcPts val="5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Billing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system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&amp;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energy </a:t>
            </a:r>
            <a:r>
              <a:rPr sz="1100" dirty="0">
                <a:latin typeface="Arial"/>
                <a:cs typeface="Arial"/>
              </a:rPr>
              <a:t>audits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manually managed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24325" y="3936619"/>
            <a:ext cx="1877695" cy="157289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6695" marR="78740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spc="-10" dirty="0">
                <a:latin typeface="Arial"/>
                <a:cs typeface="Arial"/>
              </a:rPr>
              <a:t>MDAS-</a:t>
            </a:r>
            <a:r>
              <a:rPr sz="1100" dirty="0">
                <a:latin typeface="Arial"/>
                <a:cs typeface="Arial"/>
              </a:rPr>
              <a:t>HES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installed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integrated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MDM</a:t>
            </a:r>
            <a:endParaRPr sz="1100">
              <a:latin typeface="Arial"/>
              <a:cs typeface="Arial"/>
            </a:endParaRPr>
          </a:p>
          <a:p>
            <a:pPr marL="226695" marR="364490" indent="-172720">
              <a:lnSpc>
                <a:spcPct val="100000"/>
              </a:lnSpc>
              <a:spcBef>
                <a:spcPts val="5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Energy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audit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tool </a:t>
            </a:r>
            <a:r>
              <a:rPr sz="1100" dirty="0">
                <a:latin typeface="Arial"/>
                <a:cs typeface="Arial"/>
              </a:rPr>
              <a:t>established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integrated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MDM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02350" y="3936619"/>
            <a:ext cx="1877695" cy="157289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329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spc="-10" dirty="0">
                <a:latin typeface="Arial"/>
                <a:cs typeface="Arial"/>
              </a:rPr>
              <a:t>MDAS-HES/MDM</a:t>
            </a:r>
            <a:endParaRPr sz="11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integrated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billing</a:t>
            </a:r>
            <a:endParaRPr sz="11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system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&amp;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SCADA</a:t>
            </a:r>
            <a:endParaRPr sz="1100">
              <a:latin typeface="Arial"/>
              <a:cs typeface="Arial"/>
            </a:endParaRPr>
          </a:p>
          <a:p>
            <a:pPr marL="227329" marR="46799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AT&amp;C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losses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show </a:t>
            </a:r>
            <a:r>
              <a:rPr sz="1100" spc="-10" dirty="0">
                <a:latin typeface="Arial"/>
                <a:cs typeface="Arial"/>
              </a:rPr>
              <a:t>improvement</a:t>
            </a:r>
            <a:endParaRPr sz="1100">
              <a:latin typeface="Arial"/>
              <a:cs typeface="Arial"/>
            </a:endParaRPr>
          </a:p>
          <a:p>
            <a:pPr marL="227329" marR="140970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Worst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performing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Circuit </a:t>
            </a:r>
            <a:r>
              <a:rPr sz="1100" dirty="0">
                <a:latin typeface="Arial"/>
                <a:cs typeface="Arial"/>
              </a:rPr>
              <a:t>technical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losses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tracked</a:t>
            </a:r>
            <a:endParaRPr sz="1100">
              <a:latin typeface="Arial"/>
              <a:cs typeface="Arial"/>
            </a:endParaRPr>
          </a:p>
          <a:p>
            <a:pPr marL="227329" marR="53340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Tracking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tool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DT </a:t>
            </a:r>
            <a:r>
              <a:rPr sz="1100" dirty="0">
                <a:latin typeface="Arial"/>
                <a:cs typeface="Arial"/>
              </a:rPr>
              <a:t>loading/voltage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profile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80375" y="3926966"/>
            <a:ext cx="1877695" cy="157289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7329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MDMS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integrated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with</a:t>
            </a:r>
            <a:endParaRPr sz="11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Consumer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Portal</a:t>
            </a:r>
            <a:endParaRPr sz="1100">
              <a:latin typeface="Arial"/>
              <a:cs typeface="Arial"/>
            </a:endParaRPr>
          </a:p>
          <a:p>
            <a:pPr marL="227329" marR="12509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Billing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system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integrated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customer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sys.</a:t>
            </a:r>
            <a:endParaRPr sz="1100">
              <a:latin typeface="Arial"/>
              <a:cs typeface="Arial"/>
            </a:endParaRPr>
          </a:p>
          <a:p>
            <a:pPr marL="227329" marR="302260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Major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improvement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AT&amp;C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losses</a:t>
            </a:r>
            <a:endParaRPr sz="1100">
              <a:latin typeface="Arial"/>
              <a:cs typeface="Arial"/>
            </a:endParaRPr>
          </a:p>
          <a:p>
            <a:pPr marL="227329" marR="7810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DT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loading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well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balanced </a:t>
            </a:r>
            <a:r>
              <a:rPr sz="1100" dirty="0">
                <a:latin typeface="Arial"/>
                <a:cs typeface="Arial"/>
              </a:rPr>
              <a:t>&amp;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voltage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profiles</a:t>
            </a:r>
            <a:r>
              <a:rPr sz="1100" spc="5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improve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over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baseline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058400" y="3936619"/>
            <a:ext cx="1877695" cy="157289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965" marR="160020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dirty="0">
                <a:latin typeface="Arial"/>
                <a:cs typeface="Arial"/>
              </a:rPr>
              <a:t>Energy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Audit</a:t>
            </a:r>
            <a:r>
              <a:rPr sz="1100" spc="-20" dirty="0">
                <a:latin typeface="Arial"/>
                <a:cs typeface="Arial"/>
              </a:rPr>
              <a:t> tool </a:t>
            </a:r>
            <a:r>
              <a:rPr sz="1100" dirty="0">
                <a:latin typeface="Arial"/>
                <a:cs typeface="Arial"/>
              </a:rPr>
              <a:t>augmented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consumer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loss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analytics capability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46300" y="5603113"/>
            <a:ext cx="1877695" cy="107061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6695" indent="-172720" algn="just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Manual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bill</a:t>
            </a:r>
            <a:r>
              <a:rPr sz="1100" spc="-10" dirty="0">
                <a:latin typeface="Arial"/>
                <a:cs typeface="Arial"/>
              </a:rPr>
              <a:t> distribution</a:t>
            </a:r>
            <a:endParaRPr sz="1100">
              <a:latin typeface="Arial"/>
              <a:cs typeface="Arial"/>
            </a:endParaRPr>
          </a:p>
          <a:p>
            <a:pPr marL="226695" marR="222250" indent="-172720" algn="just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Development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digital </a:t>
            </a:r>
            <a:r>
              <a:rPr sz="1100" dirty="0">
                <a:latin typeface="Arial"/>
                <a:cs typeface="Arial"/>
              </a:rPr>
              <a:t>payment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options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under consideration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24325" y="5603113"/>
            <a:ext cx="1877695" cy="107061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7329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Online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bills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Email</a:t>
            </a:r>
            <a:endParaRPr sz="1100">
              <a:latin typeface="Arial"/>
              <a:cs typeface="Arial"/>
            </a:endParaRPr>
          </a:p>
          <a:p>
            <a:pPr marL="226695" marR="34607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10%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bill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collection </a:t>
            </a:r>
            <a:r>
              <a:rPr sz="1100" dirty="0">
                <a:latin typeface="Arial"/>
                <a:cs typeface="Arial"/>
              </a:rPr>
              <a:t>through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digital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media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02350" y="5626430"/>
            <a:ext cx="1877695" cy="104140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7329" marR="345440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30%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bill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collection </a:t>
            </a:r>
            <a:r>
              <a:rPr sz="1100" dirty="0">
                <a:latin typeface="Arial"/>
                <a:cs typeface="Arial"/>
              </a:rPr>
              <a:t>through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digital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media</a:t>
            </a:r>
            <a:endParaRPr sz="1100">
              <a:latin typeface="Arial"/>
              <a:cs typeface="Arial"/>
            </a:endParaRPr>
          </a:p>
          <a:p>
            <a:pPr marL="227329" marR="33845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Kiosk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mode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payment </a:t>
            </a:r>
            <a:r>
              <a:rPr sz="1100" dirty="0">
                <a:latin typeface="Arial"/>
                <a:cs typeface="Arial"/>
              </a:rPr>
              <a:t>collection/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pre-</a:t>
            </a:r>
            <a:r>
              <a:rPr sz="1100" spc="-20" dirty="0">
                <a:latin typeface="Arial"/>
                <a:cs typeface="Arial"/>
              </a:rPr>
              <a:t>paid </a:t>
            </a:r>
            <a:r>
              <a:rPr sz="1100" spc="-10" dirty="0">
                <a:latin typeface="Arial"/>
                <a:cs typeface="Arial"/>
              </a:rPr>
              <a:t>metering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80375" y="5603113"/>
            <a:ext cx="1877695" cy="105410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7329" marR="345440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50%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bill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collection </a:t>
            </a:r>
            <a:r>
              <a:rPr sz="1100" dirty="0">
                <a:latin typeface="Arial"/>
                <a:cs typeface="Arial"/>
              </a:rPr>
              <a:t>through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digital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media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058400" y="5603113"/>
            <a:ext cx="1877695" cy="105410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27965" marR="344805" indent="-172720">
              <a:lnSpc>
                <a:spcPct val="100000"/>
              </a:lnSpc>
              <a:spcBef>
                <a:spcPts val="405"/>
              </a:spcBef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dirty="0">
                <a:latin typeface="Arial"/>
                <a:cs typeface="Arial"/>
              </a:rPr>
              <a:t>80%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bill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collection </a:t>
            </a:r>
            <a:r>
              <a:rPr sz="1100" dirty="0">
                <a:latin typeface="Arial"/>
                <a:cs typeface="Arial"/>
              </a:rPr>
              <a:t>through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digital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media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8325" y="1919808"/>
            <a:ext cx="1877060" cy="875030"/>
          </a:xfrm>
          <a:prstGeom prst="rect">
            <a:avLst/>
          </a:prstGeom>
          <a:solidFill>
            <a:srgbClr val="FFEFC7"/>
          </a:solidFill>
          <a:ln w="28575">
            <a:solidFill>
              <a:srgbClr val="007979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623570" marR="139700" indent="-478790">
              <a:lnSpc>
                <a:spcPct val="100000"/>
              </a:lnSpc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Consumer</a:t>
            </a:r>
            <a:r>
              <a:rPr sz="1200" b="1" spc="-6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Metering</a:t>
            </a:r>
            <a:r>
              <a:rPr sz="1200" b="1" spc="-4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00256A"/>
                </a:solidFill>
                <a:latin typeface="Arial"/>
                <a:cs typeface="Arial"/>
              </a:rPr>
              <a:t>&amp;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Indexing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4442" y="2880080"/>
            <a:ext cx="1860550" cy="955675"/>
          </a:xfrm>
          <a:prstGeom prst="rect">
            <a:avLst/>
          </a:prstGeom>
          <a:solidFill>
            <a:srgbClr val="FFEFC7"/>
          </a:solidFill>
          <a:ln w="28575">
            <a:solidFill>
              <a:srgbClr val="0079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217170">
              <a:lnSpc>
                <a:spcPct val="100000"/>
              </a:lnSpc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DT/Feeder</a:t>
            </a:r>
            <a:r>
              <a:rPr sz="1200" b="1" spc="-6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Metering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6875" y="3936619"/>
            <a:ext cx="1848485" cy="1563370"/>
          </a:xfrm>
          <a:prstGeom prst="rect">
            <a:avLst/>
          </a:prstGeom>
          <a:solidFill>
            <a:srgbClr val="FFEFC7"/>
          </a:solidFill>
          <a:ln w="28575">
            <a:solidFill>
              <a:srgbClr val="0079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732155" marR="244475" indent="-47752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MDMS</a:t>
            </a:r>
            <a:r>
              <a:rPr sz="1200" b="1" spc="-2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and</a:t>
            </a:r>
            <a:r>
              <a:rPr sz="1200" b="1" spc="-1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Energy Audit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6875" y="5626430"/>
            <a:ext cx="1848485" cy="1047750"/>
          </a:xfrm>
          <a:prstGeom prst="rect">
            <a:avLst/>
          </a:prstGeom>
          <a:solidFill>
            <a:srgbClr val="FFEFC7"/>
          </a:solidFill>
          <a:ln w="28575">
            <a:solidFill>
              <a:srgbClr val="0079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14224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Billing and</a:t>
            </a:r>
            <a:r>
              <a:rPr sz="1200" b="1" spc="1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Collection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1601957" y="511555"/>
            <a:ext cx="334010" cy="294640"/>
            <a:chOff x="11601957" y="511555"/>
            <a:chExt cx="334010" cy="294640"/>
          </a:xfrm>
        </p:grpSpPr>
        <p:sp>
          <p:nvSpPr>
            <p:cNvPr id="42" name="object 42"/>
            <p:cNvSpPr/>
            <p:nvPr/>
          </p:nvSpPr>
          <p:spPr>
            <a:xfrm>
              <a:off x="11601957" y="511555"/>
              <a:ext cx="334010" cy="294640"/>
            </a:xfrm>
            <a:custGeom>
              <a:avLst/>
              <a:gdLst/>
              <a:ahLst/>
              <a:cxnLst/>
              <a:rect l="l" t="t" r="r" b="b"/>
              <a:pathLst>
                <a:path w="334009" h="294640">
                  <a:moveTo>
                    <a:pt x="333883" y="0"/>
                  </a:moveTo>
                  <a:lnTo>
                    <a:pt x="0" y="0"/>
                  </a:lnTo>
                  <a:lnTo>
                    <a:pt x="0" y="294259"/>
                  </a:lnTo>
                  <a:lnTo>
                    <a:pt x="333883" y="294259"/>
                  </a:lnTo>
                  <a:lnTo>
                    <a:pt x="333883" y="257556"/>
                  </a:lnTo>
                  <a:lnTo>
                    <a:pt x="84200" y="257556"/>
                  </a:lnTo>
                  <a:lnTo>
                    <a:pt x="84200" y="147193"/>
                  </a:lnTo>
                  <a:lnTo>
                    <a:pt x="56515" y="147193"/>
                  </a:lnTo>
                  <a:lnTo>
                    <a:pt x="166877" y="36830"/>
                  </a:lnTo>
                  <a:lnTo>
                    <a:pt x="333883" y="36830"/>
                  </a:lnTo>
                  <a:lnTo>
                    <a:pt x="333883" y="0"/>
                  </a:lnTo>
                  <a:close/>
                </a:path>
                <a:path w="334009" h="294640">
                  <a:moveTo>
                    <a:pt x="333883" y="50673"/>
                  </a:moveTo>
                  <a:lnTo>
                    <a:pt x="235839" y="50673"/>
                  </a:lnTo>
                  <a:lnTo>
                    <a:pt x="235839" y="105791"/>
                  </a:lnTo>
                  <a:lnTo>
                    <a:pt x="277241" y="147193"/>
                  </a:lnTo>
                  <a:lnTo>
                    <a:pt x="249682" y="147193"/>
                  </a:lnTo>
                  <a:lnTo>
                    <a:pt x="249682" y="257556"/>
                  </a:lnTo>
                  <a:lnTo>
                    <a:pt x="333883" y="257556"/>
                  </a:lnTo>
                  <a:lnTo>
                    <a:pt x="333883" y="50673"/>
                  </a:lnTo>
                  <a:close/>
                </a:path>
                <a:path w="334009" h="294640">
                  <a:moveTo>
                    <a:pt x="333883" y="36830"/>
                  </a:moveTo>
                  <a:lnTo>
                    <a:pt x="166877" y="36830"/>
                  </a:lnTo>
                  <a:lnTo>
                    <a:pt x="208280" y="78232"/>
                  </a:lnTo>
                  <a:lnTo>
                    <a:pt x="208280" y="50673"/>
                  </a:lnTo>
                  <a:lnTo>
                    <a:pt x="333883" y="50673"/>
                  </a:lnTo>
                  <a:lnTo>
                    <a:pt x="333883" y="36830"/>
                  </a:lnTo>
                  <a:close/>
                </a:path>
              </a:pathLst>
            </a:custGeom>
            <a:solidFill>
              <a:srgbClr val="009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58472" y="548385"/>
              <a:ext cx="220725" cy="220725"/>
            </a:xfrm>
            <a:prstGeom prst="rect">
              <a:avLst/>
            </a:prstGeom>
          </p:spPr>
        </p:pic>
      </p:grp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7669" y="1515935"/>
            <a:ext cx="9789795" cy="403860"/>
          </a:xfrm>
          <a:custGeom>
            <a:avLst/>
            <a:gdLst/>
            <a:ahLst/>
            <a:cxnLst/>
            <a:rect l="l" t="t" r="r" b="b"/>
            <a:pathLst>
              <a:path w="9789795" h="403860">
                <a:moveTo>
                  <a:pt x="9789414" y="0"/>
                </a:moveTo>
                <a:lnTo>
                  <a:pt x="0" y="0"/>
                </a:lnTo>
                <a:lnTo>
                  <a:pt x="0" y="403415"/>
                </a:lnTo>
                <a:lnTo>
                  <a:pt x="9789414" y="403415"/>
                </a:lnTo>
                <a:lnTo>
                  <a:pt x="9789414" y="0"/>
                </a:lnTo>
                <a:close/>
              </a:path>
            </a:pathLst>
          </a:custGeom>
          <a:solidFill>
            <a:srgbClr val="049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19469" y="1586610"/>
            <a:ext cx="13049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Maturity</a:t>
            </a:r>
            <a:r>
              <a:rPr sz="15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Levels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77669" y="1946338"/>
            <a:ext cx="1877695" cy="403860"/>
          </a:xfrm>
          <a:custGeom>
            <a:avLst/>
            <a:gdLst/>
            <a:ahLst/>
            <a:cxnLst/>
            <a:rect l="l" t="t" r="r" b="b"/>
            <a:pathLst>
              <a:path w="1877695" h="403860">
                <a:moveTo>
                  <a:pt x="1877441" y="0"/>
                </a:moveTo>
                <a:lnTo>
                  <a:pt x="0" y="0"/>
                </a:lnTo>
                <a:lnTo>
                  <a:pt x="0" y="403415"/>
                </a:lnTo>
                <a:lnTo>
                  <a:pt x="1877441" y="403415"/>
                </a:lnTo>
                <a:lnTo>
                  <a:pt x="1877441" y="0"/>
                </a:lnTo>
                <a:close/>
              </a:path>
            </a:pathLst>
          </a:custGeom>
          <a:solidFill>
            <a:srgbClr val="049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97835" y="2017014"/>
            <a:ext cx="238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L1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55694" y="1946338"/>
            <a:ext cx="1877695" cy="403860"/>
          </a:xfrm>
          <a:custGeom>
            <a:avLst/>
            <a:gdLst/>
            <a:ahLst/>
            <a:cxnLst/>
            <a:rect l="l" t="t" r="r" b="b"/>
            <a:pathLst>
              <a:path w="1877695" h="403860">
                <a:moveTo>
                  <a:pt x="1877441" y="0"/>
                </a:moveTo>
                <a:lnTo>
                  <a:pt x="0" y="0"/>
                </a:lnTo>
                <a:lnTo>
                  <a:pt x="0" y="403415"/>
                </a:lnTo>
                <a:lnTo>
                  <a:pt x="1877441" y="403415"/>
                </a:lnTo>
                <a:lnTo>
                  <a:pt x="1877441" y="0"/>
                </a:lnTo>
                <a:close/>
              </a:path>
            </a:pathLst>
          </a:custGeom>
          <a:solidFill>
            <a:srgbClr val="049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75986" y="2017014"/>
            <a:ext cx="238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L2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33719" y="1946338"/>
            <a:ext cx="1877695" cy="403860"/>
          </a:xfrm>
          <a:custGeom>
            <a:avLst/>
            <a:gdLst/>
            <a:ahLst/>
            <a:cxnLst/>
            <a:rect l="l" t="t" r="r" b="b"/>
            <a:pathLst>
              <a:path w="1877695" h="403860">
                <a:moveTo>
                  <a:pt x="1877441" y="0"/>
                </a:moveTo>
                <a:lnTo>
                  <a:pt x="0" y="0"/>
                </a:lnTo>
                <a:lnTo>
                  <a:pt x="0" y="403415"/>
                </a:lnTo>
                <a:lnTo>
                  <a:pt x="1877441" y="403415"/>
                </a:lnTo>
                <a:lnTo>
                  <a:pt x="1877441" y="0"/>
                </a:lnTo>
                <a:close/>
              </a:path>
            </a:pathLst>
          </a:custGeom>
          <a:solidFill>
            <a:srgbClr val="049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54393" y="2017014"/>
            <a:ext cx="238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L3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11743" y="1946338"/>
            <a:ext cx="1877695" cy="403860"/>
          </a:xfrm>
          <a:custGeom>
            <a:avLst/>
            <a:gdLst/>
            <a:ahLst/>
            <a:cxnLst/>
            <a:rect l="l" t="t" r="r" b="b"/>
            <a:pathLst>
              <a:path w="1877695" h="403860">
                <a:moveTo>
                  <a:pt x="1877441" y="0"/>
                </a:moveTo>
                <a:lnTo>
                  <a:pt x="0" y="0"/>
                </a:lnTo>
                <a:lnTo>
                  <a:pt x="0" y="403415"/>
                </a:lnTo>
                <a:lnTo>
                  <a:pt x="1877441" y="403415"/>
                </a:lnTo>
                <a:lnTo>
                  <a:pt x="1877441" y="0"/>
                </a:lnTo>
                <a:close/>
              </a:path>
            </a:pathLst>
          </a:custGeom>
          <a:solidFill>
            <a:srgbClr val="049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32544" y="2017014"/>
            <a:ext cx="238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L4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089768" y="1946338"/>
            <a:ext cx="1877695" cy="403860"/>
          </a:xfrm>
          <a:custGeom>
            <a:avLst/>
            <a:gdLst/>
            <a:ahLst/>
            <a:cxnLst/>
            <a:rect l="l" t="t" r="r" b="b"/>
            <a:pathLst>
              <a:path w="1877695" h="403860">
                <a:moveTo>
                  <a:pt x="1877441" y="0"/>
                </a:moveTo>
                <a:lnTo>
                  <a:pt x="0" y="0"/>
                </a:lnTo>
                <a:lnTo>
                  <a:pt x="0" y="403415"/>
                </a:lnTo>
                <a:lnTo>
                  <a:pt x="1877441" y="403415"/>
                </a:lnTo>
                <a:lnTo>
                  <a:pt x="1877441" y="0"/>
                </a:lnTo>
                <a:close/>
              </a:path>
            </a:pathLst>
          </a:custGeom>
          <a:solidFill>
            <a:srgbClr val="049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910696" y="2017014"/>
            <a:ext cx="238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L5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6779" y="2547734"/>
            <a:ext cx="1877695" cy="93599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6695" marR="386715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State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specific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SG </a:t>
            </a:r>
            <a:r>
              <a:rPr sz="1100" dirty="0">
                <a:latin typeface="Arial"/>
                <a:cs typeface="Arial"/>
              </a:rPr>
              <a:t>regulations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yet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be </a:t>
            </a:r>
            <a:r>
              <a:rPr sz="1100" spc="-10" dirty="0">
                <a:latin typeface="Arial"/>
                <a:cs typeface="Arial"/>
              </a:rPr>
              <a:t>notified</a:t>
            </a:r>
            <a:endParaRPr sz="1100">
              <a:latin typeface="Arial"/>
              <a:cs typeface="Arial"/>
            </a:endParaRPr>
          </a:p>
          <a:p>
            <a:pPr marL="226695" marR="224154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Grant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based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funding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SG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projects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55694" y="2556865"/>
            <a:ext cx="1877695" cy="93599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6695" marR="716915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SG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regulations established</a:t>
            </a:r>
            <a:endParaRPr sz="1100">
              <a:latin typeface="Arial"/>
              <a:cs typeface="Arial"/>
            </a:endParaRPr>
          </a:p>
          <a:p>
            <a:pPr marL="226695" marR="22161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Identified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other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funding options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33719" y="2556865"/>
            <a:ext cx="1877695" cy="93599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329" marR="297815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Regulatory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buy-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various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measures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11743" y="2556865"/>
            <a:ext cx="1877695" cy="93599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329" marR="78105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New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business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cases </a:t>
            </a:r>
            <a:r>
              <a:rPr sz="1100" dirty="0">
                <a:latin typeface="Arial"/>
                <a:cs typeface="Arial"/>
              </a:rPr>
              <a:t>developed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submitted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regulator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approval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89768" y="2556865"/>
            <a:ext cx="1877695" cy="935990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965" marR="302895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dirty="0">
                <a:latin typeface="Arial"/>
                <a:cs typeface="Arial"/>
              </a:rPr>
              <a:t>New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business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case </a:t>
            </a:r>
            <a:r>
              <a:rPr sz="1100" dirty="0">
                <a:latin typeface="Arial"/>
                <a:cs typeface="Arial"/>
              </a:rPr>
              <a:t>operational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leading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to </a:t>
            </a:r>
            <a:r>
              <a:rPr sz="1100" dirty="0">
                <a:latin typeface="Arial"/>
                <a:cs typeface="Arial"/>
              </a:rPr>
              <a:t>increase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revenue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6779" y="3586607"/>
            <a:ext cx="1877695" cy="198183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6695" marR="226695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Formulation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initial </a:t>
            </a:r>
            <a:r>
              <a:rPr sz="1100" dirty="0">
                <a:latin typeface="Arial"/>
                <a:cs typeface="Arial"/>
              </a:rPr>
              <a:t>policy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draft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in-progress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54804" y="3586607"/>
            <a:ext cx="1877695" cy="198183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329" marR="248285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Customer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privacy </a:t>
            </a:r>
            <a:r>
              <a:rPr sz="1100" dirty="0">
                <a:latin typeface="Arial"/>
                <a:cs typeface="Arial"/>
              </a:rPr>
              <a:t>policy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established</a:t>
            </a:r>
            <a:endParaRPr sz="1100">
              <a:latin typeface="Arial"/>
              <a:cs typeface="Arial"/>
            </a:endParaRPr>
          </a:p>
          <a:p>
            <a:pPr marL="227329" marR="339090" indent="-172720">
              <a:lnSpc>
                <a:spcPct val="100000"/>
              </a:lnSpc>
              <a:spcBef>
                <a:spcPts val="5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100" dirty="0">
                <a:latin typeface="Arial"/>
                <a:cs typeface="Arial"/>
              </a:rPr>
              <a:t>KPIs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defined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 </a:t>
            </a:r>
            <a:r>
              <a:rPr sz="1100" spc="-10" dirty="0">
                <a:latin typeface="Arial"/>
                <a:cs typeface="Arial"/>
              </a:rPr>
              <a:t>monitored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32829" y="3586607"/>
            <a:ext cx="1877695" cy="198183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329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IT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policy </a:t>
            </a:r>
            <a:r>
              <a:rPr sz="1100" spc="-10" dirty="0">
                <a:latin typeface="Arial"/>
                <a:cs typeface="Arial"/>
              </a:rPr>
              <a:t>defined</a:t>
            </a:r>
            <a:endParaRPr sz="1100">
              <a:latin typeface="Arial"/>
              <a:cs typeface="Arial"/>
            </a:endParaRPr>
          </a:p>
          <a:p>
            <a:pPr marL="227329" marR="101600" indent="-172720">
              <a:lnSpc>
                <a:spcPct val="100000"/>
              </a:lnSpc>
              <a:spcBef>
                <a:spcPts val="5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Cyber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threat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vulnerability </a:t>
            </a:r>
            <a:r>
              <a:rPr sz="1100" dirty="0">
                <a:latin typeface="Arial"/>
                <a:cs typeface="Arial"/>
              </a:rPr>
              <a:t>assessment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complete</a:t>
            </a:r>
            <a:endParaRPr sz="1100">
              <a:latin typeface="Arial"/>
              <a:cs typeface="Arial"/>
            </a:endParaRPr>
          </a:p>
          <a:p>
            <a:pPr marL="227329" marR="375920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None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minimal </a:t>
            </a:r>
            <a:r>
              <a:rPr sz="1100" dirty="0">
                <a:latin typeface="Arial"/>
                <a:cs typeface="Arial"/>
              </a:rPr>
              <a:t>instances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security breach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10855" y="3586607"/>
            <a:ext cx="1877695" cy="198183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329" marR="459740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Dedicated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team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implementing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IT </a:t>
            </a:r>
            <a:r>
              <a:rPr sz="1100" spc="-10" dirty="0">
                <a:latin typeface="Arial"/>
                <a:cs typeface="Arial"/>
              </a:rPr>
              <a:t>guidelines</a:t>
            </a:r>
            <a:endParaRPr sz="1100">
              <a:latin typeface="Arial"/>
              <a:cs typeface="Arial"/>
            </a:endParaRPr>
          </a:p>
          <a:p>
            <a:pPr marL="227329" marR="786130" indent="-172720">
              <a:lnSpc>
                <a:spcPct val="100000"/>
              </a:lnSpc>
              <a:spcBef>
                <a:spcPts val="5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Achieved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ISO </a:t>
            </a:r>
            <a:r>
              <a:rPr sz="1100" spc="-10" dirty="0">
                <a:latin typeface="Arial"/>
                <a:cs typeface="Arial"/>
              </a:rPr>
              <a:t>certification</a:t>
            </a:r>
            <a:endParaRPr sz="1100">
              <a:latin typeface="Arial"/>
              <a:cs typeface="Arial"/>
            </a:endParaRPr>
          </a:p>
          <a:p>
            <a:pPr marL="227329" marR="28384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Annual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audits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dirty="0">
                <a:latin typeface="Arial"/>
                <a:cs typeface="Arial"/>
              </a:rPr>
              <a:t>privacy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cyber security</a:t>
            </a:r>
            <a:endParaRPr sz="1100">
              <a:latin typeface="Arial"/>
              <a:cs typeface="Arial"/>
            </a:endParaRPr>
          </a:p>
          <a:p>
            <a:pPr marL="227329" marR="403225" indent="-172720" algn="just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100" dirty="0">
                <a:latin typeface="Arial"/>
                <a:cs typeface="Arial"/>
              </a:rPr>
              <a:t>Reports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supporting </a:t>
            </a:r>
            <a:r>
              <a:rPr sz="1100" dirty="0">
                <a:latin typeface="Arial"/>
                <a:cs typeface="Arial"/>
              </a:rPr>
              <a:t>decision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making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by </a:t>
            </a:r>
            <a:r>
              <a:rPr sz="1100" dirty="0">
                <a:latin typeface="Arial"/>
                <a:cs typeface="Arial"/>
              </a:rPr>
              <a:t>senior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88880" y="3586607"/>
            <a:ext cx="1877695" cy="1981835"/>
          </a:xfrm>
          <a:prstGeom prst="rect">
            <a:avLst/>
          </a:prstGeom>
          <a:ln w="12700">
            <a:solidFill>
              <a:srgbClr val="3B3B3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27965" marR="116205" indent="-172720">
              <a:lnSpc>
                <a:spcPct val="100000"/>
              </a:lnSpc>
              <a:spcBef>
                <a:spcPts val="400"/>
              </a:spcBef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100" dirty="0">
                <a:latin typeface="Arial"/>
                <a:cs typeface="Arial"/>
              </a:rPr>
              <a:t>IT/Cyber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policy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reviewed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updated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annually </a:t>
            </a:r>
            <a:r>
              <a:rPr sz="1100" dirty="0">
                <a:latin typeface="Arial"/>
                <a:cs typeface="Arial"/>
              </a:rPr>
              <a:t>basis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risk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assessment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9682" y="1516037"/>
            <a:ext cx="1877060" cy="833755"/>
          </a:xfrm>
          <a:prstGeom prst="rect">
            <a:avLst/>
          </a:prstGeom>
          <a:solidFill>
            <a:srgbClr val="049CBE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Sub-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Domains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86944" y="250317"/>
            <a:ext cx="101365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338D"/>
                </a:solidFill>
              </a:rPr>
              <a:t>Utility</a:t>
            </a:r>
            <a:r>
              <a:rPr sz="2800" spc="-7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smart</a:t>
            </a:r>
            <a:r>
              <a:rPr sz="2800" spc="-8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grid</a:t>
            </a:r>
            <a:r>
              <a:rPr sz="2800" spc="-8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maturity</a:t>
            </a:r>
            <a:r>
              <a:rPr sz="2800" spc="-7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assessment</a:t>
            </a:r>
            <a:r>
              <a:rPr sz="2800" spc="-6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survey</a:t>
            </a:r>
            <a:r>
              <a:rPr sz="2800" spc="-6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with</a:t>
            </a:r>
            <a:r>
              <a:rPr sz="2800" spc="-8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criteria</a:t>
            </a:r>
            <a:r>
              <a:rPr sz="2800" spc="-35" dirty="0">
                <a:solidFill>
                  <a:srgbClr val="00338D"/>
                </a:solidFill>
              </a:rPr>
              <a:t> </a:t>
            </a:r>
            <a:r>
              <a:rPr sz="2800" spc="-50" dirty="0">
                <a:solidFill>
                  <a:srgbClr val="00338D"/>
                </a:solidFill>
              </a:rPr>
              <a:t>– </a:t>
            </a:r>
            <a:r>
              <a:rPr sz="2800" dirty="0">
                <a:solidFill>
                  <a:srgbClr val="00338D"/>
                </a:solidFill>
              </a:rPr>
              <a:t>Regulatory</a:t>
            </a:r>
            <a:r>
              <a:rPr sz="2800" spc="-8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and</a:t>
            </a:r>
            <a:r>
              <a:rPr sz="2800" spc="-8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Policy</a:t>
            </a:r>
            <a:r>
              <a:rPr sz="2800" spc="-90" dirty="0">
                <a:solidFill>
                  <a:srgbClr val="00338D"/>
                </a:solidFill>
              </a:rPr>
              <a:t> </a:t>
            </a:r>
            <a:r>
              <a:rPr sz="2800" spc="-10" dirty="0">
                <a:solidFill>
                  <a:srgbClr val="00338D"/>
                </a:solidFill>
              </a:rPr>
              <a:t>Domain</a:t>
            </a:r>
            <a:endParaRPr sz="2800"/>
          </a:p>
        </p:txBody>
      </p:sp>
      <p:sp>
        <p:nvSpPr>
          <p:cNvPr id="26" name="object 26"/>
          <p:cNvSpPr txBox="1"/>
          <p:nvPr/>
        </p:nvSpPr>
        <p:spPr>
          <a:xfrm>
            <a:off x="198958" y="2556929"/>
            <a:ext cx="1876425" cy="926465"/>
          </a:xfrm>
          <a:prstGeom prst="rect">
            <a:avLst/>
          </a:prstGeom>
          <a:solidFill>
            <a:srgbClr val="D6F4D0"/>
          </a:solidFill>
          <a:ln w="28575">
            <a:solidFill>
              <a:srgbClr val="0079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200660">
              <a:lnSpc>
                <a:spcPct val="100000"/>
              </a:lnSpc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Regulatory</a:t>
            </a:r>
            <a:r>
              <a:rPr sz="1200" b="1" spc="-7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Interface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8945" y="3586607"/>
            <a:ext cx="1876425" cy="1981835"/>
          </a:xfrm>
          <a:prstGeom prst="rect">
            <a:avLst/>
          </a:prstGeom>
          <a:solidFill>
            <a:srgbClr val="D6F4D0"/>
          </a:solidFill>
          <a:ln w="28575">
            <a:solidFill>
              <a:srgbClr val="0079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638175" marR="83820" indent="-548640">
              <a:lnSpc>
                <a:spcPct val="100000"/>
              </a:lnSpc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Data</a:t>
            </a:r>
            <a:r>
              <a:rPr sz="1200" b="1" spc="-4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Privacy</a:t>
            </a:r>
            <a:r>
              <a:rPr sz="1200" b="1" spc="-5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and</a:t>
            </a:r>
            <a:r>
              <a:rPr sz="1200" b="1" spc="-3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00256A"/>
                </a:solidFill>
                <a:latin typeface="Arial"/>
                <a:cs typeface="Arial"/>
              </a:rPr>
              <a:t>Cyber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Security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188" y="1164807"/>
            <a:ext cx="12163425" cy="24765"/>
          </a:xfrm>
          <a:custGeom>
            <a:avLst/>
            <a:gdLst/>
            <a:ahLst/>
            <a:cxnLst/>
            <a:rect l="l" t="t" r="r" b="b"/>
            <a:pathLst>
              <a:path w="12163425" h="24765">
                <a:moveTo>
                  <a:pt x="0" y="24674"/>
                </a:moveTo>
                <a:lnTo>
                  <a:pt x="12162811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11572620" y="258318"/>
            <a:ext cx="334010" cy="294640"/>
            <a:chOff x="11572620" y="258318"/>
            <a:chExt cx="334010" cy="294640"/>
          </a:xfrm>
        </p:grpSpPr>
        <p:sp>
          <p:nvSpPr>
            <p:cNvPr id="30" name="object 30"/>
            <p:cNvSpPr/>
            <p:nvPr/>
          </p:nvSpPr>
          <p:spPr>
            <a:xfrm>
              <a:off x="11572620" y="258318"/>
              <a:ext cx="334010" cy="294640"/>
            </a:xfrm>
            <a:custGeom>
              <a:avLst/>
              <a:gdLst/>
              <a:ahLst/>
              <a:cxnLst/>
              <a:rect l="l" t="t" r="r" b="b"/>
              <a:pathLst>
                <a:path w="334009" h="294640">
                  <a:moveTo>
                    <a:pt x="333882" y="0"/>
                  </a:moveTo>
                  <a:lnTo>
                    <a:pt x="0" y="0"/>
                  </a:lnTo>
                  <a:lnTo>
                    <a:pt x="0" y="294258"/>
                  </a:lnTo>
                  <a:lnTo>
                    <a:pt x="333882" y="294258"/>
                  </a:lnTo>
                  <a:lnTo>
                    <a:pt x="333882" y="257428"/>
                  </a:lnTo>
                  <a:lnTo>
                    <a:pt x="84200" y="257428"/>
                  </a:lnTo>
                  <a:lnTo>
                    <a:pt x="84200" y="147065"/>
                  </a:lnTo>
                  <a:lnTo>
                    <a:pt x="56642" y="147065"/>
                  </a:lnTo>
                  <a:lnTo>
                    <a:pt x="167004" y="36829"/>
                  </a:lnTo>
                  <a:lnTo>
                    <a:pt x="333882" y="36829"/>
                  </a:lnTo>
                  <a:lnTo>
                    <a:pt x="333882" y="0"/>
                  </a:lnTo>
                  <a:close/>
                </a:path>
                <a:path w="334009" h="294640">
                  <a:moveTo>
                    <a:pt x="333882" y="50546"/>
                  </a:moveTo>
                  <a:lnTo>
                    <a:pt x="235965" y="50546"/>
                  </a:lnTo>
                  <a:lnTo>
                    <a:pt x="235965" y="105790"/>
                  </a:lnTo>
                  <a:lnTo>
                    <a:pt x="277240" y="147065"/>
                  </a:lnTo>
                  <a:lnTo>
                    <a:pt x="249681" y="147065"/>
                  </a:lnTo>
                  <a:lnTo>
                    <a:pt x="249681" y="257428"/>
                  </a:lnTo>
                  <a:lnTo>
                    <a:pt x="333882" y="257428"/>
                  </a:lnTo>
                  <a:lnTo>
                    <a:pt x="333882" y="50546"/>
                  </a:lnTo>
                  <a:close/>
                </a:path>
                <a:path w="334009" h="294640">
                  <a:moveTo>
                    <a:pt x="333882" y="36829"/>
                  </a:moveTo>
                  <a:lnTo>
                    <a:pt x="167004" y="36829"/>
                  </a:lnTo>
                  <a:lnTo>
                    <a:pt x="208279" y="78104"/>
                  </a:lnTo>
                  <a:lnTo>
                    <a:pt x="208279" y="50546"/>
                  </a:lnTo>
                  <a:lnTo>
                    <a:pt x="333882" y="50546"/>
                  </a:lnTo>
                  <a:lnTo>
                    <a:pt x="333882" y="36829"/>
                  </a:lnTo>
                  <a:close/>
                </a:path>
              </a:pathLst>
            </a:custGeom>
            <a:solidFill>
              <a:srgbClr val="009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9262" y="295148"/>
              <a:ext cx="220598" cy="220599"/>
            </a:xfrm>
            <a:prstGeom prst="rect">
              <a:avLst/>
            </a:prstGeom>
          </p:spPr>
        </p:pic>
      </p:grp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0849"/>
            <a:ext cx="12192000" cy="24765"/>
          </a:xfrm>
          <a:custGeom>
            <a:avLst/>
            <a:gdLst/>
            <a:ahLst/>
            <a:cxnLst/>
            <a:rect l="l" t="t" r="r" b="b"/>
            <a:pathLst>
              <a:path w="12192000" h="24765">
                <a:moveTo>
                  <a:pt x="0" y="24734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816" y="217170"/>
            <a:ext cx="9653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Smart</a:t>
            </a:r>
            <a:r>
              <a:rPr sz="1800" spc="-30" dirty="0"/>
              <a:t> </a:t>
            </a:r>
            <a:r>
              <a:rPr sz="1800" dirty="0"/>
              <a:t>Grid</a:t>
            </a:r>
            <a:r>
              <a:rPr sz="1800" spc="-45" dirty="0"/>
              <a:t> </a:t>
            </a:r>
            <a:r>
              <a:rPr sz="1800" dirty="0"/>
              <a:t>Maturity</a:t>
            </a:r>
            <a:r>
              <a:rPr sz="1800" spc="-40" dirty="0"/>
              <a:t> </a:t>
            </a:r>
            <a:r>
              <a:rPr sz="1800" dirty="0"/>
              <a:t>Model</a:t>
            </a:r>
            <a:r>
              <a:rPr sz="1800" spc="-45" dirty="0"/>
              <a:t> </a:t>
            </a:r>
            <a:r>
              <a:rPr sz="1800" dirty="0"/>
              <a:t>(Software</a:t>
            </a:r>
            <a:r>
              <a:rPr sz="1800" spc="-65" dirty="0"/>
              <a:t> </a:t>
            </a:r>
            <a:r>
              <a:rPr sz="1800" dirty="0"/>
              <a:t>Engineering</a:t>
            </a:r>
            <a:r>
              <a:rPr sz="1800" spc="-55" dirty="0"/>
              <a:t> </a:t>
            </a:r>
            <a:r>
              <a:rPr sz="1800" dirty="0"/>
              <a:t>Institute</a:t>
            </a:r>
            <a:r>
              <a:rPr sz="1800" spc="-50" dirty="0"/>
              <a:t> </a:t>
            </a:r>
            <a:r>
              <a:rPr sz="1800" dirty="0"/>
              <a:t>at</a:t>
            </a:r>
            <a:r>
              <a:rPr sz="1800" spc="-35" dirty="0"/>
              <a:t> </a:t>
            </a:r>
            <a:r>
              <a:rPr sz="1800" dirty="0"/>
              <a:t>Carnegie</a:t>
            </a:r>
            <a:r>
              <a:rPr sz="1800" spc="-40" dirty="0"/>
              <a:t> </a:t>
            </a:r>
            <a:r>
              <a:rPr sz="1800" dirty="0"/>
              <a:t>Mellon</a:t>
            </a:r>
            <a:r>
              <a:rPr sz="1800" spc="-40" dirty="0"/>
              <a:t> </a:t>
            </a:r>
            <a:r>
              <a:rPr sz="1800" spc="-10" dirty="0"/>
              <a:t>University)</a:t>
            </a:r>
            <a:endParaRPr sz="1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5396" y="269875"/>
            <a:ext cx="228600" cy="2461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36198" y="269875"/>
            <a:ext cx="228600" cy="2461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454767" y="236982"/>
            <a:ext cx="4737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3375" algn="l"/>
              </a:tabLst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573" y="930440"/>
            <a:ext cx="10770870" cy="549275"/>
          </a:xfrm>
          <a:prstGeom prst="rect">
            <a:avLst/>
          </a:prstGeom>
          <a:solidFill>
            <a:srgbClr val="EDEDED"/>
          </a:solidFill>
          <a:ln w="9525">
            <a:solidFill>
              <a:srgbClr val="336699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82880" marR="173990" indent="7620">
              <a:lnSpc>
                <a:spcPct val="100000"/>
              </a:lnSpc>
              <a:spcBef>
                <a:spcPts val="525"/>
              </a:spcBef>
            </a:pPr>
            <a:r>
              <a:rPr sz="1400" dirty="0">
                <a:latin typeface="Arial"/>
                <a:cs typeface="Arial"/>
              </a:rPr>
              <a:t>SGMM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management</a:t>
            </a:r>
            <a:r>
              <a:rPr sz="1400" b="1" spc="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tool</a:t>
            </a:r>
            <a:r>
              <a:rPr sz="1400" b="1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provides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common</a:t>
            </a:r>
            <a:r>
              <a:rPr sz="1400" b="1" spc="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framework</a:t>
            </a:r>
            <a:r>
              <a:rPr sz="1400" b="1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defining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key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elements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smart</a:t>
            </a:r>
            <a:r>
              <a:rPr sz="1400" b="1" spc="9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grid</a:t>
            </a:r>
            <a:r>
              <a:rPr sz="1400" b="1" spc="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transformation</a:t>
            </a:r>
            <a:r>
              <a:rPr sz="1400" b="1" spc="8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helps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utilities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develop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programmatic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approach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track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progress.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973" y="2332824"/>
            <a:ext cx="3539720" cy="341718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87044" y="4006722"/>
            <a:ext cx="705485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73C4E"/>
                </a:solidFill>
                <a:latin typeface="Arial"/>
                <a:cs typeface="Arial"/>
              </a:rPr>
              <a:t>o</a:t>
            </a:r>
            <a:r>
              <a:rPr sz="1400" spc="-20" dirty="0">
                <a:solidFill>
                  <a:srgbClr val="273C4E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73C4E"/>
                </a:solidFill>
                <a:latin typeface="Arial"/>
                <a:cs typeface="Arial"/>
              </a:rPr>
              <a:t>enable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spcBef>
                <a:spcPts val="1110"/>
              </a:spcBef>
            </a:pPr>
            <a:r>
              <a:rPr sz="1400" spc="-25" dirty="0">
                <a:solidFill>
                  <a:srgbClr val="273C4E"/>
                </a:solidFill>
                <a:latin typeface="Arial"/>
                <a:cs typeface="Arial"/>
              </a:rPr>
              <a:t>ts,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957826" y="2445867"/>
          <a:ext cx="6091555" cy="3095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59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solidFill>
                            <a:srgbClr val="224525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224525"/>
                          </a:solidFill>
                          <a:latin typeface="Arial"/>
                          <a:cs typeface="Arial"/>
                        </a:rPr>
                        <a:t>Pioneering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B w="9525">
                      <a:solidFill>
                        <a:srgbClr val="F7931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3660" marR="3937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Breaking</a:t>
                      </a:r>
                      <a:r>
                        <a:rPr sz="1400" spc="-5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1400" spc="-35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ground;</a:t>
                      </a:r>
                      <a:r>
                        <a:rPr sz="1400" spc="-4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industry-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leading</a:t>
                      </a:r>
                      <a:r>
                        <a:rPr sz="1400" spc="-5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innovation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9525">
                      <a:solidFill>
                        <a:srgbClr val="F793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b="1" dirty="0">
                          <a:solidFill>
                            <a:srgbClr val="224525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224525"/>
                          </a:solidFill>
                          <a:latin typeface="Arial"/>
                          <a:cs typeface="Arial"/>
                        </a:rPr>
                        <a:t>Optimizing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T w="9525">
                      <a:solidFill>
                        <a:srgbClr val="F7931F"/>
                      </a:solidFill>
                      <a:prstDash val="solid"/>
                    </a:lnT>
                    <a:lnB w="9525">
                      <a:solidFill>
                        <a:srgbClr val="F7931F"/>
                      </a:solidFill>
                      <a:prstDash val="solid"/>
                    </a:lnB>
                    <a:solidFill>
                      <a:srgbClr val="86C28A"/>
                    </a:solidFill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7470" marR="3937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Optimizing</a:t>
                      </a:r>
                      <a:r>
                        <a:rPr sz="1400" spc="-75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smart</a:t>
                      </a:r>
                      <a:r>
                        <a:rPr sz="1400" spc="-5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grid</a:t>
                      </a:r>
                      <a:r>
                        <a:rPr sz="1400" spc="-4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4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benefit</a:t>
                      </a:r>
                      <a:r>
                        <a:rPr sz="1400" spc="-45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entire</a:t>
                      </a:r>
                      <a:r>
                        <a:rPr sz="1400" spc="-45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organization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9525">
                      <a:solidFill>
                        <a:srgbClr val="F7931F"/>
                      </a:solidFill>
                      <a:prstDash val="solid"/>
                    </a:lnT>
                    <a:lnB w="9525">
                      <a:solidFill>
                        <a:srgbClr val="F793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91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200" b="1" dirty="0">
                          <a:solidFill>
                            <a:srgbClr val="224525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224525"/>
                          </a:solidFill>
                          <a:latin typeface="Arial"/>
                          <a:cs typeface="Arial"/>
                        </a:rPr>
                        <a:t>Integrating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T w="9525">
                      <a:solidFill>
                        <a:srgbClr val="F7931F"/>
                      </a:solidFill>
                      <a:prstDash val="solid"/>
                    </a:lnT>
                    <a:lnB w="9525">
                      <a:solidFill>
                        <a:srgbClr val="F7931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393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00" spc="-1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Integrating</a:t>
                      </a:r>
                      <a:r>
                        <a:rPr sz="1400" spc="-65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smart</a:t>
                      </a:r>
                      <a:r>
                        <a:rPr sz="1400" spc="-4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grid</a:t>
                      </a:r>
                      <a:r>
                        <a:rPr sz="1400" spc="-3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deployments</a:t>
                      </a:r>
                      <a:r>
                        <a:rPr sz="1400" spc="-4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across</a:t>
                      </a:r>
                      <a:r>
                        <a:rPr sz="1400" spc="-5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25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organization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T w="9525">
                      <a:solidFill>
                        <a:srgbClr val="F7931F"/>
                      </a:solidFill>
                      <a:prstDash val="solid"/>
                    </a:lnT>
                    <a:lnB w="9525">
                      <a:solidFill>
                        <a:srgbClr val="F793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dirty="0">
                          <a:solidFill>
                            <a:srgbClr val="224525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R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solidFill>
                            <a:srgbClr val="224525"/>
                          </a:solidFill>
                          <a:latin typeface="Arial"/>
                          <a:cs typeface="Arial"/>
                        </a:rPr>
                        <a:t>Enabling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T w="9525">
                      <a:solidFill>
                        <a:srgbClr val="F7931F"/>
                      </a:solidFill>
                      <a:prstDash val="solid"/>
                    </a:lnT>
                    <a:lnB w="9525">
                      <a:solidFill>
                        <a:srgbClr val="F7931F"/>
                      </a:solidFill>
                      <a:prstDash val="solid"/>
                    </a:lnB>
                    <a:solidFill>
                      <a:srgbClr val="86C28A"/>
                    </a:solidFill>
                  </a:tcPr>
                </a:tc>
                <a:tc>
                  <a:txBody>
                    <a:bodyPr/>
                    <a:lstStyle/>
                    <a:p>
                      <a:pPr marL="76835" marR="419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Investing</a:t>
                      </a:r>
                      <a:r>
                        <a:rPr sz="1400" spc="-45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based</a:t>
                      </a:r>
                      <a:r>
                        <a:rPr sz="1400" spc="-3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400" spc="-2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clear</a:t>
                      </a:r>
                      <a:r>
                        <a:rPr sz="1400" spc="-25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strategy,</a:t>
                      </a:r>
                      <a:r>
                        <a:rPr sz="1400" spc="-3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implementing</a:t>
                      </a:r>
                      <a:r>
                        <a:rPr sz="1400" spc="-45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first</a:t>
                      </a:r>
                      <a:r>
                        <a:rPr sz="1400" spc="-3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projects</a:t>
                      </a:r>
                      <a:r>
                        <a:rPr sz="1400" spc="-4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smart</a:t>
                      </a:r>
                      <a:r>
                        <a:rPr sz="1400" spc="-3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grid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T w="9525">
                      <a:solidFill>
                        <a:srgbClr val="F7931F"/>
                      </a:solidFill>
                      <a:prstDash val="solid"/>
                    </a:lnT>
                    <a:lnB w="9525">
                      <a:solidFill>
                        <a:srgbClr val="F793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dirty="0">
                          <a:solidFill>
                            <a:srgbClr val="224525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224525"/>
                          </a:solidFill>
                          <a:latin typeface="Arial"/>
                          <a:cs typeface="Arial"/>
                        </a:rPr>
                        <a:t>Initiating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T w="9525">
                      <a:solidFill>
                        <a:srgbClr val="F7931F"/>
                      </a:solidFill>
                      <a:prstDash val="solid"/>
                    </a:lnT>
                    <a:lnB w="9525">
                      <a:solidFill>
                        <a:srgbClr val="F7931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400" spc="-25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Taking</a:t>
                      </a:r>
                      <a:r>
                        <a:rPr sz="1400" spc="-65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45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first</a:t>
                      </a:r>
                      <a:r>
                        <a:rPr sz="1400" spc="-55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steps,</a:t>
                      </a:r>
                      <a:r>
                        <a:rPr sz="1400" spc="-65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exploring</a:t>
                      </a:r>
                      <a:r>
                        <a:rPr sz="1400" spc="-45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options,</a:t>
                      </a:r>
                      <a:r>
                        <a:rPr sz="1400" spc="-75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conducting</a:t>
                      </a:r>
                      <a:r>
                        <a:rPr sz="1400" spc="-65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experimen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developing</a:t>
                      </a:r>
                      <a:r>
                        <a:rPr sz="1400" spc="-6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smart</a:t>
                      </a:r>
                      <a:r>
                        <a:rPr sz="1400" spc="-6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grid</a:t>
                      </a:r>
                      <a:r>
                        <a:rPr sz="1400" spc="-5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vision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T w="9525">
                      <a:solidFill>
                        <a:srgbClr val="F7931F"/>
                      </a:solidFill>
                      <a:prstDash val="solid"/>
                    </a:lnT>
                    <a:lnB w="9525">
                      <a:solidFill>
                        <a:srgbClr val="F793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200" b="1" dirty="0">
                          <a:solidFill>
                            <a:srgbClr val="224525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224525"/>
                          </a:solidFill>
                          <a:latin typeface="Arial"/>
                          <a:cs typeface="Arial"/>
                        </a:rPr>
                        <a:t>Default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T w="9525">
                      <a:solidFill>
                        <a:srgbClr val="F7931F"/>
                      </a:solidFill>
                      <a:prstDash val="solid"/>
                    </a:lnT>
                    <a:solidFill>
                      <a:srgbClr val="86C28A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3937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Default</a:t>
                      </a:r>
                      <a:r>
                        <a:rPr sz="1400" spc="-55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level</a:t>
                      </a:r>
                      <a:r>
                        <a:rPr sz="1400" spc="-2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(status</a:t>
                      </a:r>
                      <a:r>
                        <a:rPr sz="1400" spc="-7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solidFill>
                            <a:srgbClr val="273C4E"/>
                          </a:solidFill>
                          <a:latin typeface="Arial"/>
                          <a:cs typeface="Arial"/>
                        </a:rPr>
                        <a:t>quo)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2400" marB="0">
                    <a:lnT w="9525">
                      <a:solidFill>
                        <a:srgbClr val="F7931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45794" y="2180920"/>
            <a:ext cx="2621280" cy="215900"/>
          </a:xfrm>
          <a:prstGeom prst="rect">
            <a:avLst/>
          </a:prstGeom>
          <a:solidFill>
            <a:srgbClr val="F7931E"/>
          </a:solidFill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ts val="1639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SGMM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Suite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84998" y="2250389"/>
            <a:ext cx="1591945" cy="215900"/>
          </a:xfrm>
          <a:prstGeom prst="rect">
            <a:avLst/>
          </a:prstGeom>
          <a:solidFill>
            <a:srgbClr val="F7931E"/>
          </a:solidFill>
        </p:spPr>
        <p:txBody>
          <a:bodyPr vert="horz" wrap="square" lIns="0" tIns="0" rIns="0" bIns="0" rtlCol="0">
            <a:spAutoFit/>
          </a:bodyPr>
          <a:lstStyle/>
          <a:p>
            <a:pPr marL="238760">
              <a:lnSpc>
                <a:spcPts val="1639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SGMM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Levels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512" y="1574038"/>
            <a:ext cx="1061529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1030" marR="5080" indent="-3148965">
              <a:lnSpc>
                <a:spcPct val="100000"/>
              </a:lnSpc>
              <a:spcBef>
                <a:spcPts val="105"/>
              </a:spcBef>
            </a:pPr>
            <a:r>
              <a:rPr sz="1400" b="1" i="1" dirty="0">
                <a:solidFill>
                  <a:srgbClr val="585858"/>
                </a:solidFill>
                <a:latin typeface="Arial"/>
                <a:cs typeface="Arial"/>
              </a:rPr>
              <a:t>Global</a:t>
            </a:r>
            <a:r>
              <a:rPr sz="1400" b="1" i="1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585858"/>
                </a:solidFill>
                <a:latin typeface="Arial"/>
                <a:cs typeface="Arial"/>
              </a:rPr>
              <a:t>Intelligent</a:t>
            </a:r>
            <a:r>
              <a:rPr sz="1400" b="1" i="1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85858"/>
                </a:solidFill>
                <a:latin typeface="Arial"/>
                <a:cs typeface="Arial"/>
              </a:rPr>
              <a:t>Utility</a:t>
            </a:r>
            <a:r>
              <a:rPr sz="1400" b="1" i="1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85858"/>
                </a:solidFill>
                <a:latin typeface="Arial"/>
                <a:cs typeface="Arial"/>
              </a:rPr>
              <a:t>Network</a:t>
            </a:r>
            <a:r>
              <a:rPr sz="1400" b="1" i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85858"/>
                </a:solidFill>
                <a:latin typeface="Arial"/>
                <a:cs typeface="Arial"/>
              </a:rPr>
              <a:t>Coalition</a:t>
            </a:r>
            <a:r>
              <a:rPr sz="1400" b="1" i="1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85858"/>
                </a:solidFill>
                <a:latin typeface="Arial"/>
                <a:cs typeface="Arial"/>
              </a:rPr>
              <a:t>(GIUNC)</a:t>
            </a:r>
            <a:r>
              <a:rPr sz="1400" b="1" i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85858"/>
                </a:solidFill>
                <a:latin typeface="Arial"/>
                <a:cs typeface="Arial"/>
              </a:rPr>
              <a:t>developed</a:t>
            </a:r>
            <a:r>
              <a:rPr sz="1400" b="1" i="1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85858"/>
                </a:solidFill>
                <a:latin typeface="Arial"/>
                <a:cs typeface="Arial"/>
              </a:rPr>
              <a:t>SGMM</a:t>
            </a:r>
            <a:r>
              <a:rPr sz="1400" b="1" i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400" b="1" i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sz="1400" b="1" i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sz="1400" b="1" i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85858"/>
                </a:solidFill>
                <a:latin typeface="Arial"/>
                <a:cs typeface="Arial"/>
              </a:rPr>
              <a:t>currently</a:t>
            </a:r>
            <a:r>
              <a:rPr sz="1400" b="1" i="1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85858"/>
                </a:solidFill>
                <a:latin typeface="Arial"/>
                <a:cs typeface="Arial"/>
              </a:rPr>
              <a:t>under</a:t>
            </a:r>
            <a:r>
              <a:rPr sz="1400" b="1" i="1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b="1" i="1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85858"/>
                </a:solidFill>
                <a:latin typeface="Arial"/>
                <a:cs typeface="Arial"/>
              </a:rPr>
              <a:t>stewardship</a:t>
            </a:r>
            <a:r>
              <a:rPr sz="1400" b="1" i="1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400" b="1" i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400" b="1" i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585858"/>
                </a:solidFill>
                <a:latin typeface="Arial"/>
                <a:cs typeface="Arial"/>
              </a:rPr>
              <a:t>Software </a:t>
            </a:r>
            <a:r>
              <a:rPr sz="1400" b="1" i="1" dirty="0">
                <a:solidFill>
                  <a:srgbClr val="585858"/>
                </a:solidFill>
                <a:latin typeface="Arial"/>
                <a:cs typeface="Arial"/>
              </a:rPr>
              <a:t>Engineering</a:t>
            </a:r>
            <a:r>
              <a:rPr sz="1400" b="1" i="1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85858"/>
                </a:solidFill>
                <a:latin typeface="Arial"/>
                <a:cs typeface="Arial"/>
              </a:rPr>
              <a:t>Institute</a:t>
            </a:r>
            <a:r>
              <a:rPr sz="1400" b="1" i="1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85858"/>
                </a:solidFill>
                <a:latin typeface="Arial"/>
                <a:cs typeface="Arial"/>
              </a:rPr>
              <a:t>at</a:t>
            </a:r>
            <a:r>
              <a:rPr sz="1400" b="1" i="1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85858"/>
                </a:solidFill>
                <a:latin typeface="Arial"/>
                <a:cs typeface="Arial"/>
              </a:rPr>
              <a:t>Carnegie</a:t>
            </a:r>
            <a:r>
              <a:rPr sz="1400" b="1" i="1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85858"/>
                </a:solidFill>
                <a:latin typeface="Arial"/>
                <a:cs typeface="Arial"/>
              </a:rPr>
              <a:t>Mellon</a:t>
            </a:r>
            <a:r>
              <a:rPr sz="1400" b="1" i="1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585858"/>
                </a:solidFill>
                <a:latin typeface="Arial"/>
                <a:cs typeface="Arial"/>
              </a:rPr>
              <a:t>University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555" y="5565749"/>
            <a:ext cx="17100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F3E21"/>
                </a:solidFill>
                <a:latin typeface="Arial"/>
                <a:cs typeface="Arial"/>
              </a:rPr>
              <a:t>Source:</a:t>
            </a:r>
            <a:r>
              <a:rPr sz="800" spc="-5" dirty="0">
                <a:solidFill>
                  <a:srgbClr val="1F3E2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1F3E21"/>
                </a:solidFill>
                <a:latin typeface="Arial"/>
                <a:cs typeface="Arial"/>
              </a:rPr>
              <a:t>SEI</a:t>
            </a:r>
            <a:r>
              <a:rPr sz="800" spc="210" dirty="0">
                <a:solidFill>
                  <a:srgbClr val="1F3E2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F3E21"/>
                </a:solidFill>
                <a:latin typeface="Arial"/>
                <a:cs typeface="Arial"/>
                <a:hlinkClick r:id="rId5"/>
              </a:rPr>
              <a:t>http://www.sei.cmu.edu/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4276" y="5824258"/>
            <a:ext cx="10819130" cy="734695"/>
          </a:xfrm>
          <a:prstGeom prst="rect">
            <a:avLst/>
          </a:prstGeom>
          <a:solidFill>
            <a:srgbClr val="00184D"/>
          </a:solidFill>
        </p:spPr>
        <p:txBody>
          <a:bodyPr vert="horz" wrap="square" lIns="0" tIns="149225" rIns="0" bIns="0" rtlCol="0">
            <a:spAutoFit/>
          </a:bodyPr>
          <a:lstStyle/>
          <a:p>
            <a:pPr marL="459105" marR="86995" indent="-365760">
              <a:lnSpc>
                <a:spcPct val="100000"/>
              </a:lnSpc>
              <a:spcBef>
                <a:spcPts val="1175"/>
              </a:spcBef>
            </a:pP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SGMM</a:t>
            </a:r>
            <a:r>
              <a:rPr sz="1400" b="1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would</a:t>
            </a:r>
            <a:r>
              <a:rPr sz="1400" b="1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allow</a:t>
            </a:r>
            <a:r>
              <a:rPr sz="1400" b="1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utilities</a:t>
            </a:r>
            <a:r>
              <a:rPr sz="1400" b="1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b="1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assess</a:t>
            </a:r>
            <a:r>
              <a:rPr sz="1400" b="1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1400" b="1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1400" b="1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sz="1400" b="1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grid</a:t>
            </a:r>
            <a:r>
              <a:rPr sz="1400" b="1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position</a:t>
            </a:r>
            <a:r>
              <a:rPr sz="1400" b="1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1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reach</a:t>
            </a:r>
            <a:r>
              <a:rPr sz="1400" b="1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consensus</a:t>
            </a:r>
            <a:r>
              <a:rPr sz="1400" b="1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400" b="1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1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direction</a:t>
            </a:r>
            <a:r>
              <a:rPr sz="1400" b="1" i="1" spc="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1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pace</a:t>
            </a:r>
            <a:r>
              <a:rPr sz="1400" b="1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b="1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sz="1400" b="1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grid</a:t>
            </a:r>
            <a:r>
              <a:rPr sz="1400" b="1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journey.</a:t>
            </a:r>
            <a:r>
              <a:rPr sz="1400" b="1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SGMM</a:t>
            </a:r>
            <a:r>
              <a:rPr sz="1400" b="1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provides</a:t>
            </a:r>
            <a:r>
              <a:rPr sz="1400" b="1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guiding</a:t>
            </a:r>
            <a:r>
              <a:rPr sz="1400" b="1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framework</a:t>
            </a:r>
            <a:r>
              <a:rPr sz="1400" b="1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b="1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utilities</a:t>
            </a:r>
            <a:r>
              <a:rPr sz="1400" b="1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b="1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sz="1400" b="1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grid</a:t>
            </a:r>
            <a:r>
              <a:rPr sz="1400" b="1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r>
              <a:rPr sz="1400" b="1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1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r>
              <a:rPr sz="1400" b="1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FFFFFF"/>
                </a:solidFill>
                <a:latin typeface="Arial"/>
                <a:cs typeface="Arial"/>
              </a:rPr>
              <a:t>efforts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578717" y="173354"/>
            <a:ext cx="468630" cy="431800"/>
            <a:chOff x="11578717" y="173354"/>
            <a:chExt cx="468630" cy="431800"/>
          </a:xfrm>
        </p:grpSpPr>
        <p:sp>
          <p:nvSpPr>
            <p:cNvPr id="17" name="object 17"/>
            <p:cNvSpPr/>
            <p:nvPr/>
          </p:nvSpPr>
          <p:spPr>
            <a:xfrm>
              <a:off x="11578717" y="173354"/>
              <a:ext cx="468630" cy="431800"/>
            </a:xfrm>
            <a:custGeom>
              <a:avLst/>
              <a:gdLst/>
              <a:ahLst/>
              <a:cxnLst/>
              <a:rect l="l" t="t" r="r" b="b"/>
              <a:pathLst>
                <a:path w="468629" h="431800">
                  <a:moveTo>
                    <a:pt x="468122" y="0"/>
                  </a:moveTo>
                  <a:lnTo>
                    <a:pt x="0" y="0"/>
                  </a:lnTo>
                  <a:lnTo>
                    <a:pt x="0" y="431546"/>
                  </a:lnTo>
                  <a:lnTo>
                    <a:pt x="468122" y="431546"/>
                  </a:lnTo>
                  <a:lnTo>
                    <a:pt x="468122" y="377698"/>
                  </a:lnTo>
                  <a:lnTo>
                    <a:pt x="112775" y="377698"/>
                  </a:lnTo>
                  <a:lnTo>
                    <a:pt x="112775" y="215773"/>
                  </a:lnTo>
                  <a:lnTo>
                    <a:pt x="72262" y="215773"/>
                  </a:lnTo>
                  <a:lnTo>
                    <a:pt x="234060" y="53975"/>
                  </a:lnTo>
                  <a:lnTo>
                    <a:pt x="468122" y="53975"/>
                  </a:lnTo>
                  <a:lnTo>
                    <a:pt x="468122" y="0"/>
                  </a:lnTo>
                  <a:close/>
                </a:path>
                <a:path w="468629" h="431800">
                  <a:moveTo>
                    <a:pt x="468122" y="74168"/>
                  </a:moveTo>
                  <a:lnTo>
                    <a:pt x="335279" y="74168"/>
                  </a:lnTo>
                  <a:lnTo>
                    <a:pt x="335279" y="155067"/>
                  </a:lnTo>
                  <a:lnTo>
                    <a:pt x="395985" y="215773"/>
                  </a:lnTo>
                  <a:lnTo>
                    <a:pt x="355473" y="215773"/>
                  </a:lnTo>
                  <a:lnTo>
                    <a:pt x="355473" y="377698"/>
                  </a:lnTo>
                  <a:lnTo>
                    <a:pt x="468122" y="377698"/>
                  </a:lnTo>
                  <a:lnTo>
                    <a:pt x="468122" y="74168"/>
                  </a:lnTo>
                  <a:close/>
                </a:path>
                <a:path w="468629" h="431800">
                  <a:moveTo>
                    <a:pt x="468122" y="53975"/>
                  </a:moveTo>
                  <a:lnTo>
                    <a:pt x="234060" y="53975"/>
                  </a:lnTo>
                  <a:lnTo>
                    <a:pt x="294766" y="114680"/>
                  </a:lnTo>
                  <a:lnTo>
                    <a:pt x="294766" y="74168"/>
                  </a:lnTo>
                  <a:lnTo>
                    <a:pt x="468122" y="74168"/>
                  </a:lnTo>
                  <a:lnTo>
                    <a:pt x="468122" y="53975"/>
                  </a:lnTo>
                  <a:close/>
                </a:path>
              </a:pathLst>
            </a:custGeom>
            <a:solidFill>
              <a:srgbClr val="009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691493" y="247522"/>
              <a:ext cx="243204" cy="303530"/>
            </a:xfrm>
            <a:custGeom>
              <a:avLst/>
              <a:gdLst/>
              <a:ahLst/>
              <a:cxnLst/>
              <a:rect l="l" t="t" r="r" b="b"/>
              <a:pathLst>
                <a:path w="243204" h="303530">
                  <a:moveTo>
                    <a:pt x="222503" y="0"/>
                  </a:moveTo>
                  <a:lnTo>
                    <a:pt x="181990" y="0"/>
                  </a:lnTo>
                  <a:lnTo>
                    <a:pt x="181990" y="40512"/>
                  </a:lnTo>
                  <a:lnTo>
                    <a:pt x="222503" y="80899"/>
                  </a:lnTo>
                  <a:lnTo>
                    <a:pt x="222503" y="0"/>
                  </a:lnTo>
                  <a:close/>
                </a:path>
                <a:path w="243204" h="303530">
                  <a:moveTo>
                    <a:pt x="242697" y="141604"/>
                  </a:moveTo>
                  <a:lnTo>
                    <a:pt x="0" y="141604"/>
                  </a:lnTo>
                  <a:lnTo>
                    <a:pt x="0" y="303529"/>
                  </a:lnTo>
                  <a:lnTo>
                    <a:pt x="101091" y="303529"/>
                  </a:lnTo>
                  <a:lnTo>
                    <a:pt x="101091" y="222503"/>
                  </a:lnTo>
                  <a:lnTo>
                    <a:pt x="242697" y="222503"/>
                  </a:lnTo>
                  <a:lnTo>
                    <a:pt x="242697" y="141604"/>
                  </a:lnTo>
                  <a:close/>
                </a:path>
                <a:path w="243204" h="303530">
                  <a:moveTo>
                    <a:pt x="242697" y="222503"/>
                  </a:moveTo>
                  <a:lnTo>
                    <a:pt x="141604" y="222503"/>
                  </a:lnTo>
                  <a:lnTo>
                    <a:pt x="141604" y="303529"/>
                  </a:lnTo>
                  <a:lnTo>
                    <a:pt x="242697" y="303529"/>
                  </a:lnTo>
                  <a:lnTo>
                    <a:pt x="242697" y="222503"/>
                  </a:lnTo>
                  <a:close/>
                </a:path>
              </a:pathLst>
            </a:custGeom>
            <a:solidFill>
              <a:srgbClr val="007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650980" y="227329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161798" y="0"/>
                  </a:moveTo>
                  <a:lnTo>
                    <a:pt x="0" y="161798"/>
                  </a:lnTo>
                  <a:lnTo>
                    <a:pt x="323723" y="161798"/>
                  </a:lnTo>
                  <a:lnTo>
                    <a:pt x="161798" y="0"/>
                  </a:lnTo>
                  <a:close/>
                </a:path>
                <a:path w="323850" h="323850">
                  <a:moveTo>
                    <a:pt x="182118" y="242697"/>
                  </a:moveTo>
                  <a:lnTo>
                    <a:pt x="141604" y="242697"/>
                  </a:lnTo>
                  <a:lnTo>
                    <a:pt x="141604" y="323723"/>
                  </a:lnTo>
                  <a:lnTo>
                    <a:pt x="182118" y="323723"/>
                  </a:lnTo>
                  <a:lnTo>
                    <a:pt x="182118" y="242697"/>
                  </a:lnTo>
                  <a:close/>
                </a:path>
              </a:pathLst>
            </a:custGeom>
            <a:solidFill>
              <a:srgbClr val="005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57001" y="294893"/>
            <a:ext cx="228600" cy="24612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1096625" y="261950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425" y="965871"/>
            <a:ext cx="422275" cy="8147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SMR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6830" y="831208"/>
            <a:ext cx="3282950" cy="10198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000" dirty="0">
                <a:solidFill>
                  <a:srgbClr val="00524B"/>
                </a:solidFill>
                <a:latin typeface="Arial"/>
                <a:cs typeface="Arial"/>
              </a:rPr>
              <a:t>Strategy,</a:t>
            </a:r>
            <a:r>
              <a:rPr sz="2000" spc="-45" dirty="0">
                <a:solidFill>
                  <a:srgbClr val="0052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24B"/>
                </a:solidFill>
                <a:latin typeface="Arial"/>
                <a:cs typeface="Arial"/>
              </a:rPr>
              <a:t>Mgmt</a:t>
            </a:r>
            <a:r>
              <a:rPr sz="2000" spc="-30" dirty="0">
                <a:solidFill>
                  <a:srgbClr val="0052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24B"/>
                </a:solidFill>
                <a:latin typeface="Arial"/>
                <a:cs typeface="Arial"/>
              </a:rPr>
              <a:t>&amp;</a:t>
            </a:r>
            <a:r>
              <a:rPr sz="2000" spc="-15" dirty="0">
                <a:solidFill>
                  <a:srgbClr val="0052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524B"/>
                </a:solidFill>
                <a:latin typeface="Arial"/>
                <a:cs typeface="Arial"/>
              </a:rPr>
              <a:t>Regulatory</a:t>
            </a:r>
            <a:endParaRPr sz="20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525"/>
              </a:spcBef>
            </a:pP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Vision,</a:t>
            </a:r>
            <a:r>
              <a:rPr sz="1800" i="1" spc="-40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planning,</a:t>
            </a:r>
            <a:r>
              <a:rPr sz="1800" i="1" spc="-20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B6C6C"/>
                </a:solidFill>
                <a:latin typeface="Arial"/>
                <a:cs typeface="Arial"/>
              </a:rPr>
              <a:t>governance,</a:t>
            </a:r>
            <a:endParaRPr sz="18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</a:pP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stakeholder</a:t>
            </a:r>
            <a:r>
              <a:rPr sz="1800" i="1" spc="-105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B6C6C"/>
                </a:solidFill>
                <a:latin typeface="Arial"/>
                <a:cs typeface="Arial"/>
              </a:rPr>
              <a:t>collaboration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791" y="2108707"/>
            <a:ext cx="807720" cy="10063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9713" y="2345989"/>
            <a:ext cx="422275" cy="537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6830" y="2060639"/>
            <a:ext cx="3724275" cy="102044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09550" indent="-196850">
              <a:lnSpc>
                <a:spcPct val="100000"/>
              </a:lnSpc>
              <a:spcBef>
                <a:spcPts val="685"/>
              </a:spcBef>
            </a:pPr>
            <a:r>
              <a:rPr sz="2000" dirty="0">
                <a:solidFill>
                  <a:srgbClr val="00524B"/>
                </a:solidFill>
                <a:latin typeface="Arial"/>
                <a:cs typeface="Arial"/>
              </a:rPr>
              <a:t>Organization</a:t>
            </a:r>
            <a:r>
              <a:rPr sz="2000" spc="-65" dirty="0">
                <a:solidFill>
                  <a:srgbClr val="0052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24B"/>
                </a:solidFill>
                <a:latin typeface="Arial"/>
                <a:cs typeface="Arial"/>
              </a:rPr>
              <a:t>and</a:t>
            </a:r>
            <a:r>
              <a:rPr sz="2000" spc="-30" dirty="0">
                <a:solidFill>
                  <a:srgbClr val="0052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524B"/>
                </a:solidFill>
                <a:latin typeface="Arial"/>
                <a:cs typeface="Arial"/>
              </a:rPr>
              <a:t>Structure</a:t>
            </a:r>
            <a:endParaRPr sz="2000">
              <a:latin typeface="Arial"/>
              <a:cs typeface="Arial"/>
            </a:endParaRPr>
          </a:p>
          <a:p>
            <a:pPr marL="209550" marR="5080">
              <a:lnSpc>
                <a:spcPct val="100000"/>
              </a:lnSpc>
              <a:spcBef>
                <a:spcPts val="525"/>
              </a:spcBef>
            </a:pP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Culture,</a:t>
            </a:r>
            <a:r>
              <a:rPr sz="1800" i="1" spc="-70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structure,</a:t>
            </a:r>
            <a:r>
              <a:rPr sz="1800" i="1" spc="-75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B6C6C"/>
                </a:solidFill>
                <a:latin typeface="Arial"/>
                <a:cs typeface="Arial"/>
              </a:rPr>
              <a:t>training, communications,</a:t>
            </a:r>
            <a:r>
              <a:rPr sz="1800" i="1" spc="-30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knowledge</a:t>
            </a:r>
            <a:r>
              <a:rPr sz="1800" i="1" spc="-65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spc="-20" dirty="0">
                <a:solidFill>
                  <a:srgbClr val="1B6C6C"/>
                </a:solidFill>
                <a:latin typeface="Arial"/>
                <a:cs typeface="Arial"/>
              </a:rPr>
              <a:t>mgmt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504" y="3319271"/>
            <a:ext cx="804671" cy="103631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1425" y="3549142"/>
            <a:ext cx="422275" cy="5772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GO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6830" y="3274815"/>
            <a:ext cx="3993515" cy="10198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000" dirty="0">
                <a:solidFill>
                  <a:srgbClr val="00524B"/>
                </a:solidFill>
                <a:latin typeface="Arial"/>
                <a:cs typeface="Arial"/>
              </a:rPr>
              <a:t>Grid</a:t>
            </a:r>
            <a:r>
              <a:rPr sz="2000" spc="-25" dirty="0">
                <a:solidFill>
                  <a:srgbClr val="0052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524B"/>
                </a:solidFill>
                <a:latin typeface="Arial"/>
                <a:cs typeface="Arial"/>
              </a:rPr>
              <a:t>Operations</a:t>
            </a:r>
            <a:endParaRPr sz="20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525"/>
              </a:spcBef>
            </a:pP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Reliability,</a:t>
            </a:r>
            <a:r>
              <a:rPr sz="1800" i="1" spc="-25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efficiency,</a:t>
            </a:r>
            <a:r>
              <a:rPr sz="1800" i="1" spc="-35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security,</a:t>
            </a:r>
            <a:r>
              <a:rPr sz="1800" i="1" spc="-35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B6C6C"/>
                </a:solidFill>
                <a:latin typeface="Arial"/>
                <a:cs typeface="Arial"/>
              </a:rPr>
              <a:t>safety,</a:t>
            </a:r>
            <a:endParaRPr sz="18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</a:pP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observability,</a:t>
            </a:r>
            <a:r>
              <a:rPr sz="1800" i="1" spc="-100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B6C6C"/>
                </a:solidFill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3504" y="4462271"/>
            <a:ext cx="805180" cy="1351915"/>
            <a:chOff x="603504" y="4462271"/>
            <a:chExt cx="805180" cy="1351915"/>
          </a:xfrm>
        </p:grpSpPr>
        <p:sp>
          <p:nvSpPr>
            <p:cNvPr id="11" name="object 11"/>
            <p:cNvSpPr/>
            <p:nvPr/>
          </p:nvSpPr>
          <p:spPr>
            <a:xfrm>
              <a:off x="637603" y="4682769"/>
              <a:ext cx="590550" cy="987425"/>
            </a:xfrm>
            <a:custGeom>
              <a:avLst/>
              <a:gdLst/>
              <a:ahLst/>
              <a:cxnLst/>
              <a:rect l="l" t="t" r="r" b="b"/>
              <a:pathLst>
                <a:path w="590550" h="987425">
                  <a:moveTo>
                    <a:pt x="590257" y="0"/>
                  </a:moveTo>
                  <a:lnTo>
                    <a:pt x="0" y="0"/>
                  </a:lnTo>
                  <a:lnTo>
                    <a:pt x="0" y="987171"/>
                  </a:lnTo>
                  <a:lnTo>
                    <a:pt x="590257" y="987171"/>
                  </a:lnTo>
                  <a:lnTo>
                    <a:pt x="590257" y="0"/>
                  </a:lnTo>
                  <a:close/>
                </a:path>
              </a:pathLst>
            </a:custGeom>
            <a:solidFill>
              <a:srgbClr val="048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504" y="4462271"/>
              <a:ext cx="804671" cy="135178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31425" y="4691453"/>
            <a:ext cx="422275" cy="89344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WAM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6830" y="4635747"/>
            <a:ext cx="3385185" cy="10198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R="272415" algn="r">
              <a:lnSpc>
                <a:spcPct val="100000"/>
              </a:lnSpc>
              <a:spcBef>
                <a:spcPts val="680"/>
              </a:spcBef>
            </a:pPr>
            <a:r>
              <a:rPr sz="2000" dirty="0">
                <a:solidFill>
                  <a:srgbClr val="00524B"/>
                </a:solidFill>
                <a:latin typeface="Arial"/>
                <a:cs typeface="Arial"/>
              </a:rPr>
              <a:t>Work</a:t>
            </a:r>
            <a:r>
              <a:rPr sz="2000" spc="-35" dirty="0">
                <a:solidFill>
                  <a:srgbClr val="0052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24B"/>
                </a:solidFill>
                <a:latin typeface="Arial"/>
                <a:cs typeface="Arial"/>
              </a:rPr>
              <a:t>&amp; Asset</a:t>
            </a:r>
            <a:r>
              <a:rPr sz="2000" spc="-30" dirty="0">
                <a:solidFill>
                  <a:srgbClr val="0052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524B"/>
                </a:solidFill>
                <a:latin typeface="Arial"/>
                <a:cs typeface="Arial"/>
              </a:rPr>
              <a:t>Management</a:t>
            </a:r>
            <a:endParaRPr sz="2000">
              <a:latin typeface="Arial"/>
              <a:cs typeface="Arial"/>
            </a:endParaRPr>
          </a:p>
          <a:p>
            <a:pPr marR="321945" algn="r">
              <a:lnSpc>
                <a:spcPct val="100000"/>
              </a:lnSpc>
              <a:spcBef>
                <a:spcPts val="525"/>
              </a:spcBef>
            </a:pP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Asset</a:t>
            </a:r>
            <a:r>
              <a:rPr sz="1800" i="1" spc="-40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monitoring,</a:t>
            </a:r>
            <a:r>
              <a:rPr sz="1800" i="1" spc="-5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tracking</a:t>
            </a:r>
            <a:r>
              <a:rPr sz="1800" i="1" spc="-30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spc="-50" dirty="0">
                <a:solidFill>
                  <a:srgbClr val="1B6C6C"/>
                </a:solidFill>
                <a:latin typeface="Arial"/>
                <a:cs typeface="Arial"/>
              </a:rPr>
              <a:t>&amp;</a:t>
            </a:r>
            <a:endParaRPr sz="18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</a:pP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maintenance,</a:t>
            </a:r>
            <a:r>
              <a:rPr sz="1800" i="1" spc="-80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mobile</a:t>
            </a:r>
            <a:r>
              <a:rPr sz="1800" i="1" spc="-95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B6C6C"/>
                </a:solidFill>
                <a:latin typeface="Arial"/>
                <a:cs typeface="Arial"/>
              </a:rPr>
              <a:t>workforce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949950" y="746759"/>
            <a:ext cx="705485" cy="1245235"/>
            <a:chOff x="5949950" y="746759"/>
            <a:chExt cx="705485" cy="1245235"/>
          </a:xfrm>
        </p:grpSpPr>
        <p:sp>
          <p:nvSpPr>
            <p:cNvPr id="16" name="object 16"/>
            <p:cNvSpPr/>
            <p:nvPr/>
          </p:nvSpPr>
          <p:spPr>
            <a:xfrm>
              <a:off x="5949950" y="879093"/>
              <a:ext cx="590550" cy="987425"/>
            </a:xfrm>
            <a:custGeom>
              <a:avLst/>
              <a:gdLst/>
              <a:ahLst/>
              <a:cxnLst/>
              <a:rect l="l" t="t" r="r" b="b"/>
              <a:pathLst>
                <a:path w="590550" h="987425">
                  <a:moveTo>
                    <a:pt x="590257" y="0"/>
                  </a:moveTo>
                  <a:lnTo>
                    <a:pt x="0" y="0"/>
                  </a:lnTo>
                  <a:lnTo>
                    <a:pt x="0" y="987171"/>
                  </a:lnTo>
                  <a:lnTo>
                    <a:pt x="590257" y="987171"/>
                  </a:lnTo>
                  <a:lnTo>
                    <a:pt x="590257" y="0"/>
                  </a:lnTo>
                  <a:close/>
                </a:path>
              </a:pathLst>
            </a:custGeom>
            <a:solidFill>
              <a:srgbClr val="048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3411" y="746759"/>
              <a:ext cx="691895" cy="124510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071659" y="941374"/>
            <a:ext cx="366395" cy="8547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TECH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19747" y="831208"/>
            <a:ext cx="4335145" cy="10198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000" spc="-10" dirty="0">
                <a:solidFill>
                  <a:srgbClr val="00524B"/>
                </a:solidFill>
                <a:latin typeface="Arial"/>
                <a:cs typeface="Arial"/>
              </a:rPr>
              <a:t>Technology</a:t>
            </a:r>
            <a:endParaRPr sz="20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525"/>
              </a:spcBef>
            </a:pP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IT</a:t>
            </a:r>
            <a:r>
              <a:rPr sz="1800" i="1" spc="-45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architecture,</a:t>
            </a:r>
            <a:r>
              <a:rPr sz="1800" i="1" spc="-20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standards,</a:t>
            </a:r>
            <a:r>
              <a:rPr sz="1800" i="1" spc="-25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B6C6C"/>
                </a:solidFill>
                <a:latin typeface="Arial"/>
                <a:cs typeface="Arial"/>
              </a:rPr>
              <a:t>infrastructure,</a:t>
            </a:r>
            <a:endParaRPr sz="18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</a:pP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integration,</a:t>
            </a:r>
            <a:r>
              <a:rPr sz="1800" i="1" spc="-110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B6C6C"/>
                </a:solidFill>
                <a:latin typeface="Arial"/>
                <a:cs typeface="Arial"/>
              </a:rPr>
              <a:t>tools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49950" y="1976627"/>
            <a:ext cx="705485" cy="1245235"/>
            <a:chOff x="5949950" y="1976627"/>
            <a:chExt cx="705485" cy="1245235"/>
          </a:xfrm>
        </p:grpSpPr>
        <p:sp>
          <p:nvSpPr>
            <p:cNvPr id="21" name="object 21"/>
            <p:cNvSpPr/>
            <p:nvPr/>
          </p:nvSpPr>
          <p:spPr>
            <a:xfrm>
              <a:off x="5949950" y="2108707"/>
              <a:ext cx="590550" cy="987425"/>
            </a:xfrm>
            <a:custGeom>
              <a:avLst/>
              <a:gdLst/>
              <a:ahLst/>
              <a:cxnLst/>
              <a:rect l="l" t="t" r="r" b="b"/>
              <a:pathLst>
                <a:path w="590550" h="987425">
                  <a:moveTo>
                    <a:pt x="590257" y="0"/>
                  </a:moveTo>
                  <a:lnTo>
                    <a:pt x="0" y="0"/>
                  </a:lnTo>
                  <a:lnTo>
                    <a:pt x="0" y="987171"/>
                  </a:lnTo>
                  <a:lnTo>
                    <a:pt x="590257" y="987171"/>
                  </a:lnTo>
                  <a:lnTo>
                    <a:pt x="590257" y="0"/>
                  </a:lnTo>
                  <a:close/>
                </a:path>
              </a:pathLst>
            </a:custGeom>
            <a:solidFill>
              <a:srgbClr val="048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3411" y="1976627"/>
              <a:ext cx="691895" cy="124510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071659" y="2172766"/>
            <a:ext cx="366395" cy="8528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CUST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19747" y="2060639"/>
            <a:ext cx="3498850" cy="102044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000" spc="-10" dirty="0">
                <a:solidFill>
                  <a:srgbClr val="00524B"/>
                </a:solidFill>
                <a:latin typeface="Arial"/>
                <a:cs typeface="Arial"/>
              </a:rPr>
              <a:t>Customer</a:t>
            </a:r>
            <a:endParaRPr sz="2000">
              <a:latin typeface="Arial"/>
              <a:cs typeface="Arial"/>
            </a:endParaRPr>
          </a:p>
          <a:p>
            <a:pPr marL="209550" marR="5080">
              <a:lnSpc>
                <a:spcPct val="100000"/>
              </a:lnSpc>
              <a:spcBef>
                <a:spcPts val="525"/>
              </a:spcBef>
            </a:pP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Pricing,</a:t>
            </a:r>
            <a:r>
              <a:rPr sz="1800" i="1" spc="-90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customer</a:t>
            </a:r>
            <a:r>
              <a:rPr sz="1800" i="1" spc="-90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participation</a:t>
            </a:r>
            <a:r>
              <a:rPr sz="1800" i="1" spc="-85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spc="-50" dirty="0">
                <a:solidFill>
                  <a:srgbClr val="1B6C6C"/>
                </a:solidFill>
                <a:latin typeface="Arial"/>
                <a:cs typeface="Arial"/>
              </a:rPr>
              <a:t>&amp; </a:t>
            </a: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experience,</a:t>
            </a:r>
            <a:r>
              <a:rPr sz="1800" i="1" spc="-90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advanced</a:t>
            </a:r>
            <a:r>
              <a:rPr sz="1800" i="1" spc="-105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B6C6C"/>
                </a:solidFill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34455" y="3150107"/>
            <a:ext cx="807720" cy="1178560"/>
            <a:chOff x="5934455" y="3150107"/>
            <a:chExt cx="807720" cy="1178560"/>
          </a:xfrm>
        </p:grpSpPr>
        <p:sp>
          <p:nvSpPr>
            <p:cNvPr id="26" name="object 26"/>
            <p:cNvSpPr/>
            <p:nvPr/>
          </p:nvSpPr>
          <p:spPr>
            <a:xfrm>
              <a:off x="5949949" y="3322065"/>
              <a:ext cx="590550" cy="987425"/>
            </a:xfrm>
            <a:custGeom>
              <a:avLst/>
              <a:gdLst/>
              <a:ahLst/>
              <a:cxnLst/>
              <a:rect l="l" t="t" r="r" b="b"/>
              <a:pathLst>
                <a:path w="590550" h="987425">
                  <a:moveTo>
                    <a:pt x="590257" y="0"/>
                  </a:moveTo>
                  <a:lnTo>
                    <a:pt x="0" y="0"/>
                  </a:lnTo>
                  <a:lnTo>
                    <a:pt x="0" y="987171"/>
                  </a:lnTo>
                  <a:lnTo>
                    <a:pt x="590257" y="987171"/>
                  </a:lnTo>
                  <a:lnTo>
                    <a:pt x="590257" y="0"/>
                  </a:lnTo>
                  <a:close/>
                </a:path>
              </a:pathLst>
            </a:custGeom>
            <a:solidFill>
              <a:srgbClr val="048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34455" y="3150107"/>
              <a:ext cx="807720" cy="117805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062707" y="3479935"/>
            <a:ext cx="422275" cy="617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VCI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19747" y="3274815"/>
            <a:ext cx="3481070" cy="10198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000" dirty="0">
                <a:solidFill>
                  <a:srgbClr val="00524B"/>
                </a:solidFill>
                <a:latin typeface="Arial"/>
                <a:cs typeface="Arial"/>
              </a:rPr>
              <a:t>Value Chain</a:t>
            </a:r>
            <a:r>
              <a:rPr sz="2000" spc="-15" dirty="0">
                <a:solidFill>
                  <a:srgbClr val="0052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524B"/>
                </a:solidFill>
                <a:latin typeface="Arial"/>
                <a:cs typeface="Arial"/>
              </a:rPr>
              <a:t>Integration</a:t>
            </a:r>
            <a:endParaRPr sz="20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525"/>
              </a:spcBef>
            </a:pP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Demand</a:t>
            </a:r>
            <a:r>
              <a:rPr sz="1800" i="1" spc="-10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&amp;</a:t>
            </a:r>
            <a:r>
              <a:rPr sz="1800" i="1" spc="-25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supply</a:t>
            </a:r>
            <a:r>
              <a:rPr sz="1800" i="1" spc="-20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B6C6C"/>
                </a:solidFill>
                <a:latin typeface="Arial"/>
                <a:cs typeface="Arial"/>
              </a:rPr>
              <a:t>management,</a:t>
            </a:r>
            <a:endParaRPr sz="18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</a:pP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leveraging</a:t>
            </a:r>
            <a:r>
              <a:rPr sz="1800" i="1" spc="-75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market</a:t>
            </a:r>
            <a:r>
              <a:rPr sz="1800" i="1" spc="-70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B6C6C"/>
                </a:solidFill>
                <a:latin typeface="Arial"/>
                <a:cs typeface="Arial"/>
              </a:rPr>
              <a:t>opportunities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34455" y="4682769"/>
            <a:ext cx="807720" cy="1006322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6062707" y="4960365"/>
            <a:ext cx="422275" cy="4978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19747" y="4635747"/>
            <a:ext cx="3840479" cy="10198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000" dirty="0">
                <a:solidFill>
                  <a:srgbClr val="00524B"/>
                </a:solidFill>
                <a:latin typeface="Arial"/>
                <a:cs typeface="Arial"/>
              </a:rPr>
              <a:t>Societal &amp;</a:t>
            </a:r>
            <a:r>
              <a:rPr sz="2000" spc="-10" dirty="0">
                <a:solidFill>
                  <a:srgbClr val="00524B"/>
                </a:solidFill>
                <a:latin typeface="Arial"/>
                <a:cs typeface="Arial"/>
              </a:rPr>
              <a:t> Environmental</a:t>
            </a:r>
            <a:endParaRPr sz="20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525"/>
              </a:spcBef>
            </a:pP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Responsibility,</a:t>
            </a:r>
            <a:r>
              <a:rPr sz="1800" i="1" spc="-40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sustainability,</a:t>
            </a:r>
            <a:r>
              <a:rPr sz="1800" i="1" spc="-40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B6C6C"/>
                </a:solidFill>
                <a:latin typeface="Arial"/>
                <a:cs typeface="Arial"/>
              </a:rPr>
              <a:t>critical</a:t>
            </a:r>
            <a:endParaRPr sz="18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</a:pPr>
            <a:r>
              <a:rPr sz="1800" i="1" dirty="0">
                <a:solidFill>
                  <a:srgbClr val="1B6C6C"/>
                </a:solidFill>
                <a:latin typeface="Arial"/>
                <a:cs typeface="Arial"/>
              </a:rPr>
              <a:t>infrastructure,</a:t>
            </a:r>
            <a:r>
              <a:rPr sz="1800" i="1" spc="-130" dirty="0">
                <a:solidFill>
                  <a:srgbClr val="1B6C6C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B6C6C"/>
                </a:solidFill>
                <a:latin typeface="Arial"/>
                <a:cs typeface="Arial"/>
              </a:rPr>
              <a:t>efficiency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0834" y="879347"/>
            <a:ext cx="10594340" cy="2441575"/>
          </a:xfrm>
          <a:custGeom>
            <a:avLst/>
            <a:gdLst/>
            <a:ahLst/>
            <a:cxnLst/>
            <a:rect l="l" t="t" r="r" b="b"/>
            <a:pathLst>
              <a:path w="10594340" h="2441575">
                <a:moveTo>
                  <a:pt x="0" y="0"/>
                </a:moveTo>
                <a:lnTo>
                  <a:pt x="10583100" y="0"/>
                </a:lnTo>
              </a:path>
              <a:path w="10594340" h="2441575">
                <a:moveTo>
                  <a:pt x="5410" y="1233424"/>
                </a:moveTo>
                <a:lnTo>
                  <a:pt x="10588434" y="1233424"/>
                </a:lnTo>
              </a:path>
              <a:path w="10594340" h="2441575">
                <a:moveTo>
                  <a:pt x="10807" y="2441575"/>
                </a:moveTo>
                <a:lnTo>
                  <a:pt x="10593895" y="2441575"/>
                </a:lnTo>
              </a:path>
            </a:pathLst>
          </a:custGeom>
          <a:ln w="9525">
            <a:solidFill>
              <a:srgbClr val="F793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7052" y="4533138"/>
            <a:ext cx="10583545" cy="0"/>
          </a:xfrm>
          <a:custGeom>
            <a:avLst/>
            <a:gdLst/>
            <a:ahLst/>
            <a:cxnLst/>
            <a:rect l="l" t="t" r="r" b="b"/>
            <a:pathLst>
              <a:path w="10583545">
                <a:moveTo>
                  <a:pt x="0" y="0"/>
                </a:moveTo>
                <a:lnTo>
                  <a:pt x="10583138" y="0"/>
                </a:lnTo>
              </a:path>
            </a:pathLst>
          </a:custGeom>
          <a:ln w="9525">
            <a:solidFill>
              <a:srgbClr val="F793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46519" y="5848273"/>
            <a:ext cx="11287760" cy="698500"/>
          </a:xfrm>
          <a:prstGeom prst="rect">
            <a:avLst/>
          </a:prstGeom>
          <a:solidFill>
            <a:srgbClr val="00184D"/>
          </a:solidFill>
        </p:spPr>
        <p:txBody>
          <a:bodyPr vert="horz" wrap="square" lIns="0" tIns="24765" rIns="0" bIns="0" rtlCol="0">
            <a:spAutoFit/>
          </a:bodyPr>
          <a:lstStyle/>
          <a:p>
            <a:pPr marL="184150" marR="174625" indent="-3175" algn="ctr">
              <a:lnSpc>
                <a:spcPct val="100000"/>
              </a:lnSpc>
              <a:spcBef>
                <a:spcPts val="195"/>
              </a:spcBef>
            </a:pP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Domains</a:t>
            </a:r>
            <a:r>
              <a:rPr sz="1400" b="1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400" b="1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logical</a:t>
            </a:r>
            <a:r>
              <a:rPr sz="1400" b="1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groupings</a:t>
            </a:r>
            <a:r>
              <a:rPr sz="1400" b="1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b="1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smart-</a:t>
            </a:r>
            <a:r>
              <a:rPr sz="1400" b="1" i="1" spc="-10" dirty="0">
                <a:solidFill>
                  <a:srgbClr val="FFFFFF"/>
                </a:solidFill>
                <a:latin typeface="Arial"/>
                <a:cs typeface="Arial"/>
              </a:rPr>
              <a:t>grid-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related</a:t>
            </a:r>
            <a:r>
              <a:rPr sz="1400" b="1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capabilities</a:t>
            </a:r>
            <a:r>
              <a:rPr sz="1400" b="1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1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characteristics</a:t>
            </a:r>
            <a:r>
              <a:rPr sz="1400" b="1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400" b="1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400" b="1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1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SGMM</a:t>
            </a:r>
            <a:r>
              <a:rPr sz="1400" b="1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defines</a:t>
            </a:r>
            <a:r>
              <a:rPr sz="1400" b="1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FFFFFF"/>
                </a:solidFill>
                <a:latin typeface="Arial"/>
                <a:cs typeface="Arial"/>
              </a:rPr>
              <a:t>maturity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progression.</a:t>
            </a:r>
            <a:r>
              <a:rPr sz="1400" b="1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400" b="1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1400" b="1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b="1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maturity</a:t>
            </a:r>
            <a:r>
              <a:rPr sz="1400" b="1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sz="1400" b="1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400" b="1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b="1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fully</a:t>
            </a:r>
            <a:r>
              <a:rPr sz="1400" b="1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described</a:t>
            </a:r>
            <a:r>
              <a:rPr sz="1400" b="1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400" b="1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400" b="1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b="1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expected</a:t>
            </a:r>
            <a:r>
              <a:rPr sz="1400" b="1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characteristics</a:t>
            </a:r>
            <a:r>
              <a:rPr sz="1400" b="1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b="1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400" b="1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b="1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FFFFFF"/>
                </a:solidFill>
                <a:latin typeface="Arial"/>
                <a:cs typeface="Arial"/>
              </a:rPr>
              <a:t>informative characteristics.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994390" y="261874"/>
            <a:ext cx="228600" cy="246252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0295890" y="228980"/>
            <a:ext cx="890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635" algn="l"/>
                <a:tab pos="750570" algn="l"/>
              </a:tabLst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9824" y="209169"/>
            <a:ext cx="972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2573"/>
                </a:solidFill>
                <a:latin typeface="Arial"/>
                <a:cs typeface="Arial"/>
              </a:rPr>
              <a:t>Smart</a:t>
            </a:r>
            <a:r>
              <a:rPr sz="1800" b="1" spc="-40" dirty="0">
                <a:solidFill>
                  <a:srgbClr val="00257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2573"/>
                </a:solidFill>
                <a:latin typeface="Arial"/>
                <a:cs typeface="Arial"/>
              </a:rPr>
              <a:t>Grid</a:t>
            </a:r>
            <a:r>
              <a:rPr sz="1800" b="1" spc="-50" dirty="0">
                <a:solidFill>
                  <a:srgbClr val="00257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2573"/>
                </a:solidFill>
                <a:latin typeface="Arial"/>
                <a:cs typeface="Arial"/>
              </a:rPr>
              <a:t>Maturity</a:t>
            </a:r>
            <a:r>
              <a:rPr sz="1800" b="1" spc="-50" dirty="0">
                <a:solidFill>
                  <a:srgbClr val="00257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2573"/>
                </a:solidFill>
                <a:latin typeface="Arial"/>
                <a:cs typeface="Arial"/>
              </a:rPr>
              <a:t>Model</a:t>
            </a:r>
            <a:r>
              <a:rPr sz="1800" b="1" spc="-50" dirty="0">
                <a:solidFill>
                  <a:srgbClr val="002573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1578717" y="173354"/>
            <a:ext cx="468630" cy="431800"/>
            <a:chOff x="11578717" y="173354"/>
            <a:chExt cx="468630" cy="431800"/>
          </a:xfrm>
        </p:grpSpPr>
        <p:sp>
          <p:nvSpPr>
            <p:cNvPr id="40" name="object 40"/>
            <p:cNvSpPr/>
            <p:nvPr/>
          </p:nvSpPr>
          <p:spPr>
            <a:xfrm>
              <a:off x="11578717" y="173354"/>
              <a:ext cx="468630" cy="431800"/>
            </a:xfrm>
            <a:custGeom>
              <a:avLst/>
              <a:gdLst/>
              <a:ahLst/>
              <a:cxnLst/>
              <a:rect l="l" t="t" r="r" b="b"/>
              <a:pathLst>
                <a:path w="468629" h="431800">
                  <a:moveTo>
                    <a:pt x="468122" y="0"/>
                  </a:moveTo>
                  <a:lnTo>
                    <a:pt x="0" y="0"/>
                  </a:lnTo>
                  <a:lnTo>
                    <a:pt x="0" y="431546"/>
                  </a:lnTo>
                  <a:lnTo>
                    <a:pt x="468122" y="431546"/>
                  </a:lnTo>
                  <a:lnTo>
                    <a:pt x="468122" y="377698"/>
                  </a:lnTo>
                  <a:lnTo>
                    <a:pt x="112775" y="377698"/>
                  </a:lnTo>
                  <a:lnTo>
                    <a:pt x="112775" y="215773"/>
                  </a:lnTo>
                  <a:lnTo>
                    <a:pt x="72262" y="215773"/>
                  </a:lnTo>
                  <a:lnTo>
                    <a:pt x="234060" y="53975"/>
                  </a:lnTo>
                  <a:lnTo>
                    <a:pt x="468122" y="53975"/>
                  </a:lnTo>
                  <a:lnTo>
                    <a:pt x="468122" y="0"/>
                  </a:lnTo>
                  <a:close/>
                </a:path>
                <a:path w="468629" h="431800">
                  <a:moveTo>
                    <a:pt x="468122" y="74168"/>
                  </a:moveTo>
                  <a:lnTo>
                    <a:pt x="335279" y="74168"/>
                  </a:lnTo>
                  <a:lnTo>
                    <a:pt x="335279" y="155067"/>
                  </a:lnTo>
                  <a:lnTo>
                    <a:pt x="395985" y="215773"/>
                  </a:lnTo>
                  <a:lnTo>
                    <a:pt x="355473" y="215773"/>
                  </a:lnTo>
                  <a:lnTo>
                    <a:pt x="355473" y="377698"/>
                  </a:lnTo>
                  <a:lnTo>
                    <a:pt x="468122" y="377698"/>
                  </a:lnTo>
                  <a:lnTo>
                    <a:pt x="468122" y="74168"/>
                  </a:lnTo>
                  <a:close/>
                </a:path>
                <a:path w="468629" h="431800">
                  <a:moveTo>
                    <a:pt x="468122" y="53975"/>
                  </a:moveTo>
                  <a:lnTo>
                    <a:pt x="234060" y="53975"/>
                  </a:lnTo>
                  <a:lnTo>
                    <a:pt x="294766" y="114680"/>
                  </a:lnTo>
                  <a:lnTo>
                    <a:pt x="294766" y="74168"/>
                  </a:lnTo>
                  <a:lnTo>
                    <a:pt x="468122" y="74168"/>
                  </a:lnTo>
                  <a:lnTo>
                    <a:pt x="468122" y="53975"/>
                  </a:lnTo>
                  <a:close/>
                </a:path>
              </a:pathLst>
            </a:custGeom>
            <a:solidFill>
              <a:srgbClr val="009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691493" y="247522"/>
              <a:ext cx="243204" cy="303530"/>
            </a:xfrm>
            <a:custGeom>
              <a:avLst/>
              <a:gdLst/>
              <a:ahLst/>
              <a:cxnLst/>
              <a:rect l="l" t="t" r="r" b="b"/>
              <a:pathLst>
                <a:path w="243204" h="303530">
                  <a:moveTo>
                    <a:pt x="222503" y="0"/>
                  </a:moveTo>
                  <a:lnTo>
                    <a:pt x="181990" y="0"/>
                  </a:lnTo>
                  <a:lnTo>
                    <a:pt x="181990" y="40512"/>
                  </a:lnTo>
                  <a:lnTo>
                    <a:pt x="222503" y="80899"/>
                  </a:lnTo>
                  <a:lnTo>
                    <a:pt x="222503" y="0"/>
                  </a:lnTo>
                  <a:close/>
                </a:path>
                <a:path w="243204" h="303530">
                  <a:moveTo>
                    <a:pt x="242697" y="141604"/>
                  </a:moveTo>
                  <a:lnTo>
                    <a:pt x="0" y="141604"/>
                  </a:lnTo>
                  <a:lnTo>
                    <a:pt x="0" y="303529"/>
                  </a:lnTo>
                  <a:lnTo>
                    <a:pt x="101091" y="303529"/>
                  </a:lnTo>
                  <a:lnTo>
                    <a:pt x="101091" y="222503"/>
                  </a:lnTo>
                  <a:lnTo>
                    <a:pt x="242697" y="222503"/>
                  </a:lnTo>
                  <a:lnTo>
                    <a:pt x="242697" y="141604"/>
                  </a:lnTo>
                  <a:close/>
                </a:path>
                <a:path w="243204" h="303530">
                  <a:moveTo>
                    <a:pt x="242697" y="222503"/>
                  </a:moveTo>
                  <a:lnTo>
                    <a:pt x="141604" y="222503"/>
                  </a:lnTo>
                  <a:lnTo>
                    <a:pt x="141604" y="303529"/>
                  </a:lnTo>
                  <a:lnTo>
                    <a:pt x="242697" y="303529"/>
                  </a:lnTo>
                  <a:lnTo>
                    <a:pt x="242697" y="222503"/>
                  </a:lnTo>
                  <a:close/>
                </a:path>
              </a:pathLst>
            </a:custGeom>
            <a:solidFill>
              <a:srgbClr val="007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650980" y="227329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161798" y="0"/>
                  </a:moveTo>
                  <a:lnTo>
                    <a:pt x="0" y="161798"/>
                  </a:lnTo>
                  <a:lnTo>
                    <a:pt x="323723" y="161798"/>
                  </a:lnTo>
                  <a:lnTo>
                    <a:pt x="161798" y="0"/>
                  </a:lnTo>
                  <a:close/>
                </a:path>
                <a:path w="323850" h="323850">
                  <a:moveTo>
                    <a:pt x="182118" y="242697"/>
                  </a:moveTo>
                  <a:lnTo>
                    <a:pt x="141604" y="242697"/>
                  </a:lnTo>
                  <a:lnTo>
                    <a:pt x="141604" y="323723"/>
                  </a:lnTo>
                  <a:lnTo>
                    <a:pt x="182118" y="323723"/>
                  </a:lnTo>
                  <a:lnTo>
                    <a:pt x="182118" y="242697"/>
                  </a:lnTo>
                  <a:close/>
                </a:path>
              </a:pathLst>
            </a:custGeom>
            <a:solidFill>
              <a:srgbClr val="005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0849"/>
            <a:ext cx="12192000" cy="24765"/>
          </a:xfrm>
          <a:custGeom>
            <a:avLst/>
            <a:gdLst/>
            <a:ahLst/>
            <a:cxnLst/>
            <a:rect l="l" t="t" r="r" b="b"/>
            <a:pathLst>
              <a:path w="12192000" h="24765">
                <a:moveTo>
                  <a:pt x="0" y="24734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56620" y="305943"/>
            <a:ext cx="228600" cy="2462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87685" y="305943"/>
            <a:ext cx="228600" cy="24625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311528" y="5346865"/>
            <a:ext cx="1219200" cy="861694"/>
            <a:chOff x="1311528" y="5346865"/>
            <a:chExt cx="1219200" cy="861694"/>
          </a:xfrm>
        </p:grpSpPr>
        <p:sp>
          <p:nvSpPr>
            <p:cNvPr id="6" name="object 6"/>
            <p:cNvSpPr/>
            <p:nvPr/>
          </p:nvSpPr>
          <p:spPr>
            <a:xfrm>
              <a:off x="1324228" y="5359565"/>
              <a:ext cx="1193800" cy="836294"/>
            </a:xfrm>
            <a:custGeom>
              <a:avLst/>
              <a:gdLst/>
              <a:ahLst/>
              <a:cxnLst/>
              <a:rect l="l" t="t" r="r" b="b"/>
              <a:pathLst>
                <a:path w="1193800" h="836295">
                  <a:moveTo>
                    <a:pt x="1193761" y="0"/>
                  </a:moveTo>
                  <a:lnTo>
                    <a:pt x="0" y="0"/>
                  </a:lnTo>
                  <a:lnTo>
                    <a:pt x="0" y="836231"/>
                  </a:lnTo>
                  <a:lnTo>
                    <a:pt x="1193761" y="836231"/>
                  </a:lnTo>
                  <a:lnTo>
                    <a:pt x="1193761" y="0"/>
                  </a:lnTo>
                  <a:close/>
                </a:path>
              </a:pathLst>
            </a:custGeom>
            <a:solidFill>
              <a:srgbClr val="356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4228" y="5359565"/>
              <a:ext cx="1193800" cy="836294"/>
            </a:xfrm>
            <a:custGeom>
              <a:avLst/>
              <a:gdLst/>
              <a:ahLst/>
              <a:cxnLst/>
              <a:rect l="l" t="t" r="r" b="b"/>
              <a:pathLst>
                <a:path w="1193800" h="836295">
                  <a:moveTo>
                    <a:pt x="0" y="836231"/>
                  </a:moveTo>
                  <a:lnTo>
                    <a:pt x="1193761" y="836231"/>
                  </a:lnTo>
                  <a:lnTo>
                    <a:pt x="1193761" y="0"/>
                  </a:lnTo>
                  <a:lnTo>
                    <a:pt x="0" y="0"/>
                  </a:lnTo>
                  <a:lnTo>
                    <a:pt x="0" y="836231"/>
                  </a:lnTo>
                  <a:close/>
                </a:path>
              </a:pathLst>
            </a:custGeom>
            <a:ln w="25400">
              <a:solidFill>
                <a:srgbClr val="0022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01266" y="5387746"/>
            <a:ext cx="838835" cy="73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SMR</a:t>
            </a:r>
            <a:endParaRPr sz="18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20"/>
              </a:spcBef>
            </a:pPr>
            <a:r>
              <a:rPr sz="950" spc="-10" dirty="0">
                <a:solidFill>
                  <a:srgbClr val="FFFFFF"/>
                </a:solidFill>
                <a:latin typeface="Arial"/>
                <a:cs typeface="Arial"/>
              </a:rPr>
              <a:t>Strategy, Management</a:t>
            </a:r>
            <a:r>
              <a:rPr sz="9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-5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950" spc="-10" dirty="0">
                <a:solidFill>
                  <a:srgbClr val="FFFFFF"/>
                </a:solidFill>
                <a:latin typeface="Arial"/>
                <a:cs typeface="Arial"/>
              </a:rPr>
              <a:t>Regulatory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33014" y="1281811"/>
            <a:ext cx="34290" cy="4914265"/>
          </a:xfrm>
          <a:custGeom>
            <a:avLst/>
            <a:gdLst/>
            <a:ahLst/>
            <a:cxnLst/>
            <a:rect l="l" t="t" r="r" b="b"/>
            <a:pathLst>
              <a:path w="34289" h="4914265">
                <a:moveTo>
                  <a:pt x="33909" y="0"/>
                </a:moveTo>
                <a:lnTo>
                  <a:pt x="0" y="4913985"/>
                </a:lnTo>
              </a:path>
            </a:pathLst>
          </a:custGeom>
          <a:ln w="9525">
            <a:solidFill>
              <a:srgbClr val="002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646298" y="5355285"/>
            <a:ext cx="1219200" cy="861694"/>
            <a:chOff x="2646298" y="5355285"/>
            <a:chExt cx="1219200" cy="861694"/>
          </a:xfrm>
        </p:grpSpPr>
        <p:sp>
          <p:nvSpPr>
            <p:cNvPr id="11" name="object 11"/>
            <p:cNvSpPr/>
            <p:nvPr/>
          </p:nvSpPr>
          <p:spPr>
            <a:xfrm>
              <a:off x="2658998" y="5367985"/>
              <a:ext cx="1193800" cy="836294"/>
            </a:xfrm>
            <a:custGeom>
              <a:avLst/>
              <a:gdLst/>
              <a:ahLst/>
              <a:cxnLst/>
              <a:rect l="l" t="t" r="r" b="b"/>
              <a:pathLst>
                <a:path w="1193800" h="836295">
                  <a:moveTo>
                    <a:pt x="1193761" y="0"/>
                  </a:moveTo>
                  <a:lnTo>
                    <a:pt x="0" y="0"/>
                  </a:lnTo>
                  <a:lnTo>
                    <a:pt x="0" y="836231"/>
                  </a:lnTo>
                  <a:lnTo>
                    <a:pt x="1193761" y="836231"/>
                  </a:lnTo>
                  <a:lnTo>
                    <a:pt x="1193761" y="0"/>
                  </a:lnTo>
                  <a:close/>
                </a:path>
              </a:pathLst>
            </a:custGeom>
            <a:solidFill>
              <a:srgbClr val="356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58998" y="5367985"/>
              <a:ext cx="1193800" cy="836294"/>
            </a:xfrm>
            <a:custGeom>
              <a:avLst/>
              <a:gdLst/>
              <a:ahLst/>
              <a:cxnLst/>
              <a:rect l="l" t="t" r="r" b="b"/>
              <a:pathLst>
                <a:path w="1193800" h="836295">
                  <a:moveTo>
                    <a:pt x="0" y="836231"/>
                  </a:moveTo>
                  <a:lnTo>
                    <a:pt x="1193761" y="836231"/>
                  </a:lnTo>
                  <a:lnTo>
                    <a:pt x="1193761" y="0"/>
                  </a:lnTo>
                  <a:lnTo>
                    <a:pt x="0" y="0"/>
                  </a:lnTo>
                  <a:lnTo>
                    <a:pt x="0" y="836231"/>
                  </a:lnTo>
                  <a:close/>
                </a:path>
              </a:pathLst>
            </a:custGeom>
            <a:ln w="25400">
              <a:solidFill>
                <a:srgbClr val="0022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45435" y="5395976"/>
            <a:ext cx="820419" cy="592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950" spc="-10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r>
              <a:rPr sz="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-5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endParaRPr sz="95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950" spc="-10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63149" y="1268666"/>
            <a:ext cx="1318260" cy="4948555"/>
            <a:chOff x="3863149" y="1268666"/>
            <a:chExt cx="1318260" cy="4948555"/>
          </a:xfrm>
        </p:grpSpPr>
        <p:sp>
          <p:nvSpPr>
            <p:cNvPr id="15" name="object 15"/>
            <p:cNvSpPr/>
            <p:nvPr/>
          </p:nvSpPr>
          <p:spPr>
            <a:xfrm>
              <a:off x="3867911" y="1273428"/>
              <a:ext cx="0" cy="4922520"/>
            </a:xfrm>
            <a:custGeom>
              <a:avLst/>
              <a:gdLst/>
              <a:ahLst/>
              <a:cxnLst/>
              <a:rect l="l" t="t" r="r" b="b"/>
              <a:pathLst>
                <a:path h="4922520">
                  <a:moveTo>
                    <a:pt x="0" y="0"/>
                  </a:moveTo>
                  <a:lnTo>
                    <a:pt x="0" y="4922367"/>
                  </a:lnTo>
                </a:path>
              </a:pathLst>
            </a:custGeom>
            <a:ln w="9525">
              <a:solidFill>
                <a:srgbClr val="002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74337" y="5367985"/>
              <a:ext cx="1193800" cy="836294"/>
            </a:xfrm>
            <a:custGeom>
              <a:avLst/>
              <a:gdLst/>
              <a:ahLst/>
              <a:cxnLst/>
              <a:rect l="l" t="t" r="r" b="b"/>
              <a:pathLst>
                <a:path w="1193800" h="836295">
                  <a:moveTo>
                    <a:pt x="1193761" y="0"/>
                  </a:moveTo>
                  <a:lnTo>
                    <a:pt x="0" y="0"/>
                  </a:lnTo>
                  <a:lnTo>
                    <a:pt x="0" y="836231"/>
                  </a:lnTo>
                  <a:lnTo>
                    <a:pt x="1193761" y="836231"/>
                  </a:lnTo>
                  <a:lnTo>
                    <a:pt x="1193761" y="0"/>
                  </a:lnTo>
                  <a:close/>
                </a:path>
              </a:pathLst>
            </a:custGeom>
            <a:solidFill>
              <a:srgbClr val="356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74337" y="5367985"/>
              <a:ext cx="1193800" cy="836294"/>
            </a:xfrm>
            <a:custGeom>
              <a:avLst/>
              <a:gdLst/>
              <a:ahLst/>
              <a:cxnLst/>
              <a:rect l="l" t="t" r="r" b="b"/>
              <a:pathLst>
                <a:path w="1193800" h="836295">
                  <a:moveTo>
                    <a:pt x="0" y="836231"/>
                  </a:moveTo>
                  <a:lnTo>
                    <a:pt x="1193761" y="836231"/>
                  </a:lnTo>
                  <a:lnTo>
                    <a:pt x="1193761" y="0"/>
                  </a:lnTo>
                  <a:lnTo>
                    <a:pt x="0" y="0"/>
                  </a:lnTo>
                  <a:lnTo>
                    <a:pt x="0" y="836231"/>
                  </a:lnTo>
                  <a:close/>
                </a:path>
              </a:pathLst>
            </a:custGeom>
            <a:ln w="25400">
              <a:solidFill>
                <a:srgbClr val="0022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33469" y="5395976"/>
            <a:ext cx="875030" cy="44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GO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Grid</a:t>
            </a:r>
            <a:r>
              <a:rPr sz="9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78361" y="1277048"/>
            <a:ext cx="1350645" cy="4932045"/>
            <a:chOff x="5178361" y="1277048"/>
            <a:chExt cx="1350645" cy="4932045"/>
          </a:xfrm>
        </p:grpSpPr>
        <p:sp>
          <p:nvSpPr>
            <p:cNvPr id="20" name="object 20"/>
            <p:cNvSpPr/>
            <p:nvPr/>
          </p:nvSpPr>
          <p:spPr>
            <a:xfrm>
              <a:off x="5183123" y="1281811"/>
              <a:ext cx="0" cy="4914265"/>
            </a:xfrm>
            <a:custGeom>
              <a:avLst/>
              <a:gdLst/>
              <a:ahLst/>
              <a:cxnLst/>
              <a:rect l="l" t="t" r="r" b="b"/>
              <a:pathLst>
                <a:path h="4914265">
                  <a:moveTo>
                    <a:pt x="0" y="0"/>
                  </a:moveTo>
                  <a:lnTo>
                    <a:pt x="0" y="4913985"/>
                  </a:lnTo>
                </a:path>
              </a:pathLst>
            </a:custGeom>
            <a:ln w="9525">
              <a:solidFill>
                <a:srgbClr val="002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22061" y="5359565"/>
              <a:ext cx="1193800" cy="836294"/>
            </a:xfrm>
            <a:custGeom>
              <a:avLst/>
              <a:gdLst/>
              <a:ahLst/>
              <a:cxnLst/>
              <a:rect l="l" t="t" r="r" b="b"/>
              <a:pathLst>
                <a:path w="1193800" h="836295">
                  <a:moveTo>
                    <a:pt x="1193761" y="0"/>
                  </a:moveTo>
                  <a:lnTo>
                    <a:pt x="0" y="0"/>
                  </a:lnTo>
                  <a:lnTo>
                    <a:pt x="0" y="836231"/>
                  </a:lnTo>
                  <a:lnTo>
                    <a:pt x="1193761" y="836231"/>
                  </a:lnTo>
                  <a:lnTo>
                    <a:pt x="1193761" y="0"/>
                  </a:lnTo>
                  <a:close/>
                </a:path>
              </a:pathLst>
            </a:custGeom>
            <a:solidFill>
              <a:srgbClr val="356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22061" y="5359565"/>
              <a:ext cx="1193800" cy="836294"/>
            </a:xfrm>
            <a:custGeom>
              <a:avLst/>
              <a:gdLst/>
              <a:ahLst/>
              <a:cxnLst/>
              <a:rect l="l" t="t" r="r" b="b"/>
              <a:pathLst>
                <a:path w="1193800" h="836295">
                  <a:moveTo>
                    <a:pt x="0" y="836231"/>
                  </a:moveTo>
                  <a:lnTo>
                    <a:pt x="1193761" y="836231"/>
                  </a:lnTo>
                  <a:lnTo>
                    <a:pt x="1193761" y="0"/>
                  </a:lnTo>
                  <a:lnTo>
                    <a:pt x="0" y="0"/>
                  </a:lnTo>
                  <a:lnTo>
                    <a:pt x="0" y="836231"/>
                  </a:lnTo>
                  <a:close/>
                </a:path>
              </a:pathLst>
            </a:custGeom>
            <a:ln w="25400">
              <a:solidFill>
                <a:srgbClr val="0022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540755" y="5387746"/>
            <a:ext cx="756285" cy="592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WAM</a:t>
            </a:r>
            <a:endParaRPr sz="18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9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Asset </a:t>
            </a:r>
            <a:r>
              <a:rPr sz="950" spc="-1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520878" y="1268666"/>
            <a:ext cx="1344930" cy="4948555"/>
            <a:chOff x="6520878" y="1268666"/>
            <a:chExt cx="1344930" cy="4948555"/>
          </a:xfrm>
        </p:grpSpPr>
        <p:sp>
          <p:nvSpPr>
            <p:cNvPr id="25" name="object 25"/>
            <p:cNvSpPr/>
            <p:nvPr/>
          </p:nvSpPr>
          <p:spPr>
            <a:xfrm>
              <a:off x="6525641" y="1273428"/>
              <a:ext cx="5715" cy="4922520"/>
            </a:xfrm>
            <a:custGeom>
              <a:avLst/>
              <a:gdLst/>
              <a:ahLst/>
              <a:cxnLst/>
              <a:rect l="l" t="t" r="r" b="b"/>
              <a:pathLst>
                <a:path w="5715" h="4922520">
                  <a:moveTo>
                    <a:pt x="0" y="0"/>
                  </a:moveTo>
                  <a:lnTo>
                    <a:pt x="5206" y="4922367"/>
                  </a:lnTo>
                </a:path>
              </a:pathLst>
            </a:custGeom>
            <a:ln w="9525">
              <a:solidFill>
                <a:srgbClr val="002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59245" y="5367985"/>
              <a:ext cx="1193800" cy="836294"/>
            </a:xfrm>
            <a:custGeom>
              <a:avLst/>
              <a:gdLst/>
              <a:ahLst/>
              <a:cxnLst/>
              <a:rect l="l" t="t" r="r" b="b"/>
              <a:pathLst>
                <a:path w="1193800" h="836295">
                  <a:moveTo>
                    <a:pt x="1193761" y="0"/>
                  </a:moveTo>
                  <a:lnTo>
                    <a:pt x="0" y="0"/>
                  </a:lnTo>
                  <a:lnTo>
                    <a:pt x="0" y="836231"/>
                  </a:lnTo>
                  <a:lnTo>
                    <a:pt x="1193761" y="836231"/>
                  </a:lnTo>
                  <a:lnTo>
                    <a:pt x="1193761" y="0"/>
                  </a:lnTo>
                  <a:close/>
                </a:path>
              </a:pathLst>
            </a:custGeom>
            <a:solidFill>
              <a:srgbClr val="356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59245" y="5367985"/>
              <a:ext cx="1193800" cy="836294"/>
            </a:xfrm>
            <a:custGeom>
              <a:avLst/>
              <a:gdLst/>
              <a:ahLst/>
              <a:cxnLst/>
              <a:rect l="l" t="t" r="r" b="b"/>
              <a:pathLst>
                <a:path w="1193800" h="836295">
                  <a:moveTo>
                    <a:pt x="0" y="836231"/>
                  </a:moveTo>
                  <a:lnTo>
                    <a:pt x="1193761" y="836231"/>
                  </a:lnTo>
                  <a:lnTo>
                    <a:pt x="1193761" y="0"/>
                  </a:lnTo>
                  <a:lnTo>
                    <a:pt x="0" y="0"/>
                  </a:lnTo>
                  <a:lnTo>
                    <a:pt x="0" y="836231"/>
                  </a:lnTo>
                  <a:close/>
                </a:path>
              </a:pathLst>
            </a:custGeom>
            <a:ln w="25400">
              <a:solidFill>
                <a:srgbClr val="0022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933056" y="5395976"/>
            <a:ext cx="649605" cy="44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TECH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-10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821739" y="1277048"/>
            <a:ext cx="1337945" cy="4940300"/>
            <a:chOff x="7821739" y="1277048"/>
            <a:chExt cx="1337945" cy="4940300"/>
          </a:xfrm>
        </p:grpSpPr>
        <p:sp>
          <p:nvSpPr>
            <p:cNvPr id="30" name="object 30"/>
            <p:cNvSpPr/>
            <p:nvPr/>
          </p:nvSpPr>
          <p:spPr>
            <a:xfrm>
              <a:off x="7826502" y="1281811"/>
              <a:ext cx="41910" cy="4914265"/>
            </a:xfrm>
            <a:custGeom>
              <a:avLst/>
              <a:gdLst/>
              <a:ahLst/>
              <a:cxnLst/>
              <a:rect l="l" t="t" r="r" b="b"/>
              <a:pathLst>
                <a:path w="41909" h="4914265">
                  <a:moveTo>
                    <a:pt x="0" y="0"/>
                  </a:moveTo>
                  <a:lnTo>
                    <a:pt x="41528" y="4913985"/>
                  </a:lnTo>
                </a:path>
              </a:pathLst>
            </a:custGeom>
            <a:ln w="9525">
              <a:solidFill>
                <a:srgbClr val="002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52613" y="5367985"/>
              <a:ext cx="1193800" cy="836294"/>
            </a:xfrm>
            <a:custGeom>
              <a:avLst/>
              <a:gdLst/>
              <a:ahLst/>
              <a:cxnLst/>
              <a:rect l="l" t="t" r="r" b="b"/>
              <a:pathLst>
                <a:path w="1193800" h="836295">
                  <a:moveTo>
                    <a:pt x="1193761" y="0"/>
                  </a:moveTo>
                  <a:lnTo>
                    <a:pt x="0" y="0"/>
                  </a:lnTo>
                  <a:lnTo>
                    <a:pt x="0" y="836231"/>
                  </a:lnTo>
                  <a:lnTo>
                    <a:pt x="1193761" y="836231"/>
                  </a:lnTo>
                  <a:lnTo>
                    <a:pt x="1193761" y="0"/>
                  </a:lnTo>
                  <a:close/>
                </a:path>
              </a:pathLst>
            </a:custGeom>
            <a:solidFill>
              <a:srgbClr val="356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52613" y="5367985"/>
              <a:ext cx="1193800" cy="836294"/>
            </a:xfrm>
            <a:custGeom>
              <a:avLst/>
              <a:gdLst/>
              <a:ahLst/>
              <a:cxnLst/>
              <a:rect l="l" t="t" r="r" b="b"/>
              <a:pathLst>
                <a:path w="1193800" h="836295">
                  <a:moveTo>
                    <a:pt x="0" y="836231"/>
                  </a:moveTo>
                  <a:lnTo>
                    <a:pt x="1193761" y="836231"/>
                  </a:lnTo>
                  <a:lnTo>
                    <a:pt x="1193761" y="0"/>
                  </a:lnTo>
                  <a:lnTo>
                    <a:pt x="0" y="0"/>
                  </a:lnTo>
                  <a:lnTo>
                    <a:pt x="0" y="836231"/>
                  </a:lnTo>
                  <a:close/>
                </a:path>
              </a:pathLst>
            </a:custGeom>
            <a:ln w="25400">
              <a:solidFill>
                <a:srgbClr val="0022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226679" y="5395976"/>
            <a:ext cx="647065" cy="44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CUST</a:t>
            </a:r>
            <a:endParaRPr sz="18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20"/>
              </a:spcBef>
            </a:pPr>
            <a:r>
              <a:rPr sz="950" spc="-10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156763" y="1277048"/>
            <a:ext cx="1297940" cy="4940300"/>
            <a:chOff x="9156763" y="1277048"/>
            <a:chExt cx="1297940" cy="4940300"/>
          </a:xfrm>
        </p:grpSpPr>
        <p:sp>
          <p:nvSpPr>
            <p:cNvPr id="35" name="object 35"/>
            <p:cNvSpPr/>
            <p:nvPr/>
          </p:nvSpPr>
          <p:spPr>
            <a:xfrm>
              <a:off x="9161526" y="1281811"/>
              <a:ext cx="0" cy="4914265"/>
            </a:xfrm>
            <a:custGeom>
              <a:avLst/>
              <a:gdLst/>
              <a:ahLst/>
              <a:cxnLst/>
              <a:rect l="l" t="t" r="r" b="b"/>
              <a:pathLst>
                <a:path h="4914265">
                  <a:moveTo>
                    <a:pt x="0" y="0"/>
                  </a:moveTo>
                  <a:lnTo>
                    <a:pt x="0" y="4913985"/>
                  </a:lnTo>
                </a:path>
              </a:pathLst>
            </a:custGeom>
            <a:ln w="9525">
              <a:solidFill>
                <a:srgbClr val="002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48140" y="5367985"/>
              <a:ext cx="1193800" cy="836294"/>
            </a:xfrm>
            <a:custGeom>
              <a:avLst/>
              <a:gdLst/>
              <a:ahLst/>
              <a:cxnLst/>
              <a:rect l="l" t="t" r="r" b="b"/>
              <a:pathLst>
                <a:path w="1193800" h="836295">
                  <a:moveTo>
                    <a:pt x="1193761" y="0"/>
                  </a:moveTo>
                  <a:lnTo>
                    <a:pt x="0" y="0"/>
                  </a:lnTo>
                  <a:lnTo>
                    <a:pt x="0" y="836231"/>
                  </a:lnTo>
                  <a:lnTo>
                    <a:pt x="1193761" y="836231"/>
                  </a:lnTo>
                  <a:lnTo>
                    <a:pt x="1193761" y="0"/>
                  </a:lnTo>
                  <a:close/>
                </a:path>
              </a:pathLst>
            </a:custGeom>
            <a:solidFill>
              <a:srgbClr val="356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48140" y="5367985"/>
              <a:ext cx="1193800" cy="836294"/>
            </a:xfrm>
            <a:custGeom>
              <a:avLst/>
              <a:gdLst/>
              <a:ahLst/>
              <a:cxnLst/>
              <a:rect l="l" t="t" r="r" b="b"/>
              <a:pathLst>
                <a:path w="1193800" h="836295">
                  <a:moveTo>
                    <a:pt x="0" y="836231"/>
                  </a:moveTo>
                  <a:lnTo>
                    <a:pt x="1193761" y="836231"/>
                  </a:lnTo>
                  <a:lnTo>
                    <a:pt x="1193761" y="0"/>
                  </a:lnTo>
                  <a:lnTo>
                    <a:pt x="0" y="0"/>
                  </a:lnTo>
                  <a:lnTo>
                    <a:pt x="0" y="836231"/>
                  </a:lnTo>
                  <a:close/>
                </a:path>
              </a:pathLst>
            </a:custGeom>
            <a:ln w="25400">
              <a:solidFill>
                <a:srgbClr val="0022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05568" y="5395976"/>
            <a:ext cx="681990" cy="592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VCI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9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Arial"/>
                <a:cs typeface="Arial"/>
              </a:rPr>
              <a:t>Chain</a:t>
            </a:r>
            <a:endParaRPr sz="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950" spc="-10" dirty="0">
                <a:solidFill>
                  <a:srgbClr val="FFFFFF"/>
                </a:solidFill>
                <a:latin typeface="Arial"/>
                <a:cs typeface="Arial"/>
              </a:rPr>
              <a:t>Integration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613770" y="5346865"/>
            <a:ext cx="1238250" cy="861694"/>
            <a:chOff x="10613770" y="5346865"/>
            <a:chExt cx="1238250" cy="861694"/>
          </a:xfrm>
        </p:grpSpPr>
        <p:sp>
          <p:nvSpPr>
            <p:cNvPr id="40" name="object 40"/>
            <p:cNvSpPr/>
            <p:nvPr/>
          </p:nvSpPr>
          <p:spPr>
            <a:xfrm>
              <a:off x="10626470" y="5359565"/>
              <a:ext cx="1212850" cy="836294"/>
            </a:xfrm>
            <a:custGeom>
              <a:avLst/>
              <a:gdLst/>
              <a:ahLst/>
              <a:cxnLst/>
              <a:rect l="l" t="t" r="r" b="b"/>
              <a:pathLst>
                <a:path w="1212850" h="836295">
                  <a:moveTo>
                    <a:pt x="1212646" y="0"/>
                  </a:moveTo>
                  <a:lnTo>
                    <a:pt x="0" y="0"/>
                  </a:lnTo>
                  <a:lnTo>
                    <a:pt x="0" y="836231"/>
                  </a:lnTo>
                  <a:lnTo>
                    <a:pt x="1212646" y="836231"/>
                  </a:lnTo>
                  <a:lnTo>
                    <a:pt x="1212646" y="0"/>
                  </a:lnTo>
                  <a:close/>
                </a:path>
              </a:pathLst>
            </a:custGeom>
            <a:solidFill>
              <a:srgbClr val="356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626470" y="5359565"/>
              <a:ext cx="1212850" cy="836294"/>
            </a:xfrm>
            <a:custGeom>
              <a:avLst/>
              <a:gdLst/>
              <a:ahLst/>
              <a:cxnLst/>
              <a:rect l="l" t="t" r="r" b="b"/>
              <a:pathLst>
                <a:path w="1212850" h="836295">
                  <a:moveTo>
                    <a:pt x="0" y="836231"/>
                  </a:moveTo>
                  <a:lnTo>
                    <a:pt x="1212646" y="836231"/>
                  </a:lnTo>
                  <a:lnTo>
                    <a:pt x="1212646" y="0"/>
                  </a:lnTo>
                  <a:lnTo>
                    <a:pt x="0" y="0"/>
                  </a:lnTo>
                  <a:lnTo>
                    <a:pt x="0" y="836231"/>
                  </a:lnTo>
                  <a:close/>
                </a:path>
              </a:pathLst>
            </a:custGeom>
            <a:ln w="25400">
              <a:solidFill>
                <a:srgbClr val="0022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2827782" y="1277048"/>
            <a:ext cx="7691120" cy="4932045"/>
            <a:chOff x="2827782" y="1277048"/>
            <a:chExt cx="7691120" cy="4932045"/>
          </a:xfrm>
        </p:grpSpPr>
        <p:sp>
          <p:nvSpPr>
            <p:cNvPr id="43" name="object 43"/>
            <p:cNvSpPr/>
            <p:nvPr/>
          </p:nvSpPr>
          <p:spPr>
            <a:xfrm>
              <a:off x="10456925" y="1281811"/>
              <a:ext cx="0" cy="4922520"/>
            </a:xfrm>
            <a:custGeom>
              <a:avLst/>
              <a:gdLst/>
              <a:ahLst/>
              <a:cxnLst/>
              <a:rect l="l" t="t" r="r" b="b"/>
              <a:pathLst>
                <a:path h="4922520">
                  <a:moveTo>
                    <a:pt x="0" y="0"/>
                  </a:moveTo>
                  <a:lnTo>
                    <a:pt x="0" y="4922405"/>
                  </a:lnTo>
                </a:path>
              </a:pathLst>
            </a:custGeom>
            <a:ln w="9525">
              <a:solidFill>
                <a:srgbClr val="002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40482" y="2964306"/>
              <a:ext cx="7665720" cy="1275715"/>
            </a:xfrm>
            <a:custGeom>
              <a:avLst/>
              <a:gdLst/>
              <a:ahLst/>
              <a:cxnLst/>
              <a:rect l="l" t="t" r="r" b="b"/>
              <a:pathLst>
                <a:path w="7665720" h="1275714">
                  <a:moveTo>
                    <a:pt x="0" y="0"/>
                  </a:moveTo>
                  <a:lnTo>
                    <a:pt x="1468246" y="604901"/>
                  </a:lnTo>
                  <a:lnTo>
                    <a:pt x="228854" y="604901"/>
                  </a:lnTo>
                  <a:lnTo>
                    <a:pt x="228854" y="1275714"/>
                  </a:lnTo>
                  <a:lnTo>
                    <a:pt x="7665339" y="1275714"/>
                  </a:lnTo>
                  <a:lnTo>
                    <a:pt x="7665339" y="604901"/>
                  </a:lnTo>
                  <a:lnTo>
                    <a:pt x="3327400" y="604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40482" y="2964306"/>
              <a:ext cx="7665720" cy="1275715"/>
            </a:xfrm>
            <a:custGeom>
              <a:avLst/>
              <a:gdLst/>
              <a:ahLst/>
              <a:cxnLst/>
              <a:rect l="l" t="t" r="r" b="b"/>
              <a:pathLst>
                <a:path w="7665720" h="1275714">
                  <a:moveTo>
                    <a:pt x="228854" y="604901"/>
                  </a:moveTo>
                  <a:lnTo>
                    <a:pt x="1468246" y="604901"/>
                  </a:lnTo>
                  <a:lnTo>
                    <a:pt x="0" y="0"/>
                  </a:lnTo>
                  <a:lnTo>
                    <a:pt x="3327400" y="604901"/>
                  </a:lnTo>
                  <a:lnTo>
                    <a:pt x="7665339" y="604901"/>
                  </a:lnTo>
                  <a:lnTo>
                    <a:pt x="7665339" y="716787"/>
                  </a:lnTo>
                  <a:lnTo>
                    <a:pt x="7665339" y="884427"/>
                  </a:lnTo>
                  <a:lnTo>
                    <a:pt x="7665339" y="1275714"/>
                  </a:lnTo>
                  <a:lnTo>
                    <a:pt x="3327400" y="1275714"/>
                  </a:lnTo>
                  <a:lnTo>
                    <a:pt x="1468246" y="1275714"/>
                  </a:lnTo>
                  <a:lnTo>
                    <a:pt x="228854" y="1275714"/>
                  </a:lnTo>
                  <a:lnTo>
                    <a:pt x="228854" y="884427"/>
                  </a:lnTo>
                  <a:lnTo>
                    <a:pt x="228854" y="716787"/>
                  </a:lnTo>
                  <a:lnTo>
                    <a:pt x="228854" y="604901"/>
                  </a:lnTo>
                  <a:close/>
                </a:path>
              </a:pathLst>
            </a:custGeom>
            <a:ln w="25400">
              <a:solidFill>
                <a:srgbClr val="C05B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0853419" y="5387746"/>
            <a:ext cx="75882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endParaRPr sz="1800">
              <a:latin typeface="Arial"/>
              <a:cs typeface="Arial"/>
            </a:endParaRPr>
          </a:p>
          <a:p>
            <a:pPr marL="12700" marR="5080" indent="1905" algn="ctr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Social</a:t>
            </a:r>
            <a:r>
              <a:rPr sz="9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Environmental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86092" y="1281823"/>
            <a:ext cx="857885" cy="2089150"/>
            <a:chOff x="286092" y="1281823"/>
            <a:chExt cx="857885" cy="2089150"/>
          </a:xfrm>
        </p:grpSpPr>
        <p:sp>
          <p:nvSpPr>
            <p:cNvPr id="48" name="object 48"/>
            <p:cNvSpPr/>
            <p:nvPr/>
          </p:nvSpPr>
          <p:spPr>
            <a:xfrm>
              <a:off x="298081" y="1281823"/>
              <a:ext cx="845819" cy="604520"/>
            </a:xfrm>
            <a:custGeom>
              <a:avLst/>
              <a:gdLst/>
              <a:ahLst/>
              <a:cxnLst/>
              <a:rect l="l" t="t" r="r" b="b"/>
              <a:pathLst>
                <a:path w="845819" h="604519">
                  <a:moveTo>
                    <a:pt x="845438" y="0"/>
                  </a:moveTo>
                  <a:lnTo>
                    <a:pt x="0" y="0"/>
                  </a:lnTo>
                  <a:lnTo>
                    <a:pt x="0" y="604507"/>
                  </a:lnTo>
                  <a:lnTo>
                    <a:pt x="845438" y="604507"/>
                  </a:lnTo>
                  <a:lnTo>
                    <a:pt x="84543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6092" y="1886267"/>
              <a:ext cx="845819" cy="701040"/>
            </a:xfrm>
            <a:custGeom>
              <a:avLst/>
              <a:gdLst/>
              <a:ahLst/>
              <a:cxnLst/>
              <a:rect l="l" t="t" r="r" b="b"/>
              <a:pathLst>
                <a:path w="845819" h="701039">
                  <a:moveTo>
                    <a:pt x="0" y="700938"/>
                  </a:moveTo>
                  <a:lnTo>
                    <a:pt x="845438" y="700938"/>
                  </a:lnTo>
                  <a:lnTo>
                    <a:pt x="845438" y="0"/>
                  </a:lnTo>
                  <a:lnTo>
                    <a:pt x="0" y="0"/>
                  </a:lnTo>
                  <a:lnTo>
                    <a:pt x="0" y="70093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6092" y="2587205"/>
              <a:ext cx="845819" cy="783590"/>
            </a:xfrm>
            <a:custGeom>
              <a:avLst/>
              <a:gdLst/>
              <a:ahLst/>
              <a:cxnLst/>
              <a:rect l="l" t="t" r="r" b="b"/>
              <a:pathLst>
                <a:path w="845819" h="783589">
                  <a:moveTo>
                    <a:pt x="0" y="783488"/>
                  </a:moveTo>
                  <a:lnTo>
                    <a:pt x="845438" y="783488"/>
                  </a:lnTo>
                  <a:lnTo>
                    <a:pt x="845438" y="0"/>
                  </a:lnTo>
                  <a:lnTo>
                    <a:pt x="0" y="0"/>
                  </a:lnTo>
                  <a:lnTo>
                    <a:pt x="0" y="783488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96595" y="1349121"/>
            <a:ext cx="235585" cy="18821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800" spc="-5" dirty="0"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8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86092" y="3370694"/>
            <a:ext cx="845819" cy="869950"/>
          </a:xfrm>
          <a:custGeom>
            <a:avLst/>
            <a:gdLst/>
            <a:ahLst/>
            <a:cxnLst/>
            <a:rect l="l" t="t" r="r" b="b"/>
            <a:pathLst>
              <a:path w="845819" h="869950">
                <a:moveTo>
                  <a:pt x="845439" y="0"/>
                </a:moveTo>
                <a:lnTo>
                  <a:pt x="0" y="0"/>
                </a:lnTo>
                <a:lnTo>
                  <a:pt x="0" y="800036"/>
                </a:lnTo>
                <a:lnTo>
                  <a:pt x="0" y="869327"/>
                </a:lnTo>
                <a:lnTo>
                  <a:pt x="845439" y="869327"/>
                </a:lnTo>
                <a:lnTo>
                  <a:pt x="845439" y="800036"/>
                </a:lnTo>
                <a:lnTo>
                  <a:pt x="84543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96595" y="3570859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86092" y="4170730"/>
            <a:ext cx="855344" cy="1107440"/>
            <a:chOff x="286092" y="4170730"/>
            <a:chExt cx="855344" cy="1107440"/>
          </a:xfrm>
        </p:grpSpPr>
        <p:sp>
          <p:nvSpPr>
            <p:cNvPr id="55" name="object 55"/>
            <p:cNvSpPr/>
            <p:nvPr/>
          </p:nvSpPr>
          <p:spPr>
            <a:xfrm>
              <a:off x="295910" y="4170730"/>
              <a:ext cx="845819" cy="640080"/>
            </a:xfrm>
            <a:custGeom>
              <a:avLst/>
              <a:gdLst/>
              <a:ahLst/>
              <a:cxnLst/>
              <a:rect l="l" t="t" r="r" b="b"/>
              <a:pathLst>
                <a:path w="845819" h="640079">
                  <a:moveTo>
                    <a:pt x="845438" y="0"/>
                  </a:moveTo>
                  <a:lnTo>
                    <a:pt x="0" y="0"/>
                  </a:lnTo>
                  <a:lnTo>
                    <a:pt x="0" y="639775"/>
                  </a:lnTo>
                  <a:lnTo>
                    <a:pt x="845438" y="639775"/>
                  </a:lnTo>
                  <a:lnTo>
                    <a:pt x="84543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6092" y="4810467"/>
              <a:ext cx="845819" cy="467359"/>
            </a:xfrm>
            <a:custGeom>
              <a:avLst/>
              <a:gdLst/>
              <a:ahLst/>
              <a:cxnLst/>
              <a:rect l="l" t="t" r="r" b="b"/>
              <a:pathLst>
                <a:path w="845819" h="467360">
                  <a:moveTo>
                    <a:pt x="845438" y="0"/>
                  </a:moveTo>
                  <a:lnTo>
                    <a:pt x="0" y="0"/>
                  </a:lnTo>
                  <a:lnTo>
                    <a:pt x="0" y="467144"/>
                  </a:lnTo>
                  <a:lnTo>
                    <a:pt x="845438" y="467144"/>
                  </a:lnTo>
                  <a:lnTo>
                    <a:pt x="84543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96595" y="4128795"/>
            <a:ext cx="233045" cy="11328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spc="-5" dirty="0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92239" y="866394"/>
            <a:ext cx="11236325" cy="4411345"/>
            <a:chOff x="592239" y="866394"/>
            <a:chExt cx="11236325" cy="4411345"/>
          </a:xfrm>
        </p:grpSpPr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7465" y="1281811"/>
              <a:ext cx="10520807" cy="399580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04939" y="879094"/>
              <a:ext cx="11035030" cy="526415"/>
            </a:xfrm>
            <a:custGeom>
              <a:avLst/>
              <a:gdLst/>
              <a:ahLst/>
              <a:cxnLst/>
              <a:rect l="l" t="t" r="r" b="b"/>
              <a:pathLst>
                <a:path w="11035030" h="526415">
                  <a:moveTo>
                    <a:pt x="113690" y="0"/>
                  </a:moveTo>
                  <a:lnTo>
                    <a:pt x="1933917" y="0"/>
                  </a:lnTo>
                  <a:lnTo>
                    <a:pt x="4664163" y="0"/>
                  </a:lnTo>
                  <a:lnTo>
                    <a:pt x="11034864" y="0"/>
                  </a:lnTo>
                  <a:lnTo>
                    <a:pt x="11034864" y="165100"/>
                  </a:lnTo>
                  <a:lnTo>
                    <a:pt x="11034864" y="235838"/>
                  </a:lnTo>
                  <a:lnTo>
                    <a:pt x="11034864" y="282955"/>
                  </a:lnTo>
                  <a:lnTo>
                    <a:pt x="4664163" y="282955"/>
                  </a:lnTo>
                  <a:lnTo>
                    <a:pt x="0" y="525906"/>
                  </a:lnTo>
                  <a:lnTo>
                    <a:pt x="1933917" y="282955"/>
                  </a:lnTo>
                  <a:lnTo>
                    <a:pt x="113690" y="282955"/>
                  </a:lnTo>
                  <a:lnTo>
                    <a:pt x="113690" y="235838"/>
                  </a:lnTo>
                  <a:lnTo>
                    <a:pt x="113690" y="165100"/>
                  </a:lnTo>
                  <a:lnTo>
                    <a:pt x="113690" y="0"/>
                  </a:lnTo>
                  <a:close/>
                </a:path>
              </a:pathLst>
            </a:custGeom>
            <a:ln w="25400">
              <a:solidFill>
                <a:srgbClr val="C05B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866135" y="864870"/>
            <a:ext cx="6628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6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Maturity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Levels: </a:t>
            </a:r>
            <a:r>
              <a:rPr sz="1800" dirty="0">
                <a:latin typeface="Arial"/>
                <a:cs typeface="Arial"/>
              </a:rPr>
              <a:t>Defined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characteristics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4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outcomes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32150" y="3612260"/>
            <a:ext cx="7111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175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Characteristics: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Features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would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expect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36463" y="3886580"/>
            <a:ext cx="210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smart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grid </a:t>
            </a:r>
            <a:r>
              <a:rPr sz="1800" spc="-10" dirty="0">
                <a:latin typeface="Arial"/>
                <a:cs typeface="Arial"/>
              </a:rPr>
              <a:t>journey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78726" y="6269037"/>
            <a:ext cx="11349990" cy="419100"/>
          </a:xfrm>
          <a:custGeom>
            <a:avLst/>
            <a:gdLst/>
            <a:ahLst/>
            <a:cxnLst/>
            <a:rect l="l" t="t" r="r" b="b"/>
            <a:pathLst>
              <a:path w="11349990" h="419100">
                <a:moveTo>
                  <a:pt x="0" y="103454"/>
                </a:moveTo>
                <a:lnTo>
                  <a:pt x="1891601" y="103454"/>
                </a:lnTo>
                <a:lnTo>
                  <a:pt x="1729041" y="0"/>
                </a:lnTo>
                <a:lnTo>
                  <a:pt x="4728908" y="103454"/>
                </a:lnTo>
                <a:lnTo>
                  <a:pt x="11349545" y="103454"/>
                </a:lnTo>
                <a:lnTo>
                  <a:pt x="11349545" y="156057"/>
                </a:lnTo>
                <a:lnTo>
                  <a:pt x="11349545" y="234975"/>
                </a:lnTo>
                <a:lnTo>
                  <a:pt x="11349545" y="419100"/>
                </a:lnTo>
                <a:lnTo>
                  <a:pt x="4728908" y="419100"/>
                </a:lnTo>
                <a:lnTo>
                  <a:pt x="1891601" y="419100"/>
                </a:lnTo>
                <a:lnTo>
                  <a:pt x="0" y="419100"/>
                </a:lnTo>
                <a:lnTo>
                  <a:pt x="0" y="234975"/>
                </a:lnTo>
                <a:lnTo>
                  <a:pt x="0" y="156057"/>
                </a:lnTo>
                <a:lnTo>
                  <a:pt x="0" y="103454"/>
                </a:lnTo>
                <a:close/>
              </a:path>
            </a:pathLst>
          </a:custGeom>
          <a:ln w="25400">
            <a:solidFill>
              <a:srgbClr val="C05B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969135" y="6375603"/>
            <a:ext cx="8367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8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Domains: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Logical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groupings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smart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related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capabilities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characteristics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6" name="object 6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25682" y="305943"/>
            <a:ext cx="228600" cy="246252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10227056" y="273177"/>
            <a:ext cx="890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635" algn="l"/>
                <a:tab pos="750570" algn="l"/>
              </a:tabLst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284175" y="248792"/>
            <a:ext cx="9725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Smart</a:t>
            </a:r>
            <a:r>
              <a:rPr sz="1800" spc="-40" dirty="0"/>
              <a:t> </a:t>
            </a:r>
            <a:r>
              <a:rPr sz="1800" dirty="0"/>
              <a:t>Grid</a:t>
            </a:r>
            <a:r>
              <a:rPr sz="1800" spc="-50" dirty="0"/>
              <a:t> </a:t>
            </a:r>
            <a:r>
              <a:rPr sz="1800" dirty="0"/>
              <a:t>Maturity</a:t>
            </a:r>
            <a:r>
              <a:rPr sz="1800" spc="-50" dirty="0"/>
              <a:t> </a:t>
            </a:r>
            <a:r>
              <a:rPr sz="1800" dirty="0"/>
              <a:t>Model</a:t>
            </a:r>
            <a:r>
              <a:rPr sz="1800" spc="-55" dirty="0"/>
              <a:t> </a:t>
            </a:r>
            <a:r>
              <a:rPr sz="1800" dirty="0"/>
              <a:t>(Software</a:t>
            </a:r>
            <a:r>
              <a:rPr sz="1800" spc="-70" dirty="0"/>
              <a:t> </a:t>
            </a:r>
            <a:r>
              <a:rPr sz="1800" dirty="0"/>
              <a:t>Engineering</a:t>
            </a:r>
            <a:r>
              <a:rPr sz="1800" spc="-60" dirty="0"/>
              <a:t> </a:t>
            </a:r>
            <a:r>
              <a:rPr sz="1800" dirty="0"/>
              <a:t>Institute</a:t>
            </a:r>
            <a:r>
              <a:rPr sz="1800" spc="-60" dirty="0"/>
              <a:t> </a:t>
            </a:r>
            <a:r>
              <a:rPr sz="1800" dirty="0"/>
              <a:t>at</a:t>
            </a:r>
            <a:r>
              <a:rPr sz="1800" spc="-50" dirty="0"/>
              <a:t> </a:t>
            </a:r>
            <a:r>
              <a:rPr sz="1800" dirty="0"/>
              <a:t>Carnegie</a:t>
            </a:r>
            <a:r>
              <a:rPr sz="1800" spc="-45" dirty="0"/>
              <a:t> </a:t>
            </a:r>
            <a:r>
              <a:rPr sz="1800" dirty="0"/>
              <a:t>Mellon</a:t>
            </a:r>
            <a:r>
              <a:rPr sz="1800" spc="-45" dirty="0"/>
              <a:t> </a:t>
            </a:r>
            <a:r>
              <a:rPr sz="1800" dirty="0"/>
              <a:t>University</a:t>
            </a:r>
            <a:r>
              <a:rPr sz="1800" spc="-10" dirty="0"/>
              <a:t> </a:t>
            </a:r>
            <a:r>
              <a:rPr sz="1800" spc="-50" dirty="0"/>
              <a:t>)</a:t>
            </a:r>
            <a:endParaRPr sz="1800"/>
          </a:p>
        </p:txBody>
      </p:sp>
      <p:grpSp>
        <p:nvGrpSpPr>
          <p:cNvPr id="69" name="object 69"/>
          <p:cNvGrpSpPr/>
          <p:nvPr/>
        </p:nvGrpSpPr>
        <p:grpSpPr>
          <a:xfrm>
            <a:off x="11594210" y="158369"/>
            <a:ext cx="467995" cy="431800"/>
            <a:chOff x="11594210" y="158369"/>
            <a:chExt cx="467995" cy="431800"/>
          </a:xfrm>
        </p:grpSpPr>
        <p:sp>
          <p:nvSpPr>
            <p:cNvPr id="70" name="object 70"/>
            <p:cNvSpPr/>
            <p:nvPr/>
          </p:nvSpPr>
          <p:spPr>
            <a:xfrm>
              <a:off x="11594210" y="158369"/>
              <a:ext cx="467995" cy="431800"/>
            </a:xfrm>
            <a:custGeom>
              <a:avLst/>
              <a:gdLst/>
              <a:ahLst/>
              <a:cxnLst/>
              <a:rect l="l" t="t" r="r" b="b"/>
              <a:pathLst>
                <a:path w="467995" h="431800">
                  <a:moveTo>
                    <a:pt x="467995" y="0"/>
                  </a:moveTo>
                  <a:lnTo>
                    <a:pt x="0" y="0"/>
                  </a:lnTo>
                  <a:lnTo>
                    <a:pt x="0" y="431545"/>
                  </a:lnTo>
                  <a:lnTo>
                    <a:pt x="467995" y="431545"/>
                  </a:lnTo>
                  <a:lnTo>
                    <a:pt x="467995" y="377570"/>
                  </a:lnTo>
                  <a:lnTo>
                    <a:pt x="112649" y="377570"/>
                  </a:lnTo>
                  <a:lnTo>
                    <a:pt x="112649" y="215772"/>
                  </a:lnTo>
                  <a:lnTo>
                    <a:pt x="72136" y="215772"/>
                  </a:lnTo>
                  <a:lnTo>
                    <a:pt x="234061" y="53975"/>
                  </a:lnTo>
                  <a:lnTo>
                    <a:pt x="467995" y="53975"/>
                  </a:lnTo>
                  <a:lnTo>
                    <a:pt x="467995" y="0"/>
                  </a:lnTo>
                  <a:close/>
                </a:path>
                <a:path w="467995" h="431800">
                  <a:moveTo>
                    <a:pt x="467995" y="74167"/>
                  </a:moveTo>
                  <a:lnTo>
                    <a:pt x="335153" y="74167"/>
                  </a:lnTo>
                  <a:lnTo>
                    <a:pt x="335153" y="155066"/>
                  </a:lnTo>
                  <a:lnTo>
                    <a:pt x="395859" y="215772"/>
                  </a:lnTo>
                  <a:lnTo>
                    <a:pt x="355346" y="215772"/>
                  </a:lnTo>
                  <a:lnTo>
                    <a:pt x="355346" y="377570"/>
                  </a:lnTo>
                  <a:lnTo>
                    <a:pt x="467995" y="377570"/>
                  </a:lnTo>
                  <a:lnTo>
                    <a:pt x="467995" y="74167"/>
                  </a:lnTo>
                  <a:close/>
                </a:path>
                <a:path w="467995" h="431800">
                  <a:moveTo>
                    <a:pt x="467995" y="53975"/>
                  </a:moveTo>
                  <a:lnTo>
                    <a:pt x="234061" y="53975"/>
                  </a:lnTo>
                  <a:lnTo>
                    <a:pt x="294767" y="114553"/>
                  </a:lnTo>
                  <a:lnTo>
                    <a:pt x="294767" y="74167"/>
                  </a:lnTo>
                  <a:lnTo>
                    <a:pt x="467995" y="74167"/>
                  </a:lnTo>
                  <a:lnTo>
                    <a:pt x="467995" y="53975"/>
                  </a:lnTo>
                  <a:close/>
                </a:path>
              </a:pathLst>
            </a:custGeom>
            <a:solidFill>
              <a:srgbClr val="009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706859" y="232537"/>
              <a:ext cx="243204" cy="303530"/>
            </a:xfrm>
            <a:custGeom>
              <a:avLst/>
              <a:gdLst/>
              <a:ahLst/>
              <a:cxnLst/>
              <a:rect l="l" t="t" r="r" b="b"/>
              <a:pathLst>
                <a:path w="243204" h="303530">
                  <a:moveTo>
                    <a:pt x="222504" y="0"/>
                  </a:moveTo>
                  <a:lnTo>
                    <a:pt x="182118" y="0"/>
                  </a:lnTo>
                  <a:lnTo>
                    <a:pt x="182118" y="40386"/>
                  </a:lnTo>
                  <a:lnTo>
                    <a:pt x="222504" y="80899"/>
                  </a:lnTo>
                  <a:lnTo>
                    <a:pt x="222504" y="0"/>
                  </a:lnTo>
                  <a:close/>
                </a:path>
                <a:path w="243204" h="303530">
                  <a:moveTo>
                    <a:pt x="242697" y="141605"/>
                  </a:moveTo>
                  <a:lnTo>
                    <a:pt x="0" y="141605"/>
                  </a:lnTo>
                  <a:lnTo>
                    <a:pt x="0" y="303403"/>
                  </a:lnTo>
                  <a:lnTo>
                    <a:pt x="101092" y="303403"/>
                  </a:lnTo>
                  <a:lnTo>
                    <a:pt x="101092" y="222504"/>
                  </a:lnTo>
                  <a:lnTo>
                    <a:pt x="242697" y="222504"/>
                  </a:lnTo>
                  <a:lnTo>
                    <a:pt x="242697" y="141605"/>
                  </a:lnTo>
                  <a:close/>
                </a:path>
                <a:path w="243204" h="303530">
                  <a:moveTo>
                    <a:pt x="242697" y="222504"/>
                  </a:moveTo>
                  <a:lnTo>
                    <a:pt x="141605" y="222504"/>
                  </a:lnTo>
                  <a:lnTo>
                    <a:pt x="141605" y="303403"/>
                  </a:lnTo>
                  <a:lnTo>
                    <a:pt x="242697" y="303403"/>
                  </a:lnTo>
                  <a:lnTo>
                    <a:pt x="242697" y="222504"/>
                  </a:lnTo>
                  <a:close/>
                </a:path>
              </a:pathLst>
            </a:custGeom>
            <a:solidFill>
              <a:srgbClr val="007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666346" y="212344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161925" y="0"/>
                  </a:moveTo>
                  <a:lnTo>
                    <a:pt x="0" y="161797"/>
                  </a:lnTo>
                  <a:lnTo>
                    <a:pt x="323723" y="161797"/>
                  </a:lnTo>
                  <a:lnTo>
                    <a:pt x="161925" y="0"/>
                  </a:lnTo>
                  <a:close/>
                </a:path>
                <a:path w="323850" h="323850">
                  <a:moveTo>
                    <a:pt x="182118" y="242696"/>
                  </a:moveTo>
                  <a:lnTo>
                    <a:pt x="141604" y="242696"/>
                  </a:lnTo>
                  <a:lnTo>
                    <a:pt x="141604" y="323595"/>
                  </a:lnTo>
                  <a:lnTo>
                    <a:pt x="182118" y="323595"/>
                  </a:lnTo>
                  <a:lnTo>
                    <a:pt x="182118" y="242696"/>
                  </a:lnTo>
                  <a:close/>
                </a:path>
              </a:pathLst>
            </a:custGeom>
            <a:solidFill>
              <a:srgbClr val="005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dirty="0"/>
              <a:t>Smart</a:t>
            </a:r>
            <a:r>
              <a:rPr spc="-45" dirty="0"/>
              <a:t> </a:t>
            </a:r>
            <a:r>
              <a:rPr dirty="0"/>
              <a:t>Grid</a:t>
            </a:r>
            <a:r>
              <a:rPr spc="-75" dirty="0"/>
              <a:t> </a:t>
            </a:r>
            <a:r>
              <a:rPr spc="-10" dirty="0"/>
              <a:t>Definition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710867"/>
            <a:ext cx="12192000" cy="38735"/>
          </a:xfrm>
          <a:custGeom>
            <a:avLst/>
            <a:gdLst/>
            <a:ahLst/>
            <a:cxnLst/>
            <a:rect l="l" t="t" r="r" b="b"/>
            <a:pathLst>
              <a:path w="12192000" h="38734">
                <a:moveTo>
                  <a:pt x="0" y="38432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9252" y="1669122"/>
            <a:ext cx="11012805" cy="83121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40640" rIns="0" bIns="0" rtlCol="0">
            <a:spAutoFit/>
          </a:bodyPr>
          <a:lstStyle/>
          <a:p>
            <a:pPr marL="391795" marR="387350" algn="ctr">
              <a:lnSpc>
                <a:spcPct val="100000"/>
              </a:lnSpc>
              <a:spcBef>
                <a:spcPts val="320"/>
              </a:spcBef>
            </a:pP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600" b="1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electricity</a:t>
            </a:r>
            <a:r>
              <a:rPr sz="1600" b="1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1600" b="1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600" b="1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uses</a:t>
            </a:r>
            <a:r>
              <a:rPr sz="1600" b="1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600" b="1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b="1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r>
              <a:rPr sz="1600" b="1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sz="1600" b="1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b="1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gather</a:t>
            </a:r>
            <a:r>
              <a:rPr sz="1600" b="1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600" b="1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b="1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spc="-25" dirty="0">
                <a:solidFill>
                  <a:srgbClr val="FFFFFF"/>
                </a:solidFill>
                <a:latin typeface="Arial"/>
                <a:cs typeface="Arial"/>
              </a:rPr>
              <a:t>act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intelligently</a:t>
            </a:r>
            <a:r>
              <a:rPr sz="1600" b="1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b="1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automated</a:t>
            </a:r>
            <a:r>
              <a:rPr sz="1600" b="1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fashion</a:t>
            </a:r>
            <a:r>
              <a:rPr sz="1600" b="1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b="1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improve</a:t>
            </a:r>
            <a:r>
              <a:rPr sz="1600" b="1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b="1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FFFFFF"/>
                </a:solidFill>
                <a:latin typeface="Arial"/>
                <a:cs typeface="Arial"/>
              </a:rPr>
              <a:t>efficiency,</a:t>
            </a:r>
            <a:r>
              <a:rPr sz="1600" b="1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reliability,</a:t>
            </a:r>
            <a:r>
              <a:rPr sz="1600" b="1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economics,</a:t>
            </a:r>
            <a:r>
              <a:rPr sz="1600" b="1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b="1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sustainability</a:t>
            </a:r>
            <a:r>
              <a:rPr sz="1600" b="1" i="1" spc="-25" dirty="0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generation,</a:t>
            </a:r>
            <a:r>
              <a:rPr sz="1600" b="1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transmission</a:t>
            </a:r>
            <a:r>
              <a:rPr sz="1600" b="1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b="1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distribution</a:t>
            </a:r>
            <a:r>
              <a:rPr sz="1600" b="1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b="1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FFFFFF"/>
                </a:solidFill>
                <a:latin typeface="Arial"/>
                <a:cs typeface="Arial"/>
              </a:rPr>
              <a:t>electricity*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402" y="927988"/>
            <a:ext cx="11534140" cy="1783080"/>
          </a:xfrm>
          <a:prstGeom prst="rect">
            <a:avLst/>
          </a:prstGeom>
          <a:ln w="12700">
            <a:solidFill>
              <a:srgbClr val="6C1F77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280"/>
              </a:spcBef>
            </a:pPr>
            <a:r>
              <a:rPr sz="1600" b="1" dirty="0">
                <a:solidFill>
                  <a:srgbClr val="00338D"/>
                </a:solidFill>
                <a:latin typeface="Arial"/>
                <a:cs typeface="Arial"/>
              </a:rPr>
              <a:t>Smart</a:t>
            </a:r>
            <a:r>
              <a:rPr sz="1600" b="1" spc="-30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338D"/>
                </a:solidFill>
                <a:latin typeface="Arial"/>
                <a:cs typeface="Arial"/>
              </a:rPr>
              <a:t>Grid</a:t>
            </a:r>
            <a:r>
              <a:rPr sz="1600" b="1" spc="-30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338D"/>
                </a:solidFill>
                <a:latin typeface="Arial"/>
                <a:cs typeface="Arial"/>
              </a:rPr>
              <a:t>Definition </a:t>
            </a:r>
            <a:r>
              <a:rPr sz="1600" b="1" i="1" dirty="0">
                <a:solidFill>
                  <a:srgbClr val="00338D"/>
                </a:solidFill>
                <a:latin typeface="Arial"/>
                <a:cs typeface="Arial"/>
              </a:rPr>
              <a:t>(As</a:t>
            </a:r>
            <a:r>
              <a:rPr sz="1600" b="1" i="1" spc="-45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00338D"/>
                </a:solidFill>
                <a:latin typeface="Arial"/>
                <a:cs typeface="Arial"/>
              </a:rPr>
              <a:t>per</a:t>
            </a:r>
            <a:r>
              <a:rPr sz="1600" b="1" i="1" spc="-35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00338D"/>
                </a:solidFill>
                <a:latin typeface="Arial"/>
                <a:cs typeface="Arial"/>
              </a:rPr>
              <a:t>Proposed</a:t>
            </a:r>
            <a:r>
              <a:rPr sz="1600" b="1" i="1" spc="-95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00338D"/>
                </a:solidFill>
                <a:latin typeface="Arial"/>
                <a:cs typeface="Arial"/>
              </a:rPr>
              <a:t>Amendment</a:t>
            </a:r>
            <a:r>
              <a:rPr sz="1600" b="1" i="1" spc="-15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00338D"/>
                </a:solidFill>
                <a:latin typeface="Arial"/>
                <a:cs typeface="Arial"/>
              </a:rPr>
              <a:t>to</a:t>
            </a:r>
            <a:r>
              <a:rPr sz="1600" b="1" i="1" spc="-45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00338D"/>
                </a:solidFill>
                <a:latin typeface="Arial"/>
                <a:cs typeface="Arial"/>
              </a:rPr>
              <a:t>Electricity</a:t>
            </a:r>
            <a:r>
              <a:rPr sz="1600" b="1" i="1" spc="-75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00338D"/>
                </a:solidFill>
                <a:latin typeface="Arial"/>
                <a:cs typeface="Arial"/>
              </a:rPr>
              <a:t>Act,</a:t>
            </a:r>
            <a:r>
              <a:rPr sz="1600" b="1" i="1" spc="-35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00338D"/>
                </a:solidFill>
                <a:latin typeface="Arial"/>
                <a:cs typeface="Arial"/>
              </a:rPr>
              <a:t>2003)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75169" y="3350767"/>
            <a:ext cx="4101465" cy="2866390"/>
            <a:chOff x="1175169" y="3350767"/>
            <a:chExt cx="4101465" cy="28663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169" y="3997705"/>
              <a:ext cx="3094181" cy="12755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35377" y="3350767"/>
              <a:ext cx="2640965" cy="2866390"/>
            </a:xfrm>
            <a:custGeom>
              <a:avLst/>
              <a:gdLst/>
              <a:ahLst/>
              <a:cxnLst/>
              <a:rect l="l" t="t" r="r" b="b"/>
              <a:pathLst>
                <a:path w="2640965" h="2866390">
                  <a:moveTo>
                    <a:pt x="971677" y="0"/>
                  </a:moveTo>
                  <a:lnTo>
                    <a:pt x="887857" y="15240"/>
                  </a:lnTo>
                  <a:lnTo>
                    <a:pt x="906907" y="40652"/>
                  </a:lnTo>
                  <a:lnTo>
                    <a:pt x="0" y="721995"/>
                  </a:lnTo>
                  <a:lnTo>
                    <a:pt x="7620" y="732155"/>
                  </a:lnTo>
                  <a:lnTo>
                    <a:pt x="914527" y="50812"/>
                  </a:lnTo>
                  <a:lnTo>
                    <a:pt x="933577" y="76200"/>
                  </a:lnTo>
                  <a:lnTo>
                    <a:pt x="955154" y="33020"/>
                  </a:lnTo>
                  <a:lnTo>
                    <a:pt x="971677" y="0"/>
                  </a:lnTo>
                  <a:close/>
                </a:path>
                <a:path w="2640965" h="2866390">
                  <a:moveTo>
                    <a:pt x="995426" y="2866225"/>
                  </a:moveTo>
                  <a:lnTo>
                    <a:pt x="980313" y="2829153"/>
                  </a:lnTo>
                  <a:lnTo>
                    <a:pt x="963295" y="2787345"/>
                  </a:lnTo>
                  <a:lnTo>
                    <a:pt x="942314" y="2811246"/>
                  </a:lnTo>
                  <a:lnTo>
                    <a:pt x="52197" y="2031238"/>
                  </a:lnTo>
                  <a:lnTo>
                    <a:pt x="43815" y="2040890"/>
                  </a:lnTo>
                  <a:lnTo>
                    <a:pt x="933932" y="2820797"/>
                  </a:lnTo>
                  <a:lnTo>
                    <a:pt x="913003" y="2844660"/>
                  </a:lnTo>
                  <a:lnTo>
                    <a:pt x="995426" y="2866225"/>
                  </a:lnTo>
                  <a:close/>
                </a:path>
                <a:path w="2640965" h="2866390">
                  <a:moveTo>
                    <a:pt x="1807464" y="2181225"/>
                  </a:moveTo>
                  <a:lnTo>
                    <a:pt x="1794662" y="2169287"/>
                  </a:lnTo>
                  <a:lnTo>
                    <a:pt x="1745107" y="2123059"/>
                  </a:lnTo>
                  <a:lnTo>
                    <a:pt x="1736166" y="2153501"/>
                  </a:lnTo>
                  <a:lnTo>
                    <a:pt x="823722" y="1884934"/>
                  </a:lnTo>
                  <a:lnTo>
                    <a:pt x="820166" y="1897126"/>
                  </a:lnTo>
                  <a:lnTo>
                    <a:pt x="1732584" y="2165718"/>
                  </a:lnTo>
                  <a:lnTo>
                    <a:pt x="1723644" y="2196211"/>
                  </a:lnTo>
                  <a:lnTo>
                    <a:pt x="1807464" y="2181225"/>
                  </a:lnTo>
                  <a:close/>
                </a:path>
                <a:path w="2640965" h="2866390">
                  <a:moveTo>
                    <a:pt x="1892681" y="655193"/>
                  </a:moveTo>
                  <a:lnTo>
                    <a:pt x="1810385" y="633222"/>
                  </a:lnTo>
                  <a:lnTo>
                    <a:pt x="1816785" y="664362"/>
                  </a:lnTo>
                  <a:lnTo>
                    <a:pt x="1090422" y="814578"/>
                  </a:lnTo>
                  <a:lnTo>
                    <a:pt x="1093089" y="827024"/>
                  </a:lnTo>
                  <a:lnTo>
                    <a:pt x="1819351" y="676833"/>
                  </a:lnTo>
                  <a:lnTo>
                    <a:pt x="1825752" y="707898"/>
                  </a:lnTo>
                  <a:lnTo>
                    <a:pt x="1884286" y="661797"/>
                  </a:lnTo>
                  <a:lnTo>
                    <a:pt x="1892681" y="655193"/>
                  </a:lnTo>
                  <a:close/>
                </a:path>
                <a:path w="2640965" h="2866390">
                  <a:moveTo>
                    <a:pt x="2640838" y="1433703"/>
                  </a:moveTo>
                  <a:lnTo>
                    <a:pt x="2628138" y="1427353"/>
                  </a:lnTo>
                  <a:lnTo>
                    <a:pt x="2564638" y="1395603"/>
                  </a:lnTo>
                  <a:lnTo>
                    <a:pt x="2564638" y="1427353"/>
                  </a:lnTo>
                  <a:lnTo>
                    <a:pt x="1404366" y="1427353"/>
                  </a:lnTo>
                  <a:lnTo>
                    <a:pt x="1404366" y="1440053"/>
                  </a:lnTo>
                  <a:lnTo>
                    <a:pt x="2564638" y="1440053"/>
                  </a:lnTo>
                  <a:lnTo>
                    <a:pt x="2564638" y="1471803"/>
                  </a:lnTo>
                  <a:lnTo>
                    <a:pt x="2628138" y="1440053"/>
                  </a:lnTo>
                  <a:lnTo>
                    <a:pt x="2640838" y="1433703"/>
                  </a:lnTo>
                  <a:close/>
                </a:path>
              </a:pathLst>
            </a:custGeom>
            <a:solidFill>
              <a:srgbClr val="009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085334" y="3060573"/>
            <a:ext cx="4558030" cy="581025"/>
          </a:xfrm>
          <a:custGeom>
            <a:avLst/>
            <a:gdLst/>
            <a:ahLst/>
            <a:cxnLst/>
            <a:rect l="l" t="t" r="r" b="b"/>
            <a:pathLst>
              <a:path w="4558030" h="581025">
                <a:moveTo>
                  <a:pt x="4557902" y="0"/>
                </a:moveTo>
                <a:lnTo>
                  <a:pt x="145033" y="0"/>
                </a:lnTo>
                <a:lnTo>
                  <a:pt x="0" y="580516"/>
                </a:lnTo>
                <a:lnTo>
                  <a:pt x="4412869" y="580516"/>
                </a:lnTo>
                <a:lnTo>
                  <a:pt x="4557902" y="0"/>
                </a:lnTo>
                <a:close/>
              </a:path>
            </a:pathLst>
          </a:custGeom>
          <a:solidFill>
            <a:srgbClr val="D57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05017" y="3212337"/>
            <a:ext cx="32721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Advanced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Metering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Infrastructure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4826" y="3060573"/>
            <a:ext cx="1602740" cy="580390"/>
          </a:xfrm>
          <a:custGeom>
            <a:avLst/>
            <a:gdLst/>
            <a:ahLst/>
            <a:cxnLst/>
            <a:rect l="l" t="t" r="r" b="b"/>
            <a:pathLst>
              <a:path w="1602739" h="580389">
                <a:moveTo>
                  <a:pt x="1602232" y="0"/>
                </a:moveTo>
                <a:lnTo>
                  <a:pt x="0" y="0"/>
                </a:lnTo>
                <a:lnTo>
                  <a:pt x="0" y="580389"/>
                </a:lnTo>
                <a:lnTo>
                  <a:pt x="1287018" y="580389"/>
                </a:lnTo>
                <a:lnTo>
                  <a:pt x="1602232" y="0"/>
                </a:lnTo>
                <a:close/>
              </a:path>
            </a:pathLst>
          </a:custGeom>
          <a:solidFill>
            <a:srgbClr val="C74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75582" y="3254755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03340" y="3787647"/>
            <a:ext cx="4558030" cy="581025"/>
          </a:xfrm>
          <a:custGeom>
            <a:avLst/>
            <a:gdLst/>
            <a:ahLst/>
            <a:cxnLst/>
            <a:rect l="l" t="t" r="r" b="b"/>
            <a:pathLst>
              <a:path w="4558030" h="581025">
                <a:moveTo>
                  <a:pt x="4557903" y="0"/>
                </a:moveTo>
                <a:lnTo>
                  <a:pt x="145034" y="0"/>
                </a:lnTo>
                <a:lnTo>
                  <a:pt x="0" y="580516"/>
                </a:lnTo>
                <a:lnTo>
                  <a:pt x="4412869" y="580516"/>
                </a:lnTo>
                <a:lnTo>
                  <a:pt x="4557903" y="0"/>
                </a:lnTo>
                <a:close/>
              </a:path>
            </a:pathLst>
          </a:custGeom>
          <a:solidFill>
            <a:srgbClr val="BCB6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23152" y="3939666"/>
            <a:ext cx="3103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Geographic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32833" y="3787647"/>
            <a:ext cx="1602740" cy="580390"/>
          </a:xfrm>
          <a:custGeom>
            <a:avLst/>
            <a:gdLst/>
            <a:ahLst/>
            <a:cxnLst/>
            <a:rect l="l" t="t" r="r" b="b"/>
            <a:pathLst>
              <a:path w="1602739" h="580389">
                <a:moveTo>
                  <a:pt x="1602358" y="0"/>
                </a:moveTo>
                <a:lnTo>
                  <a:pt x="0" y="0"/>
                </a:lnTo>
                <a:lnTo>
                  <a:pt x="0" y="580389"/>
                </a:lnTo>
                <a:lnTo>
                  <a:pt x="1287017" y="580389"/>
                </a:lnTo>
                <a:lnTo>
                  <a:pt x="1602358" y="0"/>
                </a:lnTo>
                <a:close/>
              </a:path>
            </a:pathLst>
          </a:custGeom>
          <a:solidFill>
            <a:srgbClr val="A79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13401" y="395097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87566" y="4514722"/>
            <a:ext cx="4558030" cy="581025"/>
          </a:xfrm>
          <a:custGeom>
            <a:avLst/>
            <a:gdLst/>
            <a:ahLst/>
            <a:cxnLst/>
            <a:rect l="l" t="t" r="r" b="b"/>
            <a:pathLst>
              <a:path w="4558030" h="581025">
                <a:moveTo>
                  <a:pt x="4557903" y="0"/>
                </a:moveTo>
                <a:lnTo>
                  <a:pt x="145033" y="0"/>
                </a:lnTo>
                <a:lnTo>
                  <a:pt x="0" y="580516"/>
                </a:lnTo>
                <a:lnTo>
                  <a:pt x="4412868" y="580516"/>
                </a:lnTo>
                <a:lnTo>
                  <a:pt x="4557903" y="0"/>
                </a:lnTo>
                <a:close/>
              </a:path>
            </a:pathLst>
          </a:custGeom>
          <a:solidFill>
            <a:srgbClr val="9BC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07757" y="4544695"/>
            <a:ext cx="28917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Supervisory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Acquisition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17058" y="4514722"/>
            <a:ext cx="1602740" cy="580390"/>
          </a:xfrm>
          <a:custGeom>
            <a:avLst/>
            <a:gdLst/>
            <a:ahLst/>
            <a:cxnLst/>
            <a:rect l="l" t="t" r="r" b="b"/>
            <a:pathLst>
              <a:path w="1602740" h="580389">
                <a:moveTo>
                  <a:pt x="1602359" y="0"/>
                </a:moveTo>
                <a:lnTo>
                  <a:pt x="0" y="0"/>
                </a:lnTo>
                <a:lnTo>
                  <a:pt x="0" y="580389"/>
                </a:lnTo>
                <a:lnTo>
                  <a:pt x="1287017" y="580389"/>
                </a:lnTo>
                <a:lnTo>
                  <a:pt x="1602359" y="0"/>
                </a:lnTo>
                <a:close/>
              </a:path>
            </a:pathLst>
          </a:custGeom>
          <a:solidFill>
            <a:srgbClr val="79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17438" y="464680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03340" y="5241797"/>
            <a:ext cx="4558030" cy="581025"/>
          </a:xfrm>
          <a:custGeom>
            <a:avLst/>
            <a:gdLst/>
            <a:ahLst/>
            <a:cxnLst/>
            <a:rect l="l" t="t" r="r" b="b"/>
            <a:pathLst>
              <a:path w="4558030" h="581025">
                <a:moveTo>
                  <a:pt x="4557903" y="0"/>
                </a:moveTo>
                <a:lnTo>
                  <a:pt x="145034" y="0"/>
                </a:lnTo>
                <a:lnTo>
                  <a:pt x="0" y="580491"/>
                </a:lnTo>
                <a:lnTo>
                  <a:pt x="4412869" y="580491"/>
                </a:lnTo>
                <a:lnTo>
                  <a:pt x="4557903" y="0"/>
                </a:lnTo>
                <a:close/>
              </a:path>
            </a:pathLst>
          </a:custGeom>
          <a:solidFill>
            <a:srgbClr val="409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23152" y="5271896"/>
            <a:ext cx="28829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Distribution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Automation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32833" y="5241797"/>
            <a:ext cx="1602740" cy="580390"/>
          </a:xfrm>
          <a:custGeom>
            <a:avLst/>
            <a:gdLst/>
            <a:ahLst/>
            <a:cxnLst/>
            <a:rect l="l" t="t" r="r" b="b"/>
            <a:pathLst>
              <a:path w="1602739" h="580389">
                <a:moveTo>
                  <a:pt x="1602358" y="0"/>
                </a:moveTo>
                <a:lnTo>
                  <a:pt x="0" y="0"/>
                </a:lnTo>
                <a:lnTo>
                  <a:pt x="0" y="580339"/>
                </a:lnTo>
                <a:lnTo>
                  <a:pt x="1287017" y="580339"/>
                </a:lnTo>
                <a:lnTo>
                  <a:pt x="1602358" y="0"/>
                </a:lnTo>
                <a:close/>
              </a:path>
            </a:pathLst>
          </a:custGeom>
          <a:solidFill>
            <a:srgbClr val="007B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33213" y="538439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85969" y="5968822"/>
            <a:ext cx="4557395" cy="581660"/>
          </a:xfrm>
          <a:custGeom>
            <a:avLst/>
            <a:gdLst/>
            <a:ahLst/>
            <a:cxnLst/>
            <a:rect l="l" t="t" r="r" b="b"/>
            <a:pathLst>
              <a:path w="4557395" h="581659">
                <a:moveTo>
                  <a:pt x="4557267" y="0"/>
                </a:moveTo>
                <a:lnTo>
                  <a:pt x="145287" y="0"/>
                </a:lnTo>
                <a:lnTo>
                  <a:pt x="0" y="581202"/>
                </a:lnTo>
                <a:lnTo>
                  <a:pt x="4411980" y="581202"/>
                </a:lnTo>
                <a:lnTo>
                  <a:pt x="4557267" y="0"/>
                </a:lnTo>
                <a:close/>
              </a:path>
            </a:pathLst>
          </a:custGeom>
          <a:solidFill>
            <a:srgbClr val="002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605653" y="6121400"/>
            <a:ext cx="3242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Grid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Enterprise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Integration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14826" y="5968822"/>
            <a:ext cx="1602105" cy="581660"/>
          </a:xfrm>
          <a:custGeom>
            <a:avLst/>
            <a:gdLst/>
            <a:ahLst/>
            <a:cxnLst/>
            <a:rect l="l" t="t" r="r" b="b"/>
            <a:pathLst>
              <a:path w="1602104" h="581659">
                <a:moveTo>
                  <a:pt x="1601851" y="0"/>
                </a:moveTo>
                <a:lnTo>
                  <a:pt x="0" y="0"/>
                </a:lnTo>
                <a:lnTo>
                  <a:pt x="0" y="581202"/>
                </a:lnTo>
                <a:lnTo>
                  <a:pt x="1286637" y="581202"/>
                </a:lnTo>
                <a:lnTo>
                  <a:pt x="1601851" y="0"/>
                </a:lnTo>
                <a:close/>
              </a:path>
            </a:pathLst>
          </a:custGeom>
          <a:solidFill>
            <a:srgbClr val="0018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15205" y="6112255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29" name="object 29"/>
          <p:cNvSpPr txBox="1"/>
          <p:nvPr/>
        </p:nvSpPr>
        <p:spPr>
          <a:xfrm>
            <a:off x="387045" y="3048825"/>
            <a:ext cx="495934" cy="3489960"/>
          </a:xfrm>
          <a:prstGeom prst="rect">
            <a:avLst/>
          </a:prstGeom>
          <a:solidFill>
            <a:srgbClr val="FFFFCD"/>
          </a:solidFill>
          <a:ln w="12700">
            <a:solidFill>
              <a:srgbClr val="00699F"/>
            </a:solidFill>
          </a:ln>
        </p:spPr>
        <p:txBody>
          <a:bodyPr vert="vert270" wrap="square" lIns="0" tIns="104139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819"/>
              </a:spcBef>
            </a:pP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Key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Smart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Grid</a:t>
            </a:r>
            <a:r>
              <a:rPr sz="18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1F5F"/>
                </a:solidFill>
                <a:latin typeface="Arial"/>
                <a:cs typeface="Arial"/>
              </a:rPr>
              <a:t>Building</a:t>
            </a:r>
            <a:r>
              <a:rPr sz="1800" spc="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"/>
                <a:cs typeface="Arial"/>
              </a:rPr>
              <a:t>Blocks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933" y="2316606"/>
            <a:ext cx="2898140" cy="833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Domains</a:t>
            </a:r>
            <a:r>
              <a:rPr sz="1600" b="1" spc="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are</a:t>
            </a:r>
            <a:r>
              <a:rPr sz="1600" b="1" spc="1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reflective</a:t>
            </a:r>
            <a:r>
              <a:rPr sz="1600" b="1" spc="1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1600" b="1" spc="1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key</a:t>
            </a:r>
            <a:r>
              <a:rPr sz="16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utility 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functions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b="1" i="1" dirty="0">
                <a:solidFill>
                  <a:srgbClr val="006FC0"/>
                </a:solidFill>
                <a:latin typeface="Arial"/>
                <a:cs typeface="Arial"/>
              </a:rPr>
              <a:t>(6</a:t>
            </a:r>
            <a:r>
              <a:rPr sz="1600" b="1" i="1" spc="-10" dirty="0">
                <a:solidFill>
                  <a:srgbClr val="006FC0"/>
                </a:solidFill>
                <a:latin typeface="Arial"/>
                <a:cs typeface="Arial"/>
              </a:rPr>
              <a:t> functions)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933" y="4480940"/>
            <a:ext cx="290068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006FC0"/>
                </a:solidFill>
                <a:latin typeface="Arial"/>
                <a:cs typeface="Arial"/>
              </a:rPr>
              <a:t>Sub-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Domains</a:t>
            </a:r>
            <a:r>
              <a:rPr sz="1600" b="1" spc="50" dirty="0">
                <a:solidFill>
                  <a:srgbClr val="006FC0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are</a:t>
            </a:r>
            <a:r>
              <a:rPr sz="1600" b="1" spc="45" dirty="0">
                <a:solidFill>
                  <a:srgbClr val="006FC0"/>
                </a:solidFill>
                <a:latin typeface="Arial"/>
                <a:cs typeface="Arial"/>
              </a:rPr>
              <a:t>  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processes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within</a:t>
            </a:r>
            <a:r>
              <a:rPr sz="1600" b="1" spc="1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each</a:t>
            </a:r>
            <a:r>
              <a:rPr sz="1600" b="1" spc="1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function</a:t>
            </a:r>
            <a:r>
              <a:rPr sz="1600" b="1" spc="1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relevant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from</a:t>
            </a:r>
            <a:r>
              <a:rPr sz="1600" b="1" spc="280" dirty="0">
                <a:solidFill>
                  <a:srgbClr val="006FC0"/>
                </a:solidFill>
                <a:latin typeface="Arial"/>
                <a:cs typeface="Arial"/>
              </a:rPr>
              <a:t>   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1600" b="1" spc="285" dirty="0">
                <a:solidFill>
                  <a:srgbClr val="006FC0"/>
                </a:solidFill>
                <a:latin typeface="Arial"/>
                <a:cs typeface="Arial"/>
              </a:rPr>
              <a:t>   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Smart</a:t>
            </a:r>
            <a:r>
              <a:rPr sz="1600" b="1" spc="285" dirty="0">
                <a:solidFill>
                  <a:srgbClr val="006FC0"/>
                </a:solidFill>
                <a:latin typeface="Arial"/>
                <a:cs typeface="Arial"/>
              </a:rPr>
              <a:t>    </a:t>
            </a:r>
            <a:r>
              <a:rPr sz="1600" b="1" spc="-20" dirty="0">
                <a:solidFill>
                  <a:srgbClr val="006FC0"/>
                </a:solidFill>
                <a:latin typeface="Arial"/>
                <a:cs typeface="Arial"/>
              </a:rPr>
              <a:t>Grid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perspective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006FC0"/>
                </a:solidFill>
                <a:latin typeface="Arial"/>
                <a:cs typeface="Arial"/>
              </a:rPr>
              <a:t>(24</a:t>
            </a:r>
            <a:r>
              <a:rPr sz="1600" b="1" i="1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i="1" spc="-20" dirty="0">
                <a:solidFill>
                  <a:srgbClr val="006FC0"/>
                </a:solidFill>
                <a:latin typeface="Arial"/>
                <a:cs typeface="Arial"/>
              </a:rPr>
              <a:t>sub-</a:t>
            </a:r>
            <a:r>
              <a:rPr sz="1600" b="1" i="1" spc="-10" dirty="0">
                <a:solidFill>
                  <a:srgbClr val="006FC0"/>
                </a:solidFill>
                <a:latin typeface="Arial"/>
                <a:cs typeface="Arial"/>
              </a:rPr>
              <a:t>domains)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37773"/>
            <a:ext cx="12192000" cy="24765"/>
          </a:xfrm>
          <a:custGeom>
            <a:avLst/>
            <a:gdLst/>
            <a:ahLst/>
            <a:cxnLst/>
            <a:rect l="l" t="t" r="r" b="b"/>
            <a:pathLst>
              <a:path w="12192000" h="24765">
                <a:moveTo>
                  <a:pt x="0" y="24734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5796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338D"/>
                </a:solidFill>
              </a:rPr>
              <a:t>Architecture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351231" y="846201"/>
            <a:ext cx="11351260" cy="134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BB1F4A"/>
                </a:solidFill>
                <a:latin typeface="Arial"/>
                <a:cs typeface="Arial"/>
              </a:rPr>
              <a:t>Tool</a:t>
            </a:r>
            <a:r>
              <a:rPr sz="1800" b="1" spc="-75" dirty="0">
                <a:solidFill>
                  <a:srgbClr val="BB1F4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B1F4A"/>
                </a:solidFill>
                <a:latin typeface="Arial"/>
                <a:cs typeface="Arial"/>
              </a:rPr>
              <a:t>takes</a:t>
            </a:r>
            <a:r>
              <a:rPr sz="1800" b="1" spc="-50" dirty="0">
                <a:solidFill>
                  <a:srgbClr val="BB1F4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B1F4A"/>
                </a:solidFill>
                <a:latin typeface="Arial"/>
                <a:cs typeface="Arial"/>
              </a:rPr>
              <a:t>a</a:t>
            </a:r>
            <a:r>
              <a:rPr sz="1800" b="1" spc="-50" dirty="0">
                <a:solidFill>
                  <a:srgbClr val="BB1F4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B1F4A"/>
                </a:solidFill>
                <a:latin typeface="Arial"/>
                <a:cs typeface="Arial"/>
              </a:rPr>
              <a:t>systems</a:t>
            </a:r>
            <a:r>
              <a:rPr sz="1800" b="1" spc="-30" dirty="0">
                <a:solidFill>
                  <a:srgbClr val="BB1F4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B1F4A"/>
                </a:solidFill>
                <a:latin typeface="Arial"/>
                <a:cs typeface="Arial"/>
              </a:rPr>
              <a:t>view</a:t>
            </a:r>
            <a:r>
              <a:rPr sz="1800" b="1" spc="-25" dirty="0">
                <a:solidFill>
                  <a:srgbClr val="BB1F4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B1F4A"/>
                </a:solidFill>
                <a:latin typeface="Arial"/>
                <a:cs typeface="Arial"/>
              </a:rPr>
              <a:t>of</a:t>
            </a:r>
            <a:r>
              <a:rPr sz="1800" b="1" spc="-55" dirty="0">
                <a:solidFill>
                  <a:srgbClr val="BB1F4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B1F4A"/>
                </a:solidFill>
                <a:latin typeface="Arial"/>
                <a:cs typeface="Arial"/>
              </a:rPr>
              <a:t>the</a:t>
            </a:r>
            <a:r>
              <a:rPr sz="1800" b="1" spc="-60" dirty="0">
                <a:solidFill>
                  <a:srgbClr val="BB1F4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B1F4A"/>
                </a:solidFill>
                <a:latin typeface="Arial"/>
                <a:cs typeface="Arial"/>
              </a:rPr>
              <a:t>utility</a:t>
            </a:r>
            <a:r>
              <a:rPr sz="1800" b="1" spc="-80" dirty="0">
                <a:solidFill>
                  <a:srgbClr val="BB1F4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B1F4A"/>
                </a:solidFill>
                <a:latin typeface="Arial"/>
                <a:cs typeface="Arial"/>
              </a:rPr>
              <a:t>from</a:t>
            </a:r>
            <a:r>
              <a:rPr sz="1800" b="1" spc="-60" dirty="0">
                <a:solidFill>
                  <a:srgbClr val="BB1F4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B1F4A"/>
                </a:solidFill>
                <a:latin typeface="Arial"/>
                <a:cs typeface="Arial"/>
              </a:rPr>
              <a:t>smart</a:t>
            </a:r>
            <a:r>
              <a:rPr sz="1800" b="1" spc="-45" dirty="0">
                <a:solidFill>
                  <a:srgbClr val="BB1F4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B1F4A"/>
                </a:solidFill>
                <a:latin typeface="Arial"/>
                <a:cs typeface="Arial"/>
              </a:rPr>
              <a:t>grid</a:t>
            </a:r>
            <a:r>
              <a:rPr sz="1800" b="1" spc="-65" dirty="0">
                <a:solidFill>
                  <a:srgbClr val="BB1F4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B1F4A"/>
                </a:solidFill>
                <a:latin typeface="Arial"/>
                <a:cs typeface="Arial"/>
              </a:rPr>
              <a:t>perspective,</a:t>
            </a:r>
            <a:r>
              <a:rPr sz="1800" b="1" spc="-15" dirty="0">
                <a:solidFill>
                  <a:srgbClr val="BB1F4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B1F4A"/>
                </a:solidFill>
                <a:latin typeface="Arial"/>
                <a:cs typeface="Arial"/>
              </a:rPr>
              <a:t>and</a:t>
            </a:r>
            <a:r>
              <a:rPr sz="1800" b="1" spc="-50" dirty="0">
                <a:solidFill>
                  <a:srgbClr val="BB1F4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B1F4A"/>
                </a:solidFill>
                <a:latin typeface="Arial"/>
                <a:cs typeface="Arial"/>
              </a:rPr>
              <a:t>classifies</a:t>
            </a:r>
            <a:r>
              <a:rPr sz="1800" b="1" spc="-50" dirty="0">
                <a:solidFill>
                  <a:srgbClr val="BB1F4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B1F4A"/>
                </a:solidFill>
                <a:latin typeface="Arial"/>
                <a:cs typeface="Arial"/>
              </a:rPr>
              <a:t>it</a:t>
            </a:r>
            <a:r>
              <a:rPr sz="1800" b="1" spc="-55" dirty="0">
                <a:solidFill>
                  <a:srgbClr val="BB1F4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B1F4A"/>
                </a:solidFill>
                <a:latin typeface="Arial"/>
                <a:cs typeface="Arial"/>
              </a:rPr>
              <a:t>into</a:t>
            </a:r>
            <a:r>
              <a:rPr sz="1800" b="1" spc="-55" dirty="0">
                <a:solidFill>
                  <a:srgbClr val="BB1F4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B1F4A"/>
                </a:solidFill>
                <a:latin typeface="Arial"/>
                <a:cs typeface="Arial"/>
              </a:rPr>
              <a:t>three</a:t>
            </a:r>
            <a:r>
              <a:rPr sz="1800" b="1" spc="-65" dirty="0">
                <a:solidFill>
                  <a:srgbClr val="BB1F4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B1F4A"/>
                </a:solidFill>
                <a:latin typeface="Arial"/>
                <a:cs typeface="Arial"/>
              </a:rPr>
              <a:t>aspects</a:t>
            </a:r>
            <a:r>
              <a:rPr sz="1800" b="1" spc="-15" dirty="0">
                <a:solidFill>
                  <a:srgbClr val="BB1F4A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BB1F4A"/>
                </a:solidFill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BB1F4A"/>
                </a:solidFill>
                <a:latin typeface="Arial"/>
                <a:cs typeface="Arial"/>
              </a:rPr>
              <a:t>domain,</a:t>
            </a:r>
            <a:r>
              <a:rPr sz="1800" b="1" spc="-15" dirty="0">
                <a:solidFill>
                  <a:srgbClr val="BB1F4A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BB1F4A"/>
                </a:solidFill>
                <a:latin typeface="Arial"/>
                <a:cs typeface="Arial"/>
              </a:rPr>
              <a:t>sub-</a:t>
            </a:r>
            <a:r>
              <a:rPr sz="1800" b="1" dirty="0">
                <a:solidFill>
                  <a:srgbClr val="BB1F4A"/>
                </a:solidFill>
                <a:latin typeface="Arial"/>
                <a:cs typeface="Arial"/>
              </a:rPr>
              <a:t>domain</a:t>
            </a:r>
            <a:r>
              <a:rPr sz="1800" b="1" spc="-25" dirty="0">
                <a:solidFill>
                  <a:srgbClr val="BB1F4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B1F4A"/>
                </a:solidFill>
                <a:latin typeface="Arial"/>
                <a:cs typeface="Arial"/>
              </a:rPr>
              <a:t>and</a:t>
            </a:r>
            <a:r>
              <a:rPr sz="1800" b="1" spc="-5" dirty="0">
                <a:solidFill>
                  <a:srgbClr val="BB1F4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BB1F4A"/>
                </a:solidFill>
                <a:latin typeface="Arial"/>
                <a:cs typeface="Arial"/>
              </a:rPr>
              <a:t>maturity</a:t>
            </a:r>
            <a:r>
              <a:rPr sz="1800" b="1" spc="-10" dirty="0">
                <a:solidFill>
                  <a:srgbClr val="BB1F4A"/>
                </a:solidFill>
                <a:latin typeface="Arial"/>
                <a:cs typeface="Arial"/>
              </a:rPr>
              <a:t> level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Arial"/>
              <a:cs typeface="Arial"/>
            </a:endParaRPr>
          </a:p>
          <a:p>
            <a:pPr marL="7680325" marR="363855" indent="-1378585">
              <a:lnSpc>
                <a:spcPct val="100000"/>
              </a:lnSpc>
            </a:pP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Maturity</a:t>
            </a:r>
            <a:r>
              <a:rPr sz="1600"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level</a:t>
            </a:r>
            <a:r>
              <a:rPr sz="16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captures</a:t>
            </a:r>
            <a:r>
              <a:rPr sz="1600" b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1600"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progression</a:t>
            </a:r>
            <a:r>
              <a:rPr sz="1600"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across</a:t>
            </a:r>
            <a:r>
              <a:rPr sz="1600" b="1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006FC0"/>
                </a:solidFill>
                <a:latin typeface="Arial"/>
                <a:cs typeface="Arial"/>
              </a:rPr>
              <a:t>a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defined</a:t>
            </a:r>
            <a:r>
              <a:rPr sz="1600" b="1" spc="-20" dirty="0">
                <a:solidFill>
                  <a:srgbClr val="006FC0"/>
                </a:solidFill>
                <a:latin typeface="Arial"/>
                <a:cs typeface="Arial"/>
              </a:rPr>
              <a:t> sub-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domain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59834" y="2912516"/>
            <a:ext cx="2266315" cy="3274695"/>
          </a:xfrm>
          <a:custGeom>
            <a:avLst/>
            <a:gdLst/>
            <a:ahLst/>
            <a:cxnLst/>
            <a:rect l="l" t="t" r="r" b="b"/>
            <a:pathLst>
              <a:path w="2266315" h="3274695">
                <a:moveTo>
                  <a:pt x="2266188" y="0"/>
                </a:moveTo>
                <a:lnTo>
                  <a:pt x="0" y="0"/>
                </a:lnTo>
                <a:lnTo>
                  <a:pt x="0" y="3274314"/>
                </a:lnTo>
                <a:lnTo>
                  <a:pt x="2266188" y="3274314"/>
                </a:lnTo>
                <a:lnTo>
                  <a:pt x="2266188" y="0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59834" y="2309101"/>
            <a:ext cx="2266315" cy="60388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142240" rIns="0" bIns="0" rtlCol="0">
            <a:spAutoFit/>
          </a:bodyPr>
          <a:lstStyle/>
          <a:p>
            <a:pPr marL="666750">
              <a:lnSpc>
                <a:spcPct val="100000"/>
              </a:lnSpc>
              <a:spcBef>
                <a:spcPts val="1120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55339" y="3044951"/>
            <a:ext cx="2075814" cy="2963545"/>
            <a:chOff x="3855339" y="3044951"/>
            <a:chExt cx="2075814" cy="2963545"/>
          </a:xfrm>
        </p:grpSpPr>
        <p:sp>
          <p:nvSpPr>
            <p:cNvPr id="10" name="object 10"/>
            <p:cNvSpPr/>
            <p:nvPr/>
          </p:nvSpPr>
          <p:spPr>
            <a:xfrm>
              <a:off x="3861689" y="3051301"/>
              <a:ext cx="2063114" cy="2950845"/>
            </a:xfrm>
            <a:custGeom>
              <a:avLst/>
              <a:gdLst/>
              <a:ahLst/>
              <a:cxnLst/>
              <a:rect l="l" t="t" r="r" b="b"/>
              <a:pathLst>
                <a:path w="2063114" h="2950845">
                  <a:moveTo>
                    <a:pt x="1718945" y="0"/>
                  </a:moveTo>
                  <a:lnTo>
                    <a:pt x="343788" y="0"/>
                  </a:lnTo>
                  <a:lnTo>
                    <a:pt x="297139" y="3138"/>
                  </a:lnTo>
                  <a:lnTo>
                    <a:pt x="252397" y="12280"/>
                  </a:lnTo>
                  <a:lnTo>
                    <a:pt x="209972" y="27017"/>
                  </a:lnTo>
                  <a:lnTo>
                    <a:pt x="170274" y="46938"/>
                  </a:lnTo>
                  <a:lnTo>
                    <a:pt x="133711" y="71634"/>
                  </a:lnTo>
                  <a:lnTo>
                    <a:pt x="100695" y="100695"/>
                  </a:lnTo>
                  <a:lnTo>
                    <a:pt x="71634" y="133711"/>
                  </a:lnTo>
                  <a:lnTo>
                    <a:pt x="46938" y="170274"/>
                  </a:lnTo>
                  <a:lnTo>
                    <a:pt x="27017" y="209972"/>
                  </a:lnTo>
                  <a:lnTo>
                    <a:pt x="12280" y="252397"/>
                  </a:lnTo>
                  <a:lnTo>
                    <a:pt x="3138" y="297139"/>
                  </a:lnTo>
                  <a:lnTo>
                    <a:pt x="0" y="343788"/>
                  </a:lnTo>
                  <a:lnTo>
                    <a:pt x="0" y="2606954"/>
                  </a:lnTo>
                  <a:lnTo>
                    <a:pt x="3138" y="2653606"/>
                  </a:lnTo>
                  <a:lnTo>
                    <a:pt x="12280" y="2698350"/>
                  </a:lnTo>
                  <a:lnTo>
                    <a:pt x="27017" y="2740778"/>
                  </a:lnTo>
                  <a:lnTo>
                    <a:pt x="46938" y="2780478"/>
                  </a:lnTo>
                  <a:lnTo>
                    <a:pt x="71634" y="2817041"/>
                  </a:lnTo>
                  <a:lnTo>
                    <a:pt x="100695" y="2850059"/>
                  </a:lnTo>
                  <a:lnTo>
                    <a:pt x="133711" y="2879121"/>
                  </a:lnTo>
                  <a:lnTo>
                    <a:pt x="170274" y="2903817"/>
                  </a:lnTo>
                  <a:lnTo>
                    <a:pt x="209972" y="2923738"/>
                  </a:lnTo>
                  <a:lnTo>
                    <a:pt x="252397" y="2938475"/>
                  </a:lnTo>
                  <a:lnTo>
                    <a:pt x="297139" y="2947617"/>
                  </a:lnTo>
                  <a:lnTo>
                    <a:pt x="343788" y="2950756"/>
                  </a:lnTo>
                  <a:lnTo>
                    <a:pt x="1718945" y="2950756"/>
                  </a:lnTo>
                  <a:lnTo>
                    <a:pt x="1765594" y="2947617"/>
                  </a:lnTo>
                  <a:lnTo>
                    <a:pt x="1810336" y="2938475"/>
                  </a:lnTo>
                  <a:lnTo>
                    <a:pt x="1852761" y="2923738"/>
                  </a:lnTo>
                  <a:lnTo>
                    <a:pt x="1892459" y="2903817"/>
                  </a:lnTo>
                  <a:lnTo>
                    <a:pt x="1929022" y="2879121"/>
                  </a:lnTo>
                  <a:lnTo>
                    <a:pt x="1962038" y="2850059"/>
                  </a:lnTo>
                  <a:lnTo>
                    <a:pt x="1991099" y="2817041"/>
                  </a:lnTo>
                  <a:lnTo>
                    <a:pt x="2015795" y="2780478"/>
                  </a:lnTo>
                  <a:lnTo>
                    <a:pt x="2035716" y="2740778"/>
                  </a:lnTo>
                  <a:lnTo>
                    <a:pt x="2050453" y="2698350"/>
                  </a:lnTo>
                  <a:lnTo>
                    <a:pt x="2059595" y="2653606"/>
                  </a:lnTo>
                  <a:lnTo>
                    <a:pt x="2062734" y="2606954"/>
                  </a:lnTo>
                  <a:lnTo>
                    <a:pt x="2062734" y="343788"/>
                  </a:lnTo>
                  <a:lnTo>
                    <a:pt x="2059595" y="297139"/>
                  </a:lnTo>
                  <a:lnTo>
                    <a:pt x="2050453" y="252397"/>
                  </a:lnTo>
                  <a:lnTo>
                    <a:pt x="2035716" y="209972"/>
                  </a:lnTo>
                  <a:lnTo>
                    <a:pt x="2015795" y="170274"/>
                  </a:lnTo>
                  <a:lnTo>
                    <a:pt x="1991099" y="133711"/>
                  </a:lnTo>
                  <a:lnTo>
                    <a:pt x="1962038" y="100695"/>
                  </a:lnTo>
                  <a:lnTo>
                    <a:pt x="1929022" y="71634"/>
                  </a:lnTo>
                  <a:lnTo>
                    <a:pt x="1892459" y="46938"/>
                  </a:lnTo>
                  <a:lnTo>
                    <a:pt x="1852761" y="27017"/>
                  </a:lnTo>
                  <a:lnTo>
                    <a:pt x="1810336" y="12280"/>
                  </a:lnTo>
                  <a:lnTo>
                    <a:pt x="1765594" y="3138"/>
                  </a:lnTo>
                  <a:lnTo>
                    <a:pt x="1718945" y="0"/>
                  </a:lnTo>
                  <a:close/>
                </a:path>
              </a:pathLst>
            </a:custGeom>
            <a:solidFill>
              <a:srgbClr val="521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61689" y="3051301"/>
              <a:ext cx="2063114" cy="2950845"/>
            </a:xfrm>
            <a:custGeom>
              <a:avLst/>
              <a:gdLst/>
              <a:ahLst/>
              <a:cxnLst/>
              <a:rect l="l" t="t" r="r" b="b"/>
              <a:pathLst>
                <a:path w="2063114" h="2950845">
                  <a:moveTo>
                    <a:pt x="0" y="343788"/>
                  </a:moveTo>
                  <a:lnTo>
                    <a:pt x="3138" y="297139"/>
                  </a:lnTo>
                  <a:lnTo>
                    <a:pt x="12280" y="252397"/>
                  </a:lnTo>
                  <a:lnTo>
                    <a:pt x="27017" y="209972"/>
                  </a:lnTo>
                  <a:lnTo>
                    <a:pt x="46938" y="170274"/>
                  </a:lnTo>
                  <a:lnTo>
                    <a:pt x="71634" y="133711"/>
                  </a:lnTo>
                  <a:lnTo>
                    <a:pt x="100695" y="100695"/>
                  </a:lnTo>
                  <a:lnTo>
                    <a:pt x="133711" y="71634"/>
                  </a:lnTo>
                  <a:lnTo>
                    <a:pt x="170274" y="46938"/>
                  </a:lnTo>
                  <a:lnTo>
                    <a:pt x="209972" y="27017"/>
                  </a:lnTo>
                  <a:lnTo>
                    <a:pt x="252397" y="12280"/>
                  </a:lnTo>
                  <a:lnTo>
                    <a:pt x="297139" y="3138"/>
                  </a:lnTo>
                  <a:lnTo>
                    <a:pt x="343788" y="0"/>
                  </a:lnTo>
                  <a:lnTo>
                    <a:pt x="1718945" y="0"/>
                  </a:lnTo>
                  <a:lnTo>
                    <a:pt x="1765594" y="3138"/>
                  </a:lnTo>
                  <a:lnTo>
                    <a:pt x="1810336" y="12280"/>
                  </a:lnTo>
                  <a:lnTo>
                    <a:pt x="1852761" y="27017"/>
                  </a:lnTo>
                  <a:lnTo>
                    <a:pt x="1892459" y="46938"/>
                  </a:lnTo>
                  <a:lnTo>
                    <a:pt x="1929022" y="71634"/>
                  </a:lnTo>
                  <a:lnTo>
                    <a:pt x="1962038" y="100695"/>
                  </a:lnTo>
                  <a:lnTo>
                    <a:pt x="1991099" y="133711"/>
                  </a:lnTo>
                  <a:lnTo>
                    <a:pt x="2015795" y="170274"/>
                  </a:lnTo>
                  <a:lnTo>
                    <a:pt x="2035716" y="209972"/>
                  </a:lnTo>
                  <a:lnTo>
                    <a:pt x="2050453" y="252397"/>
                  </a:lnTo>
                  <a:lnTo>
                    <a:pt x="2059595" y="297139"/>
                  </a:lnTo>
                  <a:lnTo>
                    <a:pt x="2062734" y="343788"/>
                  </a:lnTo>
                  <a:lnTo>
                    <a:pt x="2062734" y="2606954"/>
                  </a:lnTo>
                  <a:lnTo>
                    <a:pt x="2059595" y="2653606"/>
                  </a:lnTo>
                  <a:lnTo>
                    <a:pt x="2050453" y="2698350"/>
                  </a:lnTo>
                  <a:lnTo>
                    <a:pt x="2035716" y="2740778"/>
                  </a:lnTo>
                  <a:lnTo>
                    <a:pt x="2015795" y="2780478"/>
                  </a:lnTo>
                  <a:lnTo>
                    <a:pt x="1991099" y="2817041"/>
                  </a:lnTo>
                  <a:lnTo>
                    <a:pt x="1962038" y="2850059"/>
                  </a:lnTo>
                  <a:lnTo>
                    <a:pt x="1929022" y="2879121"/>
                  </a:lnTo>
                  <a:lnTo>
                    <a:pt x="1892459" y="2903817"/>
                  </a:lnTo>
                  <a:lnTo>
                    <a:pt x="1852761" y="2923738"/>
                  </a:lnTo>
                  <a:lnTo>
                    <a:pt x="1810336" y="2938475"/>
                  </a:lnTo>
                  <a:lnTo>
                    <a:pt x="1765594" y="2947617"/>
                  </a:lnTo>
                  <a:lnTo>
                    <a:pt x="1718945" y="2950756"/>
                  </a:lnTo>
                  <a:lnTo>
                    <a:pt x="343788" y="2950756"/>
                  </a:lnTo>
                  <a:lnTo>
                    <a:pt x="297139" y="2947617"/>
                  </a:lnTo>
                  <a:lnTo>
                    <a:pt x="252397" y="2938475"/>
                  </a:lnTo>
                  <a:lnTo>
                    <a:pt x="209972" y="2923738"/>
                  </a:lnTo>
                  <a:lnTo>
                    <a:pt x="170274" y="2903817"/>
                  </a:lnTo>
                  <a:lnTo>
                    <a:pt x="133711" y="2879121"/>
                  </a:lnTo>
                  <a:lnTo>
                    <a:pt x="100695" y="2850059"/>
                  </a:lnTo>
                  <a:lnTo>
                    <a:pt x="71634" y="2817041"/>
                  </a:lnTo>
                  <a:lnTo>
                    <a:pt x="46938" y="2780478"/>
                  </a:lnTo>
                  <a:lnTo>
                    <a:pt x="27017" y="2740778"/>
                  </a:lnTo>
                  <a:lnTo>
                    <a:pt x="12280" y="2698350"/>
                  </a:lnTo>
                  <a:lnTo>
                    <a:pt x="3138" y="2653606"/>
                  </a:lnTo>
                  <a:lnTo>
                    <a:pt x="0" y="2606954"/>
                  </a:lnTo>
                  <a:lnTo>
                    <a:pt x="0" y="3437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02303" y="3342894"/>
            <a:ext cx="1394460" cy="1062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Sub-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Domain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Sub-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Domain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Sub-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Domain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Sub-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Domain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2303" y="5415788"/>
            <a:ext cx="13944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Sub-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Domain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93055" y="4608067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0" y="731011"/>
                </a:lnTo>
              </a:path>
            </a:pathLst>
          </a:custGeom>
          <a:ln w="57150">
            <a:solidFill>
              <a:srgbClr val="FFFF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746367" y="2932938"/>
            <a:ext cx="3583940" cy="3159125"/>
            <a:chOff x="6746367" y="2932938"/>
            <a:chExt cx="3583940" cy="3159125"/>
          </a:xfrm>
        </p:grpSpPr>
        <p:sp>
          <p:nvSpPr>
            <p:cNvPr id="16" name="object 16"/>
            <p:cNvSpPr/>
            <p:nvPr/>
          </p:nvSpPr>
          <p:spPr>
            <a:xfrm>
              <a:off x="6746367" y="2932938"/>
              <a:ext cx="3583940" cy="3159125"/>
            </a:xfrm>
            <a:custGeom>
              <a:avLst/>
              <a:gdLst/>
              <a:ahLst/>
              <a:cxnLst/>
              <a:rect l="l" t="t" r="r" b="b"/>
              <a:pathLst>
                <a:path w="3583940" h="3159125">
                  <a:moveTo>
                    <a:pt x="3391280" y="0"/>
                  </a:moveTo>
                  <a:lnTo>
                    <a:pt x="192150" y="0"/>
                  </a:lnTo>
                  <a:lnTo>
                    <a:pt x="148076" y="5071"/>
                  </a:lnTo>
                  <a:lnTo>
                    <a:pt x="107626" y="19518"/>
                  </a:lnTo>
                  <a:lnTo>
                    <a:pt x="71949" y="42187"/>
                  </a:lnTo>
                  <a:lnTo>
                    <a:pt x="42197" y="71925"/>
                  </a:lnTo>
                  <a:lnTo>
                    <a:pt x="19521" y="107579"/>
                  </a:lnTo>
                  <a:lnTo>
                    <a:pt x="5072" y="147996"/>
                  </a:lnTo>
                  <a:lnTo>
                    <a:pt x="0" y="192024"/>
                  </a:lnTo>
                  <a:lnTo>
                    <a:pt x="0" y="2966999"/>
                  </a:lnTo>
                  <a:lnTo>
                    <a:pt x="5072" y="3011041"/>
                  </a:lnTo>
                  <a:lnTo>
                    <a:pt x="19521" y="3051470"/>
                  </a:lnTo>
                  <a:lnTo>
                    <a:pt x="42197" y="3087133"/>
                  </a:lnTo>
                  <a:lnTo>
                    <a:pt x="71949" y="3116878"/>
                  </a:lnTo>
                  <a:lnTo>
                    <a:pt x="107626" y="3139552"/>
                  </a:lnTo>
                  <a:lnTo>
                    <a:pt x="148076" y="3154001"/>
                  </a:lnTo>
                  <a:lnTo>
                    <a:pt x="192150" y="3159074"/>
                  </a:lnTo>
                  <a:lnTo>
                    <a:pt x="3391280" y="3159074"/>
                  </a:lnTo>
                  <a:lnTo>
                    <a:pt x="3435315" y="3154001"/>
                  </a:lnTo>
                  <a:lnTo>
                    <a:pt x="3475750" y="3139552"/>
                  </a:lnTo>
                  <a:lnTo>
                    <a:pt x="3511429" y="3116878"/>
                  </a:lnTo>
                  <a:lnTo>
                    <a:pt x="3541194" y="3087133"/>
                  </a:lnTo>
                  <a:lnTo>
                    <a:pt x="3563888" y="3051470"/>
                  </a:lnTo>
                  <a:lnTo>
                    <a:pt x="3578353" y="3011041"/>
                  </a:lnTo>
                  <a:lnTo>
                    <a:pt x="3583431" y="2966999"/>
                  </a:lnTo>
                  <a:lnTo>
                    <a:pt x="3583431" y="192024"/>
                  </a:lnTo>
                  <a:lnTo>
                    <a:pt x="3578353" y="147996"/>
                  </a:lnTo>
                  <a:lnTo>
                    <a:pt x="3563888" y="107579"/>
                  </a:lnTo>
                  <a:lnTo>
                    <a:pt x="3541194" y="71925"/>
                  </a:lnTo>
                  <a:lnTo>
                    <a:pt x="3511429" y="42187"/>
                  </a:lnTo>
                  <a:lnTo>
                    <a:pt x="3475750" y="19518"/>
                  </a:lnTo>
                  <a:lnTo>
                    <a:pt x="3435315" y="5071"/>
                  </a:lnTo>
                  <a:lnTo>
                    <a:pt x="33912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54190" y="3256407"/>
              <a:ext cx="3054350" cy="2835910"/>
            </a:xfrm>
            <a:custGeom>
              <a:avLst/>
              <a:gdLst/>
              <a:ahLst/>
              <a:cxnLst/>
              <a:rect l="l" t="t" r="r" b="b"/>
              <a:pathLst>
                <a:path w="3054350" h="2835910">
                  <a:moveTo>
                    <a:pt x="0" y="0"/>
                  </a:moveTo>
                  <a:lnTo>
                    <a:pt x="0" y="2835605"/>
                  </a:lnTo>
                </a:path>
                <a:path w="3054350" h="2835910">
                  <a:moveTo>
                    <a:pt x="1002156" y="0"/>
                  </a:moveTo>
                  <a:lnTo>
                    <a:pt x="1002156" y="2835605"/>
                  </a:lnTo>
                </a:path>
                <a:path w="3054350" h="2835910">
                  <a:moveTo>
                    <a:pt x="3053841" y="0"/>
                  </a:moveTo>
                  <a:lnTo>
                    <a:pt x="3053841" y="2835605"/>
                  </a:lnTo>
                </a:path>
                <a:path w="3054350" h="2835910">
                  <a:moveTo>
                    <a:pt x="2022855" y="0"/>
                  </a:moveTo>
                  <a:lnTo>
                    <a:pt x="2022855" y="2835605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740017" y="2274570"/>
            <a:ext cx="3719829" cy="568325"/>
            <a:chOff x="6740017" y="2274570"/>
            <a:chExt cx="3719829" cy="568325"/>
          </a:xfrm>
        </p:grpSpPr>
        <p:sp>
          <p:nvSpPr>
            <p:cNvPr id="19" name="object 19"/>
            <p:cNvSpPr/>
            <p:nvPr/>
          </p:nvSpPr>
          <p:spPr>
            <a:xfrm>
              <a:off x="6746367" y="2280920"/>
              <a:ext cx="3707129" cy="555625"/>
            </a:xfrm>
            <a:custGeom>
              <a:avLst/>
              <a:gdLst/>
              <a:ahLst/>
              <a:cxnLst/>
              <a:rect l="l" t="t" r="r" b="b"/>
              <a:pathLst>
                <a:path w="3707129" h="555625">
                  <a:moveTo>
                    <a:pt x="3429254" y="0"/>
                  </a:moveTo>
                  <a:lnTo>
                    <a:pt x="3429254" y="107441"/>
                  </a:lnTo>
                  <a:lnTo>
                    <a:pt x="277749" y="107441"/>
                  </a:lnTo>
                  <a:lnTo>
                    <a:pt x="277749" y="0"/>
                  </a:lnTo>
                  <a:lnTo>
                    <a:pt x="0" y="277621"/>
                  </a:lnTo>
                  <a:lnTo>
                    <a:pt x="277749" y="555370"/>
                  </a:lnTo>
                  <a:lnTo>
                    <a:pt x="277749" y="447928"/>
                  </a:lnTo>
                  <a:lnTo>
                    <a:pt x="3429254" y="447928"/>
                  </a:lnTo>
                  <a:lnTo>
                    <a:pt x="3429254" y="555370"/>
                  </a:lnTo>
                  <a:lnTo>
                    <a:pt x="3707003" y="277621"/>
                  </a:lnTo>
                  <a:lnTo>
                    <a:pt x="3429254" y="0"/>
                  </a:lnTo>
                  <a:close/>
                </a:path>
              </a:pathLst>
            </a:custGeom>
            <a:solidFill>
              <a:srgbClr val="0033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46367" y="2280920"/>
              <a:ext cx="3707129" cy="555625"/>
            </a:xfrm>
            <a:custGeom>
              <a:avLst/>
              <a:gdLst/>
              <a:ahLst/>
              <a:cxnLst/>
              <a:rect l="l" t="t" r="r" b="b"/>
              <a:pathLst>
                <a:path w="3707129" h="555625">
                  <a:moveTo>
                    <a:pt x="0" y="277621"/>
                  </a:moveTo>
                  <a:lnTo>
                    <a:pt x="277749" y="0"/>
                  </a:lnTo>
                  <a:lnTo>
                    <a:pt x="277749" y="107441"/>
                  </a:lnTo>
                  <a:lnTo>
                    <a:pt x="3429254" y="107441"/>
                  </a:lnTo>
                  <a:lnTo>
                    <a:pt x="3429254" y="0"/>
                  </a:lnTo>
                  <a:lnTo>
                    <a:pt x="3707003" y="277621"/>
                  </a:lnTo>
                  <a:lnTo>
                    <a:pt x="3429254" y="555370"/>
                  </a:lnTo>
                  <a:lnTo>
                    <a:pt x="3429254" y="447928"/>
                  </a:lnTo>
                  <a:lnTo>
                    <a:pt x="277749" y="447928"/>
                  </a:lnTo>
                  <a:lnTo>
                    <a:pt x="277749" y="555370"/>
                  </a:lnTo>
                  <a:lnTo>
                    <a:pt x="0" y="277621"/>
                  </a:lnTo>
                  <a:close/>
                </a:path>
              </a:pathLst>
            </a:custGeom>
            <a:ln w="12700">
              <a:solidFill>
                <a:srgbClr val="0069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735569" y="2386330"/>
            <a:ext cx="17297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Maturity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2" name="object 22"/>
          <p:cNvSpPr txBox="1"/>
          <p:nvPr/>
        </p:nvSpPr>
        <p:spPr>
          <a:xfrm>
            <a:off x="7018401" y="4073779"/>
            <a:ext cx="279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04689"/>
                </a:solidFill>
                <a:latin typeface="Arial"/>
                <a:cs typeface="Arial"/>
              </a:rPr>
              <a:t>Maturity</a:t>
            </a:r>
            <a:r>
              <a:rPr sz="1800" b="1" i="1" spc="-60" dirty="0">
                <a:solidFill>
                  <a:srgbClr val="00468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4689"/>
                </a:solidFill>
                <a:latin typeface="Arial"/>
                <a:cs typeface="Arial"/>
              </a:rPr>
              <a:t>levels</a:t>
            </a:r>
            <a:r>
              <a:rPr sz="1800" b="1" i="1" spc="-60" dirty="0">
                <a:solidFill>
                  <a:srgbClr val="00468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4689"/>
                </a:solidFill>
                <a:latin typeface="Arial"/>
                <a:cs typeface="Arial"/>
              </a:rPr>
              <a:t>have</a:t>
            </a:r>
            <a:r>
              <a:rPr sz="1800" b="1" i="1" spc="-55" dirty="0">
                <a:solidFill>
                  <a:srgbClr val="004689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004689"/>
                </a:solidFill>
                <a:latin typeface="Arial"/>
                <a:cs typeface="Arial"/>
              </a:rPr>
              <a:t>been </a:t>
            </a:r>
            <a:r>
              <a:rPr sz="1800" b="1" i="1" dirty="0">
                <a:solidFill>
                  <a:srgbClr val="004689"/>
                </a:solidFill>
                <a:latin typeface="Arial"/>
                <a:cs typeface="Arial"/>
              </a:rPr>
              <a:t>classified</a:t>
            </a:r>
            <a:r>
              <a:rPr sz="1800" b="1" i="1" spc="-60" dirty="0">
                <a:solidFill>
                  <a:srgbClr val="00468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4689"/>
                </a:solidFill>
                <a:latin typeface="Arial"/>
                <a:cs typeface="Arial"/>
              </a:rPr>
              <a:t>across</a:t>
            </a:r>
            <a:r>
              <a:rPr sz="1800" b="1" i="1" spc="-55" dirty="0">
                <a:solidFill>
                  <a:srgbClr val="00468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4689"/>
                </a:solidFill>
                <a:latin typeface="Arial"/>
                <a:cs typeface="Arial"/>
              </a:rPr>
              <a:t>5</a:t>
            </a:r>
            <a:r>
              <a:rPr sz="1800" b="1" i="1" spc="-60" dirty="0">
                <a:solidFill>
                  <a:srgbClr val="004689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004689"/>
                </a:solidFill>
                <a:latin typeface="Arial"/>
                <a:cs typeface="Arial"/>
              </a:rPr>
              <a:t>levels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812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8D"/>
                </a:solidFill>
              </a:rPr>
              <a:t>Design</a:t>
            </a:r>
            <a:r>
              <a:rPr sz="2000" spc="-30" dirty="0">
                <a:solidFill>
                  <a:srgbClr val="00338D"/>
                </a:solidFill>
              </a:rPr>
              <a:t> </a:t>
            </a:r>
            <a:r>
              <a:rPr sz="2000" dirty="0">
                <a:solidFill>
                  <a:srgbClr val="00338D"/>
                </a:solidFill>
              </a:rPr>
              <a:t>Consideration:</a:t>
            </a:r>
            <a:r>
              <a:rPr sz="2000" spc="-50" dirty="0">
                <a:solidFill>
                  <a:srgbClr val="00338D"/>
                </a:solidFill>
              </a:rPr>
              <a:t> </a:t>
            </a:r>
            <a:r>
              <a:rPr sz="2000" dirty="0">
                <a:solidFill>
                  <a:srgbClr val="00338D"/>
                </a:solidFill>
              </a:rPr>
              <a:t>Six</a:t>
            </a:r>
            <a:r>
              <a:rPr sz="2000" spc="-5" dirty="0">
                <a:solidFill>
                  <a:srgbClr val="00338D"/>
                </a:solidFill>
              </a:rPr>
              <a:t> </a:t>
            </a:r>
            <a:r>
              <a:rPr sz="2000" dirty="0">
                <a:solidFill>
                  <a:srgbClr val="00338D"/>
                </a:solidFill>
              </a:rPr>
              <a:t>Domains</a:t>
            </a:r>
            <a:r>
              <a:rPr sz="2000" spc="-20" dirty="0">
                <a:solidFill>
                  <a:srgbClr val="00338D"/>
                </a:solidFill>
              </a:rPr>
              <a:t> </a:t>
            </a:r>
            <a:r>
              <a:rPr sz="2000" dirty="0">
                <a:solidFill>
                  <a:srgbClr val="00338D"/>
                </a:solidFill>
              </a:rPr>
              <a:t>reflect</a:t>
            </a:r>
            <a:r>
              <a:rPr sz="2000" spc="-45" dirty="0">
                <a:solidFill>
                  <a:srgbClr val="00338D"/>
                </a:solidFill>
              </a:rPr>
              <a:t> </a:t>
            </a:r>
            <a:r>
              <a:rPr sz="2000" dirty="0">
                <a:solidFill>
                  <a:srgbClr val="00338D"/>
                </a:solidFill>
              </a:rPr>
              <a:t>key</a:t>
            </a:r>
            <a:r>
              <a:rPr sz="2000" spc="-20" dirty="0">
                <a:solidFill>
                  <a:srgbClr val="00338D"/>
                </a:solidFill>
              </a:rPr>
              <a:t> </a:t>
            </a:r>
            <a:r>
              <a:rPr sz="2000" dirty="0">
                <a:solidFill>
                  <a:srgbClr val="00338D"/>
                </a:solidFill>
              </a:rPr>
              <a:t>utility</a:t>
            </a:r>
            <a:r>
              <a:rPr sz="2000" spc="-30" dirty="0">
                <a:solidFill>
                  <a:srgbClr val="00338D"/>
                </a:solidFill>
              </a:rPr>
              <a:t> </a:t>
            </a:r>
            <a:r>
              <a:rPr sz="2000" spc="-10" dirty="0">
                <a:solidFill>
                  <a:srgbClr val="00338D"/>
                </a:solidFill>
              </a:rPr>
              <a:t>functions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-3175" y="721517"/>
            <a:ext cx="12198350" cy="5720080"/>
            <a:chOff x="-3175" y="721517"/>
            <a:chExt cx="12198350" cy="5720080"/>
          </a:xfrm>
        </p:grpSpPr>
        <p:sp>
          <p:nvSpPr>
            <p:cNvPr id="4" name="object 4"/>
            <p:cNvSpPr/>
            <p:nvPr/>
          </p:nvSpPr>
          <p:spPr>
            <a:xfrm>
              <a:off x="0" y="724692"/>
              <a:ext cx="12192000" cy="24765"/>
            </a:xfrm>
            <a:custGeom>
              <a:avLst/>
              <a:gdLst/>
              <a:ahLst/>
              <a:cxnLst/>
              <a:rect l="l" t="t" r="r" b="b"/>
              <a:pathLst>
                <a:path w="12192000" h="24765">
                  <a:moveTo>
                    <a:pt x="0" y="24734"/>
                  </a:moveTo>
                  <a:lnTo>
                    <a:pt x="1219200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9476" y="795909"/>
              <a:ext cx="24130" cy="5639435"/>
            </a:xfrm>
            <a:custGeom>
              <a:avLst/>
              <a:gdLst/>
              <a:ahLst/>
              <a:cxnLst/>
              <a:rect l="l" t="t" r="r" b="b"/>
              <a:pathLst>
                <a:path w="24129" h="5639435">
                  <a:moveTo>
                    <a:pt x="0" y="0"/>
                  </a:moveTo>
                  <a:lnTo>
                    <a:pt x="24129" y="5639320"/>
                  </a:lnTo>
                </a:path>
              </a:pathLst>
            </a:custGeom>
            <a:ln w="12700">
              <a:solidFill>
                <a:srgbClr val="3B3B3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30284" y="3599687"/>
              <a:ext cx="1131570" cy="302895"/>
            </a:xfrm>
            <a:custGeom>
              <a:avLst/>
              <a:gdLst/>
              <a:ahLst/>
              <a:cxnLst/>
              <a:rect l="l" t="t" r="r" b="b"/>
              <a:pathLst>
                <a:path w="1131570" h="302895">
                  <a:moveTo>
                    <a:pt x="0" y="0"/>
                  </a:moveTo>
                  <a:lnTo>
                    <a:pt x="49911" y="58038"/>
                  </a:lnTo>
                  <a:lnTo>
                    <a:pt x="83820" y="93980"/>
                  </a:lnTo>
                  <a:lnTo>
                    <a:pt x="114808" y="122555"/>
                  </a:lnTo>
                  <a:lnTo>
                    <a:pt x="155067" y="156082"/>
                  </a:lnTo>
                  <a:lnTo>
                    <a:pt x="199771" y="186562"/>
                  </a:lnTo>
                  <a:lnTo>
                    <a:pt x="249047" y="214884"/>
                  </a:lnTo>
                  <a:lnTo>
                    <a:pt x="316738" y="245363"/>
                  </a:lnTo>
                  <a:lnTo>
                    <a:pt x="359918" y="261874"/>
                  </a:lnTo>
                  <a:lnTo>
                    <a:pt x="424434" y="278764"/>
                  </a:lnTo>
                  <a:lnTo>
                    <a:pt x="490855" y="293116"/>
                  </a:lnTo>
                  <a:lnTo>
                    <a:pt x="556768" y="298831"/>
                  </a:lnTo>
                  <a:lnTo>
                    <a:pt x="587883" y="301244"/>
                  </a:lnTo>
                  <a:lnTo>
                    <a:pt x="621792" y="302894"/>
                  </a:lnTo>
                  <a:lnTo>
                    <a:pt x="652018" y="301879"/>
                  </a:lnTo>
                  <a:lnTo>
                    <a:pt x="688340" y="299338"/>
                  </a:lnTo>
                  <a:lnTo>
                    <a:pt x="721614" y="293750"/>
                  </a:lnTo>
                  <a:lnTo>
                    <a:pt x="757555" y="288925"/>
                  </a:lnTo>
                  <a:lnTo>
                    <a:pt x="796798" y="281178"/>
                  </a:lnTo>
                  <a:lnTo>
                    <a:pt x="834644" y="272669"/>
                  </a:lnTo>
                  <a:lnTo>
                    <a:pt x="874141" y="261619"/>
                  </a:lnTo>
                  <a:lnTo>
                    <a:pt x="945642" y="235204"/>
                  </a:lnTo>
                  <a:lnTo>
                    <a:pt x="981329" y="215011"/>
                  </a:lnTo>
                  <a:lnTo>
                    <a:pt x="1006983" y="201803"/>
                  </a:lnTo>
                  <a:lnTo>
                    <a:pt x="1025144" y="238251"/>
                  </a:lnTo>
                  <a:lnTo>
                    <a:pt x="1131316" y="62737"/>
                  </a:lnTo>
                  <a:lnTo>
                    <a:pt x="921131" y="47625"/>
                  </a:lnTo>
                  <a:lnTo>
                    <a:pt x="939800" y="80391"/>
                  </a:lnTo>
                  <a:lnTo>
                    <a:pt x="896239" y="105410"/>
                  </a:lnTo>
                  <a:lnTo>
                    <a:pt x="845185" y="126364"/>
                  </a:lnTo>
                  <a:lnTo>
                    <a:pt x="798068" y="144399"/>
                  </a:lnTo>
                  <a:lnTo>
                    <a:pt x="757936" y="155320"/>
                  </a:lnTo>
                  <a:lnTo>
                    <a:pt x="707771" y="169291"/>
                  </a:lnTo>
                  <a:lnTo>
                    <a:pt x="655828" y="181610"/>
                  </a:lnTo>
                  <a:lnTo>
                    <a:pt x="609346" y="189230"/>
                  </a:lnTo>
                  <a:lnTo>
                    <a:pt x="555498" y="195961"/>
                  </a:lnTo>
                  <a:lnTo>
                    <a:pt x="500888" y="197485"/>
                  </a:lnTo>
                  <a:lnTo>
                    <a:pt x="439293" y="195199"/>
                  </a:lnTo>
                  <a:lnTo>
                    <a:pt x="393446" y="192405"/>
                  </a:lnTo>
                  <a:lnTo>
                    <a:pt x="341884" y="187198"/>
                  </a:lnTo>
                  <a:lnTo>
                    <a:pt x="291084" y="175768"/>
                  </a:lnTo>
                  <a:lnTo>
                    <a:pt x="241173" y="160781"/>
                  </a:lnTo>
                  <a:lnTo>
                    <a:pt x="187071" y="138049"/>
                  </a:lnTo>
                  <a:lnTo>
                    <a:pt x="136017" y="111125"/>
                  </a:lnTo>
                  <a:lnTo>
                    <a:pt x="84836" y="76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30284" y="3599687"/>
              <a:ext cx="1131570" cy="302895"/>
            </a:xfrm>
            <a:custGeom>
              <a:avLst/>
              <a:gdLst/>
              <a:ahLst/>
              <a:cxnLst/>
              <a:rect l="l" t="t" r="r" b="b"/>
              <a:pathLst>
                <a:path w="1131570" h="302895">
                  <a:moveTo>
                    <a:pt x="939800" y="80391"/>
                  </a:moveTo>
                  <a:lnTo>
                    <a:pt x="921131" y="47625"/>
                  </a:lnTo>
                  <a:lnTo>
                    <a:pt x="1131316" y="62737"/>
                  </a:lnTo>
                  <a:lnTo>
                    <a:pt x="1025144" y="238251"/>
                  </a:lnTo>
                  <a:lnTo>
                    <a:pt x="1006983" y="201803"/>
                  </a:lnTo>
                  <a:lnTo>
                    <a:pt x="981329" y="215011"/>
                  </a:lnTo>
                  <a:lnTo>
                    <a:pt x="945642" y="235204"/>
                  </a:lnTo>
                  <a:lnTo>
                    <a:pt x="909955" y="249174"/>
                  </a:lnTo>
                  <a:lnTo>
                    <a:pt x="834644" y="272669"/>
                  </a:lnTo>
                  <a:lnTo>
                    <a:pt x="796798" y="281178"/>
                  </a:lnTo>
                  <a:lnTo>
                    <a:pt x="757555" y="288925"/>
                  </a:lnTo>
                  <a:lnTo>
                    <a:pt x="721614" y="293750"/>
                  </a:lnTo>
                  <a:lnTo>
                    <a:pt x="688340" y="299338"/>
                  </a:lnTo>
                  <a:lnTo>
                    <a:pt x="652018" y="301879"/>
                  </a:lnTo>
                  <a:lnTo>
                    <a:pt x="621792" y="302894"/>
                  </a:lnTo>
                  <a:lnTo>
                    <a:pt x="587883" y="301244"/>
                  </a:lnTo>
                  <a:lnTo>
                    <a:pt x="556768" y="298831"/>
                  </a:lnTo>
                  <a:lnTo>
                    <a:pt x="524891" y="297180"/>
                  </a:lnTo>
                  <a:lnTo>
                    <a:pt x="490855" y="293116"/>
                  </a:lnTo>
                  <a:lnTo>
                    <a:pt x="456946" y="285750"/>
                  </a:lnTo>
                  <a:lnTo>
                    <a:pt x="424434" y="278764"/>
                  </a:lnTo>
                  <a:lnTo>
                    <a:pt x="359918" y="261874"/>
                  </a:lnTo>
                  <a:lnTo>
                    <a:pt x="316738" y="245363"/>
                  </a:lnTo>
                  <a:lnTo>
                    <a:pt x="280035" y="230505"/>
                  </a:lnTo>
                  <a:lnTo>
                    <a:pt x="222758" y="200025"/>
                  </a:lnTo>
                  <a:lnTo>
                    <a:pt x="177038" y="171195"/>
                  </a:lnTo>
                  <a:lnTo>
                    <a:pt x="133604" y="138684"/>
                  </a:lnTo>
                  <a:lnTo>
                    <a:pt x="83820" y="93980"/>
                  </a:lnTo>
                  <a:lnTo>
                    <a:pt x="49911" y="58038"/>
                  </a:lnTo>
                  <a:lnTo>
                    <a:pt x="0" y="0"/>
                  </a:lnTo>
                  <a:lnTo>
                    <a:pt x="84836" y="76581"/>
                  </a:lnTo>
                  <a:lnTo>
                    <a:pt x="112141" y="96774"/>
                  </a:lnTo>
                  <a:lnTo>
                    <a:pt x="161798" y="125475"/>
                  </a:lnTo>
                  <a:lnTo>
                    <a:pt x="241173" y="160781"/>
                  </a:lnTo>
                  <a:lnTo>
                    <a:pt x="291084" y="175768"/>
                  </a:lnTo>
                  <a:lnTo>
                    <a:pt x="341884" y="187198"/>
                  </a:lnTo>
                  <a:lnTo>
                    <a:pt x="393446" y="192405"/>
                  </a:lnTo>
                  <a:lnTo>
                    <a:pt x="439293" y="195199"/>
                  </a:lnTo>
                  <a:lnTo>
                    <a:pt x="500888" y="197485"/>
                  </a:lnTo>
                  <a:lnTo>
                    <a:pt x="555498" y="195961"/>
                  </a:lnTo>
                  <a:lnTo>
                    <a:pt x="609346" y="189230"/>
                  </a:lnTo>
                  <a:lnTo>
                    <a:pt x="655828" y="181610"/>
                  </a:lnTo>
                  <a:lnTo>
                    <a:pt x="707771" y="169291"/>
                  </a:lnTo>
                  <a:lnTo>
                    <a:pt x="757936" y="155320"/>
                  </a:lnTo>
                  <a:lnTo>
                    <a:pt x="798068" y="144399"/>
                  </a:lnTo>
                  <a:lnTo>
                    <a:pt x="845185" y="126364"/>
                  </a:lnTo>
                  <a:lnTo>
                    <a:pt x="896239" y="105410"/>
                  </a:lnTo>
                  <a:lnTo>
                    <a:pt x="939800" y="80391"/>
                  </a:lnTo>
                </a:path>
              </a:pathLst>
            </a:custGeom>
            <a:ln w="6350">
              <a:solidFill>
                <a:srgbClr val="C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45521" y="2161031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40" h="1005839">
                  <a:moveTo>
                    <a:pt x="502920" y="0"/>
                  </a:moveTo>
                  <a:lnTo>
                    <a:pt x="454466" y="2302"/>
                  </a:lnTo>
                  <a:lnTo>
                    <a:pt x="407320" y="9068"/>
                  </a:lnTo>
                  <a:lnTo>
                    <a:pt x="361691" y="20088"/>
                  </a:lnTo>
                  <a:lnTo>
                    <a:pt x="317790" y="35150"/>
                  </a:lnTo>
                  <a:lnTo>
                    <a:pt x="275827" y="54044"/>
                  </a:lnTo>
                  <a:lnTo>
                    <a:pt x="236013" y="76558"/>
                  </a:lnTo>
                  <a:lnTo>
                    <a:pt x="198557" y="102483"/>
                  </a:lnTo>
                  <a:lnTo>
                    <a:pt x="163670" y="131608"/>
                  </a:lnTo>
                  <a:lnTo>
                    <a:pt x="131563" y="163720"/>
                  </a:lnTo>
                  <a:lnTo>
                    <a:pt x="102445" y="198611"/>
                  </a:lnTo>
                  <a:lnTo>
                    <a:pt x="76528" y="236069"/>
                  </a:lnTo>
                  <a:lnTo>
                    <a:pt x="54020" y="275883"/>
                  </a:lnTo>
                  <a:lnTo>
                    <a:pt x="35134" y="317842"/>
                  </a:lnTo>
                  <a:lnTo>
                    <a:pt x="20078" y="361737"/>
                  </a:lnTo>
                  <a:lnTo>
                    <a:pt x="9063" y="407355"/>
                  </a:lnTo>
                  <a:lnTo>
                    <a:pt x="2301" y="454486"/>
                  </a:lnTo>
                  <a:lnTo>
                    <a:pt x="0" y="502919"/>
                  </a:lnTo>
                  <a:lnTo>
                    <a:pt x="2301" y="551353"/>
                  </a:lnTo>
                  <a:lnTo>
                    <a:pt x="9063" y="598484"/>
                  </a:lnTo>
                  <a:lnTo>
                    <a:pt x="20078" y="644102"/>
                  </a:lnTo>
                  <a:lnTo>
                    <a:pt x="35134" y="687997"/>
                  </a:lnTo>
                  <a:lnTo>
                    <a:pt x="54020" y="729956"/>
                  </a:lnTo>
                  <a:lnTo>
                    <a:pt x="76528" y="769770"/>
                  </a:lnTo>
                  <a:lnTo>
                    <a:pt x="102445" y="807228"/>
                  </a:lnTo>
                  <a:lnTo>
                    <a:pt x="131563" y="842119"/>
                  </a:lnTo>
                  <a:lnTo>
                    <a:pt x="163670" y="874231"/>
                  </a:lnTo>
                  <a:lnTo>
                    <a:pt x="198557" y="903356"/>
                  </a:lnTo>
                  <a:lnTo>
                    <a:pt x="236013" y="929281"/>
                  </a:lnTo>
                  <a:lnTo>
                    <a:pt x="275827" y="951795"/>
                  </a:lnTo>
                  <a:lnTo>
                    <a:pt x="317790" y="970689"/>
                  </a:lnTo>
                  <a:lnTo>
                    <a:pt x="361691" y="985751"/>
                  </a:lnTo>
                  <a:lnTo>
                    <a:pt x="407320" y="996771"/>
                  </a:lnTo>
                  <a:lnTo>
                    <a:pt x="454466" y="1003537"/>
                  </a:lnTo>
                  <a:lnTo>
                    <a:pt x="502920" y="1005839"/>
                  </a:lnTo>
                  <a:lnTo>
                    <a:pt x="551353" y="1003537"/>
                  </a:lnTo>
                  <a:lnTo>
                    <a:pt x="598484" y="996771"/>
                  </a:lnTo>
                  <a:lnTo>
                    <a:pt x="644102" y="985751"/>
                  </a:lnTo>
                  <a:lnTo>
                    <a:pt x="687997" y="970689"/>
                  </a:lnTo>
                  <a:lnTo>
                    <a:pt x="729956" y="951795"/>
                  </a:lnTo>
                  <a:lnTo>
                    <a:pt x="769770" y="929281"/>
                  </a:lnTo>
                  <a:lnTo>
                    <a:pt x="807228" y="903356"/>
                  </a:lnTo>
                  <a:lnTo>
                    <a:pt x="842119" y="874231"/>
                  </a:lnTo>
                  <a:lnTo>
                    <a:pt x="874231" y="842119"/>
                  </a:lnTo>
                  <a:lnTo>
                    <a:pt x="903356" y="807228"/>
                  </a:lnTo>
                  <a:lnTo>
                    <a:pt x="929281" y="769770"/>
                  </a:lnTo>
                  <a:lnTo>
                    <a:pt x="951795" y="729956"/>
                  </a:lnTo>
                  <a:lnTo>
                    <a:pt x="970689" y="687997"/>
                  </a:lnTo>
                  <a:lnTo>
                    <a:pt x="985751" y="644102"/>
                  </a:lnTo>
                  <a:lnTo>
                    <a:pt x="996771" y="598484"/>
                  </a:lnTo>
                  <a:lnTo>
                    <a:pt x="1003537" y="551353"/>
                  </a:lnTo>
                  <a:lnTo>
                    <a:pt x="1005839" y="502919"/>
                  </a:lnTo>
                  <a:lnTo>
                    <a:pt x="1003537" y="454486"/>
                  </a:lnTo>
                  <a:lnTo>
                    <a:pt x="996771" y="407355"/>
                  </a:lnTo>
                  <a:lnTo>
                    <a:pt x="985751" y="361737"/>
                  </a:lnTo>
                  <a:lnTo>
                    <a:pt x="970689" y="317842"/>
                  </a:lnTo>
                  <a:lnTo>
                    <a:pt x="951795" y="275883"/>
                  </a:lnTo>
                  <a:lnTo>
                    <a:pt x="929281" y="236069"/>
                  </a:lnTo>
                  <a:lnTo>
                    <a:pt x="903356" y="198611"/>
                  </a:lnTo>
                  <a:lnTo>
                    <a:pt x="874231" y="163720"/>
                  </a:lnTo>
                  <a:lnTo>
                    <a:pt x="842119" y="131608"/>
                  </a:lnTo>
                  <a:lnTo>
                    <a:pt x="807228" y="102483"/>
                  </a:lnTo>
                  <a:lnTo>
                    <a:pt x="769770" y="76558"/>
                  </a:lnTo>
                  <a:lnTo>
                    <a:pt x="729956" y="54044"/>
                  </a:lnTo>
                  <a:lnTo>
                    <a:pt x="687997" y="35150"/>
                  </a:lnTo>
                  <a:lnTo>
                    <a:pt x="644102" y="20088"/>
                  </a:lnTo>
                  <a:lnTo>
                    <a:pt x="598484" y="9068"/>
                  </a:lnTo>
                  <a:lnTo>
                    <a:pt x="551353" y="2302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215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145521" y="2161031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40" h="1005839">
                  <a:moveTo>
                    <a:pt x="0" y="502919"/>
                  </a:moveTo>
                  <a:lnTo>
                    <a:pt x="2301" y="454486"/>
                  </a:lnTo>
                  <a:lnTo>
                    <a:pt x="9063" y="407355"/>
                  </a:lnTo>
                  <a:lnTo>
                    <a:pt x="20078" y="361737"/>
                  </a:lnTo>
                  <a:lnTo>
                    <a:pt x="35134" y="317842"/>
                  </a:lnTo>
                  <a:lnTo>
                    <a:pt x="54020" y="275883"/>
                  </a:lnTo>
                  <a:lnTo>
                    <a:pt x="76528" y="236069"/>
                  </a:lnTo>
                  <a:lnTo>
                    <a:pt x="102445" y="198611"/>
                  </a:lnTo>
                  <a:lnTo>
                    <a:pt x="131563" y="163720"/>
                  </a:lnTo>
                  <a:lnTo>
                    <a:pt x="163670" y="131608"/>
                  </a:lnTo>
                  <a:lnTo>
                    <a:pt x="198557" y="102483"/>
                  </a:lnTo>
                  <a:lnTo>
                    <a:pt x="236013" y="76558"/>
                  </a:lnTo>
                  <a:lnTo>
                    <a:pt x="275827" y="54044"/>
                  </a:lnTo>
                  <a:lnTo>
                    <a:pt x="317790" y="35150"/>
                  </a:lnTo>
                  <a:lnTo>
                    <a:pt x="361691" y="20088"/>
                  </a:lnTo>
                  <a:lnTo>
                    <a:pt x="407320" y="9068"/>
                  </a:lnTo>
                  <a:lnTo>
                    <a:pt x="454466" y="2302"/>
                  </a:lnTo>
                  <a:lnTo>
                    <a:pt x="502920" y="0"/>
                  </a:lnTo>
                  <a:lnTo>
                    <a:pt x="551353" y="2302"/>
                  </a:lnTo>
                  <a:lnTo>
                    <a:pt x="598484" y="9068"/>
                  </a:lnTo>
                  <a:lnTo>
                    <a:pt x="644102" y="20088"/>
                  </a:lnTo>
                  <a:lnTo>
                    <a:pt x="687997" y="35150"/>
                  </a:lnTo>
                  <a:lnTo>
                    <a:pt x="729956" y="54044"/>
                  </a:lnTo>
                  <a:lnTo>
                    <a:pt x="769770" y="76558"/>
                  </a:lnTo>
                  <a:lnTo>
                    <a:pt x="807228" y="102483"/>
                  </a:lnTo>
                  <a:lnTo>
                    <a:pt x="842119" y="131608"/>
                  </a:lnTo>
                  <a:lnTo>
                    <a:pt x="874231" y="163720"/>
                  </a:lnTo>
                  <a:lnTo>
                    <a:pt x="903356" y="198611"/>
                  </a:lnTo>
                  <a:lnTo>
                    <a:pt x="929281" y="236069"/>
                  </a:lnTo>
                  <a:lnTo>
                    <a:pt x="951795" y="275883"/>
                  </a:lnTo>
                  <a:lnTo>
                    <a:pt x="970689" y="317842"/>
                  </a:lnTo>
                  <a:lnTo>
                    <a:pt x="985751" y="361737"/>
                  </a:lnTo>
                  <a:lnTo>
                    <a:pt x="996771" y="407355"/>
                  </a:lnTo>
                  <a:lnTo>
                    <a:pt x="1003537" y="454486"/>
                  </a:lnTo>
                  <a:lnTo>
                    <a:pt x="1005839" y="502919"/>
                  </a:lnTo>
                  <a:lnTo>
                    <a:pt x="1003537" y="551353"/>
                  </a:lnTo>
                  <a:lnTo>
                    <a:pt x="996771" y="598484"/>
                  </a:lnTo>
                  <a:lnTo>
                    <a:pt x="985751" y="644102"/>
                  </a:lnTo>
                  <a:lnTo>
                    <a:pt x="970689" y="687997"/>
                  </a:lnTo>
                  <a:lnTo>
                    <a:pt x="951795" y="729956"/>
                  </a:lnTo>
                  <a:lnTo>
                    <a:pt x="929281" y="769770"/>
                  </a:lnTo>
                  <a:lnTo>
                    <a:pt x="903356" y="807228"/>
                  </a:lnTo>
                  <a:lnTo>
                    <a:pt x="874231" y="842119"/>
                  </a:lnTo>
                  <a:lnTo>
                    <a:pt x="842119" y="874231"/>
                  </a:lnTo>
                  <a:lnTo>
                    <a:pt x="807228" y="903356"/>
                  </a:lnTo>
                  <a:lnTo>
                    <a:pt x="769770" y="929281"/>
                  </a:lnTo>
                  <a:lnTo>
                    <a:pt x="729956" y="951795"/>
                  </a:lnTo>
                  <a:lnTo>
                    <a:pt x="687997" y="970689"/>
                  </a:lnTo>
                  <a:lnTo>
                    <a:pt x="644102" y="985751"/>
                  </a:lnTo>
                  <a:lnTo>
                    <a:pt x="598484" y="996771"/>
                  </a:lnTo>
                  <a:lnTo>
                    <a:pt x="551353" y="1003537"/>
                  </a:lnTo>
                  <a:lnTo>
                    <a:pt x="502920" y="1005839"/>
                  </a:lnTo>
                  <a:lnTo>
                    <a:pt x="454466" y="1003537"/>
                  </a:lnTo>
                  <a:lnTo>
                    <a:pt x="407320" y="996771"/>
                  </a:lnTo>
                  <a:lnTo>
                    <a:pt x="361691" y="985751"/>
                  </a:lnTo>
                  <a:lnTo>
                    <a:pt x="317790" y="970689"/>
                  </a:lnTo>
                  <a:lnTo>
                    <a:pt x="275827" y="951795"/>
                  </a:lnTo>
                  <a:lnTo>
                    <a:pt x="236013" y="929281"/>
                  </a:lnTo>
                  <a:lnTo>
                    <a:pt x="198557" y="903356"/>
                  </a:lnTo>
                  <a:lnTo>
                    <a:pt x="163670" y="874231"/>
                  </a:lnTo>
                  <a:lnTo>
                    <a:pt x="131563" y="842119"/>
                  </a:lnTo>
                  <a:lnTo>
                    <a:pt x="102445" y="807228"/>
                  </a:lnTo>
                  <a:lnTo>
                    <a:pt x="76528" y="769770"/>
                  </a:lnTo>
                  <a:lnTo>
                    <a:pt x="54020" y="729956"/>
                  </a:lnTo>
                  <a:lnTo>
                    <a:pt x="35134" y="687997"/>
                  </a:lnTo>
                  <a:lnTo>
                    <a:pt x="20078" y="644102"/>
                  </a:lnTo>
                  <a:lnTo>
                    <a:pt x="9063" y="598484"/>
                  </a:lnTo>
                  <a:lnTo>
                    <a:pt x="2301" y="551353"/>
                  </a:lnTo>
                  <a:lnTo>
                    <a:pt x="0" y="502919"/>
                  </a:lnTo>
                  <a:close/>
                </a:path>
              </a:pathLst>
            </a:custGeom>
            <a:ln w="38100">
              <a:solidFill>
                <a:srgbClr val="ADE8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80853" y="2409189"/>
              <a:ext cx="535305" cy="508000"/>
            </a:xfrm>
            <a:custGeom>
              <a:avLst/>
              <a:gdLst/>
              <a:ahLst/>
              <a:cxnLst/>
              <a:rect l="l" t="t" r="r" b="b"/>
              <a:pathLst>
                <a:path w="535304" h="508000">
                  <a:moveTo>
                    <a:pt x="529971" y="443992"/>
                  </a:moveTo>
                  <a:lnTo>
                    <a:pt x="491363" y="443992"/>
                  </a:lnTo>
                  <a:lnTo>
                    <a:pt x="491363" y="242951"/>
                  </a:lnTo>
                  <a:lnTo>
                    <a:pt x="491363" y="226949"/>
                  </a:lnTo>
                  <a:lnTo>
                    <a:pt x="438785" y="226949"/>
                  </a:lnTo>
                  <a:lnTo>
                    <a:pt x="438785" y="276098"/>
                  </a:lnTo>
                  <a:lnTo>
                    <a:pt x="438785" y="443992"/>
                  </a:lnTo>
                  <a:lnTo>
                    <a:pt x="372618" y="443992"/>
                  </a:lnTo>
                  <a:lnTo>
                    <a:pt x="372618" y="276098"/>
                  </a:lnTo>
                  <a:lnTo>
                    <a:pt x="395732" y="244094"/>
                  </a:lnTo>
                  <a:lnTo>
                    <a:pt x="399542" y="243459"/>
                  </a:lnTo>
                  <a:lnTo>
                    <a:pt x="402082" y="242951"/>
                  </a:lnTo>
                  <a:lnTo>
                    <a:pt x="409194" y="242951"/>
                  </a:lnTo>
                  <a:lnTo>
                    <a:pt x="412369" y="243459"/>
                  </a:lnTo>
                  <a:lnTo>
                    <a:pt x="438785" y="276098"/>
                  </a:lnTo>
                  <a:lnTo>
                    <a:pt x="438785" y="226949"/>
                  </a:lnTo>
                  <a:lnTo>
                    <a:pt x="300609" y="226949"/>
                  </a:lnTo>
                  <a:lnTo>
                    <a:pt x="300609" y="276098"/>
                  </a:lnTo>
                  <a:lnTo>
                    <a:pt x="300609" y="443992"/>
                  </a:lnTo>
                  <a:lnTo>
                    <a:pt x="234442" y="443992"/>
                  </a:lnTo>
                  <a:lnTo>
                    <a:pt x="234442" y="276098"/>
                  </a:lnTo>
                  <a:lnTo>
                    <a:pt x="257556" y="244094"/>
                  </a:lnTo>
                  <a:lnTo>
                    <a:pt x="261366" y="243459"/>
                  </a:lnTo>
                  <a:lnTo>
                    <a:pt x="264033" y="242951"/>
                  </a:lnTo>
                  <a:lnTo>
                    <a:pt x="271018" y="242951"/>
                  </a:lnTo>
                  <a:lnTo>
                    <a:pt x="274320" y="243459"/>
                  </a:lnTo>
                  <a:lnTo>
                    <a:pt x="300609" y="276098"/>
                  </a:lnTo>
                  <a:lnTo>
                    <a:pt x="300609" y="226949"/>
                  </a:lnTo>
                  <a:lnTo>
                    <a:pt x="160528" y="226949"/>
                  </a:lnTo>
                  <a:lnTo>
                    <a:pt x="160528" y="276098"/>
                  </a:lnTo>
                  <a:lnTo>
                    <a:pt x="160528" y="443992"/>
                  </a:lnTo>
                  <a:lnTo>
                    <a:pt x="94996" y="443992"/>
                  </a:lnTo>
                  <a:lnTo>
                    <a:pt x="94996" y="276098"/>
                  </a:lnTo>
                  <a:lnTo>
                    <a:pt x="118237" y="244094"/>
                  </a:lnTo>
                  <a:lnTo>
                    <a:pt x="124587" y="242951"/>
                  </a:lnTo>
                  <a:lnTo>
                    <a:pt x="131064" y="242951"/>
                  </a:lnTo>
                  <a:lnTo>
                    <a:pt x="159893" y="270002"/>
                  </a:lnTo>
                  <a:lnTo>
                    <a:pt x="160528" y="276098"/>
                  </a:lnTo>
                  <a:lnTo>
                    <a:pt x="160528" y="226949"/>
                  </a:lnTo>
                  <a:lnTo>
                    <a:pt x="43688" y="226949"/>
                  </a:lnTo>
                  <a:lnTo>
                    <a:pt x="43688" y="443992"/>
                  </a:lnTo>
                  <a:lnTo>
                    <a:pt x="5080" y="443992"/>
                  </a:lnTo>
                  <a:lnTo>
                    <a:pt x="5080" y="508000"/>
                  </a:lnTo>
                  <a:lnTo>
                    <a:pt x="529971" y="508000"/>
                  </a:lnTo>
                  <a:lnTo>
                    <a:pt x="529971" y="443992"/>
                  </a:lnTo>
                  <a:close/>
                </a:path>
                <a:path w="535304" h="508000">
                  <a:moveTo>
                    <a:pt x="535051" y="180086"/>
                  </a:moveTo>
                  <a:lnTo>
                    <a:pt x="518287" y="180086"/>
                  </a:lnTo>
                  <a:lnTo>
                    <a:pt x="518287" y="161544"/>
                  </a:lnTo>
                  <a:lnTo>
                    <a:pt x="505841" y="153543"/>
                  </a:lnTo>
                  <a:lnTo>
                    <a:pt x="375564" y="69723"/>
                  </a:lnTo>
                  <a:lnTo>
                    <a:pt x="308483" y="26568"/>
                  </a:lnTo>
                  <a:lnTo>
                    <a:pt x="308483" y="107950"/>
                  </a:lnTo>
                  <a:lnTo>
                    <a:pt x="308483" y="116586"/>
                  </a:lnTo>
                  <a:lnTo>
                    <a:pt x="307848" y="120269"/>
                  </a:lnTo>
                  <a:lnTo>
                    <a:pt x="306578" y="123952"/>
                  </a:lnTo>
                  <a:lnTo>
                    <a:pt x="305308" y="128270"/>
                  </a:lnTo>
                  <a:lnTo>
                    <a:pt x="304038" y="131318"/>
                  </a:lnTo>
                  <a:lnTo>
                    <a:pt x="302006" y="135636"/>
                  </a:lnTo>
                  <a:lnTo>
                    <a:pt x="298831" y="138811"/>
                  </a:lnTo>
                  <a:lnTo>
                    <a:pt x="296926" y="141224"/>
                  </a:lnTo>
                  <a:lnTo>
                    <a:pt x="293624" y="143637"/>
                  </a:lnTo>
                  <a:lnTo>
                    <a:pt x="290449" y="146812"/>
                  </a:lnTo>
                  <a:lnTo>
                    <a:pt x="287274" y="148590"/>
                  </a:lnTo>
                  <a:lnTo>
                    <a:pt x="283972" y="150495"/>
                  </a:lnTo>
                  <a:lnTo>
                    <a:pt x="279527" y="151638"/>
                  </a:lnTo>
                  <a:lnTo>
                    <a:pt x="271780" y="152908"/>
                  </a:lnTo>
                  <a:lnTo>
                    <a:pt x="267208" y="153543"/>
                  </a:lnTo>
                  <a:lnTo>
                    <a:pt x="255651" y="151638"/>
                  </a:lnTo>
                  <a:lnTo>
                    <a:pt x="251714" y="150495"/>
                  </a:lnTo>
                  <a:lnTo>
                    <a:pt x="247904" y="148590"/>
                  </a:lnTo>
                  <a:lnTo>
                    <a:pt x="244602" y="146812"/>
                  </a:lnTo>
                  <a:lnTo>
                    <a:pt x="241427" y="143637"/>
                  </a:lnTo>
                  <a:lnTo>
                    <a:pt x="238760" y="141224"/>
                  </a:lnTo>
                  <a:lnTo>
                    <a:pt x="235585" y="138811"/>
                  </a:lnTo>
                  <a:lnTo>
                    <a:pt x="233680" y="135636"/>
                  </a:lnTo>
                  <a:lnTo>
                    <a:pt x="231648" y="131318"/>
                  </a:lnTo>
                  <a:lnTo>
                    <a:pt x="229743" y="128270"/>
                  </a:lnTo>
                  <a:lnTo>
                    <a:pt x="228473" y="123952"/>
                  </a:lnTo>
                  <a:lnTo>
                    <a:pt x="227838" y="120269"/>
                  </a:lnTo>
                  <a:lnTo>
                    <a:pt x="226568" y="116586"/>
                  </a:lnTo>
                  <a:lnTo>
                    <a:pt x="226568" y="107950"/>
                  </a:lnTo>
                  <a:lnTo>
                    <a:pt x="227838" y="102997"/>
                  </a:lnTo>
                  <a:lnTo>
                    <a:pt x="228473" y="99314"/>
                  </a:lnTo>
                  <a:lnTo>
                    <a:pt x="247904" y="75311"/>
                  </a:lnTo>
                  <a:lnTo>
                    <a:pt x="251714" y="72771"/>
                  </a:lnTo>
                  <a:lnTo>
                    <a:pt x="255651" y="71501"/>
                  </a:lnTo>
                  <a:lnTo>
                    <a:pt x="259461" y="70993"/>
                  </a:lnTo>
                  <a:lnTo>
                    <a:pt x="267208" y="69723"/>
                  </a:lnTo>
                  <a:lnTo>
                    <a:pt x="271780" y="70358"/>
                  </a:lnTo>
                  <a:lnTo>
                    <a:pt x="275590" y="70993"/>
                  </a:lnTo>
                  <a:lnTo>
                    <a:pt x="279527" y="71501"/>
                  </a:lnTo>
                  <a:lnTo>
                    <a:pt x="283972" y="72771"/>
                  </a:lnTo>
                  <a:lnTo>
                    <a:pt x="287274" y="75311"/>
                  </a:lnTo>
                  <a:lnTo>
                    <a:pt x="290449" y="77089"/>
                  </a:lnTo>
                  <a:lnTo>
                    <a:pt x="293624" y="79629"/>
                  </a:lnTo>
                  <a:lnTo>
                    <a:pt x="296926" y="82042"/>
                  </a:lnTo>
                  <a:lnTo>
                    <a:pt x="298831" y="85725"/>
                  </a:lnTo>
                  <a:lnTo>
                    <a:pt x="302006" y="88265"/>
                  </a:lnTo>
                  <a:lnTo>
                    <a:pt x="304038" y="91948"/>
                  </a:lnTo>
                  <a:lnTo>
                    <a:pt x="307848" y="102997"/>
                  </a:lnTo>
                  <a:lnTo>
                    <a:pt x="308483" y="107950"/>
                  </a:lnTo>
                  <a:lnTo>
                    <a:pt x="308483" y="26568"/>
                  </a:lnTo>
                  <a:lnTo>
                    <a:pt x="267208" y="0"/>
                  </a:lnTo>
                  <a:lnTo>
                    <a:pt x="16764" y="160909"/>
                  </a:lnTo>
                  <a:lnTo>
                    <a:pt x="16764" y="180086"/>
                  </a:lnTo>
                  <a:lnTo>
                    <a:pt x="0" y="180086"/>
                  </a:lnTo>
                  <a:lnTo>
                    <a:pt x="0" y="207137"/>
                  </a:lnTo>
                  <a:lnTo>
                    <a:pt x="535051" y="207137"/>
                  </a:lnTo>
                  <a:lnTo>
                    <a:pt x="535051" y="1800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27334" y="1789429"/>
              <a:ext cx="372110" cy="272415"/>
            </a:xfrm>
            <a:custGeom>
              <a:avLst/>
              <a:gdLst/>
              <a:ahLst/>
              <a:cxnLst/>
              <a:rect l="l" t="t" r="r" b="b"/>
              <a:pathLst>
                <a:path w="372109" h="272414">
                  <a:moveTo>
                    <a:pt x="0" y="0"/>
                  </a:moveTo>
                  <a:lnTo>
                    <a:pt x="326517" y="0"/>
                  </a:lnTo>
                  <a:lnTo>
                    <a:pt x="371856" y="45339"/>
                  </a:lnTo>
                  <a:lnTo>
                    <a:pt x="371856" y="272034"/>
                  </a:lnTo>
                  <a:lnTo>
                    <a:pt x="45339" y="272034"/>
                  </a:lnTo>
                  <a:lnTo>
                    <a:pt x="0" y="22669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157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3663" y="4173092"/>
            <a:ext cx="1765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Organization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(Utility)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93127" y="2880741"/>
            <a:ext cx="1038225" cy="1235075"/>
            <a:chOff x="893127" y="2880741"/>
            <a:chExt cx="1038225" cy="123507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127" y="3203575"/>
              <a:ext cx="1038034" cy="91173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24330" y="2887091"/>
              <a:ext cx="372110" cy="272415"/>
            </a:xfrm>
            <a:custGeom>
              <a:avLst/>
              <a:gdLst/>
              <a:ahLst/>
              <a:cxnLst/>
              <a:rect l="l" t="t" r="r" b="b"/>
              <a:pathLst>
                <a:path w="372109" h="272414">
                  <a:moveTo>
                    <a:pt x="0" y="0"/>
                  </a:moveTo>
                  <a:lnTo>
                    <a:pt x="326466" y="0"/>
                  </a:lnTo>
                  <a:lnTo>
                    <a:pt x="371805" y="45338"/>
                  </a:lnTo>
                  <a:lnTo>
                    <a:pt x="371805" y="272034"/>
                  </a:lnTo>
                  <a:lnTo>
                    <a:pt x="45326" y="272034"/>
                  </a:lnTo>
                  <a:lnTo>
                    <a:pt x="0" y="22669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16127" y="4594352"/>
            <a:ext cx="2027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Represented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(i)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vision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&amp; </a:t>
            </a:r>
            <a:r>
              <a:rPr sz="1200" dirty="0">
                <a:latin typeface="Arial"/>
                <a:cs typeface="Arial"/>
              </a:rPr>
              <a:t>strategy;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(ii)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people/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HR;</a:t>
            </a:r>
            <a:r>
              <a:rPr sz="1200" spc="-20" dirty="0">
                <a:latin typeface="Arial"/>
                <a:cs typeface="Arial"/>
              </a:rPr>
              <a:t> (iii) </a:t>
            </a:r>
            <a:r>
              <a:rPr sz="1200" dirty="0">
                <a:latin typeface="Arial"/>
                <a:cs typeface="Arial"/>
              </a:rPr>
              <a:t>Skills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capacities;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(iv)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mgt. </a:t>
            </a:r>
            <a:r>
              <a:rPr sz="1200" spc="-10" dirty="0">
                <a:latin typeface="Arial"/>
                <a:cs typeface="Arial"/>
              </a:rPr>
              <a:t>reporting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7597" y="289813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3689" y="1776222"/>
            <a:ext cx="2403475" cy="165798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597402" y="2771343"/>
            <a:ext cx="7308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86859" y="2362961"/>
            <a:ext cx="1089025" cy="897255"/>
          </a:xfrm>
          <a:custGeom>
            <a:avLst/>
            <a:gdLst/>
            <a:ahLst/>
            <a:cxnLst/>
            <a:rect l="l" t="t" r="r" b="b"/>
            <a:pathLst>
              <a:path w="1089025" h="897254">
                <a:moveTo>
                  <a:pt x="0" y="0"/>
                </a:moveTo>
                <a:lnTo>
                  <a:pt x="0" y="80899"/>
                </a:lnTo>
                <a:lnTo>
                  <a:pt x="3048" y="133096"/>
                </a:lnTo>
                <a:lnTo>
                  <a:pt x="9651" y="177291"/>
                </a:lnTo>
                <a:lnTo>
                  <a:pt x="21336" y="232028"/>
                </a:lnTo>
                <a:lnTo>
                  <a:pt x="40004" y="287147"/>
                </a:lnTo>
                <a:lnTo>
                  <a:pt x="65277" y="343915"/>
                </a:lnTo>
                <a:lnTo>
                  <a:pt x="82930" y="377698"/>
                </a:lnTo>
                <a:lnTo>
                  <a:pt x="107187" y="414909"/>
                </a:lnTo>
                <a:lnTo>
                  <a:pt x="136525" y="457835"/>
                </a:lnTo>
                <a:lnTo>
                  <a:pt x="162813" y="489585"/>
                </a:lnTo>
                <a:lnTo>
                  <a:pt x="241807" y="573024"/>
                </a:lnTo>
                <a:lnTo>
                  <a:pt x="272668" y="599821"/>
                </a:lnTo>
                <a:lnTo>
                  <a:pt x="303402" y="623188"/>
                </a:lnTo>
                <a:lnTo>
                  <a:pt x="332739" y="646557"/>
                </a:lnTo>
                <a:lnTo>
                  <a:pt x="365632" y="671195"/>
                </a:lnTo>
                <a:lnTo>
                  <a:pt x="397001" y="691134"/>
                </a:lnTo>
                <a:lnTo>
                  <a:pt x="435990" y="714121"/>
                </a:lnTo>
                <a:lnTo>
                  <a:pt x="474344" y="732536"/>
                </a:lnTo>
                <a:lnTo>
                  <a:pt x="514857" y="753363"/>
                </a:lnTo>
                <a:lnTo>
                  <a:pt x="561339" y="774191"/>
                </a:lnTo>
                <a:lnTo>
                  <a:pt x="606805" y="793496"/>
                </a:lnTo>
                <a:lnTo>
                  <a:pt x="656463" y="811784"/>
                </a:lnTo>
                <a:lnTo>
                  <a:pt x="703452" y="826388"/>
                </a:lnTo>
                <a:lnTo>
                  <a:pt x="751458" y="839724"/>
                </a:lnTo>
                <a:lnTo>
                  <a:pt x="805052" y="848105"/>
                </a:lnTo>
                <a:lnTo>
                  <a:pt x="842517" y="855217"/>
                </a:lnTo>
                <a:lnTo>
                  <a:pt x="829310" y="897001"/>
                </a:lnTo>
                <a:lnTo>
                  <a:pt x="1088770" y="829310"/>
                </a:lnTo>
                <a:lnTo>
                  <a:pt x="889507" y="672338"/>
                </a:lnTo>
                <a:lnTo>
                  <a:pt x="879855" y="711580"/>
                </a:lnTo>
                <a:lnTo>
                  <a:pt x="814196" y="701675"/>
                </a:lnTo>
                <a:lnTo>
                  <a:pt x="744346" y="683260"/>
                </a:lnTo>
                <a:lnTo>
                  <a:pt x="681227" y="665352"/>
                </a:lnTo>
                <a:lnTo>
                  <a:pt x="568451" y="623188"/>
                </a:lnTo>
                <a:lnTo>
                  <a:pt x="505205" y="597280"/>
                </a:lnTo>
                <a:lnTo>
                  <a:pt x="451612" y="571373"/>
                </a:lnTo>
                <a:lnTo>
                  <a:pt x="391413" y="539623"/>
                </a:lnTo>
                <a:lnTo>
                  <a:pt x="334771" y="503300"/>
                </a:lnTo>
                <a:lnTo>
                  <a:pt x="274574" y="459104"/>
                </a:lnTo>
                <a:lnTo>
                  <a:pt x="230631" y="425323"/>
                </a:lnTo>
                <a:lnTo>
                  <a:pt x="183133" y="385699"/>
                </a:lnTo>
                <a:lnTo>
                  <a:pt x="141604" y="341375"/>
                </a:lnTo>
                <a:lnTo>
                  <a:pt x="104266" y="295021"/>
                </a:lnTo>
                <a:lnTo>
                  <a:pt x="69341" y="239522"/>
                </a:lnTo>
                <a:lnTo>
                  <a:pt x="41020" y="182752"/>
                </a:lnTo>
                <a:lnTo>
                  <a:pt x="19303" y="119761"/>
                </a:lnTo>
                <a:lnTo>
                  <a:pt x="0" y="0"/>
                </a:lnTo>
                <a:close/>
              </a:path>
            </a:pathLst>
          </a:custGeom>
          <a:solidFill>
            <a:srgbClr val="409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23689" y="1397253"/>
            <a:ext cx="1128395" cy="647700"/>
          </a:xfrm>
          <a:custGeom>
            <a:avLst/>
            <a:gdLst/>
            <a:ahLst/>
            <a:cxnLst/>
            <a:rect l="l" t="t" r="r" b="b"/>
            <a:pathLst>
              <a:path w="1128395" h="647700">
                <a:moveTo>
                  <a:pt x="925195" y="0"/>
                </a:moveTo>
                <a:lnTo>
                  <a:pt x="925957" y="41910"/>
                </a:lnTo>
                <a:lnTo>
                  <a:pt x="892556" y="40005"/>
                </a:lnTo>
                <a:lnTo>
                  <a:pt x="845058" y="35687"/>
                </a:lnTo>
                <a:lnTo>
                  <a:pt x="801115" y="37211"/>
                </a:lnTo>
                <a:lnTo>
                  <a:pt x="757682" y="40132"/>
                </a:lnTo>
                <a:lnTo>
                  <a:pt x="711200" y="45974"/>
                </a:lnTo>
                <a:lnTo>
                  <a:pt x="667893" y="53594"/>
                </a:lnTo>
                <a:lnTo>
                  <a:pt x="623315" y="62484"/>
                </a:lnTo>
                <a:lnTo>
                  <a:pt x="583946" y="72771"/>
                </a:lnTo>
                <a:lnTo>
                  <a:pt x="546862" y="81153"/>
                </a:lnTo>
                <a:lnTo>
                  <a:pt x="508126" y="93725"/>
                </a:lnTo>
                <a:lnTo>
                  <a:pt x="476631" y="105283"/>
                </a:lnTo>
                <a:lnTo>
                  <a:pt x="442722" y="120776"/>
                </a:lnTo>
                <a:lnTo>
                  <a:pt x="411988" y="135890"/>
                </a:lnTo>
                <a:lnTo>
                  <a:pt x="380111" y="150622"/>
                </a:lnTo>
                <a:lnTo>
                  <a:pt x="286893" y="209423"/>
                </a:lnTo>
                <a:lnTo>
                  <a:pt x="229615" y="251968"/>
                </a:lnTo>
                <a:lnTo>
                  <a:pt x="194183" y="285369"/>
                </a:lnTo>
                <a:lnTo>
                  <a:pt x="164337" y="314451"/>
                </a:lnTo>
                <a:lnTo>
                  <a:pt x="121920" y="366775"/>
                </a:lnTo>
                <a:lnTo>
                  <a:pt x="75819" y="436118"/>
                </a:lnTo>
                <a:lnTo>
                  <a:pt x="52450" y="484378"/>
                </a:lnTo>
                <a:lnTo>
                  <a:pt x="35813" y="524001"/>
                </a:lnTo>
                <a:lnTo>
                  <a:pt x="20193" y="571881"/>
                </a:lnTo>
                <a:lnTo>
                  <a:pt x="0" y="647319"/>
                </a:lnTo>
                <a:lnTo>
                  <a:pt x="46227" y="540131"/>
                </a:lnTo>
                <a:lnTo>
                  <a:pt x="63500" y="509778"/>
                </a:lnTo>
                <a:lnTo>
                  <a:pt x="99060" y="462280"/>
                </a:lnTo>
                <a:lnTo>
                  <a:pt x="161671" y="396113"/>
                </a:lnTo>
                <a:lnTo>
                  <a:pt x="204977" y="361442"/>
                </a:lnTo>
                <a:lnTo>
                  <a:pt x="251078" y="329692"/>
                </a:lnTo>
                <a:lnTo>
                  <a:pt x="301116" y="303530"/>
                </a:lnTo>
                <a:lnTo>
                  <a:pt x="346837" y="282067"/>
                </a:lnTo>
                <a:lnTo>
                  <a:pt x="408686" y="254508"/>
                </a:lnTo>
                <a:lnTo>
                  <a:pt x="465709" y="233553"/>
                </a:lnTo>
                <a:lnTo>
                  <a:pt x="524510" y="217550"/>
                </a:lnTo>
                <a:lnTo>
                  <a:pt x="576326" y="205612"/>
                </a:lnTo>
                <a:lnTo>
                  <a:pt x="636270" y="195834"/>
                </a:lnTo>
                <a:lnTo>
                  <a:pt x="742188" y="182118"/>
                </a:lnTo>
                <a:lnTo>
                  <a:pt x="800100" y="179705"/>
                </a:lnTo>
                <a:lnTo>
                  <a:pt x="863726" y="178435"/>
                </a:lnTo>
                <a:lnTo>
                  <a:pt x="921765" y="184023"/>
                </a:lnTo>
                <a:lnTo>
                  <a:pt x="920114" y="222758"/>
                </a:lnTo>
                <a:lnTo>
                  <a:pt x="1127887" y="121793"/>
                </a:lnTo>
                <a:lnTo>
                  <a:pt x="925195" y="0"/>
                </a:lnTo>
                <a:close/>
              </a:path>
            </a:pathLst>
          </a:custGeom>
          <a:solidFill>
            <a:srgbClr val="409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5809234" y="2777235"/>
            <a:ext cx="891540" cy="783590"/>
            <a:chOff x="5809234" y="2777235"/>
            <a:chExt cx="891540" cy="783590"/>
          </a:xfrm>
        </p:grpSpPr>
        <p:sp>
          <p:nvSpPr>
            <p:cNvPr id="23" name="object 23"/>
            <p:cNvSpPr/>
            <p:nvPr/>
          </p:nvSpPr>
          <p:spPr>
            <a:xfrm>
              <a:off x="5828284" y="2796285"/>
              <a:ext cx="853440" cy="745490"/>
            </a:xfrm>
            <a:custGeom>
              <a:avLst/>
              <a:gdLst/>
              <a:ahLst/>
              <a:cxnLst/>
              <a:rect l="l" t="t" r="r" b="b"/>
              <a:pathLst>
                <a:path w="853440" h="745489">
                  <a:moveTo>
                    <a:pt x="426465" y="0"/>
                  </a:moveTo>
                  <a:lnTo>
                    <a:pt x="376721" y="2505"/>
                  </a:lnTo>
                  <a:lnTo>
                    <a:pt x="328664" y="9837"/>
                  </a:lnTo>
                  <a:lnTo>
                    <a:pt x="282615" y="21714"/>
                  </a:lnTo>
                  <a:lnTo>
                    <a:pt x="238893" y="37860"/>
                  </a:lnTo>
                  <a:lnTo>
                    <a:pt x="197818" y="57993"/>
                  </a:lnTo>
                  <a:lnTo>
                    <a:pt x="159710" y="81836"/>
                  </a:lnTo>
                  <a:lnTo>
                    <a:pt x="124888" y="109108"/>
                  </a:lnTo>
                  <a:lnTo>
                    <a:pt x="93672" y="139532"/>
                  </a:lnTo>
                  <a:lnTo>
                    <a:pt x="66382" y="172828"/>
                  </a:lnTo>
                  <a:lnTo>
                    <a:pt x="43336" y="208716"/>
                  </a:lnTo>
                  <a:lnTo>
                    <a:pt x="24856" y="246919"/>
                  </a:lnTo>
                  <a:lnTo>
                    <a:pt x="11260" y="287156"/>
                  </a:lnTo>
                  <a:lnTo>
                    <a:pt x="2868" y="329148"/>
                  </a:lnTo>
                  <a:lnTo>
                    <a:pt x="0" y="372617"/>
                  </a:lnTo>
                  <a:lnTo>
                    <a:pt x="2868" y="416088"/>
                  </a:lnTo>
                  <a:lnTo>
                    <a:pt x="11260" y="458086"/>
                  </a:lnTo>
                  <a:lnTo>
                    <a:pt x="24856" y="498331"/>
                  </a:lnTo>
                  <a:lnTo>
                    <a:pt x="43336" y="536544"/>
                  </a:lnTo>
                  <a:lnTo>
                    <a:pt x="66382" y="572444"/>
                  </a:lnTo>
                  <a:lnTo>
                    <a:pt x="93672" y="605753"/>
                  </a:lnTo>
                  <a:lnTo>
                    <a:pt x="124888" y="636190"/>
                  </a:lnTo>
                  <a:lnTo>
                    <a:pt x="159710" y="663476"/>
                  </a:lnTo>
                  <a:lnTo>
                    <a:pt x="197818" y="687332"/>
                  </a:lnTo>
                  <a:lnTo>
                    <a:pt x="238893" y="707477"/>
                  </a:lnTo>
                  <a:lnTo>
                    <a:pt x="282615" y="723633"/>
                  </a:lnTo>
                  <a:lnTo>
                    <a:pt x="328664" y="735518"/>
                  </a:lnTo>
                  <a:lnTo>
                    <a:pt x="376721" y="742855"/>
                  </a:lnTo>
                  <a:lnTo>
                    <a:pt x="426465" y="745363"/>
                  </a:lnTo>
                  <a:lnTo>
                    <a:pt x="476212" y="742855"/>
                  </a:lnTo>
                  <a:lnTo>
                    <a:pt x="524274" y="735518"/>
                  </a:lnTo>
                  <a:lnTo>
                    <a:pt x="570331" y="723633"/>
                  </a:lnTo>
                  <a:lnTo>
                    <a:pt x="614063" y="707477"/>
                  </a:lnTo>
                  <a:lnTo>
                    <a:pt x="655150" y="687332"/>
                  </a:lnTo>
                  <a:lnTo>
                    <a:pt x="693271" y="663476"/>
                  </a:lnTo>
                  <a:lnTo>
                    <a:pt x="728106" y="636190"/>
                  </a:lnTo>
                  <a:lnTo>
                    <a:pt x="759336" y="605753"/>
                  </a:lnTo>
                  <a:lnTo>
                    <a:pt x="786639" y="572444"/>
                  </a:lnTo>
                  <a:lnTo>
                    <a:pt x="809696" y="536544"/>
                  </a:lnTo>
                  <a:lnTo>
                    <a:pt x="828187" y="498331"/>
                  </a:lnTo>
                  <a:lnTo>
                    <a:pt x="841791" y="458086"/>
                  </a:lnTo>
                  <a:lnTo>
                    <a:pt x="850188" y="416088"/>
                  </a:lnTo>
                  <a:lnTo>
                    <a:pt x="853059" y="372617"/>
                  </a:lnTo>
                  <a:lnTo>
                    <a:pt x="850188" y="329148"/>
                  </a:lnTo>
                  <a:lnTo>
                    <a:pt x="841791" y="287156"/>
                  </a:lnTo>
                  <a:lnTo>
                    <a:pt x="828187" y="246919"/>
                  </a:lnTo>
                  <a:lnTo>
                    <a:pt x="809696" y="208716"/>
                  </a:lnTo>
                  <a:lnTo>
                    <a:pt x="786639" y="172828"/>
                  </a:lnTo>
                  <a:lnTo>
                    <a:pt x="759336" y="139532"/>
                  </a:lnTo>
                  <a:lnTo>
                    <a:pt x="728106" y="109108"/>
                  </a:lnTo>
                  <a:lnTo>
                    <a:pt x="693271" y="81836"/>
                  </a:lnTo>
                  <a:lnTo>
                    <a:pt x="655150" y="57993"/>
                  </a:lnTo>
                  <a:lnTo>
                    <a:pt x="614063" y="37860"/>
                  </a:lnTo>
                  <a:lnTo>
                    <a:pt x="570331" y="21714"/>
                  </a:lnTo>
                  <a:lnTo>
                    <a:pt x="524274" y="9837"/>
                  </a:lnTo>
                  <a:lnTo>
                    <a:pt x="476212" y="2505"/>
                  </a:lnTo>
                  <a:lnTo>
                    <a:pt x="426465" y="0"/>
                  </a:lnTo>
                  <a:close/>
                </a:path>
              </a:pathLst>
            </a:custGeom>
            <a:solidFill>
              <a:srgbClr val="360F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28284" y="2796285"/>
              <a:ext cx="853440" cy="745490"/>
            </a:xfrm>
            <a:custGeom>
              <a:avLst/>
              <a:gdLst/>
              <a:ahLst/>
              <a:cxnLst/>
              <a:rect l="l" t="t" r="r" b="b"/>
              <a:pathLst>
                <a:path w="853440" h="745489">
                  <a:moveTo>
                    <a:pt x="0" y="372617"/>
                  </a:moveTo>
                  <a:lnTo>
                    <a:pt x="2868" y="329148"/>
                  </a:lnTo>
                  <a:lnTo>
                    <a:pt x="11260" y="287156"/>
                  </a:lnTo>
                  <a:lnTo>
                    <a:pt x="24856" y="246919"/>
                  </a:lnTo>
                  <a:lnTo>
                    <a:pt x="43336" y="208716"/>
                  </a:lnTo>
                  <a:lnTo>
                    <a:pt x="66382" y="172828"/>
                  </a:lnTo>
                  <a:lnTo>
                    <a:pt x="93672" y="139532"/>
                  </a:lnTo>
                  <a:lnTo>
                    <a:pt x="124888" y="109108"/>
                  </a:lnTo>
                  <a:lnTo>
                    <a:pt x="159710" y="81836"/>
                  </a:lnTo>
                  <a:lnTo>
                    <a:pt x="197818" y="57993"/>
                  </a:lnTo>
                  <a:lnTo>
                    <a:pt x="238893" y="37860"/>
                  </a:lnTo>
                  <a:lnTo>
                    <a:pt x="282615" y="21714"/>
                  </a:lnTo>
                  <a:lnTo>
                    <a:pt x="328664" y="9837"/>
                  </a:lnTo>
                  <a:lnTo>
                    <a:pt x="376721" y="2505"/>
                  </a:lnTo>
                  <a:lnTo>
                    <a:pt x="426465" y="0"/>
                  </a:lnTo>
                  <a:lnTo>
                    <a:pt x="476212" y="2505"/>
                  </a:lnTo>
                  <a:lnTo>
                    <a:pt x="524274" y="9837"/>
                  </a:lnTo>
                  <a:lnTo>
                    <a:pt x="570331" y="21714"/>
                  </a:lnTo>
                  <a:lnTo>
                    <a:pt x="614063" y="37860"/>
                  </a:lnTo>
                  <a:lnTo>
                    <a:pt x="655150" y="57993"/>
                  </a:lnTo>
                  <a:lnTo>
                    <a:pt x="693271" y="81836"/>
                  </a:lnTo>
                  <a:lnTo>
                    <a:pt x="728106" y="109108"/>
                  </a:lnTo>
                  <a:lnTo>
                    <a:pt x="759336" y="139532"/>
                  </a:lnTo>
                  <a:lnTo>
                    <a:pt x="786639" y="172828"/>
                  </a:lnTo>
                  <a:lnTo>
                    <a:pt x="809696" y="208716"/>
                  </a:lnTo>
                  <a:lnTo>
                    <a:pt x="828187" y="246919"/>
                  </a:lnTo>
                  <a:lnTo>
                    <a:pt x="841791" y="287156"/>
                  </a:lnTo>
                  <a:lnTo>
                    <a:pt x="850188" y="329148"/>
                  </a:lnTo>
                  <a:lnTo>
                    <a:pt x="853059" y="372617"/>
                  </a:lnTo>
                  <a:lnTo>
                    <a:pt x="850188" y="416088"/>
                  </a:lnTo>
                  <a:lnTo>
                    <a:pt x="841791" y="458086"/>
                  </a:lnTo>
                  <a:lnTo>
                    <a:pt x="828187" y="498331"/>
                  </a:lnTo>
                  <a:lnTo>
                    <a:pt x="809696" y="536544"/>
                  </a:lnTo>
                  <a:lnTo>
                    <a:pt x="786639" y="572444"/>
                  </a:lnTo>
                  <a:lnTo>
                    <a:pt x="759336" y="605753"/>
                  </a:lnTo>
                  <a:lnTo>
                    <a:pt x="728106" y="636190"/>
                  </a:lnTo>
                  <a:lnTo>
                    <a:pt x="693271" y="663476"/>
                  </a:lnTo>
                  <a:lnTo>
                    <a:pt x="655150" y="687332"/>
                  </a:lnTo>
                  <a:lnTo>
                    <a:pt x="614063" y="707477"/>
                  </a:lnTo>
                  <a:lnTo>
                    <a:pt x="570331" y="723633"/>
                  </a:lnTo>
                  <a:lnTo>
                    <a:pt x="524274" y="735518"/>
                  </a:lnTo>
                  <a:lnTo>
                    <a:pt x="476212" y="742855"/>
                  </a:lnTo>
                  <a:lnTo>
                    <a:pt x="426465" y="745363"/>
                  </a:lnTo>
                  <a:lnTo>
                    <a:pt x="376721" y="742855"/>
                  </a:lnTo>
                  <a:lnTo>
                    <a:pt x="328664" y="735518"/>
                  </a:lnTo>
                  <a:lnTo>
                    <a:pt x="282615" y="723633"/>
                  </a:lnTo>
                  <a:lnTo>
                    <a:pt x="238893" y="707477"/>
                  </a:lnTo>
                  <a:lnTo>
                    <a:pt x="197818" y="687332"/>
                  </a:lnTo>
                  <a:lnTo>
                    <a:pt x="159710" y="663476"/>
                  </a:lnTo>
                  <a:lnTo>
                    <a:pt x="124888" y="636190"/>
                  </a:lnTo>
                  <a:lnTo>
                    <a:pt x="93672" y="605753"/>
                  </a:lnTo>
                  <a:lnTo>
                    <a:pt x="66382" y="572444"/>
                  </a:lnTo>
                  <a:lnTo>
                    <a:pt x="43336" y="536544"/>
                  </a:lnTo>
                  <a:lnTo>
                    <a:pt x="24856" y="498331"/>
                  </a:lnTo>
                  <a:lnTo>
                    <a:pt x="11260" y="458086"/>
                  </a:lnTo>
                  <a:lnTo>
                    <a:pt x="2868" y="416088"/>
                  </a:lnTo>
                  <a:lnTo>
                    <a:pt x="0" y="372617"/>
                  </a:lnTo>
                  <a:close/>
                </a:path>
              </a:pathLst>
            </a:custGeom>
            <a:ln w="38100">
              <a:solidFill>
                <a:srgbClr val="EBC5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618734" y="3561715"/>
            <a:ext cx="1162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Grid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67552" y="2486532"/>
            <a:ext cx="472440" cy="859155"/>
            <a:chOff x="6067552" y="2486532"/>
            <a:chExt cx="472440" cy="859155"/>
          </a:xfrm>
        </p:grpSpPr>
        <p:sp>
          <p:nvSpPr>
            <p:cNvPr id="27" name="object 27"/>
            <p:cNvSpPr/>
            <p:nvPr/>
          </p:nvSpPr>
          <p:spPr>
            <a:xfrm>
              <a:off x="6075045" y="3001009"/>
              <a:ext cx="464820" cy="344170"/>
            </a:xfrm>
            <a:custGeom>
              <a:avLst/>
              <a:gdLst/>
              <a:ahLst/>
              <a:cxnLst/>
              <a:rect l="l" t="t" r="r" b="b"/>
              <a:pathLst>
                <a:path w="464820" h="344170">
                  <a:moveTo>
                    <a:pt x="310260" y="175260"/>
                  </a:moveTo>
                  <a:lnTo>
                    <a:pt x="0" y="175260"/>
                  </a:lnTo>
                  <a:lnTo>
                    <a:pt x="0" y="344170"/>
                  </a:lnTo>
                  <a:lnTo>
                    <a:pt x="310133" y="344170"/>
                  </a:lnTo>
                  <a:lnTo>
                    <a:pt x="310133" y="311150"/>
                  </a:lnTo>
                  <a:lnTo>
                    <a:pt x="397255" y="311150"/>
                  </a:lnTo>
                  <a:lnTo>
                    <a:pt x="397255" y="300990"/>
                  </a:lnTo>
                  <a:lnTo>
                    <a:pt x="310133" y="300990"/>
                  </a:lnTo>
                  <a:lnTo>
                    <a:pt x="310133" y="273050"/>
                  </a:lnTo>
                  <a:lnTo>
                    <a:pt x="397255" y="273050"/>
                  </a:lnTo>
                  <a:lnTo>
                    <a:pt x="397255" y="261620"/>
                  </a:lnTo>
                  <a:lnTo>
                    <a:pt x="310133" y="261620"/>
                  </a:lnTo>
                  <a:lnTo>
                    <a:pt x="310260" y="175260"/>
                  </a:lnTo>
                  <a:close/>
                </a:path>
                <a:path w="464820" h="344170">
                  <a:moveTo>
                    <a:pt x="397255" y="311150"/>
                  </a:moveTo>
                  <a:lnTo>
                    <a:pt x="382015" y="311150"/>
                  </a:lnTo>
                  <a:lnTo>
                    <a:pt x="382015" y="344170"/>
                  </a:lnTo>
                  <a:lnTo>
                    <a:pt x="397255" y="344170"/>
                  </a:lnTo>
                  <a:lnTo>
                    <a:pt x="397255" y="311150"/>
                  </a:lnTo>
                  <a:close/>
                </a:path>
                <a:path w="464820" h="344170">
                  <a:moveTo>
                    <a:pt x="397255" y="273050"/>
                  </a:moveTo>
                  <a:lnTo>
                    <a:pt x="382015" y="273050"/>
                  </a:lnTo>
                  <a:lnTo>
                    <a:pt x="382015" y="300990"/>
                  </a:lnTo>
                  <a:lnTo>
                    <a:pt x="397255" y="300990"/>
                  </a:lnTo>
                  <a:lnTo>
                    <a:pt x="397255" y="273050"/>
                  </a:lnTo>
                  <a:close/>
                </a:path>
                <a:path w="464820" h="344170">
                  <a:moveTo>
                    <a:pt x="396493" y="13970"/>
                  </a:moveTo>
                  <a:lnTo>
                    <a:pt x="381634" y="13970"/>
                  </a:lnTo>
                  <a:lnTo>
                    <a:pt x="382142" y="15240"/>
                  </a:lnTo>
                  <a:lnTo>
                    <a:pt x="382524" y="15240"/>
                  </a:lnTo>
                  <a:lnTo>
                    <a:pt x="382777" y="16510"/>
                  </a:lnTo>
                  <a:lnTo>
                    <a:pt x="382777" y="77470"/>
                  </a:lnTo>
                  <a:lnTo>
                    <a:pt x="375919" y="78740"/>
                  </a:lnTo>
                  <a:lnTo>
                    <a:pt x="369062" y="81280"/>
                  </a:lnTo>
                  <a:lnTo>
                    <a:pt x="347344" y="92710"/>
                  </a:lnTo>
                  <a:lnTo>
                    <a:pt x="344677" y="93980"/>
                  </a:lnTo>
                  <a:lnTo>
                    <a:pt x="341883" y="96520"/>
                  </a:lnTo>
                  <a:lnTo>
                    <a:pt x="339216" y="99060"/>
                  </a:lnTo>
                  <a:lnTo>
                    <a:pt x="334390" y="104140"/>
                  </a:lnTo>
                  <a:lnTo>
                    <a:pt x="332231" y="106680"/>
                  </a:lnTo>
                  <a:lnTo>
                    <a:pt x="329945" y="109220"/>
                  </a:lnTo>
                  <a:lnTo>
                    <a:pt x="326135" y="115570"/>
                  </a:lnTo>
                  <a:lnTo>
                    <a:pt x="324484" y="119380"/>
                  </a:lnTo>
                  <a:lnTo>
                    <a:pt x="322833" y="121920"/>
                  </a:lnTo>
                  <a:lnTo>
                    <a:pt x="319785" y="128270"/>
                  </a:lnTo>
                  <a:lnTo>
                    <a:pt x="318642" y="132080"/>
                  </a:lnTo>
                  <a:lnTo>
                    <a:pt x="317626" y="135890"/>
                  </a:lnTo>
                  <a:lnTo>
                    <a:pt x="316738" y="139700"/>
                  </a:lnTo>
                  <a:lnTo>
                    <a:pt x="315975" y="142240"/>
                  </a:lnTo>
                  <a:lnTo>
                    <a:pt x="315340" y="146050"/>
                  </a:lnTo>
                  <a:lnTo>
                    <a:pt x="315087" y="149860"/>
                  </a:lnTo>
                  <a:lnTo>
                    <a:pt x="314832" y="152400"/>
                  </a:lnTo>
                  <a:lnTo>
                    <a:pt x="314705" y="161290"/>
                  </a:lnTo>
                  <a:lnTo>
                    <a:pt x="314832" y="165100"/>
                  </a:lnTo>
                  <a:lnTo>
                    <a:pt x="315213" y="168910"/>
                  </a:lnTo>
                  <a:lnTo>
                    <a:pt x="315721" y="171450"/>
                  </a:lnTo>
                  <a:lnTo>
                    <a:pt x="316356" y="175260"/>
                  </a:lnTo>
                  <a:lnTo>
                    <a:pt x="317880" y="182880"/>
                  </a:lnTo>
                  <a:lnTo>
                    <a:pt x="319024" y="186690"/>
                  </a:lnTo>
                  <a:lnTo>
                    <a:pt x="320166" y="189230"/>
                  </a:lnTo>
                  <a:lnTo>
                    <a:pt x="321437" y="193040"/>
                  </a:lnTo>
                  <a:lnTo>
                    <a:pt x="322960" y="196850"/>
                  </a:lnTo>
                  <a:lnTo>
                    <a:pt x="324484" y="199390"/>
                  </a:lnTo>
                  <a:lnTo>
                    <a:pt x="326135" y="203200"/>
                  </a:lnTo>
                  <a:lnTo>
                    <a:pt x="327913" y="205740"/>
                  </a:lnTo>
                  <a:lnTo>
                    <a:pt x="329818" y="208280"/>
                  </a:lnTo>
                  <a:lnTo>
                    <a:pt x="332104" y="212090"/>
                  </a:lnTo>
                  <a:lnTo>
                    <a:pt x="334137" y="214630"/>
                  </a:lnTo>
                  <a:lnTo>
                    <a:pt x="338963" y="219710"/>
                  </a:lnTo>
                  <a:lnTo>
                    <a:pt x="341629" y="222250"/>
                  </a:lnTo>
                  <a:lnTo>
                    <a:pt x="344169" y="224790"/>
                  </a:lnTo>
                  <a:lnTo>
                    <a:pt x="346963" y="227330"/>
                  </a:lnTo>
                  <a:lnTo>
                    <a:pt x="350012" y="228600"/>
                  </a:lnTo>
                  <a:lnTo>
                    <a:pt x="353059" y="231140"/>
                  </a:lnTo>
                  <a:lnTo>
                    <a:pt x="356234" y="232410"/>
                  </a:lnTo>
                  <a:lnTo>
                    <a:pt x="359537" y="233680"/>
                  </a:lnTo>
                  <a:lnTo>
                    <a:pt x="363092" y="236220"/>
                  </a:lnTo>
                  <a:lnTo>
                    <a:pt x="366775" y="237490"/>
                  </a:lnTo>
                  <a:lnTo>
                    <a:pt x="370204" y="238760"/>
                  </a:lnTo>
                  <a:lnTo>
                    <a:pt x="374014" y="238760"/>
                  </a:lnTo>
                  <a:lnTo>
                    <a:pt x="382015" y="241300"/>
                  </a:lnTo>
                  <a:lnTo>
                    <a:pt x="382015" y="261620"/>
                  </a:lnTo>
                  <a:lnTo>
                    <a:pt x="397255" y="261620"/>
                  </a:lnTo>
                  <a:lnTo>
                    <a:pt x="397255" y="241300"/>
                  </a:lnTo>
                  <a:lnTo>
                    <a:pt x="400812" y="240030"/>
                  </a:lnTo>
                  <a:lnTo>
                    <a:pt x="404240" y="240030"/>
                  </a:lnTo>
                  <a:lnTo>
                    <a:pt x="407415" y="238760"/>
                  </a:lnTo>
                  <a:lnTo>
                    <a:pt x="410717" y="237490"/>
                  </a:lnTo>
                  <a:lnTo>
                    <a:pt x="414146" y="236220"/>
                  </a:lnTo>
                  <a:lnTo>
                    <a:pt x="420496" y="233680"/>
                  </a:lnTo>
                  <a:lnTo>
                    <a:pt x="423544" y="232410"/>
                  </a:lnTo>
                  <a:lnTo>
                    <a:pt x="426338" y="229870"/>
                  </a:lnTo>
                  <a:lnTo>
                    <a:pt x="429386" y="228600"/>
                  </a:lnTo>
                  <a:lnTo>
                    <a:pt x="434848" y="224790"/>
                  </a:lnTo>
                  <a:lnTo>
                    <a:pt x="437514" y="222250"/>
                  </a:lnTo>
                  <a:lnTo>
                    <a:pt x="442595" y="217170"/>
                  </a:lnTo>
                  <a:lnTo>
                    <a:pt x="444753" y="214630"/>
                  </a:lnTo>
                  <a:lnTo>
                    <a:pt x="447166" y="212090"/>
                  </a:lnTo>
                  <a:lnTo>
                    <a:pt x="449325" y="208280"/>
                  </a:lnTo>
                  <a:lnTo>
                    <a:pt x="451357" y="205740"/>
                  </a:lnTo>
                  <a:lnTo>
                    <a:pt x="453135" y="203200"/>
                  </a:lnTo>
                  <a:lnTo>
                    <a:pt x="454786" y="199390"/>
                  </a:lnTo>
                  <a:lnTo>
                    <a:pt x="456564" y="196850"/>
                  </a:lnTo>
                  <a:lnTo>
                    <a:pt x="458215" y="193040"/>
                  </a:lnTo>
                  <a:lnTo>
                    <a:pt x="459485" y="189230"/>
                  </a:lnTo>
                  <a:lnTo>
                    <a:pt x="460501" y="186690"/>
                  </a:lnTo>
                  <a:lnTo>
                    <a:pt x="461645" y="182880"/>
                  </a:lnTo>
                  <a:lnTo>
                    <a:pt x="462660" y="179070"/>
                  </a:lnTo>
                  <a:lnTo>
                    <a:pt x="463930" y="171450"/>
                  </a:lnTo>
                  <a:lnTo>
                    <a:pt x="464311" y="168910"/>
                  </a:lnTo>
                  <a:lnTo>
                    <a:pt x="464820" y="161290"/>
                  </a:lnTo>
                  <a:lnTo>
                    <a:pt x="464311" y="152400"/>
                  </a:lnTo>
                  <a:lnTo>
                    <a:pt x="463930" y="147320"/>
                  </a:lnTo>
                  <a:lnTo>
                    <a:pt x="463296" y="143510"/>
                  </a:lnTo>
                  <a:lnTo>
                    <a:pt x="462279" y="139700"/>
                  </a:lnTo>
                  <a:lnTo>
                    <a:pt x="461390" y="135890"/>
                  </a:lnTo>
                  <a:lnTo>
                    <a:pt x="454025" y="118110"/>
                  </a:lnTo>
                  <a:lnTo>
                    <a:pt x="452247" y="114300"/>
                  </a:lnTo>
                  <a:lnTo>
                    <a:pt x="450214" y="111760"/>
                  </a:lnTo>
                  <a:lnTo>
                    <a:pt x="448182" y="107950"/>
                  </a:lnTo>
                  <a:lnTo>
                    <a:pt x="445770" y="105410"/>
                  </a:lnTo>
                  <a:lnTo>
                    <a:pt x="441198" y="100330"/>
                  </a:lnTo>
                  <a:lnTo>
                    <a:pt x="438657" y="97790"/>
                  </a:lnTo>
                  <a:lnTo>
                    <a:pt x="435863" y="95250"/>
                  </a:lnTo>
                  <a:lnTo>
                    <a:pt x="433197" y="92710"/>
                  </a:lnTo>
                  <a:lnTo>
                    <a:pt x="430529" y="91440"/>
                  </a:lnTo>
                  <a:lnTo>
                    <a:pt x="427481" y="88900"/>
                  </a:lnTo>
                  <a:lnTo>
                    <a:pt x="424560" y="87630"/>
                  </a:lnTo>
                  <a:lnTo>
                    <a:pt x="421766" y="85090"/>
                  </a:lnTo>
                  <a:lnTo>
                    <a:pt x="418591" y="83820"/>
                  </a:lnTo>
                  <a:lnTo>
                    <a:pt x="412495" y="81280"/>
                  </a:lnTo>
                  <a:lnTo>
                    <a:pt x="409193" y="80010"/>
                  </a:lnTo>
                  <a:lnTo>
                    <a:pt x="406145" y="80010"/>
                  </a:lnTo>
                  <a:lnTo>
                    <a:pt x="402970" y="78740"/>
                  </a:lnTo>
                  <a:lnTo>
                    <a:pt x="396493" y="77470"/>
                  </a:lnTo>
                  <a:lnTo>
                    <a:pt x="396493" y="13970"/>
                  </a:lnTo>
                  <a:close/>
                </a:path>
                <a:path w="464820" h="344170">
                  <a:moveTo>
                    <a:pt x="394715" y="5080"/>
                  </a:moveTo>
                  <a:lnTo>
                    <a:pt x="53085" y="5080"/>
                  </a:lnTo>
                  <a:lnTo>
                    <a:pt x="52450" y="6350"/>
                  </a:lnTo>
                  <a:lnTo>
                    <a:pt x="52069" y="7620"/>
                  </a:lnTo>
                  <a:lnTo>
                    <a:pt x="51562" y="8890"/>
                  </a:lnTo>
                  <a:lnTo>
                    <a:pt x="51180" y="11430"/>
                  </a:lnTo>
                  <a:lnTo>
                    <a:pt x="51053" y="12700"/>
                  </a:lnTo>
                  <a:lnTo>
                    <a:pt x="50926" y="30480"/>
                  </a:lnTo>
                  <a:lnTo>
                    <a:pt x="48387" y="31750"/>
                  </a:lnTo>
                  <a:lnTo>
                    <a:pt x="45974" y="33020"/>
                  </a:lnTo>
                  <a:lnTo>
                    <a:pt x="43433" y="33020"/>
                  </a:lnTo>
                  <a:lnTo>
                    <a:pt x="41020" y="35560"/>
                  </a:lnTo>
                  <a:lnTo>
                    <a:pt x="38988" y="36830"/>
                  </a:lnTo>
                  <a:lnTo>
                    <a:pt x="36702" y="38100"/>
                  </a:lnTo>
                  <a:lnTo>
                    <a:pt x="34670" y="40640"/>
                  </a:lnTo>
                  <a:lnTo>
                    <a:pt x="32892" y="43180"/>
                  </a:lnTo>
                  <a:lnTo>
                    <a:pt x="31241" y="44450"/>
                  </a:lnTo>
                  <a:lnTo>
                    <a:pt x="29717" y="46990"/>
                  </a:lnTo>
                  <a:lnTo>
                    <a:pt x="28447" y="49530"/>
                  </a:lnTo>
                  <a:lnTo>
                    <a:pt x="27431" y="53340"/>
                  </a:lnTo>
                  <a:lnTo>
                    <a:pt x="26288" y="55880"/>
                  </a:lnTo>
                  <a:lnTo>
                    <a:pt x="25653" y="58420"/>
                  </a:lnTo>
                  <a:lnTo>
                    <a:pt x="25272" y="62230"/>
                  </a:lnTo>
                  <a:lnTo>
                    <a:pt x="25145" y="175260"/>
                  </a:lnTo>
                  <a:lnTo>
                    <a:pt x="90296" y="175260"/>
                  </a:lnTo>
                  <a:lnTo>
                    <a:pt x="90169" y="60960"/>
                  </a:lnTo>
                  <a:lnTo>
                    <a:pt x="76200" y="36830"/>
                  </a:lnTo>
                  <a:lnTo>
                    <a:pt x="74167" y="34290"/>
                  </a:lnTo>
                  <a:lnTo>
                    <a:pt x="71627" y="33020"/>
                  </a:lnTo>
                  <a:lnTo>
                    <a:pt x="69341" y="31750"/>
                  </a:lnTo>
                  <a:lnTo>
                    <a:pt x="66928" y="31750"/>
                  </a:lnTo>
                  <a:lnTo>
                    <a:pt x="64642" y="30480"/>
                  </a:lnTo>
                  <a:lnTo>
                    <a:pt x="64769" y="16510"/>
                  </a:lnTo>
                  <a:lnTo>
                    <a:pt x="65024" y="15240"/>
                  </a:lnTo>
                  <a:lnTo>
                    <a:pt x="65531" y="15240"/>
                  </a:lnTo>
                  <a:lnTo>
                    <a:pt x="66039" y="13970"/>
                  </a:lnTo>
                  <a:lnTo>
                    <a:pt x="396493" y="13970"/>
                  </a:lnTo>
                  <a:lnTo>
                    <a:pt x="396366" y="11430"/>
                  </a:lnTo>
                  <a:lnTo>
                    <a:pt x="395985" y="8890"/>
                  </a:lnTo>
                  <a:lnTo>
                    <a:pt x="395731" y="7620"/>
                  </a:lnTo>
                  <a:lnTo>
                    <a:pt x="394715" y="5080"/>
                  </a:lnTo>
                  <a:close/>
                </a:path>
                <a:path w="464820" h="344170">
                  <a:moveTo>
                    <a:pt x="163067" y="33020"/>
                  </a:moveTo>
                  <a:lnTo>
                    <a:pt x="134365" y="33020"/>
                  </a:lnTo>
                  <a:lnTo>
                    <a:pt x="131952" y="35560"/>
                  </a:lnTo>
                  <a:lnTo>
                    <a:pt x="129793" y="36830"/>
                  </a:lnTo>
                  <a:lnTo>
                    <a:pt x="127762" y="38100"/>
                  </a:lnTo>
                  <a:lnTo>
                    <a:pt x="125856" y="40640"/>
                  </a:lnTo>
                  <a:lnTo>
                    <a:pt x="123697" y="43180"/>
                  </a:lnTo>
                  <a:lnTo>
                    <a:pt x="122174" y="45720"/>
                  </a:lnTo>
                  <a:lnTo>
                    <a:pt x="120776" y="48260"/>
                  </a:lnTo>
                  <a:lnTo>
                    <a:pt x="119252" y="50800"/>
                  </a:lnTo>
                  <a:lnTo>
                    <a:pt x="118363" y="53340"/>
                  </a:lnTo>
                  <a:lnTo>
                    <a:pt x="117347" y="55880"/>
                  </a:lnTo>
                  <a:lnTo>
                    <a:pt x="116712" y="59690"/>
                  </a:lnTo>
                  <a:lnTo>
                    <a:pt x="116077" y="62230"/>
                  </a:lnTo>
                  <a:lnTo>
                    <a:pt x="116077" y="175260"/>
                  </a:lnTo>
                  <a:lnTo>
                    <a:pt x="181355" y="175260"/>
                  </a:lnTo>
                  <a:lnTo>
                    <a:pt x="181355" y="64770"/>
                  </a:lnTo>
                  <a:lnTo>
                    <a:pt x="180847" y="58420"/>
                  </a:lnTo>
                  <a:lnTo>
                    <a:pt x="180212" y="55880"/>
                  </a:lnTo>
                  <a:lnTo>
                    <a:pt x="179196" y="53340"/>
                  </a:lnTo>
                  <a:lnTo>
                    <a:pt x="176656" y="48260"/>
                  </a:lnTo>
                  <a:lnTo>
                    <a:pt x="175132" y="44450"/>
                  </a:lnTo>
                  <a:lnTo>
                    <a:pt x="173481" y="43180"/>
                  </a:lnTo>
                  <a:lnTo>
                    <a:pt x="171576" y="40640"/>
                  </a:lnTo>
                  <a:lnTo>
                    <a:pt x="167512" y="36830"/>
                  </a:lnTo>
                  <a:lnTo>
                    <a:pt x="165226" y="35560"/>
                  </a:lnTo>
                  <a:lnTo>
                    <a:pt x="163067" y="33020"/>
                  </a:lnTo>
                  <a:close/>
                </a:path>
                <a:path w="464820" h="344170">
                  <a:moveTo>
                    <a:pt x="245109" y="129540"/>
                  </a:moveTo>
                  <a:lnTo>
                    <a:pt x="181355" y="175260"/>
                  </a:lnTo>
                  <a:lnTo>
                    <a:pt x="245109" y="175260"/>
                  </a:lnTo>
                  <a:lnTo>
                    <a:pt x="245109" y="129540"/>
                  </a:lnTo>
                  <a:close/>
                </a:path>
                <a:path w="464820" h="344170">
                  <a:moveTo>
                    <a:pt x="302005" y="127000"/>
                  </a:moveTo>
                  <a:lnTo>
                    <a:pt x="245109" y="175260"/>
                  </a:lnTo>
                  <a:lnTo>
                    <a:pt x="302132" y="175260"/>
                  </a:lnTo>
                  <a:lnTo>
                    <a:pt x="302005" y="127000"/>
                  </a:lnTo>
                  <a:close/>
                </a:path>
                <a:path w="464820" h="344170">
                  <a:moveTo>
                    <a:pt x="155575" y="13970"/>
                  </a:moveTo>
                  <a:lnTo>
                    <a:pt x="141858" y="13970"/>
                  </a:lnTo>
                  <a:lnTo>
                    <a:pt x="141858" y="30480"/>
                  </a:lnTo>
                  <a:lnTo>
                    <a:pt x="136778" y="33020"/>
                  </a:lnTo>
                  <a:lnTo>
                    <a:pt x="160527" y="33020"/>
                  </a:lnTo>
                  <a:lnTo>
                    <a:pt x="158114" y="31750"/>
                  </a:lnTo>
                  <a:lnTo>
                    <a:pt x="155575" y="31750"/>
                  </a:lnTo>
                  <a:lnTo>
                    <a:pt x="155575" y="13970"/>
                  </a:lnTo>
                  <a:close/>
                </a:path>
                <a:path w="464820" h="344170">
                  <a:moveTo>
                    <a:pt x="392175" y="2540"/>
                  </a:moveTo>
                  <a:lnTo>
                    <a:pt x="55879" y="2540"/>
                  </a:lnTo>
                  <a:lnTo>
                    <a:pt x="54863" y="3810"/>
                  </a:lnTo>
                  <a:lnTo>
                    <a:pt x="54101" y="5080"/>
                  </a:lnTo>
                  <a:lnTo>
                    <a:pt x="393953" y="5080"/>
                  </a:lnTo>
                  <a:lnTo>
                    <a:pt x="392938" y="3810"/>
                  </a:lnTo>
                  <a:lnTo>
                    <a:pt x="392175" y="2540"/>
                  </a:lnTo>
                  <a:close/>
                </a:path>
                <a:path w="464820" h="344170">
                  <a:moveTo>
                    <a:pt x="390143" y="1270"/>
                  </a:moveTo>
                  <a:lnTo>
                    <a:pt x="57912" y="1270"/>
                  </a:lnTo>
                  <a:lnTo>
                    <a:pt x="56768" y="2540"/>
                  </a:lnTo>
                  <a:lnTo>
                    <a:pt x="391159" y="2540"/>
                  </a:lnTo>
                  <a:lnTo>
                    <a:pt x="390143" y="1270"/>
                  </a:lnTo>
                  <a:close/>
                </a:path>
                <a:path w="464820" h="344170">
                  <a:moveTo>
                    <a:pt x="386079" y="0"/>
                  </a:moveTo>
                  <a:lnTo>
                    <a:pt x="61721" y="0"/>
                  </a:lnTo>
                  <a:lnTo>
                    <a:pt x="60325" y="1270"/>
                  </a:lnTo>
                  <a:lnTo>
                    <a:pt x="387603" y="1270"/>
                  </a:lnTo>
                  <a:lnTo>
                    <a:pt x="3860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73902" y="2492882"/>
              <a:ext cx="372110" cy="272415"/>
            </a:xfrm>
            <a:custGeom>
              <a:avLst/>
              <a:gdLst/>
              <a:ahLst/>
              <a:cxnLst/>
              <a:rect l="l" t="t" r="r" b="b"/>
              <a:pathLst>
                <a:path w="372110" h="272414">
                  <a:moveTo>
                    <a:pt x="0" y="0"/>
                  </a:moveTo>
                  <a:lnTo>
                    <a:pt x="326517" y="0"/>
                  </a:lnTo>
                  <a:lnTo>
                    <a:pt x="371856" y="45338"/>
                  </a:lnTo>
                  <a:lnTo>
                    <a:pt x="371856" y="272033"/>
                  </a:lnTo>
                  <a:lnTo>
                    <a:pt x="45338" y="272033"/>
                  </a:lnTo>
                  <a:lnTo>
                    <a:pt x="0" y="22669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360F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867906" y="2893314"/>
            <a:ext cx="1534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Enabling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Grid </a:t>
            </a:r>
            <a:r>
              <a:rPr sz="1200" spc="-10" dirty="0">
                <a:latin typeface="Arial"/>
                <a:cs typeface="Arial"/>
              </a:rPr>
              <a:t>observability,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reliability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quality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power supply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804027" y="1154683"/>
            <a:ext cx="891540" cy="783590"/>
            <a:chOff x="5804027" y="1154683"/>
            <a:chExt cx="891540" cy="783590"/>
          </a:xfrm>
        </p:grpSpPr>
        <p:sp>
          <p:nvSpPr>
            <p:cNvPr id="31" name="object 31"/>
            <p:cNvSpPr/>
            <p:nvPr/>
          </p:nvSpPr>
          <p:spPr>
            <a:xfrm>
              <a:off x="5823077" y="1173733"/>
              <a:ext cx="853440" cy="745490"/>
            </a:xfrm>
            <a:custGeom>
              <a:avLst/>
              <a:gdLst/>
              <a:ahLst/>
              <a:cxnLst/>
              <a:rect l="l" t="t" r="r" b="b"/>
              <a:pathLst>
                <a:path w="853440" h="745489">
                  <a:moveTo>
                    <a:pt x="426593" y="0"/>
                  </a:moveTo>
                  <a:lnTo>
                    <a:pt x="376846" y="2505"/>
                  </a:lnTo>
                  <a:lnTo>
                    <a:pt x="328784" y="9837"/>
                  </a:lnTo>
                  <a:lnTo>
                    <a:pt x="282727" y="21714"/>
                  </a:lnTo>
                  <a:lnTo>
                    <a:pt x="238995" y="37860"/>
                  </a:lnTo>
                  <a:lnTo>
                    <a:pt x="197908" y="57993"/>
                  </a:lnTo>
                  <a:lnTo>
                    <a:pt x="159787" y="81836"/>
                  </a:lnTo>
                  <a:lnTo>
                    <a:pt x="124952" y="109108"/>
                  </a:lnTo>
                  <a:lnTo>
                    <a:pt x="93722" y="139532"/>
                  </a:lnTo>
                  <a:lnTo>
                    <a:pt x="66419" y="172828"/>
                  </a:lnTo>
                  <a:lnTo>
                    <a:pt x="43362" y="208716"/>
                  </a:lnTo>
                  <a:lnTo>
                    <a:pt x="24871" y="246919"/>
                  </a:lnTo>
                  <a:lnTo>
                    <a:pt x="11267" y="287156"/>
                  </a:lnTo>
                  <a:lnTo>
                    <a:pt x="2870" y="329148"/>
                  </a:lnTo>
                  <a:lnTo>
                    <a:pt x="0" y="372617"/>
                  </a:lnTo>
                  <a:lnTo>
                    <a:pt x="2870" y="416088"/>
                  </a:lnTo>
                  <a:lnTo>
                    <a:pt x="11267" y="458086"/>
                  </a:lnTo>
                  <a:lnTo>
                    <a:pt x="24871" y="498331"/>
                  </a:lnTo>
                  <a:lnTo>
                    <a:pt x="43362" y="536544"/>
                  </a:lnTo>
                  <a:lnTo>
                    <a:pt x="66419" y="572444"/>
                  </a:lnTo>
                  <a:lnTo>
                    <a:pt x="93722" y="605753"/>
                  </a:lnTo>
                  <a:lnTo>
                    <a:pt x="124952" y="636190"/>
                  </a:lnTo>
                  <a:lnTo>
                    <a:pt x="159787" y="663476"/>
                  </a:lnTo>
                  <a:lnTo>
                    <a:pt x="197908" y="687332"/>
                  </a:lnTo>
                  <a:lnTo>
                    <a:pt x="238995" y="707477"/>
                  </a:lnTo>
                  <a:lnTo>
                    <a:pt x="282727" y="723633"/>
                  </a:lnTo>
                  <a:lnTo>
                    <a:pt x="328784" y="735518"/>
                  </a:lnTo>
                  <a:lnTo>
                    <a:pt x="376846" y="742855"/>
                  </a:lnTo>
                  <a:lnTo>
                    <a:pt x="426593" y="745363"/>
                  </a:lnTo>
                  <a:lnTo>
                    <a:pt x="476339" y="742855"/>
                  </a:lnTo>
                  <a:lnTo>
                    <a:pt x="524401" y="735518"/>
                  </a:lnTo>
                  <a:lnTo>
                    <a:pt x="570458" y="723633"/>
                  </a:lnTo>
                  <a:lnTo>
                    <a:pt x="614190" y="707477"/>
                  </a:lnTo>
                  <a:lnTo>
                    <a:pt x="655277" y="687332"/>
                  </a:lnTo>
                  <a:lnTo>
                    <a:pt x="693398" y="663476"/>
                  </a:lnTo>
                  <a:lnTo>
                    <a:pt x="728233" y="636190"/>
                  </a:lnTo>
                  <a:lnTo>
                    <a:pt x="759463" y="605753"/>
                  </a:lnTo>
                  <a:lnTo>
                    <a:pt x="786766" y="572444"/>
                  </a:lnTo>
                  <a:lnTo>
                    <a:pt x="809823" y="536544"/>
                  </a:lnTo>
                  <a:lnTo>
                    <a:pt x="828314" y="498331"/>
                  </a:lnTo>
                  <a:lnTo>
                    <a:pt x="841918" y="458086"/>
                  </a:lnTo>
                  <a:lnTo>
                    <a:pt x="850315" y="416088"/>
                  </a:lnTo>
                  <a:lnTo>
                    <a:pt x="853186" y="372617"/>
                  </a:lnTo>
                  <a:lnTo>
                    <a:pt x="850315" y="329148"/>
                  </a:lnTo>
                  <a:lnTo>
                    <a:pt x="841918" y="287156"/>
                  </a:lnTo>
                  <a:lnTo>
                    <a:pt x="828314" y="246919"/>
                  </a:lnTo>
                  <a:lnTo>
                    <a:pt x="809823" y="208716"/>
                  </a:lnTo>
                  <a:lnTo>
                    <a:pt x="786766" y="172828"/>
                  </a:lnTo>
                  <a:lnTo>
                    <a:pt x="759463" y="139532"/>
                  </a:lnTo>
                  <a:lnTo>
                    <a:pt x="728233" y="109108"/>
                  </a:lnTo>
                  <a:lnTo>
                    <a:pt x="693398" y="81836"/>
                  </a:lnTo>
                  <a:lnTo>
                    <a:pt x="655277" y="57993"/>
                  </a:lnTo>
                  <a:lnTo>
                    <a:pt x="614190" y="37860"/>
                  </a:lnTo>
                  <a:lnTo>
                    <a:pt x="570458" y="21714"/>
                  </a:lnTo>
                  <a:lnTo>
                    <a:pt x="524401" y="9837"/>
                  </a:lnTo>
                  <a:lnTo>
                    <a:pt x="476339" y="2505"/>
                  </a:lnTo>
                  <a:lnTo>
                    <a:pt x="426593" y="0"/>
                  </a:lnTo>
                  <a:close/>
                </a:path>
              </a:pathLst>
            </a:custGeom>
            <a:solidFill>
              <a:srgbClr val="0025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23077" y="1173733"/>
              <a:ext cx="853440" cy="745490"/>
            </a:xfrm>
            <a:custGeom>
              <a:avLst/>
              <a:gdLst/>
              <a:ahLst/>
              <a:cxnLst/>
              <a:rect l="l" t="t" r="r" b="b"/>
              <a:pathLst>
                <a:path w="853440" h="745489">
                  <a:moveTo>
                    <a:pt x="0" y="372617"/>
                  </a:moveTo>
                  <a:lnTo>
                    <a:pt x="2870" y="329148"/>
                  </a:lnTo>
                  <a:lnTo>
                    <a:pt x="11267" y="287156"/>
                  </a:lnTo>
                  <a:lnTo>
                    <a:pt x="24871" y="246919"/>
                  </a:lnTo>
                  <a:lnTo>
                    <a:pt x="43362" y="208716"/>
                  </a:lnTo>
                  <a:lnTo>
                    <a:pt x="66419" y="172828"/>
                  </a:lnTo>
                  <a:lnTo>
                    <a:pt x="93722" y="139532"/>
                  </a:lnTo>
                  <a:lnTo>
                    <a:pt x="124952" y="109108"/>
                  </a:lnTo>
                  <a:lnTo>
                    <a:pt x="159787" y="81836"/>
                  </a:lnTo>
                  <a:lnTo>
                    <a:pt x="197908" y="57993"/>
                  </a:lnTo>
                  <a:lnTo>
                    <a:pt x="238995" y="37860"/>
                  </a:lnTo>
                  <a:lnTo>
                    <a:pt x="282727" y="21714"/>
                  </a:lnTo>
                  <a:lnTo>
                    <a:pt x="328784" y="9837"/>
                  </a:lnTo>
                  <a:lnTo>
                    <a:pt x="376846" y="2505"/>
                  </a:lnTo>
                  <a:lnTo>
                    <a:pt x="426593" y="0"/>
                  </a:lnTo>
                  <a:lnTo>
                    <a:pt x="476339" y="2505"/>
                  </a:lnTo>
                  <a:lnTo>
                    <a:pt x="524401" y="9837"/>
                  </a:lnTo>
                  <a:lnTo>
                    <a:pt x="570458" y="21714"/>
                  </a:lnTo>
                  <a:lnTo>
                    <a:pt x="614190" y="37860"/>
                  </a:lnTo>
                  <a:lnTo>
                    <a:pt x="655277" y="57993"/>
                  </a:lnTo>
                  <a:lnTo>
                    <a:pt x="693398" y="81836"/>
                  </a:lnTo>
                  <a:lnTo>
                    <a:pt x="728233" y="109108"/>
                  </a:lnTo>
                  <a:lnTo>
                    <a:pt x="759463" y="139532"/>
                  </a:lnTo>
                  <a:lnTo>
                    <a:pt x="786766" y="172828"/>
                  </a:lnTo>
                  <a:lnTo>
                    <a:pt x="809823" y="208716"/>
                  </a:lnTo>
                  <a:lnTo>
                    <a:pt x="828314" y="246919"/>
                  </a:lnTo>
                  <a:lnTo>
                    <a:pt x="841918" y="287156"/>
                  </a:lnTo>
                  <a:lnTo>
                    <a:pt x="850315" y="329148"/>
                  </a:lnTo>
                  <a:lnTo>
                    <a:pt x="853186" y="372617"/>
                  </a:lnTo>
                  <a:lnTo>
                    <a:pt x="850315" y="416088"/>
                  </a:lnTo>
                  <a:lnTo>
                    <a:pt x="841918" y="458086"/>
                  </a:lnTo>
                  <a:lnTo>
                    <a:pt x="828314" y="498331"/>
                  </a:lnTo>
                  <a:lnTo>
                    <a:pt x="809823" y="536544"/>
                  </a:lnTo>
                  <a:lnTo>
                    <a:pt x="786766" y="572444"/>
                  </a:lnTo>
                  <a:lnTo>
                    <a:pt x="759463" y="605753"/>
                  </a:lnTo>
                  <a:lnTo>
                    <a:pt x="728233" y="636190"/>
                  </a:lnTo>
                  <a:lnTo>
                    <a:pt x="693398" y="663476"/>
                  </a:lnTo>
                  <a:lnTo>
                    <a:pt x="655277" y="687332"/>
                  </a:lnTo>
                  <a:lnTo>
                    <a:pt x="614190" y="707477"/>
                  </a:lnTo>
                  <a:lnTo>
                    <a:pt x="570458" y="723633"/>
                  </a:lnTo>
                  <a:lnTo>
                    <a:pt x="524401" y="735518"/>
                  </a:lnTo>
                  <a:lnTo>
                    <a:pt x="476339" y="742855"/>
                  </a:lnTo>
                  <a:lnTo>
                    <a:pt x="426593" y="745363"/>
                  </a:lnTo>
                  <a:lnTo>
                    <a:pt x="376846" y="742855"/>
                  </a:lnTo>
                  <a:lnTo>
                    <a:pt x="328784" y="735518"/>
                  </a:lnTo>
                  <a:lnTo>
                    <a:pt x="282727" y="723633"/>
                  </a:lnTo>
                  <a:lnTo>
                    <a:pt x="238995" y="707477"/>
                  </a:lnTo>
                  <a:lnTo>
                    <a:pt x="197908" y="687332"/>
                  </a:lnTo>
                  <a:lnTo>
                    <a:pt x="159787" y="663476"/>
                  </a:lnTo>
                  <a:lnTo>
                    <a:pt x="124952" y="636190"/>
                  </a:lnTo>
                  <a:lnTo>
                    <a:pt x="93722" y="605753"/>
                  </a:lnTo>
                  <a:lnTo>
                    <a:pt x="66419" y="572444"/>
                  </a:lnTo>
                  <a:lnTo>
                    <a:pt x="43362" y="536544"/>
                  </a:lnTo>
                  <a:lnTo>
                    <a:pt x="24871" y="498331"/>
                  </a:lnTo>
                  <a:lnTo>
                    <a:pt x="11267" y="458086"/>
                  </a:lnTo>
                  <a:lnTo>
                    <a:pt x="2870" y="416088"/>
                  </a:lnTo>
                  <a:lnTo>
                    <a:pt x="0" y="372617"/>
                  </a:lnTo>
                  <a:close/>
                </a:path>
              </a:pathLst>
            </a:custGeom>
            <a:ln w="38100">
              <a:solidFill>
                <a:srgbClr val="C5E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22010" y="1329943"/>
              <a:ext cx="678815" cy="415925"/>
            </a:xfrm>
            <a:custGeom>
              <a:avLst/>
              <a:gdLst/>
              <a:ahLst/>
              <a:cxnLst/>
              <a:rect l="l" t="t" r="r" b="b"/>
              <a:pathLst>
                <a:path w="678815" h="415925">
                  <a:moveTo>
                    <a:pt x="678307" y="215773"/>
                  </a:moveTo>
                  <a:lnTo>
                    <a:pt x="638429" y="205486"/>
                  </a:lnTo>
                  <a:lnTo>
                    <a:pt x="636384" y="198247"/>
                  </a:lnTo>
                  <a:lnTo>
                    <a:pt x="633730" y="190754"/>
                  </a:lnTo>
                  <a:lnTo>
                    <a:pt x="630682" y="183896"/>
                  </a:lnTo>
                  <a:lnTo>
                    <a:pt x="626859" y="177038"/>
                  </a:lnTo>
                  <a:lnTo>
                    <a:pt x="635330" y="163957"/>
                  </a:lnTo>
                  <a:lnTo>
                    <a:pt x="647560" y="145034"/>
                  </a:lnTo>
                  <a:lnTo>
                    <a:pt x="644550" y="141986"/>
                  </a:lnTo>
                  <a:lnTo>
                    <a:pt x="644169" y="141605"/>
                  </a:lnTo>
                  <a:lnTo>
                    <a:pt x="624205" y="121412"/>
                  </a:lnTo>
                  <a:lnTo>
                    <a:pt x="608330" y="131089"/>
                  </a:lnTo>
                  <a:lnTo>
                    <a:pt x="608330" y="233299"/>
                  </a:lnTo>
                  <a:lnTo>
                    <a:pt x="607936" y="240538"/>
                  </a:lnTo>
                  <a:lnTo>
                    <a:pt x="592455" y="277622"/>
                  </a:lnTo>
                  <a:lnTo>
                    <a:pt x="559943" y="299593"/>
                  </a:lnTo>
                  <a:lnTo>
                    <a:pt x="540004" y="302641"/>
                  </a:lnTo>
                  <a:lnTo>
                    <a:pt x="532892" y="302260"/>
                  </a:lnTo>
                  <a:lnTo>
                    <a:pt x="526161" y="301244"/>
                  </a:lnTo>
                  <a:lnTo>
                    <a:pt x="519303" y="299593"/>
                  </a:lnTo>
                  <a:lnTo>
                    <a:pt x="513334" y="297180"/>
                  </a:lnTo>
                  <a:lnTo>
                    <a:pt x="507492" y="294005"/>
                  </a:lnTo>
                  <a:lnTo>
                    <a:pt x="501396" y="290957"/>
                  </a:lnTo>
                  <a:lnTo>
                    <a:pt x="477139" y="260096"/>
                  </a:lnTo>
                  <a:lnTo>
                    <a:pt x="471678" y="233299"/>
                  </a:lnTo>
                  <a:lnTo>
                    <a:pt x="472059" y="226441"/>
                  </a:lnTo>
                  <a:lnTo>
                    <a:pt x="487172" y="189357"/>
                  </a:lnTo>
                  <a:lnTo>
                    <a:pt x="519303" y="167005"/>
                  </a:lnTo>
                  <a:lnTo>
                    <a:pt x="540004" y="163957"/>
                  </a:lnTo>
                  <a:lnTo>
                    <a:pt x="546735" y="164338"/>
                  </a:lnTo>
                  <a:lnTo>
                    <a:pt x="577850" y="176022"/>
                  </a:lnTo>
                  <a:lnTo>
                    <a:pt x="583311" y="179705"/>
                  </a:lnTo>
                  <a:lnTo>
                    <a:pt x="604888" y="212725"/>
                  </a:lnTo>
                  <a:lnTo>
                    <a:pt x="608330" y="233299"/>
                  </a:lnTo>
                  <a:lnTo>
                    <a:pt x="608330" y="131089"/>
                  </a:lnTo>
                  <a:lnTo>
                    <a:pt x="591058" y="141605"/>
                  </a:lnTo>
                  <a:lnTo>
                    <a:pt x="584962" y="138176"/>
                  </a:lnTo>
                  <a:lnTo>
                    <a:pt x="578231" y="135128"/>
                  </a:lnTo>
                  <a:lnTo>
                    <a:pt x="571754" y="132715"/>
                  </a:lnTo>
                  <a:lnTo>
                    <a:pt x="564642" y="130302"/>
                  </a:lnTo>
                  <a:lnTo>
                    <a:pt x="557276" y="91821"/>
                  </a:lnTo>
                  <a:lnTo>
                    <a:pt x="523748" y="91821"/>
                  </a:lnTo>
                  <a:lnTo>
                    <a:pt x="514604" y="129921"/>
                  </a:lnTo>
                  <a:lnTo>
                    <a:pt x="507238" y="131699"/>
                  </a:lnTo>
                  <a:lnTo>
                    <a:pt x="499364" y="134747"/>
                  </a:lnTo>
                  <a:lnTo>
                    <a:pt x="492252" y="138176"/>
                  </a:lnTo>
                  <a:lnTo>
                    <a:pt x="485521" y="141986"/>
                  </a:lnTo>
                  <a:lnTo>
                    <a:pt x="453771" y="120015"/>
                  </a:lnTo>
                  <a:lnTo>
                    <a:pt x="430022" y="144018"/>
                  </a:lnTo>
                  <a:lnTo>
                    <a:pt x="449961" y="177292"/>
                  </a:lnTo>
                  <a:lnTo>
                    <a:pt x="446278" y="184531"/>
                  </a:lnTo>
                  <a:lnTo>
                    <a:pt x="443230" y="191389"/>
                  </a:lnTo>
                  <a:lnTo>
                    <a:pt x="440182" y="199009"/>
                  </a:lnTo>
                  <a:lnTo>
                    <a:pt x="438150" y="206883"/>
                  </a:lnTo>
                  <a:lnTo>
                    <a:pt x="409448" y="212445"/>
                  </a:lnTo>
                  <a:lnTo>
                    <a:pt x="409448" y="183769"/>
                  </a:lnTo>
                  <a:lnTo>
                    <a:pt x="350266" y="168656"/>
                  </a:lnTo>
                  <a:lnTo>
                    <a:pt x="348869" y="163195"/>
                  </a:lnTo>
                  <a:lnTo>
                    <a:pt x="347218" y="157734"/>
                  </a:lnTo>
                  <a:lnTo>
                    <a:pt x="345186" y="152146"/>
                  </a:lnTo>
                  <a:lnTo>
                    <a:pt x="343154" y="147066"/>
                  </a:lnTo>
                  <a:lnTo>
                    <a:pt x="340487" y="141859"/>
                  </a:lnTo>
                  <a:lnTo>
                    <a:pt x="338074" y="136398"/>
                  </a:lnTo>
                  <a:lnTo>
                    <a:pt x="335407" y="131318"/>
                  </a:lnTo>
                  <a:lnTo>
                    <a:pt x="332613" y="126492"/>
                  </a:lnTo>
                  <a:lnTo>
                    <a:pt x="345452" y="106934"/>
                  </a:lnTo>
                  <a:lnTo>
                    <a:pt x="363728" y="79121"/>
                  </a:lnTo>
                  <a:lnTo>
                    <a:pt x="358762" y="74041"/>
                  </a:lnTo>
                  <a:lnTo>
                    <a:pt x="358394" y="73660"/>
                  </a:lnTo>
                  <a:lnTo>
                    <a:pt x="328930" y="43434"/>
                  </a:lnTo>
                  <a:lnTo>
                    <a:pt x="305308" y="58000"/>
                  </a:lnTo>
                  <a:lnTo>
                    <a:pt x="305308" y="209804"/>
                  </a:lnTo>
                  <a:lnTo>
                    <a:pt x="304546" y="215011"/>
                  </a:lnTo>
                  <a:lnTo>
                    <a:pt x="294767" y="254381"/>
                  </a:lnTo>
                  <a:lnTo>
                    <a:pt x="292735" y="258826"/>
                  </a:lnTo>
                  <a:lnTo>
                    <a:pt x="290068" y="263271"/>
                  </a:lnTo>
                  <a:lnTo>
                    <a:pt x="287655" y="267462"/>
                  </a:lnTo>
                  <a:lnTo>
                    <a:pt x="284607" y="271526"/>
                  </a:lnTo>
                  <a:lnTo>
                    <a:pt x="281559" y="275336"/>
                  </a:lnTo>
                  <a:lnTo>
                    <a:pt x="278892" y="279019"/>
                  </a:lnTo>
                  <a:lnTo>
                    <a:pt x="275209" y="282448"/>
                  </a:lnTo>
                  <a:lnTo>
                    <a:pt x="271780" y="286258"/>
                  </a:lnTo>
                  <a:lnTo>
                    <a:pt x="264414" y="292481"/>
                  </a:lnTo>
                  <a:lnTo>
                    <a:pt x="260350" y="295148"/>
                  </a:lnTo>
                  <a:lnTo>
                    <a:pt x="256286" y="297942"/>
                  </a:lnTo>
                  <a:lnTo>
                    <a:pt x="251841" y="300355"/>
                  </a:lnTo>
                  <a:lnTo>
                    <a:pt x="247523" y="302387"/>
                  </a:lnTo>
                  <a:lnTo>
                    <a:pt x="243078" y="304800"/>
                  </a:lnTo>
                  <a:lnTo>
                    <a:pt x="238379" y="306451"/>
                  </a:lnTo>
                  <a:lnTo>
                    <a:pt x="233553" y="308229"/>
                  </a:lnTo>
                  <a:lnTo>
                    <a:pt x="228854" y="309626"/>
                  </a:lnTo>
                  <a:lnTo>
                    <a:pt x="224155" y="310642"/>
                  </a:lnTo>
                  <a:lnTo>
                    <a:pt x="219075" y="311658"/>
                  </a:lnTo>
                  <a:lnTo>
                    <a:pt x="213995" y="312039"/>
                  </a:lnTo>
                  <a:lnTo>
                    <a:pt x="208915" y="313055"/>
                  </a:lnTo>
                  <a:lnTo>
                    <a:pt x="198501" y="313055"/>
                  </a:lnTo>
                  <a:lnTo>
                    <a:pt x="193040" y="312039"/>
                  </a:lnTo>
                  <a:lnTo>
                    <a:pt x="188341" y="311658"/>
                  </a:lnTo>
                  <a:lnTo>
                    <a:pt x="159512" y="302387"/>
                  </a:lnTo>
                  <a:lnTo>
                    <a:pt x="155194" y="300355"/>
                  </a:lnTo>
                  <a:lnTo>
                    <a:pt x="151130" y="297942"/>
                  </a:lnTo>
                  <a:lnTo>
                    <a:pt x="147066" y="295148"/>
                  </a:lnTo>
                  <a:lnTo>
                    <a:pt x="143002" y="292481"/>
                  </a:lnTo>
                  <a:lnTo>
                    <a:pt x="138938" y="289052"/>
                  </a:lnTo>
                  <a:lnTo>
                    <a:pt x="135255" y="286258"/>
                  </a:lnTo>
                  <a:lnTo>
                    <a:pt x="131826" y="282448"/>
                  </a:lnTo>
                  <a:lnTo>
                    <a:pt x="128397" y="279019"/>
                  </a:lnTo>
                  <a:lnTo>
                    <a:pt x="125349" y="275336"/>
                  </a:lnTo>
                  <a:lnTo>
                    <a:pt x="122428" y="271526"/>
                  </a:lnTo>
                  <a:lnTo>
                    <a:pt x="119634" y="267462"/>
                  </a:lnTo>
                  <a:lnTo>
                    <a:pt x="116586" y="263271"/>
                  </a:lnTo>
                  <a:lnTo>
                    <a:pt x="114554" y="258826"/>
                  </a:lnTo>
                  <a:lnTo>
                    <a:pt x="111887" y="254381"/>
                  </a:lnTo>
                  <a:lnTo>
                    <a:pt x="110236" y="249936"/>
                  </a:lnTo>
                  <a:lnTo>
                    <a:pt x="108458" y="245491"/>
                  </a:lnTo>
                  <a:lnTo>
                    <a:pt x="106807" y="240665"/>
                  </a:lnTo>
                  <a:lnTo>
                    <a:pt x="105410" y="235585"/>
                  </a:lnTo>
                  <a:lnTo>
                    <a:pt x="104394" y="230759"/>
                  </a:lnTo>
                  <a:lnTo>
                    <a:pt x="103124" y="225552"/>
                  </a:lnTo>
                  <a:lnTo>
                    <a:pt x="102743" y="220472"/>
                  </a:lnTo>
                  <a:lnTo>
                    <a:pt x="102108" y="215011"/>
                  </a:lnTo>
                  <a:lnTo>
                    <a:pt x="102108" y="204724"/>
                  </a:lnTo>
                  <a:lnTo>
                    <a:pt x="102743" y="199517"/>
                  </a:lnTo>
                  <a:lnTo>
                    <a:pt x="103124" y="194310"/>
                  </a:lnTo>
                  <a:lnTo>
                    <a:pt x="104394" y="189230"/>
                  </a:lnTo>
                  <a:lnTo>
                    <a:pt x="105410" y="184404"/>
                  </a:lnTo>
                  <a:lnTo>
                    <a:pt x="106807" y="179324"/>
                  </a:lnTo>
                  <a:lnTo>
                    <a:pt x="111887" y="165608"/>
                  </a:lnTo>
                  <a:lnTo>
                    <a:pt x="114554" y="161163"/>
                  </a:lnTo>
                  <a:lnTo>
                    <a:pt x="116586" y="156591"/>
                  </a:lnTo>
                  <a:lnTo>
                    <a:pt x="119634" y="152527"/>
                  </a:lnTo>
                  <a:lnTo>
                    <a:pt x="122428" y="148463"/>
                  </a:lnTo>
                  <a:lnTo>
                    <a:pt x="125349" y="144272"/>
                  </a:lnTo>
                  <a:lnTo>
                    <a:pt x="128397" y="140589"/>
                  </a:lnTo>
                  <a:lnTo>
                    <a:pt x="131826" y="137414"/>
                  </a:lnTo>
                  <a:lnTo>
                    <a:pt x="135255" y="133731"/>
                  </a:lnTo>
                  <a:lnTo>
                    <a:pt x="138938" y="130556"/>
                  </a:lnTo>
                  <a:lnTo>
                    <a:pt x="143002" y="127127"/>
                  </a:lnTo>
                  <a:lnTo>
                    <a:pt x="147066" y="124714"/>
                  </a:lnTo>
                  <a:lnTo>
                    <a:pt x="151130" y="121666"/>
                  </a:lnTo>
                  <a:lnTo>
                    <a:pt x="155194" y="119634"/>
                  </a:lnTo>
                  <a:lnTo>
                    <a:pt x="159512" y="117221"/>
                  </a:lnTo>
                  <a:lnTo>
                    <a:pt x="164338" y="115189"/>
                  </a:lnTo>
                  <a:lnTo>
                    <a:pt x="168656" y="113157"/>
                  </a:lnTo>
                  <a:lnTo>
                    <a:pt x="178181" y="110363"/>
                  </a:lnTo>
                  <a:lnTo>
                    <a:pt x="183261" y="109347"/>
                  </a:lnTo>
                  <a:lnTo>
                    <a:pt x="188341" y="107950"/>
                  </a:lnTo>
                  <a:lnTo>
                    <a:pt x="193040" y="107569"/>
                  </a:lnTo>
                  <a:lnTo>
                    <a:pt x="198501" y="107315"/>
                  </a:lnTo>
                  <a:lnTo>
                    <a:pt x="203454" y="106934"/>
                  </a:lnTo>
                  <a:lnTo>
                    <a:pt x="208915" y="107315"/>
                  </a:lnTo>
                  <a:lnTo>
                    <a:pt x="213995" y="107569"/>
                  </a:lnTo>
                  <a:lnTo>
                    <a:pt x="219075" y="107950"/>
                  </a:lnTo>
                  <a:lnTo>
                    <a:pt x="224155" y="109347"/>
                  </a:lnTo>
                  <a:lnTo>
                    <a:pt x="228854" y="110363"/>
                  </a:lnTo>
                  <a:lnTo>
                    <a:pt x="238379" y="113157"/>
                  </a:lnTo>
                  <a:lnTo>
                    <a:pt x="243078" y="115189"/>
                  </a:lnTo>
                  <a:lnTo>
                    <a:pt x="247523" y="117221"/>
                  </a:lnTo>
                  <a:lnTo>
                    <a:pt x="251841" y="119634"/>
                  </a:lnTo>
                  <a:lnTo>
                    <a:pt x="256286" y="121666"/>
                  </a:lnTo>
                  <a:lnTo>
                    <a:pt x="260350" y="124714"/>
                  </a:lnTo>
                  <a:lnTo>
                    <a:pt x="264414" y="127127"/>
                  </a:lnTo>
                  <a:lnTo>
                    <a:pt x="268478" y="130556"/>
                  </a:lnTo>
                  <a:lnTo>
                    <a:pt x="271780" y="133731"/>
                  </a:lnTo>
                  <a:lnTo>
                    <a:pt x="275209" y="137414"/>
                  </a:lnTo>
                  <a:lnTo>
                    <a:pt x="278892" y="140589"/>
                  </a:lnTo>
                  <a:lnTo>
                    <a:pt x="284607" y="148463"/>
                  </a:lnTo>
                  <a:lnTo>
                    <a:pt x="287655" y="152527"/>
                  </a:lnTo>
                  <a:lnTo>
                    <a:pt x="290068" y="156591"/>
                  </a:lnTo>
                  <a:lnTo>
                    <a:pt x="292735" y="161163"/>
                  </a:lnTo>
                  <a:lnTo>
                    <a:pt x="294767" y="165608"/>
                  </a:lnTo>
                  <a:lnTo>
                    <a:pt x="297180" y="170053"/>
                  </a:lnTo>
                  <a:lnTo>
                    <a:pt x="298831" y="174879"/>
                  </a:lnTo>
                  <a:lnTo>
                    <a:pt x="300609" y="179324"/>
                  </a:lnTo>
                  <a:lnTo>
                    <a:pt x="301879" y="184404"/>
                  </a:lnTo>
                  <a:lnTo>
                    <a:pt x="302895" y="189230"/>
                  </a:lnTo>
                  <a:lnTo>
                    <a:pt x="303657" y="194310"/>
                  </a:lnTo>
                  <a:lnTo>
                    <a:pt x="304292" y="199517"/>
                  </a:lnTo>
                  <a:lnTo>
                    <a:pt x="304546" y="204724"/>
                  </a:lnTo>
                  <a:lnTo>
                    <a:pt x="305308" y="209804"/>
                  </a:lnTo>
                  <a:lnTo>
                    <a:pt x="305308" y="58000"/>
                  </a:lnTo>
                  <a:lnTo>
                    <a:pt x="279908" y="73660"/>
                  </a:lnTo>
                  <a:lnTo>
                    <a:pt x="275209" y="70866"/>
                  </a:lnTo>
                  <a:lnTo>
                    <a:pt x="270510" y="68580"/>
                  </a:lnTo>
                  <a:lnTo>
                    <a:pt x="265684" y="66167"/>
                  </a:lnTo>
                  <a:lnTo>
                    <a:pt x="260985" y="64008"/>
                  </a:lnTo>
                  <a:lnTo>
                    <a:pt x="255905" y="61976"/>
                  </a:lnTo>
                  <a:lnTo>
                    <a:pt x="250825" y="60325"/>
                  </a:lnTo>
                  <a:lnTo>
                    <a:pt x="245745" y="58547"/>
                  </a:lnTo>
                  <a:lnTo>
                    <a:pt x="240411" y="56896"/>
                  </a:lnTo>
                  <a:lnTo>
                    <a:pt x="229235" y="0"/>
                  </a:lnTo>
                  <a:lnTo>
                    <a:pt x="179832" y="0"/>
                  </a:lnTo>
                  <a:lnTo>
                    <a:pt x="165989" y="56134"/>
                  </a:lnTo>
                  <a:lnTo>
                    <a:pt x="160274" y="57531"/>
                  </a:lnTo>
                  <a:lnTo>
                    <a:pt x="154813" y="59563"/>
                  </a:lnTo>
                  <a:lnTo>
                    <a:pt x="148717" y="61341"/>
                  </a:lnTo>
                  <a:lnTo>
                    <a:pt x="143383" y="63754"/>
                  </a:lnTo>
                  <a:lnTo>
                    <a:pt x="138303" y="65786"/>
                  </a:lnTo>
                  <a:lnTo>
                    <a:pt x="132842" y="68580"/>
                  </a:lnTo>
                  <a:lnTo>
                    <a:pt x="127762" y="70866"/>
                  </a:lnTo>
                  <a:lnTo>
                    <a:pt x="123063" y="74041"/>
                  </a:lnTo>
                  <a:lnTo>
                    <a:pt x="75311" y="41783"/>
                  </a:lnTo>
                  <a:lnTo>
                    <a:pt x="40513" y="77470"/>
                  </a:lnTo>
                  <a:lnTo>
                    <a:pt x="69977" y="127127"/>
                  </a:lnTo>
                  <a:lnTo>
                    <a:pt x="67310" y="132334"/>
                  </a:lnTo>
                  <a:lnTo>
                    <a:pt x="64516" y="137414"/>
                  </a:lnTo>
                  <a:lnTo>
                    <a:pt x="61849" y="142875"/>
                  </a:lnTo>
                  <a:lnTo>
                    <a:pt x="59817" y="148082"/>
                  </a:lnTo>
                  <a:lnTo>
                    <a:pt x="57404" y="153543"/>
                  </a:lnTo>
                  <a:lnTo>
                    <a:pt x="55753" y="159004"/>
                  </a:lnTo>
                  <a:lnTo>
                    <a:pt x="54102" y="164846"/>
                  </a:lnTo>
                  <a:lnTo>
                    <a:pt x="52324" y="170688"/>
                  </a:lnTo>
                  <a:lnTo>
                    <a:pt x="0" y="180975"/>
                  </a:lnTo>
                  <a:lnTo>
                    <a:pt x="0" y="231394"/>
                  </a:lnTo>
                  <a:lnTo>
                    <a:pt x="52070" y="244729"/>
                  </a:lnTo>
                  <a:lnTo>
                    <a:pt x="53721" y="250317"/>
                  </a:lnTo>
                  <a:lnTo>
                    <a:pt x="55372" y="255778"/>
                  </a:lnTo>
                  <a:lnTo>
                    <a:pt x="57150" y="261239"/>
                  </a:lnTo>
                  <a:lnTo>
                    <a:pt x="59436" y="266700"/>
                  </a:lnTo>
                  <a:lnTo>
                    <a:pt x="61468" y="272161"/>
                  </a:lnTo>
                  <a:lnTo>
                    <a:pt x="64262" y="277368"/>
                  </a:lnTo>
                  <a:lnTo>
                    <a:pt x="66548" y="282448"/>
                  </a:lnTo>
                  <a:lnTo>
                    <a:pt x="69342" y="287274"/>
                  </a:lnTo>
                  <a:lnTo>
                    <a:pt x="37211" y="336042"/>
                  </a:lnTo>
                  <a:lnTo>
                    <a:pt x="72263" y="371348"/>
                  </a:lnTo>
                  <a:lnTo>
                    <a:pt x="122047" y="341122"/>
                  </a:lnTo>
                  <a:lnTo>
                    <a:pt x="127127" y="343916"/>
                  </a:lnTo>
                  <a:lnTo>
                    <a:pt x="132207" y="346964"/>
                  </a:lnTo>
                  <a:lnTo>
                    <a:pt x="137541" y="349377"/>
                  </a:lnTo>
                  <a:lnTo>
                    <a:pt x="143002" y="352171"/>
                  </a:lnTo>
                  <a:lnTo>
                    <a:pt x="148717" y="354457"/>
                  </a:lnTo>
                  <a:lnTo>
                    <a:pt x="160528" y="357886"/>
                  </a:lnTo>
                  <a:lnTo>
                    <a:pt x="166370" y="359664"/>
                  </a:lnTo>
                  <a:lnTo>
                    <a:pt x="177419" y="415544"/>
                  </a:lnTo>
                  <a:lnTo>
                    <a:pt x="226568" y="415544"/>
                  </a:lnTo>
                  <a:lnTo>
                    <a:pt x="240411" y="358648"/>
                  </a:lnTo>
                  <a:lnTo>
                    <a:pt x="246126" y="356870"/>
                  </a:lnTo>
                  <a:lnTo>
                    <a:pt x="251587" y="355600"/>
                  </a:lnTo>
                  <a:lnTo>
                    <a:pt x="256540" y="353441"/>
                  </a:lnTo>
                  <a:lnTo>
                    <a:pt x="261620" y="351409"/>
                  </a:lnTo>
                  <a:lnTo>
                    <a:pt x="266700" y="348996"/>
                  </a:lnTo>
                  <a:lnTo>
                    <a:pt x="271526" y="346583"/>
                  </a:lnTo>
                  <a:lnTo>
                    <a:pt x="276606" y="343916"/>
                  </a:lnTo>
                  <a:lnTo>
                    <a:pt x="281305" y="341122"/>
                  </a:lnTo>
                  <a:lnTo>
                    <a:pt x="328295" y="373380"/>
                  </a:lnTo>
                  <a:lnTo>
                    <a:pt x="359740" y="341122"/>
                  </a:lnTo>
                  <a:lnTo>
                    <a:pt x="363093" y="337693"/>
                  </a:lnTo>
                  <a:lnTo>
                    <a:pt x="348576" y="313055"/>
                  </a:lnTo>
                  <a:lnTo>
                    <a:pt x="333629" y="287655"/>
                  </a:lnTo>
                  <a:lnTo>
                    <a:pt x="336423" y="282829"/>
                  </a:lnTo>
                  <a:lnTo>
                    <a:pt x="339090" y="277749"/>
                  </a:lnTo>
                  <a:lnTo>
                    <a:pt x="341122" y="272542"/>
                  </a:lnTo>
                  <a:lnTo>
                    <a:pt x="343535" y="267462"/>
                  </a:lnTo>
                  <a:lnTo>
                    <a:pt x="345567" y="262255"/>
                  </a:lnTo>
                  <a:lnTo>
                    <a:pt x="347599" y="256413"/>
                  </a:lnTo>
                  <a:lnTo>
                    <a:pt x="349250" y="251333"/>
                  </a:lnTo>
                  <a:lnTo>
                    <a:pt x="350901" y="245872"/>
                  </a:lnTo>
                  <a:lnTo>
                    <a:pt x="402717" y="235534"/>
                  </a:lnTo>
                  <a:lnTo>
                    <a:pt x="402717" y="247396"/>
                  </a:lnTo>
                  <a:lnTo>
                    <a:pt x="438150" y="256286"/>
                  </a:lnTo>
                  <a:lnTo>
                    <a:pt x="440182" y="264160"/>
                  </a:lnTo>
                  <a:lnTo>
                    <a:pt x="442976" y="271780"/>
                  </a:lnTo>
                  <a:lnTo>
                    <a:pt x="446024" y="278638"/>
                  </a:lnTo>
                  <a:lnTo>
                    <a:pt x="449707" y="285496"/>
                  </a:lnTo>
                  <a:lnTo>
                    <a:pt x="427736" y="318135"/>
                  </a:lnTo>
                  <a:lnTo>
                    <a:pt x="451739" y="342138"/>
                  </a:lnTo>
                  <a:lnTo>
                    <a:pt x="484886" y="321564"/>
                  </a:lnTo>
                  <a:lnTo>
                    <a:pt x="491617" y="325628"/>
                  </a:lnTo>
                  <a:lnTo>
                    <a:pt x="499364" y="329057"/>
                  </a:lnTo>
                  <a:lnTo>
                    <a:pt x="507238" y="331851"/>
                  </a:lnTo>
                  <a:lnTo>
                    <a:pt x="514604" y="333883"/>
                  </a:lnTo>
                  <a:lnTo>
                    <a:pt x="522097" y="371602"/>
                  </a:lnTo>
                  <a:lnTo>
                    <a:pt x="555244" y="371602"/>
                  </a:lnTo>
                  <a:lnTo>
                    <a:pt x="564642" y="333502"/>
                  </a:lnTo>
                  <a:lnTo>
                    <a:pt x="572135" y="331089"/>
                  </a:lnTo>
                  <a:lnTo>
                    <a:pt x="578866" y="328422"/>
                  </a:lnTo>
                  <a:lnTo>
                    <a:pt x="585711" y="325247"/>
                  </a:lnTo>
                  <a:lnTo>
                    <a:pt x="592061" y="321564"/>
                  </a:lnTo>
                  <a:lnTo>
                    <a:pt x="623811" y="343154"/>
                  </a:lnTo>
                  <a:lnTo>
                    <a:pt x="645172" y="321564"/>
                  </a:lnTo>
                  <a:lnTo>
                    <a:pt x="647192" y="319532"/>
                  </a:lnTo>
                  <a:lnTo>
                    <a:pt x="637184" y="302641"/>
                  </a:lnTo>
                  <a:lnTo>
                    <a:pt x="627253" y="285877"/>
                  </a:lnTo>
                  <a:lnTo>
                    <a:pt x="630936" y="279019"/>
                  </a:lnTo>
                  <a:lnTo>
                    <a:pt x="634072" y="271780"/>
                  </a:lnTo>
                  <a:lnTo>
                    <a:pt x="636778" y="264922"/>
                  </a:lnTo>
                  <a:lnTo>
                    <a:pt x="638810" y="257683"/>
                  </a:lnTo>
                  <a:lnTo>
                    <a:pt x="678307" y="249428"/>
                  </a:lnTo>
                  <a:lnTo>
                    <a:pt x="678307" y="2157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776719" y="983107"/>
            <a:ext cx="22879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Network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&amp;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load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planning,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network </a:t>
            </a:r>
            <a:r>
              <a:rPr sz="1200" dirty="0">
                <a:latin typeface="Arial"/>
                <a:cs typeface="Arial"/>
              </a:rPr>
              <a:t>(substation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&amp;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distribution) </a:t>
            </a:r>
            <a:r>
              <a:rPr sz="1200" dirty="0">
                <a:latin typeface="Arial"/>
                <a:cs typeface="Arial"/>
              </a:rPr>
              <a:t>modernization,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communication </a:t>
            </a:r>
            <a:r>
              <a:rPr sz="1200" dirty="0">
                <a:latin typeface="Arial"/>
                <a:cs typeface="Arial"/>
              </a:rPr>
              <a:t>systems 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asset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maintenance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62142" y="1938273"/>
            <a:ext cx="1797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 marR="5080" indent="-5651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Network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planning,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Asset </a:t>
            </a:r>
            <a:r>
              <a:rPr sz="1200" b="1" dirty="0">
                <a:latin typeface="Arial"/>
                <a:cs typeface="Arial"/>
              </a:rPr>
              <a:t>deployment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Mgmt.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80633" y="875030"/>
            <a:ext cx="372110" cy="272415"/>
          </a:xfrm>
          <a:custGeom>
            <a:avLst/>
            <a:gdLst/>
            <a:ahLst/>
            <a:cxnLst/>
            <a:rect l="l" t="t" r="r" b="b"/>
            <a:pathLst>
              <a:path w="372110" h="272415">
                <a:moveTo>
                  <a:pt x="0" y="0"/>
                </a:moveTo>
                <a:lnTo>
                  <a:pt x="326516" y="0"/>
                </a:lnTo>
                <a:lnTo>
                  <a:pt x="371855" y="45339"/>
                </a:lnTo>
                <a:lnTo>
                  <a:pt x="371855" y="271907"/>
                </a:lnTo>
                <a:lnTo>
                  <a:pt x="45338" y="271907"/>
                </a:lnTo>
                <a:lnTo>
                  <a:pt x="0" y="22656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25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204584" y="885825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97853" y="2504058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60109" y="6407302"/>
            <a:ext cx="737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Customer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860669" y="4229608"/>
            <a:ext cx="891540" cy="783590"/>
            <a:chOff x="5860669" y="4229608"/>
            <a:chExt cx="891540" cy="783590"/>
          </a:xfrm>
        </p:grpSpPr>
        <p:sp>
          <p:nvSpPr>
            <p:cNvPr id="41" name="object 41"/>
            <p:cNvSpPr/>
            <p:nvPr/>
          </p:nvSpPr>
          <p:spPr>
            <a:xfrm>
              <a:off x="5879719" y="4248658"/>
              <a:ext cx="853440" cy="745490"/>
            </a:xfrm>
            <a:custGeom>
              <a:avLst/>
              <a:gdLst/>
              <a:ahLst/>
              <a:cxnLst/>
              <a:rect l="l" t="t" r="r" b="b"/>
              <a:pathLst>
                <a:path w="853440" h="745489">
                  <a:moveTo>
                    <a:pt x="426592" y="0"/>
                  </a:moveTo>
                  <a:lnTo>
                    <a:pt x="376846" y="2507"/>
                  </a:lnTo>
                  <a:lnTo>
                    <a:pt x="328784" y="9843"/>
                  </a:lnTo>
                  <a:lnTo>
                    <a:pt x="282727" y="21728"/>
                  </a:lnTo>
                  <a:lnTo>
                    <a:pt x="238995" y="37882"/>
                  </a:lnTo>
                  <a:lnTo>
                    <a:pt x="197908" y="58024"/>
                  </a:lnTo>
                  <a:lnTo>
                    <a:pt x="159787" y="81876"/>
                  </a:lnTo>
                  <a:lnTo>
                    <a:pt x="124952" y="109156"/>
                  </a:lnTo>
                  <a:lnTo>
                    <a:pt x="93722" y="139585"/>
                  </a:lnTo>
                  <a:lnTo>
                    <a:pt x="66419" y="172884"/>
                  </a:lnTo>
                  <a:lnTo>
                    <a:pt x="43362" y="208772"/>
                  </a:lnTo>
                  <a:lnTo>
                    <a:pt x="24871" y="246969"/>
                  </a:lnTo>
                  <a:lnTo>
                    <a:pt x="11267" y="287196"/>
                  </a:lnTo>
                  <a:lnTo>
                    <a:pt x="2870" y="329172"/>
                  </a:lnTo>
                  <a:lnTo>
                    <a:pt x="0" y="372618"/>
                  </a:lnTo>
                  <a:lnTo>
                    <a:pt x="2870" y="416088"/>
                  </a:lnTo>
                  <a:lnTo>
                    <a:pt x="11267" y="458086"/>
                  </a:lnTo>
                  <a:lnTo>
                    <a:pt x="24871" y="498331"/>
                  </a:lnTo>
                  <a:lnTo>
                    <a:pt x="43362" y="536544"/>
                  </a:lnTo>
                  <a:lnTo>
                    <a:pt x="66419" y="572444"/>
                  </a:lnTo>
                  <a:lnTo>
                    <a:pt x="93722" y="605753"/>
                  </a:lnTo>
                  <a:lnTo>
                    <a:pt x="124952" y="636190"/>
                  </a:lnTo>
                  <a:lnTo>
                    <a:pt x="159787" y="663476"/>
                  </a:lnTo>
                  <a:lnTo>
                    <a:pt x="197908" y="687332"/>
                  </a:lnTo>
                  <a:lnTo>
                    <a:pt x="238995" y="707477"/>
                  </a:lnTo>
                  <a:lnTo>
                    <a:pt x="282727" y="723633"/>
                  </a:lnTo>
                  <a:lnTo>
                    <a:pt x="328784" y="735518"/>
                  </a:lnTo>
                  <a:lnTo>
                    <a:pt x="376846" y="742855"/>
                  </a:lnTo>
                  <a:lnTo>
                    <a:pt x="426592" y="745363"/>
                  </a:lnTo>
                  <a:lnTo>
                    <a:pt x="476339" y="742855"/>
                  </a:lnTo>
                  <a:lnTo>
                    <a:pt x="524401" y="735518"/>
                  </a:lnTo>
                  <a:lnTo>
                    <a:pt x="570458" y="723633"/>
                  </a:lnTo>
                  <a:lnTo>
                    <a:pt x="614190" y="707477"/>
                  </a:lnTo>
                  <a:lnTo>
                    <a:pt x="655277" y="687332"/>
                  </a:lnTo>
                  <a:lnTo>
                    <a:pt x="693398" y="663476"/>
                  </a:lnTo>
                  <a:lnTo>
                    <a:pt x="728233" y="636190"/>
                  </a:lnTo>
                  <a:lnTo>
                    <a:pt x="759463" y="605753"/>
                  </a:lnTo>
                  <a:lnTo>
                    <a:pt x="786766" y="572444"/>
                  </a:lnTo>
                  <a:lnTo>
                    <a:pt x="809823" y="536544"/>
                  </a:lnTo>
                  <a:lnTo>
                    <a:pt x="828314" y="498331"/>
                  </a:lnTo>
                  <a:lnTo>
                    <a:pt x="841918" y="458086"/>
                  </a:lnTo>
                  <a:lnTo>
                    <a:pt x="850315" y="416088"/>
                  </a:lnTo>
                  <a:lnTo>
                    <a:pt x="853185" y="372618"/>
                  </a:lnTo>
                  <a:lnTo>
                    <a:pt x="850315" y="329172"/>
                  </a:lnTo>
                  <a:lnTo>
                    <a:pt x="841918" y="287196"/>
                  </a:lnTo>
                  <a:lnTo>
                    <a:pt x="828314" y="246969"/>
                  </a:lnTo>
                  <a:lnTo>
                    <a:pt x="809823" y="208772"/>
                  </a:lnTo>
                  <a:lnTo>
                    <a:pt x="786766" y="172884"/>
                  </a:lnTo>
                  <a:lnTo>
                    <a:pt x="759463" y="139585"/>
                  </a:lnTo>
                  <a:lnTo>
                    <a:pt x="728233" y="109156"/>
                  </a:lnTo>
                  <a:lnTo>
                    <a:pt x="693398" y="81876"/>
                  </a:lnTo>
                  <a:lnTo>
                    <a:pt x="655277" y="58024"/>
                  </a:lnTo>
                  <a:lnTo>
                    <a:pt x="614190" y="37882"/>
                  </a:lnTo>
                  <a:lnTo>
                    <a:pt x="570458" y="21728"/>
                  </a:lnTo>
                  <a:lnTo>
                    <a:pt x="524401" y="9843"/>
                  </a:lnTo>
                  <a:lnTo>
                    <a:pt x="476339" y="2507"/>
                  </a:lnTo>
                  <a:lnTo>
                    <a:pt x="426592" y="0"/>
                  </a:lnTo>
                  <a:close/>
                </a:path>
              </a:pathLst>
            </a:custGeom>
            <a:solidFill>
              <a:srgbClr val="AF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79719" y="4248658"/>
              <a:ext cx="853440" cy="745490"/>
            </a:xfrm>
            <a:custGeom>
              <a:avLst/>
              <a:gdLst/>
              <a:ahLst/>
              <a:cxnLst/>
              <a:rect l="l" t="t" r="r" b="b"/>
              <a:pathLst>
                <a:path w="853440" h="745489">
                  <a:moveTo>
                    <a:pt x="0" y="372618"/>
                  </a:moveTo>
                  <a:lnTo>
                    <a:pt x="2870" y="329172"/>
                  </a:lnTo>
                  <a:lnTo>
                    <a:pt x="11267" y="287196"/>
                  </a:lnTo>
                  <a:lnTo>
                    <a:pt x="24871" y="246969"/>
                  </a:lnTo>
                  <a:lnTo>
                    <a:pt x="43362" y="208772"/>
                  </a:lnTo>
                  <a:lnTo>
                    <a:pt x="66419" y="172884"/>
                  </a:lnTo>
                  <a:lnTo>
                    <a:pt x="93722" y="139585"/>
                  </a:lnTo>
                  <a:lnTo>
                    <a:pt x="124952" y="109156"/>
                  </a:lnTo>
                  <a:lnTo>
                    <a:pt x="159787" y="81876"/>
                  </a:lnTo>
                  <a:lnTo>
                    <a:pt x="197908" y="58024"/>
                  </a:lnTo>
                  <a:lnTo>
                    <a:pt x="238995" y="37882"/>
                  </a:lnTo>
                  <a:lnTo>
                    <a:pt x="282727" y="21728"/>
                  </a:lnTo>
                  <a:lnTo>
                    <a:pt x="328784" y="9843"/>
                  </a:lnTo>
                  <a:lnTo>
                    <a:pt x="376846" y="2507"/>
                  </a:lnTo>
                  <a:lnTo>
                    <a:pt x="426592" y="0"/>
                  </a:lnTo>
                  <a:lnTo>
                    <a:pt x="476339" y="2507"/>
                  </a:lnTo>
                  <a:lnTo>
                    <a:pt x="524401" y="9843"/>
                  </a:lnTo>
                  <a:lnTo>
                    <a:pt x="570458" y="21728"/>
                  </a:lnTo>
                  <a:lnTo>
                    <a:pt x="614190" y="37882"/>
                  </a:lnTo>
                  <a:lnTo>
                    <a:pt x="655277" y="58024"/>
                  </a:lnTo>
                  <a:lnTo>
                    <a:pt x="693398" y="81876"/>
                  </a:lnTo>
                  <a:lnTo>
                    <a:pt x="728233" y="109156"/>
                  </a:lnTo>
                  <a:lnTo>
                    <a:pt x="759463" y="139585"/>
                  </a:lnTo>
                  <a:lnTo>
                    <a:pt x="786766" y="172884"/>
                  </a:lnTo>
                  <a:lnTo>
                    <a:pt x="809823" y="208772"/>
                  </a:lnTo>
                  <a:lnTo>
                    <a:pt x="828314" y="246969"/>
                  </a:lnTo>
                  <a:lnTo>
                    <a:pt x="841918" y="287196"/>
                  </a:lnTo>
                  <a:lnTo>
                    <a:pt x="850315" y="329172"/>
                  </a:lnTo>
                  <a:lnTo>
                    <a:pt x="853185" y="372618"/>
                  </a:lnTo>
                  <a:lnTo>
                    <a:pt x="850315" y="416088"/>
                  </a:lnTo>
                  <a:lnTo>
                    <a:pt x="841918" y="458086"/>
                  </a:lnTo>
                  <a:lnTo>
                    <a:pt x="828314" y="498331"/>
                  </a:lnTo>
                  <a:lnTo>
                    <a:pt x="809823" y="536544"/>
                  </a:lnTo>
                  <a:lnTo>
                    <a:pt x="786766" y="572444"/>
                  </a:lnTo>
                  <a:lnTo>
                    <a:pt x="759463" y="605753"/>
                  </a:lnTo>
                  <a:lnTo>
                    <a:pt x="728233" y="636190"/>
                  </a:lnTo>
                  <a:lnTo>
                    <a:pt x="693398" y="663476"/>
                  </a:lnTo>
                  <a:lnTo>
                    <a:pt x="655277" y="687332"/>
                  </a:lnTo>
                  <a:lnTo>
                    <a:pt x="614190" y="707477"/>
                  </a:lnTo>
                  <a:lnTo>
                    <a:pt x="570458" y="723633"/>
                  </a:lnTo>
                  <a:lnTo>
                    <a:pt x="524401" y="735518"/>
                  </a:lnTo>
                  <a:lnTo>
                    <a:pt x="476339" y="742855"/>
                  </a:lnTo>
                  <a:lnTo>
                    <a:pt x="426592" y="745363"/>
                  </a:lnTo>
                  <a:lnTo>
                    <a:pt x="376846" y="742855"/>
                  </a:lnTo>
                  <a:lnTo>
                    <a:pt x="328784" y="735518"/>
                  </a:lnTo>
                  <a:lnTo>
                    <a:pt x="282727" y="723633"/>
                  </a:lnTo>
                  <a:lnTo>
                    <a:pt x="238995" y="707477"/>
                  </a:lnTo>
                  <a:lnTo>
                    <a:pt x="197908" y="687332"/>
                  </a:lnTo>
                  <a:lnTo>
                    <a:pt x="159787" y="663476"/>
                  </a:lnTo>
                  <a:lnTo>
                    <a:pt x="124952" y="636190"/>
                  </a:lnTo>
                  <a:lnTo>
                    <a:pt x="93722" y="605753"/>
                  </a:lnTo>
                  <a:lnTo>
                    <a:pt x="66419" y="572444"/>
                  </a:lnTo>
                  <a:lnTo>
                    <a:pt x="43362" y="536544"/>
                  </a:lnTo>
                  <a:lnTo>
                    <a:pt x="24871" y="498331"/>
                  </a:lnTo>
                  <a:lnTo>
                    <a:pt x="11267" y="458086"/>
                  </a:lnTo>
                  <a:lnTo>
                    <a:pt x="2870" y="416088"/>
                  </a:lnTo>
                  <a:lnTo>
                    <a:pt x="0" y="372618"/>
                  </a:lnTo>
                  <a:close/>
                </a:path>
              </a:pathLst>
            </a:custGeom>
            <a:ln w="38100">
              <a:solidFill>
                <a:srgbClr val="FFD2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3494532" y="4529328"/>
            <a:ext cx="1038225" cy="911860"/>
            <a:chOff x="3494532" y="4529328"/>
            <a:chExt cx="1038225" cy="911860"/>
          </a:xfrm>
        </p:grpSpPr>
        <p:sp>
          <p:nvSpPr>
            <p:cNvPr id="44" name="object 44"/>
            <p:cNvSpPr/>
            <p:nvPr/>
          </p:nvSpPr>
          <p:spPr>
            <a:xfrm>
              <a:off x="3513582" y="4548378"/>
              <a:ext cx="1000125" cy="873760"/>
            </a:xfrm>
            <a:custGeom>
              <a:avLst/>
              <a:gdLst/>
              <a:ahLst/>
              <a:cxnLst/>
              <a:rect l="l" t="t" r="r" b="b"/>
              <a:pathLst>
                <a:path w="1000125" h="873760">
                  <a:moveTo>
                    <a:pt x="499998" y="0"/>
                  </a:moveTo>
                  <a:lnTo>
                    <a:pt x="448884" y="2255"/>
                  </a:lnTo>
                  <a:lnTo>
                    <a:pt x="399244" y="8875"/>
                  </a:lnTo>
                  <a:lnTo>
                    <a:pt x="351330" y="19639"/>
                  </a:lnTo>
                  <a:lnTo>
                    <a:pt x="305395" y="34329"/>
                  </a:lnTo>
                  <a:lnTo>
                    <a:pt x="261689" y="52725"/>
                  </a:lnTo>
                  <a:lnTo>
                    <a:pt x="220464" y="74607"/>
                  </a:lnTo>
                  <a:lnTo>
                    <a:pt x="181971" y="99756"/>
                  </a:lnTo>
                  <a:lnTo>
                    <a:pt x="146462" y="127952"/>
                  </a:lnTo>
                  <a:lnTo>
                    <a:pt x="114189" y="158976"/>
                  </a:lnTo>
                  <a:lnTo>
                    <a:pt x="85403" y="192608"/>
                  </a:lnTo>
                  <a:lnTo>
                    <a:pt x="60356" y="228629"/>
                  </a:lnTo>
                  <a:lnTo>
                    <a:pt x="39298" y="266819"/>
                  </a:lnTo>
                  <a:lnTo>
                    <a:pt x="22482" y="306958"/>
                  </a:lnTo>
                  <a:lnTo>
                    <a:pt x="10160" y="348828"/>
                  </a:lnTo>
                  <a:lnTo>
                    <a:pt x="2581" y="392208"/>
                  </a:lnTo>
                  <a:lnTo>
                    <a:pt x="0" y="436880"/>
                  </a:lnTo>
                  <a:lnTo>
                    <a:pt x="2581" y="481529"/>
                  </a:lnTo>
                  <a:lnTo>
                    <a:pt x="10160" y="524889"/>
                  </a:lnTo>
                  <a:lnTo>
                    <a:pt x="22482" y="566742"/>
                  </a:lnTo>
                  <a:lnTo>
                    <a:pt x="39298" y="606867"/>
                  </a:lnTo>
                  <a:lnTo>
                    <a:pt x="60356" y="645045"/>
                  </a:lnTo>
                  <a:lnTo>
                    <a:pt x="85403" y="681055"/>
                  </a:lnTo>
                  <a:lnTo>
                    <a:pt x="114189" y="714679"/>
                  </a:lnTo>
                  <a:lnTo>
                    <a:pt x="146462" y="745696"/>
                  </a:lnTo>
                  <a:lnTo>
                    <a:pt x="181971" y="773887"/>
                  </a:lnTo>
                  <a:lnTo>
                    <a:pt x="220464" y="799032"/>
                  </a:lnTo>
                  <a:lnTo>
                    <a:pt x="261689" y="820911"/>
                  </a:lnTo>
                  <a:lnTo>
                    <a:pt x="305395" y="839305"/>
                  </a:lnTo>
                  <a:lnTo>
                    <a:pt x="351330" y="853994"/>
                  </a:lnTo>
                  <a:lnTo>
                    <a:pt x="399244" y="864758"/>
                  </a:lnTo>
                  <a:lnTo>
                    <a:pt x="448884" y="871377"/>
                  </a:lnTo>
                  <a:lnTo>
                    <a:pt x="499998" y="873633"/>
                  </a:lnTo>
                  <a:lnTo>
                    <a:pt x="551134" y="871377"/>
                  </a:lnTo>
                  <a:lnTo>
                    <a:pt x="600790" y="864758"/>
                  </a:lnTo>
                  <a:lnTo>
                    <a:pt x="648714" y="853994"/>
                  </a:lnTo>
                  <a:lnTo>
                    <a:pt x="694656" y="839305"/>
                  </a:lnTo>
                  <a:lnTo>
                    <a:pt x="738365" y="820911"/>
                  </a:lnTo>
                  <a:lnTo>
                    <a:pt x="779589" y="799032"/>
                  </a:lnTo>
                  <a:lnTo>
                    <a:pt x="818079" y="773887"/>
                  </a:lnTo>
                  <a:lnTo>
                    <a:pt x="853582" y="745696"/>
                  </a:lnTo>
                  <a:lnTo>
                    <a:pt x="885849" y="714679"/>
                  </a:lnTo>
                  <a:lnTo>
                    <a:pt x="914627" y="681055"/>
                  </a:lnTo>
                  <a:lnTo>
                    <a:pt x="939667" y="645045"/>
                  </a:lnTo>
                  <a:lnTo>
                    <a:pt x="960717" y="606867"/>
                  </a:lnTo>
                  <a:lnTo>
                    <a:pt x="977526" y="566742"/>
                  </a:lnTo>
                  <a:lnTo>
                    <a:pt x="989843" y="524889"/>
                  </a:lnTo>
                  <a:lnTo>
                    <a:pt x="997417" y="481529"/>
                  </a:lnTo>
                  <a:lnTo>
                    <a:pt x="999997" y="436880"/>
                  </a:lnTo>
                  <a:lnTo>
                    <a:pt x="997417" y="392208"/>
                  </a:lnTo>
                  <a:lnTo>
                    <a:pt x="989843" y="348828"/>
                  </a:lnTo>
                  <a:lnTo>
                    <a:pt x="977526" y="306958"/>
                  </a:lnTo>
                  <a:lnTo>
                    <a:pt x="960717" y="266819"/>
                  </a:lnTo>
                  <a:lnTo>
                    <a:pt x="939667" y="228629"/>
                  </a:lnTo>
                  <a:lnTo>
                    <a:pt x="914627" y="192608"/>
                  </a:lnTo>
                  <a:lnTo>
                    <a:pt x="885849" y="158976"/>
                  </a:lnTo>
                  <a:lnTo>
                    <a:pt x="853582" y="127952"/>
                  </a:lnTo>
                  <a:lnTo>
                    <a:pt x="818079" y="99756"/>
                  </a:lnTo>
                  <a:lnTo>
                    <a:pt x="779589" y="74607"/>
                  </a:lnTo>
                  <a:lnTo>
                    <a:pt x="738365" y="52725"/>
                  </a:lnTo>
                  <a:lnTo>
                    <a:pt x="694656" y="34329"/>
                  </a:lnTo>
                  <a:lnTo>
                    <a:pt x="648714" y="19639"/>
                  </a:lnTo>
                  <a:lnTo>
                    <a:pt x="600790" y="8875"/>
                  </a:lnTo>
                  <a:lnTo>
                    <a:pt x="551134" y="2255"/>
                  </a:lnTo>
                  <a:lnTo>
                    <a:pt x="499998" y="0"/>
                  </a:lnTo>
                  <a:close/>
                </a:path>
              </a:pathLst>
            </a:custGeom>
            <a:solidFill>
              <a:srgbClr val="AC2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13582" y="4548378"/>
              <a:ext cx="1000125" cy="873760"/>
            </a:xfrm>
            <a:custGeom>
              <a:avLst/>
              <a:gdLst/>
              <a:ahLst/>
              <a:cxnLst/>
              <a:rect l="l" t="t" r="r" b="b"/>
              <a:pathLst>
                <a:path w="1000125" h="873760">
                  <a:moveTo>
                    <a:pt x="0" y="436880"/>
                  </a:moveTo>
                  <a:lnTo>
                    <a:pt x="2581" y="392208"/>
                  </a:lnTo>
                  <a:lnTo>
                    <a:pt x="10160" y="348828"/>
                  </a:lnTo>
                  <a:lnTo>
                    <a:pt x="22482" y="306958"/>
                  </a:lnTo>
                  <a:lnTo>
                    <a:pt x="39298" y="266819"/>
                  </a:lnTo>
                  <a:lnTo>
                    <a:pt x="60356" y="228629"/>
                  </a:lnTo>
                  <a:lnTo>
                    <a:pt x="85403" y="192608"/>
                  </a:lnTo>
                  <a:lnTo>
                    <a:pt x="114189" y="158976"/>
                  </a:lnTo>
                  <a:lnTo>
                    <a:pt x="146462" y="127952"/>
                  </a:lnTo>
                  <a:lnTo>
                    <a:pt x="181971" y="99756"/>
                  </a:lnTo>
                  <a:lnTo>
                    <a:pt x="220464" y="74607"/>
                  </a:lnTo>
                  <a:lnTo>
                    <a:pt x="261689" y="52725"/>
                  </a:lnTo>
                  <a:lnTo>
                    <a:pt x="305395" y="34329"/>
                  </a:lnTo>
                  <a:lnTo>
                    <a:pt x="351330" y="19639"/>
                  </a:lnTo>
                  <a:lnTo>
                    <a:pt x="399244" y="8875"/>
                  </a:lnTo>
                  <a:lnTo>
                    <a:pt x="448884" y="2255"/>
                  </a:lnTo>
                  <a:lnTo>
                    <a:pt x="499998" y="0"/>
                  </a:lnTo>
                  <a:lnTo>
                    <a:pt x="551134" y="2255"/>
                  </a:lnTo>
                  <a:lnTo>
                    <a:pt x="600790" y="8875"/>
                  </a:lnTo>
                  <a:lnTo>
                    <a:pt x="648714" y="19639"/>
                  </a:lnTo>
                  <a:lnTo>
                    <a:pt x="694656" y="34329"/>
                  </a:lnTo>
                  <a:lnTo>
                    <a:pt x="738365" y="52725"/>
                  </a:lnTo>
                  <a:lnTo>
                    <a:pt x="779589" y="74607"/>
                  </a:lnTo>
                  <a:lnTo>
                    <a:pt x="818079" y="99756"/>
                  </a:lnTo>
                  <a:lnTo>
                    <a:pt x="853582" y="127952"/>
                  </a:lnTo>
                  <a:lnTo>
                    <a:pt x="885849" y="158976"/>
                  </a:lnTo>
                  <a:lnTo>
                    <a:pt x="914627" y="192608"/>
                  </a:lnTo>
                  <a:lnTo>
                    <a:pt x="939667" y="228629"/>
                  </a:lnTo>
                  <a:lnTo>
                    <a:pt x="960717" y="266819"/>
                  </a:lnTo>
                  <a:lnTo>
                    <a:pt x="977526" y="306958"/>
                  </a:lnTo>
                  <a:lnTo>
                    <a:pt x="989843" y="348828"/>
                  </a:lnTo>
                  <a:lnTo>
                    <a:pt x="997417" y="392208"/>
                  </a:lnTo>
                  <a:lnTo>
                    <a:pt x="999997" y="436880"/>
                  </a:lnTo>
                  <a:lnTo>
                    <a:pt x="997417" y="481529"/>
                  </a:lnTo>
                  <a:lnTo>
                    <a:pt x="989843" y="524889"/>
                  </a:lnTo>
                  <a:lnTo>
                    <a:pt x="977526" y="566742"/>
                  </a:lnTo>
                  <a:lnTo>
                    <a:pt x="960717" y="606867"/>
                  </a:lnTo>
                  <a:lnTo>
                    <a:pt x="939667" y="645045"/>
                  </a:lnTo>
                  <a:lnTo>
                    <a:pt x="914627" y="681055"/>
                  </a:lnTo>
                  <a:lnTo>
                    <a:pt x="885849" y="714679"/>
                  </a:lnTo>
                  <a:lnTo>
                    <a:pt x="853582" y="745696"/>
                  </a:lnTo>
                  <a:lnTo>
                    <a:pt x="818079" y="773887"/>
                  </a:lnTo>
                  <a:lnTo>
                    <a:pt x="779589" y="799032"/>
                  </a:lnTo>
                  <a:lnTo>
                    <a:pt x="738365" y="820911"/>
                  </a:lnTo>
                  <a:lnTo>
                    <a:pt x="694656" y="839305"/>
                  </a:lnTo>
                  <a:lnTo>
                    <a:pt x="648714" y="853994"/>
                  </a:lnTo>
                  <a:lnTo>
                    <a:pt x="600790" y="864758"/>
                  </a:lnTo>
                  <a:lnTo>
                    <a:pt x="551134" y="871377"/>
                  </a:lnTo>
                  <a:lnTo>
                    <a:pt x="499998" y="873633"/>
                  </a:lnTo>
                  <a:lnTo>
                    <a:pt x="448884" y="871377"/>
                  </a:lnTo>
                  <a:lnTo>
                    <a:pt x="399244" y="864758"/>
                  </a:lnTo>
                  <a:lnTo>
                    <a:pt x="351330" y="853994"/>
                  </a:lnTo>
                  <a:lnTo>
                    <a:pt x="305395" y="839305"/>
                  </a:lnTo>
                  <a:lnTo>
                    <a:pt x="261689" y="820911"/>
                  </a:lnTo>
                  <a:lnTo>
                    <a:pt x="220464" y="799032"/>
                  </a:lnTo>
                  <a:lnTo>
                    <a:pt x="181971" y="773887"/>
                  </a:lnTo>
                  <a:lnTo>
                    <a:pt x="146462" y="745696"/>
                  </a:lnTo>
                  <a:lnTo>
                    <a:pt x="114189" y="714679"/>
                  </a:lnTo>
                  <a:lnTo>
                    <a:pt x="85403" y="681055"/>
                  </a:lnTo>
                  <a:lnTo>
                    <a:pt x="60356" y="645045"/>
                  </a:lnTo>
                  <a:lnTo>
                    <a:pt x="39298" y="606867"/>
                  </a:lnTo>
                  <a:lnTo>
                    <a:pt x="22482" y="566742"/>
                  </a:lnTo>
                  <a:lnTo>
                    <a:pt x="10160" y="524889"/>
                  </a:lnTo>
                  <a:lnTo>
                    <a:pt x="2581" y="481529"/>
                  </a:lnTo>
                  <a:lnTo>
                    <a:pt x="0" y="436880"/>
                  </a:lnTo>
                  <a:close/>
                </a:path>
              </a:pathLst>
            </a:custGeom>
            <a:ln w="38099">
              <a:solidFill>
                <a:srgbClr val="FFBD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4097" y="4715878"/>
              <a:ext cx="379158" cy="53874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819271" y="4711052"/>
              <a:ext cx="389255" cy="548640"/>
            </a:xfrm>
            <a:custGeom>
              <a:avLst/>
              <a:gdLst/>
              <a:ahLst/>
              <a:cxnLst/>
              <a:rect l="l" t="t" r="r" b="b"/>
              <a:pathLst>
                <a:path w="389254" h="548639">
                  <a:moveTo>
                    <a:pt x="0" y="548271"/>
                  </a:moveTo>
                  <a:lnTo>
                    <a:pt x="388683" y="548271"/>
                  </a:lnTo>
                  <a:lnTo>
                    <a:pt x="388683" y="0"/>
                  </a:lnTo>
                  <a:lnTo>
                    <a:pt x="0" y="0"/>
                  </a:lnTo>
                  <a:lnTo>
                    <a:pt x="0" y="548271"/>
                  </a:lnTo>
                  <a:close/>
                </a:path>
              </a:pathLst>
            </a:custGeom>
            <a:ln w="9525">
              <a:solidFill>
                <a:srgbClr val="AC2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728465" y="5515762"/>
            <a:ext cx="510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Retail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96007" y="3914140"/>
            <a:ext cx="1353185" cy="812165"/>
          </a:xfrm>
          <a:custGeom>
            <a:avLst/>
            <a:gdLst/>
            <a:ahLst/>
            <a:cxnLst/>
            <a:rect l="l" t="t" r="r" b="b"/>
            <a:pathLst>
              <a:path w="1353185" h="812164">
                <a:moveTo>
                  <a:pt x="371094" y="0"/>
                </a:moveTo>
                <a:lnTo>
                  <a:pt x="302768" y="1143"/>
                </a:lnTo>
                <a:lnTo>
                  <a:pt x="239268" y="8382"/>
                </a:lnTo>
                <a:lnTo>
                  <a:pt x="179578" y="22479"/>
                </a:lnTo>
                <a:lnTo>
                  <a:pt x="132715" y="36830"/>
                </a:lnTo>
                <a:lnTo>
                  <a:pt x="79756" y="58547"/>
                </a:lnTo>
                <a:lnTo>
                  <a:pt x="0" y="97028"/>
                </a:lnTo>
                <a:lnTo>
                  <a:pt x="127508" y="59690"/>
                </a:lnTo>
                <a:lnTo>
                  <a:pt x="167005" y="53340"/>
                </a:lnTo>
                <a:lnTo>
                  <a:pt x="200406" y="51816"/>
                </a:lnTo>
                <a:lnTo>
                  <a:pt x="235839" y="51816"/>
                </a:lnTo>
                <a:lnTo>
                  <a:pt x="342138" y="62865"/>
                </a:lnTo>
                <a:lnTo>
                  <a:pt x="406146" y="78993"/>
                </a:lnTo>
                <a:lnTo>
                  <a:pt x="470154" y="100203"/>
                </a:lnTo>
                <a:lnTo>
                  <a:pt x="532638" y="129667"/>
                </a:lnTo>
                <a:lnTo>
                  <a:pt x="587629" y="158496"/>
                </a:lnTo>
                <a:lnTo>
                  <a:pt x="660781" y="198755"/>
                </a:lnTo>
                <a:lnTo>
                  <a:pt x="724408" y="239141"/>
                </a:lnTo>
                <a:lnTo>
                  <a:pt x="785241" y="285369"/>
                </a:lnTo>
                <a:lnTo>
                  <a:pt x="837184" y="327660"/>
                </a:lnTo>
                <a:lnTo>
                  <a:pt x="893699" y="379730"/>
                </a:lnTo>
                <a:lnTo>
                  <a:pt x="947547" y="432562"/>
                </a:lnTo>
                <a:lnTo>
                  <a:pt x="990727" y="474599"/>
                </a:lnTo>
                <a:lnTo>
                  <a:pt x="1039494" y="530479"/>
                </a:lnTo>
                <a:lnTo>
                  <a:pt x="1091946" y="592836"/>
                </a:lnTo>
                <a:lnTo>
                  <a:pt x="1134110" y="655066"/>
                </a:lnTo>
                <a:lnTo>
                  <a:pt x="1100074" y="683514"/>
                </a:lnTo>
                <a:lnTo>
                  <a:pt x="1352804" y="811911"/>
                </a:lnTo>
                <a:lnTo>
                  <a:pt x="1291970" y="515366"/>
                </a:lnTo>
                <a:lnTo>
                  <a:pt x="1257172" y="548640"/>
                </a:lnTo>
                <a:lnTo>
                  <a:pt x="1231900" y="513969"/>
                </a:lnTo>
                <a:lnTo>
                  <a:pt x="1197229" y="463296"/>
                </a:lnTo>
                <a:lnTo>
                  <a:pt x="1160526" y="420624"/>
                </a:lnTo>
                <a:lnTo>
                  <a:pt x="1122934" y="379730"/>
                </a:lnTo>
                <a:lnTo>
                  <a:pt x="1080516" y="337947"/>
                </a:lnTo>
                <a:lnTo>
                  <a:pt x="1039241" y="300736"/>
                </a:lnTo>
                <a:lnTo>
                  <a:pt x="995807" y="263271"/>
                </a:lnTo>
                <a:lnTo>
                  <a:pt x="955294" y="231902"/>
                </a:lnTo>
                <a:lnTo>
                  <a:pt x="918337" y="201549"/>
                </a:lnTo>
                <a:lnTo>
                  <a:pt x="876554" y="172720"/>
                </a:lnTo>
                <a:lnTo>
                  <a:pt x="841375" y="150368"/>
                </a:lnTo>
                <a:lnTo>
                  <a:pt x="800989" y="128524"/>
                </a:lnTo>
                <a:lnTo>
                  <a:pt x="763524" y="109855"/>
                </a:lnTo>
                <a:lnTo>
                  <a:pt x="725297" y="89535"/>
                </a:lnTo>
                <a:lnTo>
                  <a:pt x="683768" y="70739"/>
                </a:lnTo>
                <a:lnTo>
                  <a:pt x="641350" y="56387"/>
                </a:lnTo>
                <a:lnTo>
                  <a:pt x="600583" y="42291"/>
                </a:lnTo>
                <a:lnTo>
                  <a:pt x="562737" y="30099"/>
                </a:lnTo>
                <a:lnTo>
                  <a:pt x="518541" y="18415"/>
                </a:lnTo>
                <a:lnTo>
                  <a:pt x="461644" y="9017"/>
                </a:lnTo>
                <a:lnTo>
                  <a:pt x="413131" y="1905"/>
                </a:lnTo>
                <a:lnTo>
                  <a:pt x="371094" y="0"/>
                </a:lnTo>
                <a:close/>
              </a:path>
            </a:pathLst>
          </a:custGeom>
          <a:solidFill>
            <a:srgbClr val="409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37913" y="5272785"/>
            <a:ext cx="1089025" cy="869315"/>
          </a:xfrm>
          <a:custGeom>
            <a:avLst/>
            <a:gdLst/>
            <a:ahLst/>
            <a:cxnLst/>
            <a:rect l="l" t="t" r="r" b="b"/>
            <a:pathLst>
              <a:path w="1089025" h="869314">
                <a:moveTo>
                  <a:pt x="0" y="0"/>
                </a:moveTo>
                <a:lnTo>
                  <a:pt x="0" y="78358"/>
                </a:lnTo>
                <a:lnTo>
                  <a:pt x="3048" y="128904"/>
                </a:lnTo>
                <a:lnTo>
                  <a:pt x="9525" y="171830"/>
                </a:lnTo>
                <a:lnTo>
                  <a:pt x="21209" y="224789"/>
                </a:lnTo>
                <a:lnTo>
                  <a:pt x="39877" y="278129"/>
                </a:lnTo>
                <a:lnTo>
                  <a:pt x="65150" y="333082"/>
                </a:lnTo>
                <a:lnTo>
                  <a:pt x="107187" y="401802"/>
                </a:lnTo>
                <a:lnTo>
                  <a:pt x="136525" y="443445"/>
                </a:lnTo>
                <a:lnTo>
                  <a:pt x="162813" y="474167"/>
                </a:lnTo>
                <a:lnTo>
                  <a:pt x="241681" y="555015"/>
                </a:lnTo>
                <a:lnTo>
                  <a:pt x="272541" y="580885"/>
                </a:lnTo>
                <a:lnTo>
                  <a:pt x="303402" y="603529"/>
                </a:lnTo>
                <a:lnTo>
                  <a:pt x="332739" y="626160"/>
                </a:lnTo>
                <a:lnTo>
                  <a:pt x="365506" y="650011"/>
                </a:lnTo>
                <a:lnTo>
                  <a:pt x="396875" y="669416"/>
                </a:lnTo>
                <a:lnTo>
                  <a:pt x="435863" y="691654"/>
                </a:lnTo>
                <a:lnTo>
                  <a:pt x="474345" y="709434"/>
                </a:lnTo>
                <a:lnTo>
                  <a:pt x="514731" y="729653"/>
                </a:lnTo>
                <a:lnTo>
                  <a:pt x="561213" y="749871"/>
                </a:lnTo>
                <a:lnTo>
                  <a:pt x="606806" y="768464"/>
                </a:lnTo>
                <a:lnTo>
                  <a:pt x="656336" y="786244"/>
                </a:lnTo>
                <a:lnTo>
                  <a:pt x="703326" y="800392"/>
                </a:lnTo>
                <a:lnTo>
                  <a:pt x="751332" y="813333"/>
                </a:lnTo>
                <a:lnTo>
                  <a:pt x="805052" y="821423"/>
                </a:lnTo>
                <a:lnTo>
                  <a:pt x="842390" y="828294"/>
                </a:lnTo>
                <a:lnTo>
                  <a:pt x="829310" y="868718"/>
                </a:lnTo>
                <a:lnTo>
                  <a:pt x="1088644" y="803224"/>
                </a:lnTo>
                <a:lnTo>
                  <a:pt x="889381" y="651230"/>
                </a:lnTo>
                <a:lnTo>
                  <a:pt x="879856" y="689229"/>
                </a:lnTo>
                <a:lnTo>
                  <a:pt x="814070" y="679526"/>
                </a:lnTo>
                <a:lnTo>
                  <a:pt x="744347" y="661733"/>
                </a:lnTo>
                <a:lnTo>
                  <a:pt x="681101" y="644359"/>
                </a:lnTo>
                <a:lnTo>
                  <a:pt x="568325" y="603529"/>
                </a:lnTo>
                <a:lnTo>
                  <a:pt x="505078" y="578459"/>
                </a:lnTo>
                <a:lnTo>
                  <a:pt x="451485" y="553402"/>
                </a:lnTo>
                <a:lnTo>
                  <a:pt x="391413" y="522668"/>
                </a:lnTo>
                <a:lnTo>
                  <a:pt x="334772" y="487502"/>
                </a:lnTo>
                <a:lnTo>
                  <a:pt x="274574" y="444652"/>
                </a:lnTo>
                <a:lnTo>
                  <a:pt x="230504" y="411911"/>
                </a:lnTo>
                <a:lnTo>
                  <a:pt x="183007" y="373506"/>
                </a:lnTo>
                <a:lnTo>
                  <a:pt x="141604" y="330657"/>
                </a:lnTo>
                <a:lnTo>
                  <a:pt x="104139" y="285750"/>
                </a:lnTo>
                <a:lnTo>
                  <a:pt x="69214" y="232028"/>
                </a:lnTo>
                <a:lnTo>
                  <a:pt x="40894" y="177037"/>
                </a:lnTo>
                <a:lnTo>
                  <a:pt x="19176" y="115950"/>
                </a:lnTo>
                <a:lnTo>
                  <a:pt x="0" y="0"/>
                </a:lnTo>
                <a:close/>
              </a:path>
            </a:pathLst>
          </a:custGeom>
          <a:solidFill>
            <a:srgbClr val="409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74742" y="4307204"/>
            <a:ext cx="1127760" cy="647700"/>
          </a:xfrm>
          <a:custGeom>
            <a:avLst/>
            <a:gdLst/>
            <a:ahLst/>
            <a:cxnLst/>
            <a:rect l="l" t="t" r="r" b="b"/>
            <a:pathLst>
              <a:path w="1127760" h="647700">
                <a:moveTo>
                  <a:pt x="925068" y="0"/>
                </a:moveTo>
                <a:lnTo>
                  <a:pt x="925830" y="41783"/>
                </a:lnTo>
                <a:lnTo>
                  <a:pt x="892429" y="39878"/>
                </a:lnTo>
                <a:lnTo>
                  <a:pt x="844931" y="35560"/>
                </a:lnTo>
                <a:lnTo>
                  <a:pt x="800989" y="37084"/>
                </a:lnTo>
                <a:lnTo>
                  <a:pt x="757555" y="40005"/>
                </a:lnTo>
                <a:lnTo>
                  <a:pt x="711073" y="45974"/>
                </a:lnTo>
                <a:lnTo>
                  <a:pt x="667766" y="53467"/>
                </a:lnTo>
                <a:lnTo>
                  <a:pt x="623189" y="62357"/>
                </a:lnTo>
                <a:lnTo>
                  <a:pt x="583819" y="72644"/>
                </a:lnTo>
                <a:lnTo>
                  <a:pt x="546735" y="81026"/>
                </a:lnTo>
                <a:lnTo>
                  <a:pt x="508000" y="93599"/>
                </a:lnTo>
                <a:lnTo>
                  <a:pt x="476504" y="105156"/>
                </a:lnTo>
                <a:lnTo>
                  <a:pt x="442595" y="120650"/>
                </a:lnTo>
                <a:lnTo>
                  <a:pt x="411988" y="135763"/>
                </a:lnTo>
                <a:lnTo>
                  <a:pt x="379984" y="150495"/>
                </a:lnTo>
                <a:lnTo>
                  <a:pt x="347218" y="168402"/>
                </a:lnTo>
                <a:lnTo>
                  <a:pt x="316484" y="189357"/>
                </a:lnTo>
                <a:lnTo>
                  <a:pt x="286766" y="209296"/>
                </a:lnTo>
                <a:lnTo>
                  <a:pt x="229616" y="251841"/>
                </a:lnTo>
                <a:lnTo>
                  <a:pt x="194056" y="285242"/>
                </a:lnTo>
                <a:lnTo>
                  <a:pt x="164211" y="314325"/>
                </a:lnTo>
                <a:lnTo>
                  <a:pt x="121793" y="366649"/>
                </a:lnTo>
                <a:lnTo>
                  <a:pt x="90170" y="412750"/>
                </a:lnTo>
                <a:lnTo>
                  <a:pt x="62992" y="461264"/>
                </a:lnTo>
                <a:lnTo>
                  <a:pt x="35687" y="523875"/>
                </a:lnTo>
                <a:lnTo>
                  <a:pt x="20193" y="571754"/>
                </a:lnTo>
                <a:lnTo>
                  <a:pt x="0" y="647192"/>
                </a:lnTo>
                <a:lnTo>
                  <a:pt x="46101" y="540004"/>
                </a:lnTo>
                <a:lnTo>
                  <a:pt x="63373" y="509651"/>
                </a:lnTo>
                <a:lnTo>
                  <a:pt x="99060" y="462153"/>
                </a:lnTo>
                <a:lnTo>
                  <a:pt x="161671" y="396113"/>
                </a:lnTo>
                <a:lnTo>
                  <a:pt x="204851" y="361442"/>
                </a:lnTo>
                <a:lnTo>
                  <a:pt x="250952" y="329565"/>
                </a:lnTo>
                <a:lnTo>
                  <a:pt x="300990" y="303403"/>
                </a:lnTo>
                <a:lnTo>
                  <a:pt x="346710" y="281940"/>
                </a:lnTo>
                <a:lnTo>
                  <a:pt x="408686" y="254381"/>
                </a:lnTo>
                <a:lnTo>
                  <a:pt x="465582" y="233426"/>
                </a:lnTo>
                <a:lnTo>
                  <a:pt x="524383" y="217424"/>
                </a:lnTo>
                <a:lnTo>
                  <a:pt x="576199" y="205486"/>
                </a:lnTo>
                <a:lnTo>
                  <a:pt x="636143" y="195707"/>
                </a:lnTo>
                <a:lnTo>
                  <a:pt x="695071" y="188214"/>
                </a:lnTo>
                <a:lnTo>
                  <a:pt x="742061" y="181991"/>
                </a:lnTo>
                <a:lnTo>
                  <a:pt x="799973" y="179705"/>
                </a:lnTo>
                <a:lnTo>
                  <a:pt x="863600" y="178308"/>
                </a:lnTo>
                <a:lnTo>
                  <a:pt x="921766" y="183896"/>
                </a:lnTo>
                <a:lnTo>
                  <a:pt x="920115" y="222631"/>
                </a:lnTo>
                <a:lnTo>
                  <a:pt x="1127760" y="121666"/>
                </a:lnTo>
                <a:lnTo>
                  <a:pt x="925068" y="0"/>
                </a:lnTo>
                <a:close/>
              </a:path>
            </a:pathLst>
          </a:custGeom>
          <a:solidFill>
            <a:srgbClr val="409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038850" y="5022342"/>
            <a:ext cx="659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Revenue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079299" y="3931158"/>
            <a:ext cx="529590" cy="763270"/>
            <a:chOff x="6079299" y="3931158"/>
            <a:chExt cx="529590" cy="763270"/>
          </a:xfrm>
        </p:grpSpPr>
        <p:sp>
          <p:nvSpPr>
            <p:cNvPr id="54" name="object 54"/>
            <p:cNvSpPr/>
            <p:nvPr/>
          </p:nvSpPr>
          <p:spPr>
            <a:xfrm>
              <a:off x="6333870" y="4526915"/>
              <a:ext cx="237490" cy="161925"/>
            </a:xfrm>
            <a:custGeom>
              <a:avLst/>
              <a:gdLst/>
              <a:ahLst/>
              <a:cxnLst/>
              <a:rect l="l" t="t" r="r" b="b"/>
              <a:pathLst>
                <a:path w="237490" h="161925">
                  <a:moveTo>
                    <a:pt x="221614" y="0"/>
                  </a:moveTo>
                  <a:lnTo>
                    <a:pt x="214249" y="2540"/>
                  </a:lnTo>
                  <a:lnTo>
                    <a:pt x="212598" y="4445"/>
                  </a:lnTo>
                  <a:lnTo>
                    <a:pt x="173593" y="31224"/>
                  </a:lnTo>
                  <a:lnTo>
                    <a:pt x="67472" y="103196"/>
                  </a:lnTo>
                  <a:lnTo>
                    <a:pt x="22077" y="134561"/>
                  </a:lnTo>
                  <a:lnTo>
                    <a:pt x="0" y="151003"/>
                  </a:lnTo>
                  <a:lnTo>
                    <a:pt x="15239" y="161798"/>
                  </a:lnTo>
                  <a:lnTo>
                    <a:pt x="237489" y="10668"/>
                  </a:lnTo>
                  <a:lnTo>
                    <a:pt x="2216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33870" y="4526915"/>
              <a:ext cx="237490" cy="161925"/>
            </a:xfrm>
            <a:custGeom>
              <a:avLst/>
              <a:gdLst/>
              <a:ahLst/>
              <a:cxnLst/>
              <a:rect l="l" t="t" r="r" b="b"/>
              <a:pathLst>
                <a:path w="237490" h="161925">
                  <a:moveTo>
                    <a:pt x="0" y="151003"/>
                  </a:moveTo>
                  <a:lnTo>
                    <a:pt x="15239" y="161798"/>
                  </a:lnTo>
                  <a:lnTo>
                    <a:pt x="237489" y="10668"/>
                  </a:lnTo>
                  <a:lnTo>
                    <a:pt x="221614" y="0"/>
                  </a:lnTo>
                  <a:lnTo>
                    <a:pt x="214249" y="2540"/>
                  </a:lnTo>
                  <a:lnTo>
                    <a:pt x="212598" y="4445"/>
                  </a:lnTo>
                  <a:lnTo>
                    <a:pt x="207009" y="8382"/>
                  </a:lnTo>
                  <a:lnTo>
                    <a:pt x="173593" y="31224"/>
                  </a:lnTo>
                  <a:lnTo>
                    <a:pt x="122529" y="65790"/>
                  </a:lnTo>
                  <a:lnTo>
                    <a:pt x="67472" y="103196"/>
                  </a:lnTo>
                  <a:lnTo>
                    <a:pt x="22077" y="134561"/>
                  </a:lnTo>
                  <a:lnTo>
                    <a:pt x="0" y="15100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20992" y="4567301"/>
              <a:ext cx="178435" cy="121920"/>
            </a:xfrm>
            <a:custGeom>
              <a:avLst/>
              <a:gdLst/>
              <a:ahLst/>
              <a:cxnLst/>
              <a:rect l="l" t="t" r="r" b="b"/>
              <a:pathLst>
                <a:path w="178434" h="121920">
                  <a:moveTo>
                    <a:pt x="163830" y="0"/>
                  </a:moveTo>
                  <a:lnTo>
                    <a:pt x="136892" y="16946"/>
                  </a:lnTo>
                  <a:lnTo>
                    <a:pt x="85963" y="51562"/>
                  </a:lnTo>
                  <a:lnTo>
                    <a:pt x="0" y="110743"/>
                  </a:lnTo>
                  <a:lnTo>
                    <a:pt x="15240" y="121793"/>
                  </a:lnTo>
                  <a:lnTo>
                    <a:pt x="47809" y="99958"/>
                  </a:lnTo>
                  <a:lnTo>
                    <a:pt x="101965" y="63134"/>
                  </a:lnTo>
                  <a:lnTo>
                    <a:pt x="153525" y="27477"/>
                  </a:lnTo>
                  <a:lnTo>
                    <a:pt x="178308" y="9143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420992" y="4567301"/>
              <a:ext cx="178435" cy="121920"/>
            </a:xfrm>
            <a:custGeom>
              <a:avLst/>
              <a:gdLst/>
              <a:ahLst/>
              <a:cxnLst/>
              <a:rect l="l" t="t" r="r" b="b"/>
              <a:pathLst>
                <a:path w="178434" h="121920">
                  <a:moveTo>
                    <a:pt x="0" y="110743"/>
                  </a:moveTo>
                  <a:lnTo>
                    <a:pt x="47809" y="99958"/>
                  </a:lnTo>
                  <a:lnTo>
                    <a:pt x="101965" y="63134"/>
                  </a:lnTo>
                  <a:lnTo>
                    <a:pt x="153525" y="27477"/>
                  </a:lnTo>
                  <a:lnTo>
                    <a:pt x="178308" y="9143"/>
                  </a:lnTo>
                  <a:lnTo>
                    <a:pt x="163830" y="0"/>
                  </a:lnTo>
                  <a:lnTo>
                    <a:pt x="136892" y="16946"/>
                  </a:lnTo>
                  <a:lnTo>
                    <a:pt x="85963" y="51562"/>
                  </a:lnTo>
                  <a:lnTo>
                    <a:pt x="33010" y="88082"/>
                  </a:lnTo>
                  <a:lnTo>
                    <a:pt x="0" y="11074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162928" y="4621276"/>
              <a:ext cx="98425" cy="67945"/>
            </a:xfrm>
            <a:custGeom>
              <a:avLst/>
              <a:gdLst/>
              <a:ahLst/>
              <a:cxnLst/>
              <a:rect l="l" t="t" r="r" b="b"/>
              <a:pathLst>
                <a:path w="98425" h="67945">
                  <a:moveTo>
                    <a:pt x="83566" y="0"/>
                  </a:moveTo>
                  <a:lnTo>
                    <a:pt x="0" y="56261"/>
                  </a:lnTo>
                  <a:lnTo>
                    <a:pt x="4318" y="61341"/>
                  </a:lnTo>
                  <a:lnTo>
                    <a:pt x="9906" y="65405"/>
                  </a:lnTo>
                  <a:lnTo>
                    <a:pt x="17653" y="67818"/>
                  </a:lnTo>
                  <a:lnTo>
                    <a:pt x="85090" y="21336"/>
                  </a:lnTo>
                  <a:lnTo>
                    <a:pt x="94742" y="16129"/>
                  </a:lnTo>
                  <a:lnTo>
                    <a:pt x="98298" y="10668"/>
                  </a:lnTo>
                  <a:lnTo>
                    <a:pt x="83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162928" y="4621276"/>
              <a:ext cx="98425" cy="67945"/>
            </a:xfrm>
            <a:custGeom>
              <a:avLst/>
              <a:gdLst/>
              <a:ahLst/>
              <a:cxnLst/>
              <a:rect l="l" t="t" r="r" b="b"/>
              <a:pathLst>
                <a:path w="98425" h="67945">
                  <a:moveTo>
                    <a:pt x="0" y="56261"/>
                  </a:moveTo>
                  <a:lnTo>
                    <a:pt x="4318" y="61341"/>
                  </a:lnTo>
                  <a:lnTo>
                    <a:pt x="9906" y="65405"/>
                  </a:lnTo>
                  <a:lnTo>
                    <a:pt x="17653" y="67818"/>
                  </a:lnTo>
                  <a:lnTo>
                    <a:pt x="78486" y="25907"/>
                  </a:lnTo>
                  <a:lnTo>
                    <a:pt x="85090" y="21336"/>
                  </a:lnTo>
                  <a:lnTo>
                    <a:pt x="94742" y="16129"/>
                  </a:lnTo>
                  <a:lnTo>
                    <a:pt x="98298" y="10668"/>
                  </a:lnTo>
                  <a:lnTo>
                    <a:pt x="83566" y="0"/>
                  </a:lnTo>
                  <a:lnTo>
                    <a:pt x="0" y="56261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08749" y="4628896"/>
              <a:ext cx="88265" cy="60325"/>
            </a:xfrm>
            <a:custGeom>
              <a:avLst/>
              <a:gdLst/>
              <a:ahLst/>
              <a:cxnLst/>
              <a:rect l="l" t="t" r="r" b="b"/>
              <a:pathLst>
                <a:path w="88265" h="60325">
                  <a:moveTo>
                    <a:pt x="72008" y="0"/>
                  </a:moveTo>
                  <a:lnTo>
                    <a:pt x="0" y="48894"/>
                  </a:lnTo>
                  <a:lnTo>
                    <a:pt x="3936" y="53593"/>
                  </a:lnTo>
                  <a:lnTo>
                    <a:pt x="9905" y="57657"/>
                  </a:lnTo>
                  <a:lnTo>
                    <a:pt x="17525" y="60197"/>
                  </a:lnTo>
                  <a:lnTo>
                    <a:pt x="88265" y="11683"/>
                  </a:lnTo>
                  <a:lnTo>
                    <a:pt x="84963" y="6476"/>
                  </a:lnTo>
                  <a:lnTo>
                    <a:pt x="78994" y="2412"/>
                  </a:lnTo>
                  <a:lnTo>
                    <a:pt x="720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08749" y="4628896"/>
              <a:ext cx="88265" cy="60325"/>
            </a:xfrm>
            <a:custGeom>
              <a:avLst/>
              <a:gdLst/>
              <a:ahLst/>
              <a:cxnLst/>
              <a:rect l="l" t="t" r="r" b="b"/>
              <a:pathLst>
                <a:path w="88265" h="60325">
                  <a:moveTo>
                    <a:pt x="0" y="48894"/>
                  </a:moveTo>
                  <a:lnTo>
                    <a:pt x="3936" y="53593"/>
                  </a:lnTo>
                  <a:lnTo>
                    <a:pt x="9905" y="57657"/>
                  </a:lnTo>
                  <a:lnTo>
                    <a:pt x="17525" y="60197"/>
                  </a:lnTo>
                  <a:lnTo>
                    <a:pt x="88265" y="11683"/>
                  </a:lnTo>
                  <a:lnTo>
                    <a:pt x="84963" y="6476"/>
                  </a:lnTo>
                  <a:lnTo>
                    <a:pt x="78994" y="2412"/>
                  </a:lnTo>
                  <a:lnTo>
                    <a:pt x="72008" y="0"/>
                  </a:lnTo>
                  <a:lnTo>
                    <a:pt x="0" y="4889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250050" y="4652899"/>
              <a:ext cx="51435" cy="36195"/>
            </a:xfrm>
            <a:custGeom>
              <a:avLst/>
              <a:gdLst/>
              <a:ahLst/>
              <a:cxnLst/>
              <a:rect l="l" t="t" r="r" b="b"/>
              <a:pathLst>
                <a:path w="51435" h="36195">
                  <a:moveTo>
                    <a:pt x="36195" y="0"/>
                  </a:moveTo>
                  <a:lnTo>
                    <a:pt x="0" y="25018"/>
                  </a:lnTo>
                  <a:lnTo>
                    <a:pt x="15494" y="35813"/>
                  </a:lnTo>
                  <a:lnTo>
                    <a:pt x="51435" y="11049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50050" y="4652899"/>
              <a:ext cx="51435" cy="36195"/>
            </a:xfrm>
            <a:custGeom>
              <a:avLst/>
              <a:gdLst/>
              <a:ahLst/>
              <a:cxnLst/>
              <a:rect l="l" t="t" r="r" b="b"/>
              <a:pathLst>
                <a:path w="51435" h="36195">
                  <a:moveTo>
                    <a:pt x="0" y="25018"/>
                  </a:moveTo>
                  <a:lnTo>
                    <a:pt x="15494" y="35813"/>
                  </a:lnTo>
                  <a:lnTo>
                    <a:pt x="51435" y="11049"/>
                  </a:lnTo>
                  <a:lnTo>
                    <a:pt x="36195" y="0"/>
                  </a:lnTo>
                  <a:lnTo>
                    <a:pt x="0" y="2501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084061" y="4446524"/>
              <a:ext cx="520065" cy="242570"/>
            </a:xfrm>
            <a:custGeom>
              <a:avLst/>
              <a:gdLst/>
              <a:ahLst/>
              <a:cxnLst/>
              <a:rect l="l" t="t" r="r" b="b"/>
              <a:pathLst>
                <a:path w="520065" h="242570">
                  <a:moveTo>
                    <a:pt x="519684" y="0"/>
                  </a:moveTo>
                  <a:lnTo>
                    <a:pt x="419735" y="0"/>
                  </a:lnTo>
                  <a:lnTo>
                    <a:pt x="419735" y="16001"/>
                  </a:lnTo>
                  <a:lnTo>
                    <a:pt x="476758" y="16382"/>
                  </a:lnTo>
                  <a:lnTo>
                    <a:pt x="237109" y="179324"/>
                  </a:lnTo>
                  <a:lnTo>
                    <a:pt x="221359" y="167630"/>
                  </a:lnTo>
                  <a:lnTo>
                    <a:pt x="196548" y="150256"/>
                  </a:lnTo>
                  <a:lnTo>
                    <a:pt x="171761" y="133764"/>
                  </a:lnTo>
                  <a:lnTo>
                    <a:pt x="156083" y="124713"/>
                  </a:lnTo>
                  <a:lnTo>
                    <a:pt x="141184" y="133288"/>
                  </a:lnTo>
                  <a:lnTo>
                    <a:pt x="117570" y="149113"/>
                  </a:lnTo>
                  <a:lnTo>
                    <a:pt x="76962" y="177419"/>
                  </a:lnTo>
                  <a:lnTo>
                    <a:pt x="18597" y="216745"/>
                  </a:lnTo>
                  <a:lnTo>
                    <a:pt x="0" y="230377"/>
                  </a:lnTo>
                  <a:lnTo>
                    <a:pt x="2539" y="236346"/>
                  </a:lnTo>
                  <a:lnTo>
                    <a:pt x="8889" y="238632"/>
                  </a:lnTo>
                  <a:lnTo>
                    <a:pt x="14224" y="242569"/>
                  </a:lnTo>
                  <a:lnTo>
                    <a:pt x="32315" y="231495"/>
                  </a:lnTo>
                  <a:lnTo>
                    <a:pt x="63325" y="210454"/>
                  </a:lnTo>
                  <a:lnTo>
                    <a:pt x="128008" y="165447"/>
                  </a:lnTo>
                  <a:lnTo>
                    <a:pt x="137445" y="158638"/>
                  </a:lnTo>
                  <a:lnTo>
                    <a:pt x="147026" y="152235"/>
                  </a:lnTo>
                  <a:lnTo>
                    <a:pt x="156083" y="147319"/>
                  </a:lnTo>
                  <a:lnTo>
                    <a:pt x="237616" y="202564"/>
                  </a:lnTo>
                  <a:lnTo>
                    <a:pt x="253503" y="192607"/>
                  </a:lnTo>
                  <a:lnTo>
                    <a:pt x="269557" y="181673"/>
                  </a:lnTo>
                  <a:lnTo>
                    <a:pt x="365887" y="115188"/>
                  </a:lnTo>
                  <a:lnTo>
                    <a:pt x="430784" y="70993"/>
                  </a:lnTo>
                  <a:lnTo>
                    <a:pt x="464185" y="47561"/>
                  </a:lnTo>
                  <a:lnTo>
                    <a:pt x="483540" y="34595"/>
                  </a:lnTo>
                  <a:lnTo>
                    <a:pt x="496062" y="27558"/>
                  </a:lnTo>
                  <a:lnTo>
                    <a:pt x="496188" y="68452"/>
                  </a:lnTo>
                  <a:lnTo>
                    <a:pt x="519684" y="68325"/>
                  </a:lnTo>
                  <a:lnTo>
                    <a:pt x="519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084061" y="4446524"/>
              <a:ext cx="520065" cy="242570"/>
            </a:xfrm>
            <a:custGeom>
              <a:avLst/>
              <a:gdLst/>
              <a:ahLst/>
              <a:cxnLst/>
              <a:rect l="l" t="t" r="r" b="b"/>
              <a:pathLst>
                <a:path w="520065" h="242570">
                  <a:moveTo>
                    <a:pt x="0" y="230377"/>
                  </a:moveTo>
                  <a:lnTo>
                    <a:pt x="2539" y="236346"/>
                  </a:lnTo>
                  <a:lnTo>
                    <a:pt x="8889" y="238632"/>
                  </a:lnTo>
                  <a:lnTo>
                    <a:pt x="14224" y="242569"/>
                  </a:lnTo>
                  <a:lnTo>
                    <a:pt x="32315" y="231495"/>
                  </a:lnTo>
                  <a:lnTo>
                    <a:pt x="63325" y="210454"/>
                  </a:lnTo>
                  <a:lnTo>
                    <a:pt x="96073" y="187723"/>
                  </a:lnTo>
                  <a:lnTo>
                    <a:pt x="119379" y="171576"/>
                  </a:lnTo>
                  <a:lnTo>
                    <a:pt x="128008" y="165447"/>
                  </a:lnTo>
                  <a:lnTo>
                    <a:pt x="137445" y="158638"/>
                  </a:lnTo>
                  <a:lnTo>
                    <a:pt x="147026" y="152235"/>
                  </a:lnTo>
                  <a:lnTo>
                    <a:pt x="156083" y="147319"/>
                  </a:lnTo>
                  <a:lnTo>
                    <a:pt x="237616" y="202564"/>
                  </a:lnTo>
                  <a:lnTo>
                    <a:pt x="253503" y="192607"/>
                  </a:lnTo>
                  <a:lnTo>
                    <a:pt x="269557" y="181673"/>
                  </a:lnTo>
                  <a:lnTo>
                    <a:pt x="285515" y="170453"/>
                  </a:lnTo>
                  <a:lnTo>
                    <a:pt x="301116" y="159638"/>
                  </a:lnTo>
                  <a:lnTo>
                    <a:pt x="317434" y="148407"/>
                  </a:lnTo>
                  <a:lnTo>
                    <a:pt x="333454" y="137413"/>
                  </a:lnTo>
                  <a:lnTo>
                    <a:pt x="349498" y="126420"/>
                  </a:lnTo>
                  <a:lnTo>
                    <a:pt x="365887" y="115188"/>
                  </a:lnTo>
                  <a:lnTo>
                    <a:pt x="382260" y="104086"/>
                  </a:lnTo>
                  <a:lnTo>
                    <a:pt x="398287" y="93138"/>
                  </a:lnTo>
                  <a:lnTo>
                    <a:pt x="414339" y="82167"/>
                  </a:lnTo>
                  <a:lnTo>
                    <a:pt x="430784" y="70993"/>
                  </a:lnTo>
                  <a:lnTo>
                    <a:pt x="444448" y="61384"/>
                  </a:lnTo>
                  <a:lnTo>
                    <a:pt x="464185" y="47561"/>
                  </a:lnTo>
                  <a:lnTo>
                    <a:pt x="483540" y="34595"/>
                  </a:lnTo>
                  <a:lnTo>
                    <a:pt x="496062" y="27558"/>
                  </a:lnTo>
                  <a:lnTo>
                    <a:pt x="496188" y="68452"/>
                  </a:lnTo>
                  <a:lnTo>
                    <a:pt x="519684" y="68325"/>
                  </a:lnTo>
                  <a:lnTo>
                    <a:pt x="519684" y="0"/>
                  </a:lnTo>
                  <a:lnTo>
                    <a:pt x="419735" y="0"/>
                  </a:lnTo>
                  <a:lnTo>
                    <a:pt x="419735" y="16001"/>
                  </a:lnTo>
                  <a:lnTo>
                    <a:pt x="476758" y="16382"/>
                  </a:lnTo>
                  <a:lnTo>
                    <a:pt x="237109" y="179324"/>
                  </a:lnTo>
                  <a:lnTo>
                    <a:pt x="221359" y="167630"/>
                  </a:lnTo>
                  <a:lnTo>
                    <a:pt x="196548" y="150256"/>
                  </a:lnTo>
                  <a:lnTo>
                    <a:pt x="171761" y="133764"/>
                  </a:lnTo>
                  <a:lnTo>
                    <a:pt x="156083" y="124713"/>
                  </a:lnTo>
                  <a:lnTo>
                    <a:pt x="141184" y="133288"/>
                  </a:lnTo>
                  <a:lnTo>
                    <a:pt x="117570" y="149113"/>
                  </a:lnTo>
                  <a:lnTo>
                    <a:pt x="93432" y="165915"/>
                  </a:lnTo>
                  <a:lnTo>
                    <a:pt x="76962" y="177419"/>
                  </a:lnTo>
                  <a:lnTo>
                    <a:pt x="57650" y="190480"/>
                  </a:lnTo>
                  <a:lnTo>
                    <a:pt x="38004" y="203517"/>
                  </a:lnTo>
                  <a:lnTo>
                    <a:pt x="18597" y="216745"/>
                  </a:lnTo>
                  <a:lnTo>
                    <a:pt x="0" y="230377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4028" y="4472987"/>
              <a:ext cx="87249" cy="107457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136893" y="3937508"/>
              <a:ext cx="372110" cy="272415"/>
            </a:xfrm>
            <a:custGeom>
              <a:avLst/>
              <a:gdLst/>
              <a:ahLst/>
              <a:cxnLst/>
              <a:rect l="l" t="t" r="r" b="b"/>
              <a:pathLst>
                <a:path w="372109" h="272414">
                  <a:moveTo>
                    <a:pt x="0" y="0"/>
                  </a:moveTo>
                  <a:lnTo>
                    <a:pt x="326516" y="0"/>
                  </a:lnTo>
                  <a:lnTo>
                    <a:pt x="371855" y="45339"/>
                  </a:lnTo>
                  <a:lnTo>
                    <a:pt x="371855" y="272034"/>
                  </a:lnTo>
                  <a:lnTo>
                    <a:pt x="45338" y="272034"/>
                  </a:lnTo>
                  <a:lnTo>
                    <a:pt x="0" y="22669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F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5902071" y="5333746"/>
            <a:ext cx="891540" cy="1076325"/>
            <a:chOff x="5902071" y="5333746"/>
            <a:chExt cx="891540" cy="1076325"/>
          </a:xfrm>
        </p:grpSpPr>
        <p:sp>
          <p:nvSpPr>
            <p:cNvPr id="69" name="object 69"/>
            <p:cNvSpPr/>
            <p:nvPr/>
          </p:nvSpPr>
          <p:spPr>
            <a:xfrm>
              <a:off x="5921121" y="5645226"/>
              <a:ext cx="853440" cy="745490"/>
            </a:xfrm>
            <a:custGeom>
              <a:avLst/>
              <a:gdLst/>
              <a:ahLst/>
              <a:cxnLst/>
              <a:rect l="l" t="t" r="r" b="b"/>
              <a:pathLst>
                <a:path w="853440" h="745489">
                  <a:moveTo>
                    <a:pt x="426592" y="0"/>
                  </a:moveTo>
                  <a:lnTo>
                    <a:pt x="376846" y="2507"/>
                  </a:lnTo>
                  <a:lnTo>
                    <a:pt x="328784" y="9842"/>
                  </a:lnTo>
                  <a:lnTo>
                    <a:pt x="282727" y="21726"/>
                  </a:lnTo>
                  <a:lnTo>
                    <a:pt x="238995" y="37879"/>
                  </a:lnTo>
                  <a:lnTo>
                    <a:pt x="197908" y="58021"/>
                  </a:lnTo>
                  <a:lnTo>
                    <a:pt x="159787" y="81873"/>
                  </a:lnTo>
                  <a:lnTo>
                    <a:pt x="124952" y="109154"/>
                  </a:lnTo>
                  <a:lnTo>
                    <a:pt x="93722" y="139587"/>
                  </a:lnTo>
                  <a:lnTo>
                    <a:pt x="66419" y="172890"/>
                  </a:lnTo>
                  <a:lnTo>
                    <a:pt x="43362" y="208784"/>
                  </a:lnTo>
                  <a:lnTo>
                    <a:pt x="24871" y="246990"/>
                  </a:lnTo>
                  <a:lnTo>
                    <a:pt x="11267" y="287228"/>
                  </a:lnTo>
                  <a:lnTo>
                    <a:pt x="2870" y="329218"/>
                  </a:lnTo>
                  <a:lnTo>
                    <a:pt x="0" y="372681"/>
                  </a:lnTo>
                  <a:lnTo>
                    <a:pt x="2870" y="416144"/>
                  </a:lnTo>
                  <a:lnTo>
                    <a:pt x="11267" y="458134"/>
                  </a:lnTo>
                  <a:lnTo>
                    <a:pt x="24871" y="498372"/>
                  </a:lnTo>
                  <a:lnTo>
                    <a:pt x="43362" y="536578"/>
                  </a:lnTo>
                  <a:lnTo>
                    <a:pt x="66419" y="572472"/>
                  </a:lnTo>
                  <a:lnTo>
                    <a:pt x="93722" y="605775"/>
                  </a:lnTo>
                  <a:lnTo>
                    <a:pt x="124952" y="636208"/>
                  </a:lnTo>
                  <a:lnTo>
                    <a:pt x="159787" y="663489"/>
                  </a:lnTo>
                  <a:lnTo>
                    <a:pt x="197908" y="687341"/>
                  </a:lnTo>
                  <a:lnTo>
                    <a:pt x="238995" y="707483"/>
                  </a:lnTo>
                  <a:lnTo>
                    <a:pt x="282727" y="723636"/>
                  </a:lnTo>
                  <a:lnTo>
                    <a:pt x="328784" y="735520"/>
                  </a:lnTo>
                  <a:lnTo>
                    <a:pt x="376846" y="742855"/>
                  </a:lnTo>
                  <a:lnTo>
                    <a:pt x="426592" y="745363"/>
                  </a:lnTo>
                  <a:lnTo>
                    <a:pt x="476339" y="742855"/>
                  </a:lnTo>
                  <a:lnTo>
                    <a:pt x="524401" y="735520"/>
                  </a:lnTo>
                  <a:lnTo>
                    <a:pt x="570458" y="723636"/>
                  </a:lnTo>
                  <a:lnTo>
                    <a:pt x="614190" y="707483"/>
                  </a:lnTo>
                  <a:lnTo>
                    <a:pt x="655277" y="687341"/>
                  </a:lnTo>
                  <a:lnTo>
                    <a:pt x="693398" y="663489"/>
                  </a:lnTo>
                  <a:lnTo>
                    <a:pt x="728233" y="636208"/>
                  </a:lnTo>
                  <a:lnTo>
                    <a:pt x="759463" y="605775"/>
                  </a:lnTo>
                  <a:lnTo>
                    <a:pt x="786766" y="572472"/>
                  </a:lnTo>
                  <a:lnTo>
                    <a:pt x="809823" y="536578"/>
                  </a:lnTo>
                  <a:lnTo>
                    <a:pt x="828314" y="498372"/>
                  </a:lnTo>
                  <a:lnTo>
                    <a:pt x="841918" y="458134"/>
                  </a:lnTo>
                  <a:lnTo>
                    <a:pt x="850315" y="416144"/>
                  </a:lnTo>
                  <a:lnTo>
                    <a:pt x="853185" y="372681"/>
                  </a:lnTo>
                  <a:lnTo>
                    <a:pt x="850315" y="329218"/>
                  </a:lnTo>
                  <a:lnTo>
                    <a:pt x="841918" y="287228"/>
                  </a:lnTo>
                  <a:lnTo>
                    <a:pt x="828314" y="246990"/>
                  </a:lnTo>
                  <a:lnTo>
                    <a:pt x="809823" y="208784"/>
                  </a:lnTo>
                  <a:lnTo>
                    <a:pt x="786766" y="172890"/>
                  </a:lnTo>
                  <a:lnTo>
                    <a:pt x="759463" y="139587"/>
                  </a:lnTo>
                  <a:lnTo>
                    <a:pt x="728233" y="109154"/>
                  </a:lnTo>
                  <a:lnTo>
                    <a:pt x="693398" y="81873"/>
                  </a:lnTo>
                  <a:lnTo>
                    <a:pt x="655277" y="58021"/>
                  </a:lnTo>
                  <a:lnTo>
                    <a:pt x="614190" y="37879"/>
                  </a:lnTo>
                  <a:lnTo>
                    <a:pt x="570458" y="21726"/>
                  </a:lnTo>
                  <a:lnTo>
                    <a:pt x="524401" y="9842"/>
                  </a:lnTo>
                  <a:lnTo>
                    <a:pt x="476339" y="2507"/>
                  </a:lnTo>
                  <a:lnTo>
                    <a:pt x="426592" y="0"/>
                  </a:lnTo>
                  <a:close/>
                </a:path>
              </a:pathLst>
            </a:custGeom>
            <a:solidFill>
              <a:srgbClr val="BB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921121" y="5645226"/>
              <a:ext cx="853440" cy="745490"/>
            </a:xfrm>
            <a:custGeom>
              <a:avLst/>
              <a:gdLst/>
              <a:ahLst/>
              <a:cxnLst/>
              <a:rect l="l" t="t" r="r" b="b"/>
              <a:pathLst>
                <a:path w="853440" h="745489">
                  <a:moveTo>
                    <a:pt x="0" y="372681"/>
                  </a:moveTo>
                  <a:lnTo>
                    <a:pt x="2870" y="329218"/>
                  </a:lnTo>
                  <a:lnTo>
                    <a:pt x="11267" y="287228"/>
                  </a:lnTo>
                  <a:lnTo>
                    <a:pt x="24871" y="246990"/>
                  </a:lnTo>
                  <a:lnTo>
                    <a:pt x="43362" y="208784"/>
                  </a:lnTo>
                  <a:lnTo>
                    <a:pt x="66419" y="172890"/>
                  </a:lnTo>
                  <a:lnTo>
                    <a:pt x="93722" y="139587"/>
                  </a:lnTo>
                  <a:lnTo>
                    <a:pt x="124952" y="109154"/>
                  </a:lnTo>
                  <a:lnTo>
                    <a:pt x="159787" y="81873"/>
                  </a:lnTo>
                  <a:lnTo>
                    <a:pt x="197908" y="58021"/>
                  </a:lnTo>
                  <a:lnTo>
                    <a:pt x="238995" y="37879"/>
                  </a:lnTo>
                  <a:lnTo>
                    <a:pt x="282727" y="21726"/>
                  </a:lnTo>
                  <a:lnTo>
                    <a:pt x="328784" y="9842"/>
                  </a:lnTo>
                  <a:lnTo>
                    <a:pt x="376846" y="2507"/>
                  </a:lnTo>
                  <a:lnTo>
                    <a:pt x="426592" y="0"/>
                  </a:lnTo>
                  <a:lnTo>
                    <a:pt x="476339" y="2507"/>
                  </a:lnTo>
                  <a:lnTo>
                    <a:pt x="524401" y="9842"/>
                  </a:lnTo>
                  <a:lnTo>
                    <a:pt x="570458" y="21726"/>
                  </a:lnTo>
                  <a:lnTo>
                    <a:pt x="614190" y="37879"/>
                  </a:lnTo>
                  <a:lnTo>
                    <a:pt x="655277" y="58021"/>
                  </a:lnTo>
                  <a:lnTo>
                    <a:pt x="693398" y="81873"/>
                  </a:lnTo>
                  <a:lnTo>
                    <a:pt x="728233" y="109154"/>
                  </a:lnTo>
                  <a:lnTo>
                    <a:pt x="759463" y="139587"/>
                  </a:lnTo>
                  <a:lnTo>
                    <a:pt x="786766" y="172890"/>
                  </a:lnTo>
                  <a:lnTo>
                    <a:pt x="809823" y="208784"/>
                  </a:lnTo>
                  <a:lnTo>
                    <a:pt x="828314" y="246990"/>
                  </a:lnTo>
                  <a:lnTo>
                    <a:pt x="841918" y="287228"/>
                  </a:lnTo>
                  <a:lnTo>
                    <a:pt x="850315" y="329218"/>
                  </a:lnTo>
                  <a:lnTo>
                    <a:pt x="853185" y="372681"/>
                  </a:lnTo>
                  <a:lnTo>
                    <a:pt x="850315" y="416144"/>
                  </a:lnTo>
                  <a:lnTo>
                    <a:pt x="841918" y="458134"/>
                  </a:lnTo>
                  <a:lnTo>
                    <a:pt x="828314" y="498372"/>
                  </a:lnTo>
                  <a:lnTo>
                    <a:pt x="809823" y="536578"/>
                  </a:lnTo>
                  <a:lnTo>
                    <a:pt x="786766" y="572472"/>
                  </a:lnTo>
                  <a:lnTo>
                    <a:pt x="759463" y="605775"/>
                  </a:lnTo>
                  <a:lnTo>
                    <a:pt x="728233" y="636208"/>
                  </a:lnTo>
                  <a:lnTo>
                    <a:pt x="693398" y="663489"/>
                  </a:lnTo>
                  <a:lnTo>
                    <a:pt x="655277" y="687341"/>
                  </a:lnTo>
                  <a:lnTo>
                    <a:pt x="614190" y="707483"/>
                  </a:lnTo>
                  <a:lnTo>
                    <a:pt x="570458" y="723636"/>
                  </a:lnTo>
                  <a:lnTo>
                    <a:pt x="524401" y="735520"/>
                  </a:lnTo>
                  <a:lnTo>
                    <a:pt x="476339" y="742855"/>
                  </a:lnTo>
                  <a:lnTo>
                    <a:pt x="426592" y="745363"/>
                  </a:lnTo>
                  <a:lnTo>
                    <a:pt x="376846" y="742855"/>
                  </a:lnTo>
                  <a:lnTo>
                    <a:pt x="328784" y="735520"/>
                  </a:lnTo>
                  <a:lnTo>
                    <a:pt x="282727" y="723636"/>
                  </a:lnTo>
                  <a:lnTo>
                    <a:pt x="238995" y="707483"/>
                  </a:lnTo>
                  <a:lnTo>
                    <a:pt x="197908" y="687341"/>
                  </a:lnTo>
                  <a:lnTo>
                    <a:pt x="159787" y="663489"/>
                  </a:lnTo>
                  <a:lnTo>
                    <a:pt x="124952" y="636208"/>
                  </a:lnTo>
                  <a:lnTo>
                    <a:pt x="93722" y="605775"/>
                  </a:lnTo>
                  <a:lnTo>
                    <a:pt x="66419" y="572472"/>
                  </a:lnTo>
                  <a:lnTo>
                    <a:pt x="43362" y="536578"/>
                  </a:lnTo>
                  <a:lnTo>
                    <a:pt x="24871" y="498372"/>
                  </a:lnTo>
                  <a:lnTo>
                    <a:pt x="11267" y="458134"/>
                  </a:lnTo>
                  <a:lnTo>
                    <a:pt x="2870" y="416144"/>
                  </a:lnTo>
                  <a:lnTo>
                    <a:pt x="0" y="372681"/>
                  </a:lnTo>
                  <a:close/>
                </a:path>
              </a:pathLst>
            </a:custGeom>
            <a:ln w="38100">
              <a:solidFill>
                <a:srgbClr val="F5C1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146228" y="5893485"/>
              <a:ext cx="443230" cy="248920"/>
            </a:xfrm>
            <a:custGeom>
              <a:avLst/>
              <a:gdLst/>
              <a:ahLst/>
              <a:cxnLst/>
              <a:rect l="l" t="t" r="r" b="b"/>
              <a:pathLst>
                <a:path w="443229" h="248920">
                  <a:moveTo>
                    <a:pt x="291909" y="247650"/>
                  </a:moveTo>
                  <a:lnTo>
                    <a:pt x="161988" y="247650"/>
                  </a:lnTo>
                  <a:lnTo>
                    <a:pt x="175196" y="248920"/>
                  </a:lnTo>
                  <a:lnTo>
                    <a:pt x="279336" y="248920"/>
                  </a:lnTo>
                  <a:lnTo>
                    <a:pt x="291909" y="247650"/>
                  </a:lnTo>
                  <a:close/>
                </a:path>
                <a:path w="443229" h="248920">
                  <a:moveTo>
                    <a:pt x="277558" y="109220"/>
                  </a:moveTo>
                  <a:lnTo>
                    <a:pt x="176593" y="109220"/>
                  </a:lnTo>
                  <a:lnTo>
                    <a:pt x="180149" y="121920"/>
                  </a:lnTo>
                  <a:lnTo>
                    <a:pt x="182943" y="128270"/>
                  </a:lnTo>
                  <a:lnTo>
                    <a:pt x="185737" y="133350"/>
                  </a:lnTo>
                  <a:lnTo>
                    <a:pt x="186372" y="135890"/>
                  </a:lnTo>
                  <a:lnTo>
                    <a:pt x="187515" y="138430"/>
                  </a:lnTo>
                  <a:lnTo>
                    <a:pt x="187642" y="142240"/>
                  </a:lnTo>
                  <a:lnTo>
                    <a:pt x="187515" y="143510"/>
                  </a:lnTo>
                  <a:lnTo>
                    <a:pt x="186753" y="146050"/>
                  </a:lnTo>
                  <a:lnTo>
                    <a:pt x="186118" y="148590"/>
                  </a:lnTo>
                  <a:lnTo>
                    <a:pt x="182562" y="153670"/>
                  </a:lnTo>
                  <a:lnTo>
                    <a:pt x="179768" y="154940"/>
                  </a:lnTo>
                  <a:lnTo>
                    <a:pt x="175577" y="157480"/>
                  </a:lnTo>
                  <a:lnTo>
                    <a:pt x="169608" y="160020"/>
                  </a:lnTo>
                  <a:lnTo>
                    <a:pt x="163004" y="161290"/>
                  </a:lnTo>
                  <a:lnTo>
                    <a:pt x="147637" y="167640"/>
                  </a:lnTo>
                  <a:lnTo>
                    <a:pt x="117919" y="182880"/>
                  </a:lnTo>
                  <a:lnTo>
                    <a:pt x="115887" y="184150"/>
                  </a:lnTo>
                  <a:lnTo>
                    <a:pt x="114109" y="186690"/>
                  </a:lnTo>
                  <a:lnTo>
                    <a:pt x="112712" y="189230"/>
                  </a:lnTo>
                  <a:lnTo>
                    <a:pt x="110934" y="191770"/>
                  </a:lnTo>
                  <a:lnTo>
                    <a:pt x="107251" y="219710"/>
                  </a:lnTo>
                  <a:lnTo>
                    <a:pt x="107505" y="222250"/>
                  </a:lnTo>
                  <a:lnTo>
                    <a:pt x="108140" y="226060"/>
                  </a:lnTo>
                  <a:lnTo>
                    <a:pt x="108902" y="228600"/>
                  </a:lnTo>
                  <a:lnTo>
                    <a:pt x="109537" y="231140"/>
                  </a:lnTo>
                  <a:lnTo>
                    <a:pt x="151447" y="247650"/>
                  </a:lnTo>
                  <a:lnTo>
                    <a:pt x="303085" y="247650"/>
                  </a:lnTo>
                  <a:lnTo>
                    <a:pt x="341185" y="236220"/>
                  </a:lnTo>
                  <a:lnTo>
                    <a:pt x="346392" y="222250"/>
                  </a:lnTo>
                  <a:lnTo>
                    <a:pt x="346265" y="213360"/>
                  </a:lnTo>
                  <a:lnTo>
                    <a:pt x="345630" y="207010"/>
                  </a:lnTo>
                  <a:lnTo>
                    <a:pt x="344995" y="203200"/>
                  </a:lnTo>
                  <a:lnTo>
                    <a:pt x="344233" y="198120"/>
                  </a:lnTo>
                  <a:lnTo>
                    <a:pt x="343217" y="194310"/>
                  </a:lnTo>
                  <a:lnTo>
                    <a:pt x="342201" y="191770"/>
                  </a:lnTo>
                  <a:lnTo>
                    <a:pt x="340804" y="187960"/>
                  </a:lnTo>
                  <a:lnTo>
                    <a:pt x="338010" y="182880"/>
                  </a:lnTo>
                  <a:lnTo>
                    <a:pt x="336232" y="182880"/>
                  </a:lnTo>
                  <a:lnTo>
                    <a:pt x="333819" y="180340"/>
                  </a:lnTo>
                  <a:lnTo>
                    <a:pt x="330009" y="177800"/>
                  </a:lnTo>
                  <a:lnTo>
                    <a:pt x="325818" y="175260"/>
                  </a:lnTo>
                  <a:lnTo>
                    <a:pt x="320865" y="172720"/>
                  </a:lnTo>
                  <a:lnTo>
                    <a:pt x="306895" y="167640"/>
                  </a:lnTo>
                  <a:lnTo>
                    <a:pt x="291528" y="161290"/>
                  </a:lnTo>
                  <a:lnTo>
                    <a:pt x="284543" y="160020"/>
                  </a:lnTo>
                  <a:lnTo>
                    <a:pt x="278574" y="157480"/>
                  </a:lnTo>
                  <a:lnTo>
                    <a:pt x="274383" y="154940"/>
                  </a:lnTo>
                  <a:lnTo>
                    <a:pt x="271970" y="153670"/>
                  </a:lnTo>
                  <a:lnTo>
                    <a:pt x="270192" y="151130"/>
                  </a:lnTo>
                  <a:lnTo>
                    <a:pt x="268160" y="148590"/>
                  </a:lnTo>
                  <a:lnTo>
                    <a:pt x="267398" y="146050"/>
                  </a:lnTo>
                  <a:lnTo>
                    <a:pt x="267144" y="143510"/>
                  </a:lnTo>
                  <a:lnTo>
                    <a:pt x="266763" y="140970"/>
                  </a:lnTo>
                  <a:lnTo>
                    <a:pt x="267398" y="135890"/>
                  </a:lnTo>
                  <a:lnTo>
                    <a:pt x="268541" y="133350"/>
                  </a:lnTo>
                  <a:lnTo>
                    <a:pt x="271589" y="128270"/>
                  </a:lnTo>
                  <a:lnTo>
                    <a:pt x="274129" y="121920"/>
                  </a:lnTo>
                  <a:lnTo>
                    <a:pt x="276161" y="115570"/>
                  </a:lnTo>
                  <a:lnTo>
                    <a:pt x="277558" y="109220"/>
                  </a:lnTo>
                  <a:close/>
                </a:path>
                <a:path w="443229" h="248920">
                  <a:moveTo>
                    <a:pt x="134302" y="111760"/>
                  </a:moveTo>
                  <a:lnTo>
                    <a:pt x="54419" y="111760"/>
                  </a:lnTo>
                  <a:lnTo>
                    <a:pt x="56070" y="116840"/>
                  </a:lnTo>
                  <a:lnTo>
                    <a:pt x="57467" y="121920"/>
                  </a:lnTo>
                  <a:lnTo>
                    <a:pt x="59245" y="127000"/>
                  </a:lnTo>
                  <a:lnTo>
                    <a:pt x="62039" y="130810"/>
                  </a:lnTo>
                  <a:lnTo>
                    <a:pt x="62801" y="132080"/>
                  </a:lnTo>
                  <a:lnTo>
                    <a:pt x="63055" y="134620"/>
                  </a:lnTo>
                  <a:lnTo>
                    <a:pt x="63436" y="137160"/>
                  </a:lnTo>
                  <a:lnTo>
                    <a:pt x="63055" y="138430"/>
                  </a:lnTo>
                  <a:lnTo>
                    <a:pt x="57213" y="147320"/>
                  </a:lnTo>
                  <a:lnTo>
                    <a:pt x="53657" y="149860"/>
                  </a:lnTo>
                  <a:lnTo>
                    <a:pt x="43878" y="152400"/>
                  </a:lnTo>
                  <a:lnTo>
                    <a:pt x="32067" y="157480"/>
                  </a:lnTo>
                  <a:lnTo>
                    <a:pt x="20891" y="161290"/>
                  </a:lnTo>
                  <a:lnTo>
                    <a:pt x="16700" y="163830"/>
                  </a:lnTo>
                  <a:lnTo>
                    <a:pt x="13525" y="165100"/>
                  </a:lnTo>
                  <a:lnTo>
                    <a:pt x="10350" y="167640"/>
                  </a:lnTo>
                  <a:lnTo>
                    <a:pt x="1333" y="182880"/>
                  </a:lnTo>
                  <a:lnTo>
                    <a:pt x="571" y="185420"/>
                  </a:lnTo>
                  <a:lnTo>
                    <a:pt x="190" y="189230"/>
                  </a:lnTo>
                  <a:lnTo>
                    <a:pt x="88" y="191770"/>
                  </a:lnTo>
                  <a:lnTo>
                    <a:pt x="0" y="196850"/>
                  </a:lnTo>
                  <a:lnTo>
                    <a:pt x="190" y="200660"/>
                  </a:lnTo>
                  <a:lnTo>
                    <a:pt x="571" y="203200"/>
                  </a:lnTo>
                  <a:lnTo>
                    <a:pt x="1333" y="205740"/>
                  </a:lnTo>
                  <a:lnTo>
                    <a:pt x="1968" y="208280"/>
                  </a:lnTo>
                  <a:lnTo>
                    <a:pt x="2730" y="209550"/>
                  </a:lnTo>
                  <a:lnTo>
                    <a:pt x="4381" y="212090"/>
                  </a:lnTo>
                  <a:lnTo>
                    <a:pt x="6921" y="213360"/>
                  </a:lnTo>
                  <a:lnTo>
                    <a:pt x="8318" y="214630"/>
                  </a:lnTo>
                  <a:lnTo>
                    <a:pt x="10350" y="215900"/>
                  </a:lnTo>
                  <a:lnTo>
                    <a:pt x="13525" y="217170"/>
                  </a:lnTo>
                  <a:lnTo>
                    <a:pt x="16954" y="218440"/>
                  </a:lnTo>
                  <a:lnTo>
                    <a:pt x="21907" y="218440"/>
                  </a:lnTo>
                  <a:lnTo>
                    <a:pt x="27495" y="219710"/>
                  </a:lnTo>
                  <a:lnTo>
                    <a:pt x="34861" y="220980"/>
                  </a:lnTo>
                  <a:lnTo>
                    <a:pt x="43497" y="220980"/>
                  </a:lnTo>
                  <a:lnTo>
                    <a:pt x="53276" y="222250"/>
                  </a:lnTo>
                  <a:lnTo>
                    <a:pt x="97726" y="222250"/>
                  </a:lnTo>
                  <a:lnTo>
                    <a:pt x="97421" y="217170"/>
                  </a:lnTo>
                  <a:lnTo>
                    <a:pt x="97345" y="209550"/>
                  </a:lnTo>
                  <a:lnTo>
                    <a:pt x="98361" y="203200"/>
                  </a:lnTo>
                  <a:lnTo>
                    <a:pt x="99758" y="196850"/>
                  </a:lnTo>
                  <a:lnTo>
                    <a:pt x="100774" y="193040"/>
                  </a:lnTo>
                  <a:lnTo>
                    <a:pt x="101917" y="190500"/>
                  </a:lnTo>
                  <a:lnTo>
                    <a:pt x="102933" y="187960"/>
                  </a:lnTo>
                  <a:lnTo>
                    <a:pt x="118681" y="171450"/>
                  </a:lnTo>
                  <a:lnTo>
                    <a:pt x="123126" y="167640"/>
                  </a:lnTo>
                  <a:lnTo>
                    <a:pt x="128714" y="165100"/>
                  </a:lnTo>
                  <a:lnTo>
                    <a:pt x="134683" y="162560"/>
                  </a:lnTo>
                  <a:lnTo>
                    <a:pt x="141033" y="161290"/>
                  </a:lnTo>
                  <a:lnTo>
                    <a:pt x="147256" y="157480"/>
                  </a:lnTo>
                  <a:lnTo>
                    <a:pt x="153987" y="156210"/>
                  </a:lnTo>
                  <a:lnTo>
                    <a:pt x="132905" y="148590"/>
                  </a:lnTo>
                  <a:lnTo>
                    <a:pt x="129476" y="146050"/>
                  </a:lnTo>
                  <a:lnTo>
                    <a:pt x="128460" y="144780"/>
                  </a:lnTo>
                  <a:lnTo>
                    <a:pt x="127063" y="142240"/>
                  </a:lnTo>
                  <a:lnTo>
                    <a:pt x="126301" y="140970"/>
                  </a:lnTo>
                  <a:lnTo>
                    <a:pt x="125920" y="138430"/>
                  </a:lnTo>
                  <a:lnTo>
                    <a:pt x="125920" y="134620"/>
                  </a:lnTo>
                  <a:lnTo>
                    <a:pt x="126301" y="132080"/>
                  </a:lnTo>
                  <a:lnTo>
                    <a:pt x="127063" y="130810"/>
                  </a:lnTo>
                  <a:lnTo>
                    <a:pt x="129476" y="127000"/>
                  </a:lnTo>
                  <a:lnTo>
                    <a:pt x="131508" y="121920"/>
                  </a:lnTo>
                  <a:lnTo>
                    <a:pt x="134302" y="111760"/>
                  </a:lnTo>
                  <a:close/>
                </a:path>
                <a:path w="443229" h="248920">
                  <a:moveTo>
                    <a:pt x="397700" y="135890"/>
                  </a:moveTo>
                  <a:lnTo>
                    <a:pt x="325818" y="135890"/>
                  </a:lnTo>
                  <a:lnTo>
                    <a:pt x="331660" y="137160"/>
                  </a:lnTo>
                  <a:lnTo>
                    <a:pt x="332803" y="139700"/>
                  </a:lnTo>
                  <a:lnTo>
                    <a:pt x="333819" y="140970"/>
                  </a:lnTo>
                  <a:lnTo>
                    <a:pt x="334454" y="142240"/>
                  </a:lnTo>
                  <a:lnTo>
                    <a:pt x="334835" y="143510"/>
                  </a:lnTo>
                  <a:lnTo>
                    <a:pt x="334835" y="147320"/>
                  </a:lnTo>
                  <a:lnTo>
                    <a:pt x="320484" y="158750"/>
                  </a:lnTo>
                  <a:lnTo>
                    <a:pt x="314642" y="161290"/>
                  </a:lnTo>
                  <a:lnTo>
                    <a:pt x="320230" y="163830"/>
                  </a:lnTo>
                  <a:lnTo>
                    <a:pt x="325818" y="165100"/>
                  </a:lnTo>
                  <a:lnTo>
                    <a:pt x="331025" y="167640"/>
                  </a:lnTo>
                  <a:lnTo>
                    <a:pt x="335851" y="171450"/>
                  </a:lnTo>
                  <a:lnTo>
                    <a:pt x="340042" y="173990"/>
                  </a:lnTo>
                  <a:lnTo>
                    <a:pt x="343217" y="176530"/>
                  </a:lnTo>
                  <a:lnTo>
                    <a:pt x="344995" y="177800"/>
                  </a:lnTo>
                  <a:lnTo>
                    <a:pt x="346392" y="179070"/>
                  </a:lnTo>
                  <a:lnTo>
                    <a:pt x="349186" y="184150"/>
                  </a:lnTo>
                  <a:lnTo>
                    <a:pt x="351599" y="187960"/>
                  </a:lnTo>
                  <a:lnTo>
                    <a:pt x="353377" y="194310"/>
                  </a:lnTo>
                  <a:lnTo>
                    <a:pt x="355409" y="207010"/>
                  </a:lnTo>
                  <a:lnTo>
                    <a:pt x="356171" y="219710"/>
                  </a:lnTo>
                  <a:lnTo>
                    <a:pt x="386905" y="219710"/>
                  </a:lnTo>
                  <a:lnTo>
                    <a:pt x="397319" y="218440"/>
                  </a:lnTo>
                  <a:lnTo>
                    <a:pt x="413448" y="218440"/>
                  </a:lnTo>
                  <a:lnTo>
                    <a:pt x="419036" y="217170"/>
                  </a:lnTo>
                  <a:lnTo>
                    <a:pt x="424243" y="217170"/>
                  </a:lnTo>
                  <a:lnTo>
                    <a:pt x="428434" y="215900"/>
                  </a:lnTo>
                  <a:lnTo>
                    <a:pt x="431990" y="214630"/>
                  </a:lnTo>
                  <a:lnTo>
                    <a:pt x="434022" y="214630"/>
                  </a:lnTo>
                  <a:lnTo>
                    <a:pt x="435800" y="213360"/>
                  </a:lnTo>
                  <a:lnTo>
                    <a:pt x="437197" y="212090"/>
                  </a:lnTo>
                  <a:lnTo>
                    <a:pt x="439356" y="210820"/>
                  </a:lnTo>
                  <a:lnTo>
                    <a:pt x="440753" y="208280"/>
                  </a:lnTo>
                  <a:lnTo>
                    <a:pt x="441769" y="207010"/>
                  </a:lnTo>
                  <a:lnTo>
                    <a:pt x="442404" y="203200"/>
                  </a:lnTo>
                  <a:lnTo>
                    <a:pt x="442658" y="200660"/>
                  </a:lnTo>
                  <a:lnTo>
                    <a:pt x="442785" y="195580"/>
                  </a:lnTo>
                  <a:lnTo>
                    <a:pt x="442150" y="191770"/>
                  </a:lnTo>
                  <a:lnTo>
                    <a:pt x="441007" y="186690"/>
                  </a:lnTo>
                  <a:lnTo>
                    <a:pt x="439610" y="181610"/>
                  </a:lnTo>
                  <a:lnTo>
                    <a:pt x="437197" y="175260"/>
                  </a:lnTo>
                  <a:lnTo>
                    <a:pt x="436562" y="175260"/>
                  </a:lnTo>
                  <a:lnTo>
                    <a:pt x="435800" y="173990"/>
                  </a:lnTo>
                  <a:lnTo>
                    <a:pt x="434022" y="172720"/>
                  </a:lnTo>
                  <a:lnTo>
                    <a:pt x="431990" y="170180"/>
                  </a:lnTo>
                  <a:lnTo>
                    <a:pt x="425640" y="167640"/>
                  </a:lnTo>
                  <a:lnTo>
                    <a:pt x="415861" y="163830"/>
                  </a:lnTo>
                  <a:lnTo>
                    <a:pt x="405447" y="160020"/>
                  </a:lnTo>
                  <a:lnTo>
                    <a:pt x="400875" y="157480"/>
                  </a:lnTo>
                  <a:lnTo>
                    <a:pt x="397065" y="156210"/>
                  </a:lnTo>
                  <a:lnTo>
                    <a:pt x="393890" y="154940"/>
                  </a:lnTo>
                  <a:lnTo>
                    <a:pt x="392112" y="154940"/>
                  </a:lnTo>
                  <a:lnTo>
                    <a:pt x="391096" y="152400"/>
                  </a:lnTo>
                  <a:lnTo>
                    <a:pt x="389699" y="151130"/>
                  </a:lnTo>
                  <a:lnTo>
                    <a:pt x="389318" y="148590"/>
                  </a:lnTo>
                  <a:lnTo>
                    <a:pt x="388937" y="147320"/>
                  </a:lnTo>
                  <a:lnTo>
                    <a:pt x="388937" y="143510"/>
                  </a:lnTo>
                  <a:lnTo>
                    <a:pt x="389318" y="142240"/>
                  </a:lnTo>
                  <a:lnTo>
                    <a:pt x="390080" y="140970"/>
                  </a:lnTo>
                  <a:lnTo>
                    <a:pt x="391096" y="139700"/>
                  </a:lnTo>
                  <a:lnTo>
                    <a:pt x="391731" y="137160"/>
                  </a:lnTo>
                  <a:lnTo>
                    <a:pt x="397700" y="135890"/>
                  </a:lnTo>
                  <a:close/>
                </a:path>
                <a:path w="443229" h="248920">
                  <a:moveTo>
                    <a:pt x="371919" y="39370"/>
                  </a:moveTo>
                  <a:lnTo>
                    <a:pt x="352361" y="39370"/>
                  </a:lnTo>
                  <a:lnTo>
                    <a:pt x="343217" y="41910"/>
                  </a:lnTo>
                  <a:lnTo>
                    <a:pt x="339407" y="43180"/>
                  </a:lnTo>
                  <a:lnTo>
                    <a:pt x="335597" y="45720"/>
                  </a:lnTo>
                  <a:lnTo>
                    <a:pt x="332422" y="46990"/>
                  </a:lnTo>
                  <a:lnTo>
                    <a:pt x="328866" y="49530"/>
                  </a:lnTo>
                  <a:lnTo>
                    <a:pt x="326072" y="52070"/>
                  </a:lnTo>
                  <a:lnTo>
                    <a:pt x="323024" y="55880"/>
                  </a:lnTo>
                  <a:lnTo>
                    <a:pt x="320865" y="58420"/>
                  </a:lnTo>
                  <a:lnTo>
                    <a:pt x="318452" y="62230"/>
                  </a:lnTo>
                  <a:lnTo>
                    <a:pt x="316674" y="64770"/>
                  </a:lnTo>
                  <a:lnTo>
                    <a:pt x="314896" y="68580"/>
                  </a:lnTo>
                  <a:lnTo>
                    <a:pt x="312102" y="76200"/>
                  </a:lnTo>
                  <a:lnTo>
                    <a:pt x="311086" y="83820"/>
                  </a:lnTo>
                  <a:lnTo>
                    <a:pt x="308292" y="96520"/>
                  </a:lnTo>
                  <a:lnTo>
                    <a:pt x="305879" y="102870"/>
                  </a:lnTo>
                  <a:lnTo>
                    <a:pt x="304863" y="106680"/>
                  </a:lnTo>
                  <a:lnTo>
                    <a:pt x="303466" y="109220"/>
                  </a:lnTo>
                  <a:lnTo>
                    <a:pt x="301688" y="111760"/>
                  </a:lnTo>
                  <a:lnTo>
                    <a:pt x="299275" y="113030"/>
                  </a:lnTo>
                  <a:lnTo>
                    <a:pt x="296735" y="115570"/>
                  </a:lnTo>
                  <a:lnTo>
                    <a:pt x="293687" y="116840"/>
                  </a:lnTo>
                  <a:lnTo>
                    <a:pt x="286321" y="116840"/>
                  </a:lnTo>
                  <a:lnTo>
                    <a:pt x="286702" y="118110"/>
                  </a:lnTo>
                  <a:lnTo>
                    <a:pt x="286956" y="119380"/>
                  </a:lnTo>
                  <a:lnTo>
                    <a:pt x="288099" y="121920"/>
                  </a:lnTo>
                  <a:lnTo>
                    <a:pt x="289115" y="121920"/>
                  </a:lnTo>
                  <a:lnTo>
                    <a:pt x="290512" y="124460"/>
                  </a:lnTo>
                  <a:lnTo>
                    <a:pt x="320230" y="135890"/>
                  </a:lnTo>
                  <a:lnTo>
                    <a:pt x="402907" y="135890"/>
                  </a:lnTo>
                  <a:lnTo>
                    <a:pt x="429831" y="125730"/>
                  </a:lnTo>
                  <a:lnTo>
                    <a:pt x="431990" y="124460"/>
                  </a:lnTo>
                  <a:lnTo>
                    <a:pt x="434022" y="121920"/>
                  </a:lnTo>
                  <a:lnTo>
                    <a:pt x="434784" y="120650"/>
                  </a:lnTo>
                  <a:lnTo>
                    <a:pt x="435419" y="119380"/>
                  </a:lnTo>
                  <a:lnTo>
                    <a:pt x="435419" y="118110"/>
                  </a:lnTo>
                  <a:lnTo>
                    <a:pt x="431990" y="116840"/>
                  </a:lnTo>
                  <a:lnTo>
                    <a:pt x="428434" y="115570"/>
                  </a:lnTo>
                  <a:lnTo>
                    <a:pt x="425640" y="114300"/>
                  </a:lnTo>
                  <a:lnTo>
                    <a:pt x="422846" y="111760"/>
                  </a:lnTo>
                  <a:lnTo>
                    <a:pt x="420814" y="109220"/>
                  </a:lnTo>
                  <a:lnTo>
                    <a:pt x="418655" y="106680"/>
                  </a:lnTo>
                  <a:lnTo>
                    <a:pt x="417258" y="105410"/>
                  </a:lnTo>
                  <a:lnTo>
                    <a:pt x="415226" y="99060"/>
                  </a:lnTo>
                  <a:lnTo>
                    <a:pt x="414083" y="96520"/>
                  </a:lnTo>
                  <a:lnTo>
                    <a:pt x="413448" y="92710"/>
                  </a:lnTo>
                  <a:lnTo>
                    <a:pt x="412686" y="90170"/>
                  </a:lnTo>
                  <a:lnTo>
                    <a:pt x="411289" y="76200"/>
                  </a:lnTo>
                  <a:lnTo>
                    <a:pt x="410654" y="72390"/>
                  </a:lnTo>
                  <a:lnTo>
                    <a:pt x="409638" y="68580"/>
                  </a:lnTo>
                  <a:lnTo>
                    <a:pt x="408241" y="64770"/>
                  </a:lnTo>
                  <a:lnTo>
                    <a:pt x="406463" y="62230"/>
                  </a:lnTo>
                  <a:lnTo>
                    <a:pt x="404304" y="58420"/>
                  </a:lnTo>
                  <a:lnTo>
                    <a:pt x="388937" y="45720"/>
                  </a:lnTo>
                  <a:lnTo>
                    <a:pt x="385127" y="43180"/>
                  </a:lnTo>
                  <a:lnTo>
                    <a:pt x="380555" y="41910"/>
                  </a:lnTo>
                  <a:lnTo>
                    <a:pt x="376364" y="40640"/>
                  </a:lnTo>
                  <a:lnTo>
                    <a:pt x="371919" y="39370"/>
                  </a:lnTo>
                  <a:close/>
                </a:path>
                <a:path w="443229" h="248920">
                  <a:moveTo>
                    <a:pt x="140017" y="110490"/>
                  </a:moveTo>
                  <a:lnTo>
                    <a:pt x="48831" y="110490"/>
                  </a:lnTo>
                  <a:lnTo>
                    <a:pt x="51625" y="111760"/>
                  </a:lnTo>
                  <a:lnTo>
                    <a:pt x="138874" y="111760"/>
                  </a:lnTo>
                  <a:lnTo>
                    <a:pt x="140017" y="110490"/>
                  </a:lnTo>
                  <a:close/>
                </a:path>
                <a:path w="443229" h="248920">
                  <a:moveTo>
                    <a:pt x="148653" y="87630"/>
                  </a:moveTo>
                  <a:lnTo>
                    <a:pt x="40068" y="87630"/>
                  </a:lnTo>
                  <a:lnTo>
                    <a:pt x="40068" y="90170"/>
                  </a:lnTo>
                  <a:lnTo>
                    <a:pt x="40449" y="92710"/>
                  </a:lnTo>
                  <a:lnTo>
                    <a:pt x="41084" y="93980"/>
                  </a:lnTo>
                  <a:lnTo>
                    <a:pt x="42100" y="97790"/>
                  </a:lnTo>
                  <a:lnTo>
                    <a:pt x="43878" y="101600"/>
                  </a:lnTo>
                  <a:lnTo>
                    <a:pt x="45275" y="105410"/>
                  </a:lnTo>
                  <a:lnTo>
                    <a:pt x="45656" y="106680"/>
                  </a:lnTo>
                  <a:lnTo>
                    <a:pt x="46291" y="107950"/>
                  </a:lnTo>
                  <a:lnTo>
                    <a:pt x="47053" y="109220"/>
                  </a:lnTo>
                  <a:lnTo>
                    <a:pt x="47688" y="110490"/>
                  </a:lnTo>
                  <a:lnTo>
                    <a:pt x="141033" y="110490"/>
                  </a:lnTo>
                  <a:lnTo>
                    <a:pt x="141668" y="109220"/>
                  </a:lnTo>
                  <a:lnTo>
                    <a:pt x="142430" y="107950"/>
                  </a:lnTo>
                  <a:lnTo>
                    <a:pt x="143827" y="106680"/>
                  </a:lnTo>
                  <a:lnTo>
                    <a:pt x="143827" y="105410"/>
                  </a:lnTo>
                  <a:lnTo>
                    <a:pt x="144462" y="104140"/>
                  </a:lnTo>
                  <a:lnTo>
                    <a:pt x="145605" y="101600"/>
                  </a:lnTo>
                  <a:lnTo>
                    <a:pt x="147637" y="93980"/>
                  </a:lnTo>
                  <a:lnTo>
                    <a:pt x="148399" y="92710"/>
                  </a:lnTo>
                  <a:lnTo>
                    <a:pt x="148653" y="90170"/>
                  </a:lnTo>
                  <a:lnTo>
                    <a:pt x="148653" y="87630"/>
                  </a:lnTo>
                  <a:close/>
                </a:path>
                <a:path w="443229" h="248920">
                  <a:moveTo>
                    <a:pt x="293306" y="74930"/>
                  </a:moveTo>
                  <a:lnTo>
                    <a:pt x="160591" y="74930"/>
                  </a:lnTo>
                  <a:lnTo>
                    <a:pt x="159829" y="76200"/>
                  </a:lnTo>
                  <a:lnTo>
                    <a:pt x="159194" y="77470"/>
                  </a:lnTo>
                  <a:lnTo>
                    <a:pt x="158432" y="77470"/>
                  </a:lnTo>
                  <a:lnTo>
                    <a:pt x="158178" y="78740"/>
                  </a:lnTo>
                  <a:lnTo>
                    <a:pt x="158178" y="82550"/>
                  </a:lnTo>
                  <a:lnTo>
                    <a:pt x="158813" y="85090"/>
                  </a:lnTo>
                  <a:lnTo>
                    <a:pt x="159575" y="87630"/>
                  </a:lnTo>
                  <a:lnTo>
                    <a:pt x="160210" y="88900"/>
                  </a:lnTo>
                  <a:lnTo>
                    <a:pt x="160972" y="92710"/>
                  </a:lnTo>
                  <a:lnTo>
                    <a:pt x="162623" y="96520"/>
                  </a:lnTo>
                  <a:lnTo>
                    <a:pt x="164020" y="100330"/>
                  </a:lnTo>
                  <a:lnTo>
                    <a:pt x="164782" y="101600"/>
                  </a:lnTo>
                  <a:lnTo>
                    <a:pt x="165163" y="102870"/>
                  </a:lnTo>
                  <a:lnTo>
                    <a:pt x="166179" y="105410"/>
                  </a:lnTo>
                  <a:lnTo>
                    <a:pt x="166814" y="106680"/>
                  </a:lnTo>
                  <a:lnTo>
                    <a:pt x="169354" y="109220"/>
                  </a:lnTo>
                  <a:lnTo>
                    <a:pt x="284924" y="109220"/>
                  </a:lnTo>
                  <a:lnTo>
                    <a:pt x="286321" y="106680"/>
                  </a:lnTo>
                  <a:lnTo>
                    <a:pt x="288353" y="105410"/>
                  </a:lnTo>
                  <a:lnTo>
                    <a:pt x="289496" y="102870"/>
                  </a:lnTo>
                  <a:lnTo>
                    <a:pt x="289750" y="101600"/>
                  </a:lnTo>
                  <a:lnTo>
                    <a:pt x="290131" y="100330"/>
                  </a:lnTo>
                  <a:lnTo>
                    <a:pt x="294322" y="88900"/>
                  </a:lnTo>
                  <a:lnTo>
                    <a:pt x="295084" y="87630"/>
                  </a:lnTo>
                  <a:lnTo>
                    <a:pt x="295719" y="85090"/>
                  </a:lnTo>
                  <a:lnTo>
                    <a:pt x="296481" y="82550"/>
                  </a:lnTo>
                  <a:lnTo>
                    <a:pt x="296100" y="78740"/>
                  </a:lnTo>
                  <a:lnTo>
                    <a:pt x="295719" y="77470"/>
                  </a:lnTo>
                  <a:lnTo>
                    <a:pt x="294703" y="76200"/>
                  </a:lnTo>
                  <a:lnTo>
                    <a:pt x="293306" y="74930"/>
                  </a:lnTo>
                  <a:close/>
                </a:path>
                <a:path w="443229" h="248920">
                  <a:moveTo>
                    <a:pt x="147256" y="85090"/>
                  </a:moveTo>
                  <a:lnTo>
                    <a:pt x="41465" y="85090"/>
                  </a:lnTo>
                  <a:lnTo>
                    <a:pt x="40703" y="86360"/>
                  </a:lnTo>
                  <a:lnTo>
                    <a:pt x="40449" y="87630"/>
                  </a:lnTo>
                  <a:lnTo>
                    <a:pt x="148399" y="87630"/>
                  </a:lnTo>
                  <a:lnTo>
                    <a:pt x="148018" y="86360"/>
                  </a:lnTo>
                  <a:lnTo>
                    <a:pt x="147256" y="85090"/>
                  </a:lnTo>
                  <a:close/>
                </a:path>
                <a:path w="443229" h="248920">
                  <a:moveTo>
                    <a:pt x="47688" y="83820"/>
                  </a:moveTo>
                  <a:lnTo>
                    <a:pt x="43878" y="83820"/>
                  </a:lnTo>
                  <a:lnTo>
                    <a:pt x="42100" y="85090"/>
                  </a:lnTo>
                  <a:lnTo>
                    <a:pt x="48831" y="85090"/>
                  </a:lnTo>
                  <a:lnTo>
                    <a:pt x="47688" y="83820"/>
                  </a:lnTo>
                  <a:close/>
                </a:path>
                <a:path w="443229" h="248920">
                  <a:moveTo>
                    <a:pt x="103568" y="27940"/>
                  </a:moveTo>
                  <a:lnTo>
                    <a:pt x="85153" y="27940"/>
                  </a:lnTo>
                  <a:lnTo>
                    <a:pt x="72580" y="31750"/>
                  </a:lnTo>
                  <a:lnTo>
                    <a:pt x="69024" y="34290"/>
                  </a:lnTo>
                  <a:lnTo>
                    <a:pt x="65595" y="36830"/>
                  </a:lnTo>
                  <a:lnTo>
                    <a:pt x="62420" y="38100"/>
                  </a:lnTo>
                  <a:lnTo>
                    <a:pt x="59245" y="40640"/>
                  </a:lnTo>
                  <a:lnTo>
                    <a:pt x="56832" y="44450"/>
                  </a:lnTo>
                  <a:lnTo>
                    <a:pt x="54419" y="46990"/>
                  </a:lnTo>
                  <a:lnTo>
                    <a:pt x="52641" y="50800"/>
                  </a:lnTo>
                  <a:lnTo>
                    <a:pt x="51244" y="53340"/>
                  </a:lnTo>
                  <a:lnTo>
                    <a:pt x="50228" y="57150"/>
                  </a:lnTo>
                  <a:lnTo>
                    <a:pt x="49085" y="60960"/>
                  </a:lnTo>
                  <a:lnTo>
                    <a:pt x="48958" y="67310"/>
                  </a:lnTo>
                  <a:lnTo>
                    <a:pt x="49085" y="69850"/>
                  </a:lnTo>
                  <a:lnTo>
                    <a:pt x="49847" y="73660"/>
                  </a:lnTo>
                  <a:lnTo>
                    <a:pt x="50228" y="78740"/>
                  </a:lnTo>
                  <a:lnTo>
                    <a:pt x="51244" y="82550"/>
                  </a:lnTo>
                  <a:lnTo>
                    <a:pt x="51244" y="83820"/>
                  </a:lnTo>
                  <a:lnTo>
                    <a:pt x="50482" y="83820"/>
                  </a:lnTo>
                  <a:lnTo>
                    <a:pt x="50228" y="85090"/>
                  </a:lnTo>
                  <a:lnTo>
                    <a:pt x="138874" y="85090"/>
                  </a:lnTo>
                  <a:lnTo>
                    <a:pt x="138620" y="83820"/>
                  </a:lnTo>
                  <a:lnTo>
                    <a:pt x="137858" y="82550"/>
                  </a:lnTo>
                  <a:lnTo>
                    <a:pt x="138874" y="78740"/>
                  </a:lnTo>
                  <a:lnTo>
                    <a:pt x="139255" y="73660"/>
                  </a:lnTo>
                  <a:lnTo>
                    <a:pt x="140017" y="69850"/>
                  </a:lnTo>
                  <a:lnTo>
                    <a:pt x="140017" y="64770"/>
                  </a:lnTo>
                  <a:lnTo>
                    <a:pt x="139636" y="60960"/>
                  </a:lnTo>
                  <a:lnTo>
                    <a:pt x="138874" y="57150"/>
                  </a:lnTo>
                  <a:lnTo>
                    <a:pt x="137858" y="53340"/>
                  </a:lnTo>
                  <a:lnTo>
                    <a:pt x="136080" y="50800"/>
                  </a:lnTo>
                  <a:lnTo>
                    <a:pt x="134302" y="46990"/>
                  </a:lnTo>
                  <a:lnTo>
                    <a:pt x="132270" y="44450"/>
                  </a:lnTo>
                  <a:lnTo>
                    <a:pt x="129476" y="40640"/>
                  </a:lnTo>
                  <a:lnTo>
                    <a:pt x="126682" y="38100"/>
                  </a:lnTo>
                  <a:lnTo>
                    <a:pt x="123126" y="36830"/>
                  </a:lnTo>
                  <a:lnTo>
                    <a:pt x="120078" y="34290"/>
                  </a:lnTo>
                  <a:lnTo>
                    <a:pt x="116141" y="31750"/>
                  </a:lnTo>
                  <a:lnTo>
                    <a:pt x="112331" y="30480"/>
                  </a:lnTo>
                  <a:lnTo>
                    <a:pt x="108140" y="29210"/>
                  </a:lnTo>
                  <a:lnTo>
                    <a:pt x="103568" y="27940"/>
                  </a:lnTo>
                  <a:close/>
                </a:path>
                <a:path w="443229" h="248920">
                  <a:moveTo>
                    <a:pt x="145224" y="83820"/>
                  </a:moveTo>
                  <a:lnTo>
                    <a:pt x="141033" y="83820"/>
                  </a:lnTo>
                  <a:lnTo>
                    <a:pt x="140017" y="85090"/>
                  </a:lnTo>
                  <a:lnTo>
                    <a:pt x="147002" y="85090"/>
                  </a:lnTo>
                  <a:lnTo>
                    <a:pt x="145224" y="83820"/>
                  </a:lnTo>
                  <a:close/>
                </a:path>
                <a:path w="443229" h="248920">
                  <a:moveTo>
                    <a:pt x="291147" y="73660"/>
                  </a:moveTo>
                  <a:lnTo>
                    <a:pt x="163004" y="73660"/>
                  </a:lnTo>
                  <a:lnTo>
                    <a:pt x="161607" y="74930"/>
                  </a:lnTo>
                  <a:lnTo>
                    <a:pt x="292290" y="74930"/>
                  </a:lnTo>
                  <a:lnTo>
                    <a:pt x="291147" y="73660"/>
                  </a:lnTo>
                  <a:close/>
                </a:path>
                <a:path w="443229" h="248920">
                  <a:moveTo>
                    <a:pt x="233616" y="0"/>
                  </a:moveTo>
                  <a:lnTo>
                    <a:pt x="221043" y="0"/>
                  </a:lnTo>
                  <a:lnTo>
                    <a:pt x="214693" y="1270"/>
                  </a:lnTo>
                  <a:lnTo>
                    <a:pt x="179387" y="19050"/>
                  </a:lnTo>
                  <a:lnTo>
                    <a:pt x="165493" y="52070"/>
                  </a:lnTo>
                  <a:lnTo>
                    <a:pt x="165798" y="57150"/>
                  </a:lnTo>
                  <a:lnTo>
                    <a:pt x="166560" y="62230"/>
                  </a:lnTo>
                  <a:lnTo>
                    <a:pt x="167068" y="67310"/>
                  </a:lnTo>
                  <a:lnTo>
                    <a:pt x="167195" y="73660"/>
                  </a:lnTo>
                  <a:lnTo>
                    <a:pt x="286956" y="73660"/>
                  </a:lnTo>
                  <a:lnTo>
                    <a:pt x="286956" y="67310"/>
                  </a:lnTo>
                  <a:lnTo>
                    <a:pt x="288099" y="62230"/>
                  </a:lnTo>
                  <a:lnTo>
                    <a:pt x="288734" y="57150"/>
                  </a:lnTo>
                  <a:lnTo>
                    <a:pt x="289039" y="52070"/>
                  </a:lnTo>
                  <a:lnTo>
                    <a:pt x="289020" y="49530"/>
                  </a:lnTo>
                  <a:lnTo>
                    <a:pt x="288734" y="45720"/>
                  </a:lnTo>
                  <a:lnTo>
                    <a:pt x="287337" y="40640"/>
                  </a:lnTo>
                  <a:lnTo>
                    <a:pt x="285940" y="36830"/>
                  </a:lnTo>
                  <a:lnTo>
                    <a:pt x="284162" y="31750"/>
                  </a:lnTo>
                  <a:lnTo>
                    <a:pt x="251396" y="3810"/>
                  </a:lnTo>
                  <a:lnTo>
                    <a:pt x="245808" y="2540"/>
                  </a:lnTo>
                  <a:lnTo>
                    <a:pt x="233616" y="0"/>
                  </a:lnTo>
                  <a:close/>
                </a:path>
                <a:path w="443229" h="248920">
                  <a:moveTo>
                    <a:pt x="361759" y="38100"/>
                  </a:moveTo>
                  <a:lnTo>
                    <a:pt x="357187" y="39370"/>
                  </a:lnTo>
                  <a:lnTo>
                    <a:pt x="366966" y="39370"/>
                  </a:lnTo>
                  <a:lnTo>
                    <a:pt x="361759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140831" y="5340096"/>
              <a:ext cx="372110" cy="272415"/>
            </a:xfrm>
            <a:custGeom>
              <a:avLst/>
              <a:gdLst/>
              <a:ahLst/>
              <a:cxnLst/>
              <a:rect l="l" t="t" r="r" b="b"/>
              <a:pathLst>
                <a:path w="372109" h="272414">
                  <a:moveTo>
                    <a:pt x="0" y="0"/>
                  </a:moveTo>
                  <a:lnTo>
                    <a:pt x="326517" y="0"/>
                  </a:lnTo>
                  <a:lnTo>
                    <a:pt x="371855" y="45338"/>
                  </a:lnTo>
                  <a:lnTo>
                    <a:pt x="371855" y="271983"/>
                  </a:lnTo>
                  <a:lnTo>
                    <a:pt x="45339" y="271983"/>
                  </a:lnTo>
                  <a:lnTo>
                    <a:pt x="0" y="22669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B1F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6885178" y="4348098"/>
            <a:ext cx="1427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Process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related</a:t>
            </a:r>
            <a:r>
              <a:rPr sz="1200" spc="-25" dirty="0">
                <a:latin typeface="Arial"/>
                <a:cs typeface="Arial"/>
              </a:rPr>
              <a:t> to </a:t>
            </a:r>
            <a:r>
              <a:rPr sz="1200" dirty="0">
                <a:latin typeface="Arial"/>
                <a:cs typeface="Arial"/>
              </a:rPr>
              <a:t>metering,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billing,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and </a:t>
            </a:r>
            <a:r>
              <a:rPr sz="1200" spc="-10" dirty="0">
                <a:latin typeface="Arial"/>
                <a:cs typeface="Arial"/>
              </a:rPr>
              <a:t>collection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74" name="object 74"/>
          <p:cNvSpPr txBox="1"/>
          <p:nvPr/>
        </p:nvSpPr>
        <p:spPr>
          <a:xfrm>
            <a:off x="6866001" y="5798007"/>
            <a:ext cx="15811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Customer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services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and </a:t>
            </a:r>
            <a:r>
              <a:rPr sz="1200" spc="-10" dirty="0">
                <a:latin typeface="Arial"/>
                <a:cs typeface="Arial"/>
              </a:rPr>
              <a:t>enabling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customer engagement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&amp; </a:t>
            </a:r>
            <a:r>
              <a:rPr sz="1200" spc="-10" dirty="0">
                <a:latin typeface="Arial"/>
                <a:cs typeface="Arial"/>
              </a:rPr>
              <a:t>participation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260972" y="394881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264909" y="5351779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952735" y="3252292"/>
            <a:ext cx="146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Regulatory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&amp;</a:t>
            </a:r>
            <a:r>
              <a:rPr sz="1200" b="1" spc="-10" dirty="0">
                <a:latin typeface="Arial"/>
                <a:cs typeface="Arial"/>
              </a:rPr>
              <a:t> Policy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916794" y="3469894"/>
            <a:ext cx="1642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47370" algn="l"/>
                <a:tab pos="1073150" algn="l"/>
              </a:tabLst>
            </a:pPr>
            <a:r>
              <a:rPr sz="1200" spc="-20" dirty="0">
                <a:latin typeface="Arial"/>
                <a:cs typeface="Arial"/>
              </a:rPr>
              <a:t>This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0" dirty="0">
                <a:latin typeface="Arial"/>
                <a:cs typeface="Arial"/>
              </a:rPr>
              <a:t>also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includes utility‟s</a:t>
            </a:r>
            <a:r>
              <a:rPr sz="1200" dirty="0">
                <a:latin typeface="Arial"/>
                <a:cs typeface="Arial"/>
              </a:rPr>
              <a:t>		</a:t>
            </a:r>
            <a:r>
              <a:rPr sz="1200" spc="-2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external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916794" y="3835654"/>
            <a:ext cx="16433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interaction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150" dirty="0">
                <a:latin typeface="Arial"/>
                <a:cs typeface="Arial"/>
              </a:rPr>
              <a:t>  </a:t>
            </a:r>
            <a:r>
              <a:rPr sz="1200" spc="-10" dirty="0">
                <a:latin typeface="Arial"/>
                <a:cs typeface="Arial"/>
              </a:rPr>
              <a:t>policy </a:t>
            </a:r>
            <a:r>
              <a:rPr sz="1200" dirty="0">
                <a:latin typeface="Arial"/>
                <a:cs typeface="Arial"/>
              </a:rPr>
              <a:t>makers/regulators</a:t>
            </a:r>
            <a:r>
              <a:rPr sz="1200" spc="229" dirty="0">
                <a:latin typeface="Arial"/>
                <a:cs typeface="Arial"/>
              </a:rPr>
              <a:t>   </a:t>
            </a:r>
            <a:r>
              <a:rPr sz="1200" spc="-25" dirty="0">
                <a:latin typeface="Arial"/>
                <a:cs typeface="Arial"/>
              </a:rPr>
              <a:t>for </a:t>
            </a:r>
            <a:r>
              <a:rPr sz="1200" dirty="0">
                <a:latin typeface="Arial"/>
                <a:cs typeface="Arial"/>
              </a:rPr>
              <a:t>enabling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investments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&amp; </a:t>
            </a:r>
            <a:r>
              <a:rPr sz="1200" dirty="0">
                <a:latin typeface="Arial"/>
                <a:cs typeface="Arial"/>
              </a:rPr>
              <a:t>ensuring</a:t>
            </a:r>
            <a:r>
              <a:rPr sz="1200" spc="375" dirty="0">
                <a:latin typeface="Arial"/>
                <a:cs typeface="Arial"/>
              </a:rPr>
              <a:t>    </a:t>
            </a:r>
            <a:r>
              <a:rPr sz="1200" spc="-10" dirty="0">
                <a:latin typeface="Arial"/>
                <a:cs typeface="Arial"/>
              </a:rPr>
              <a:t>consumer protection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551921" y="1800225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6479" y="2319464"/>
            <a:ext cx="1797685" cy="521970"/>
            <a:chOff x="10186479" y="2319464"/>
            <a:chExt cx="1797685" cy="521970"/>
          </a:xfrm>
        </p:grpSpPr>
        <p:sp>
          <p:nvSpPr>
            <p:cNvPr id="3" name="object 3"/>
            <p:cNvSpPr/>
            <p:nvPr/>
          </p:nvSpPr>
          <p:spPr>
            <a:xfrm>
              <a:off x="10200767" y="2333751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09" h="493394">
                  <a:moveTo>
                    <a:pt x="1686432" y="0"/>
                  </a:moveTo>
                  <a:lnTo>
                    <a:pt x="82296" y="0"/>
                  </a:lnTo>
                  <a:lnTo>
                    <a:pt x="50256" y="6465"/>
                  </a:lnTo>
                  <a:lnTo>
                    <a:pt x="24098" y="24098"/>
                  </a:lnTo>
                  <a:lnTo>
                    <a:pt x="6465" y="50256"/>
                  </a:lnTo>
                  <a:lnTo>
                    <a:pt x="0" y="82296"/>
                  </a:lnTo>
                  <a:lnTo>
                    <a:pt x="0" y="411099"/>
                  </a:lnTo>
                  <a:lnTo>
                    <a:pt x="6465" y="443065"/>
                  </a:lnTo>
                  <a:lnTo>
                    <a:pt x="24098" y="469185"/>
                  </a:lnTo>
                  <a:lnTo>
                    <a:pt x="50256" y="486804"/>
                  </a:lnTo>
                  <a:lnTo>
                    <a:pt x="82296" y="493268"/>
                  </a:lnTo>
                  <a:lnTo>
                    <a:pt x="1686432" y="493268"/>
                  </a:lnTo>
                  <a:lnTo>
                    <a:pt x="1718399" y="486804"/>
                  </a:lnTo>
                  <a:lnTo>
                    <a:pt x="1744519" y="469185"/>
                  </a:lnTo>
                  <a:lnTo>
                    <a:pt x="1762138" y="443065"/>
                  </a:lnTo>
                  <a:lnTo>
                    <a:pt x="1768602" y="411099"/>
                  </a:lnTo>
                  <a:lnTo>
                    <a:pt x="1768602" y="82296"/>
                  </a:lnTo>
                  <a:lnTo>
                    <a:pt x="1762138" y="50256"/>
                  </a:lnTo>
                  <a:lnTo>
                    <a:pt x="1744519" y="24098"/>
                  </a:lnTo>
                  <a:lnTo>
                    <a:pt x="1718399" y="6465"/>
                  </a:lnTo>
                  <a:lnTo>
                    <a:pt x="1686432" y="0"/>
                  </a:lnTo>
                  <a:close/>
                </a:path>
              </a:pathLst>
            </a:custGeom>
            <a:solidFill>
              <a:srgbClr val="D6F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00767" y="2333751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09" h="493394">
                  <a:moveTo>
                    <a:pt x="0" y="82296"/>
                  </a:move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6" y="0"/>
                  </a:lnTo>
                  <a:lnTo>
                    <a:pt x="1686432" y="0"/>
                  </a:lnTo>
                  <a:lnTo>
                    <a:pt x="1718399" y="6465"/>
                  </a:lnTo>
                  <a:lnTo>
                    <a:pt x="1744519" y="24098"/>
                  </a:lnTo>
                  <a:lnTo>
                    <a:pt x="1762138" y="50256"/>
                  </a:lnTo>
                  <a:lnTo>
                    <a:pt x="1768602" y="82296"/>
                  </a:lnTo>
                  <a:lnTo>
                    <a:pt x="1768602" y="411099"/>
                  </a:lnTo>
                  <a:lnTo>
                    <a:pt x="1762138" y="443065"/>
                  </a:lnTo>
                  <a:lnTo>
                    <a:pt x="1744519" y="469185"/>
                  </a:lnTo>
                  <a:lnTo>
                    <a:pt x="1718399" y="486804"/>
                  </a:lnTo>
                  <a:lnTo>
                    <a:pt x="1686432" y="493268"/>
                  </a:lnTo>
                  <a:lnTo>
                    <a:pt x="82296" y="493268"/>
                  </a:lnTo>
                  <a:lnTo>
                    <a:pt x="50256" y="486804"/>
                  </a:lnTo>
                  <a:lnTo>
                    <a:pt x="24098" y="469185"/>
                  </a:lnTo>
                  <a:lnTo>
                    <a:pt x="6465" y="443065"/>
                  </a:lnTo>
                  <a:lnTo>
                    <a:pt x="0" y="411099"/>
                  </a:lnTo>
                  <a:lnTo>
                    <a:pt x="0" y="82296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336530" y="2469260"/>
            <a:ext cx="1499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Regulatory</a:t>
            </a:r>
            <a:r>
              <a:rPr sz="1200" b="1" spc="-7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Interface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186479" y="2924873"/>
            <a:ext cx="1797685" cy="521970"/>
            <a:chOff x="10186479" y="2924873"/>
            <a:chExt cx="1797685" cy="521970"/>
          </a:xfrm>
        </p:grpSpPr>
        <p:sp>
          <p:nvSpPr>
            <p:cNvPr id="7" name="object 7"/>
            <p:cNvSpPr/>
            <p:nvPr/>
          </p:nvSpPr>
          <p:spPr>
            <a:xfrm>
              <a:off x="10200767" y="2939160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09" h="493395">
                  <a:moveTo>
                    <a:pt x="1686432" y="0"/>
                  </a:moveTo>
                  <a:lnTo>
                    <a:pt x="82296" y="0"/>
                  </a:lnTo>
                  <a:lnTo>
                    <a:pt x="50256" y="6463"/>
                  </a:lnTo>
                  <a:lnTo>
                    <a:pt x="24098" y="24082"/>
                  </a:lnTo>
                  <a:lnTo>
                    <a:pt x="6465" y="50202"/>
                  </a:lnTo>
                  <a:lnTo>
                    <a:pt x="0" y="82168"/>
                  </a:lnTo>
                  <a:lnTo>
                    <a:pt x="0" y="411099"/>
                  </a:lnTo>
                  <a:lnTo>
                    <a:pt x="6465" y="443065"/>
                  </a:lnTo>
                  <a:lnTo>
                    <a:pt x="24098" y="469185"/>
                  </a:lnTo>
                  <a:lnTo>
                    <a:pt x="50256" y="486804"/>
                  </a:lnTo>
                  <a:lnTo>
                    <a:pt x="82296" y="493267"/>
                  </a:lnTo>
                  <a:lnTo>
                    <a:pt x="1686432" y="493267"/>
                  </a:lnTo>
                  <a:lnTo>
                    <a:pt x="1718399" y="486804"/>
                  </a:lnTo>
                  <a:lnTo>
                    <a:pt x="1744519" y="469185"/>
                  </a:lnTo>
                  <a:lnTo>
                    <a:pt x="1762138" y="443065"/>
                  </a:lnTo>
                  <a:lnTo>
                    <a:pt x="1768602" y="411099"/>
                  </a:lnTo>
                  <a:lnTo>
                    <a:pt x="1768602" y="82168"/>
                  </a:lnTo>
                  <a:lnTo>
                    <a:pt x="1762138" y="50202"/>
                  </a:lnTo>
                  <a:lnTo>
                    <a:pt x="1744519" y="24082"/>
                  </a:lnTo>
                  <a:lnTo>
                    <a:pt x="1718399" y="6463"/>
                  </a:lnTo>
                  <a:lnTo>
                    <a:pt x="1686432" y="0"/>
                  </a:lnTo>
                  <a:close/>
                </a:path>
              </a:pathLst>
            </a:custGeom>
            <a:solidFill>
              <a:srgbClr val="D6F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00767" y="2939160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09" h="493395">
                  <a:moveTo>
                    <a:pt x="0" y="82168"/>
                  </a:moveTo>
                  <a:lnTo>
                    <a:pt x="6465" y="50202"/>
                  </a:lnTo>
                  <a:lnTo>
                    <a:pt x="24098" y="24082"/>
                  </a:lnTo>
                  <a:lnTo>
                    <a:pt x="50256" y="6463"/>
                  </a:lnTo>
                  <a:lnTo>
                    <a:pt x="82296" y="0"/>
                  </a:lnTo>
                  <a:lnTo>
                    <a:pt x="1686432" y="0"/>
                  </a:lnTo>
                  <a:lnTo>
                    <a:pt x="1718399" y="6463"/>
                  </a:lnTo>
                  <a:lnTo>
                    <a:pt x="1744519" y="24082"/>
                  </a:lnTo>
                  <a:lnTo>
                    <a:pt x="1762138" y="50202"/>
                  </a:lnTo>
                  <a:lnTo>
                    <a:pt x="1768602" y="82168"/>
                  </a:lnTo>
                  <a:lnTo>
                    <a:pt x="1768602" y="411099"/>
                  </a:lnTo>
                  <a:lnTo>
                    <a:pt x="1762138" y="443065"/>
                  </a:lnTo>
                  <a:lnTo>
                    <a:pt x="1744519" y="469185"/>
                  </a:lnTo>
                  <a:lnTo>
                    <a:pt x="1718399" y="486804"/>
                  </a:lnTo>
                  <a:lnTo>
                    <a:pt x="1686432" y="493267"/>
                  </a:lnTo>
                  <a:lnTo>
                    <a:pt x="82296" y="493267"/>
                  </a:lnTo>
                  <a:lnTo>
                    <a:pt x="50256" y="486804"/>
                  </a:lnTo>
                  <a:lnTo>
                    <a:pt x="24098" y="469185"/>
                  </a:lnTo>
                  <a:lnTo>
                    <a:pt x="6465" y="443065"/>
                  </a:lnTo>
                  <a:lnTo>
                    <a:pt x="0" y="411099"/>
                  </a:lnTo>
                  <a:lnTo>
                    <a:pt x="0" y="82168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461497" y="2983229"/>
            <a:ext cx="1250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Data</a:t>
            </a:r>
            <a:r>
              <a:rPr sz="1200" b="1" spc="-5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Privacy</a:t>
            </a:r>
            <a:r>
              <a:rPr sz="1200" b="1" spc="-6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00256A"/>
                </a:solidFill>
                <a:latin typeface="Arial"/>
                <a:cs typeface="Arial"/>
              </a:rPr>
              <a:t>and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Cyber</a:t>
            </a:r>
            <a:r>
              <a:rPr sz="1200" b="1" spc="-5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Security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52222" y="2302700"/>
            <a:ext cx="1797685" cy="521970"/>
            <a:chOff x="6352222" y="2302700"/>
            <a:chExt cx="1797685" cy="521970"/>
          </a:xfrm>
        </p:grpSpPr>
        <p:sp>
          <p:nvSpPr>
            <p:cNvPr id="11" name="object 11"/>
            <p:cNvSpPr/>
            <p:nvPr/>
          </p:nvSpPr>
          <p:spPr>
            <a:xfrm>
              <a:off x="6366509" y="2316988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09" h="493394">
                  <a:moveTo>
                    <a:pt x="1686433" y="0"/>
                  </a:moveTo>
                  <a:lnTo>
                    <a:pt x="82295" y="0"/>
                  </a:lnTo>
                  <a:lnTo>
                    <a:pt x="50256" y="6445"/>
                  </a:lnTo>
                  <a:lnTo>
                    <a:pt x="24098" y="24034"/>
                  </a:lnTo>
                  <a:lnTo>
                    <a:pt x="6465" y="50149"/>
                  </a:lnTo>
                  <a:lnTo>
                    <a:pt x="0" y="82169"/>
                  </a:lnTo>
                  <a:lnTo>
                    <a:pt x="0" y="410972"/>
                  </a:lnTo>
                  <a:lnTo>
                    <a:pt x="6465" y="443011"/>
                  </a:lnTo>
                  <a:lnTo>
                    <a:pt x="24098" y="469169"/>
                  </a:lnTo>
                  <a:lnTo>
                    <a:pt x="50256" y="486802"/>
                  </a:lnTo>
                  <a:lnTo>
                    <a:pt x="82295" y="493267"/>
                  </a:lnTo>
                  <a:lnTo>
                    <a:pt x="1686433" y="493267"/>
                  </a:lnTo>
                  <a:lnTo>
                    <a:pt x="1718399" y="486802"/>
                  </a:lnTo>
                  <a:lnTo>
                    <a:pt x="1744519" y="469169"/>
                  </a:lnTo>
                  <a:lnTo>
                    <a:pt x="1762138" y="443011"/>
                  </a:lnTo>
                  <a:lnTo>
                    <a:pt x="1768601" y="410972"/>
                  </a:lnTo>
                  <a:lnTo>
                    <a:pt x="1768601" y="82169"/>
                  </a:lnTo>
                  <a:lnTo>
                    <a:pt x="1762138" y="50149"/>
                  </a:lnTo>
                  <a:lnTo>
                    <a:pt x="1744519" y="24034"/>
                  </a:lnTo>
                  <a:lnTo>
                    <a:pt x="1718399" y="6445"/>
                  </a:lnTo>
                  <a:lnTo>
                    <a:pt x="1686433" y="0"/>
                  </a:lnTo>
                  <a:close/>
                </a:path>
              </a:pathLst>
            </a:custGeom>
            <a:solidFill>
              <a:srgbClr val="FFE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66509" y="2316988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09" h="493394">
                  <a:moveTo>
                    <a:pt x="0" y="82169"/>
                  </a:moveTo>
                  <a:lnTo>
                    <a:pt x="6465" y="50149"/>
                  </a:lnTo>
                  <a:lnTo>
                    <a:pt x="24098" y="24034"/>
                  </a:lnTo>
                  <a:lnTo>
                    <a:pt x="50256" y="6445"/>
                  </a:lnTo>
                  <a:lnTo>
                    <a:pt x="82295" y="0"/>
                  </a:lnTo>
                  <a:lnTo>
                    <a:pt x="1686433" y="0"/>
                  </a:lnTo>
                  <a:lnTo>
                    <a:pt x="1718399" y="6445"/>
                  </a:lnTo>
                  <a:lnTo>
                    <a:pt x="1744519" y="24034"/>
                  </a:lnTo>
                  <a:lnTo>
                    <a:pt x="1762138" y="50149"/>
                  </a:lnTo>
                  <a:lnTo>
                    <a:pt x="1768601" y="82169"/>
                  </a:lnTo>
                  <a:lnTo>
                    <a:pt x="1768601" y="410972"/>
                  </a:lnTo>
                  <a:lnTo>
                    <a:pt x="1762138" y="443011"/>
                  </a:lnTo>
                  <a:lnTo>
                    <a:pt x="1744519" y="469169"/>
                  </a:lnTo>
                  <a:lnTo>
                    <a:pt x="1718399" y="486802"/>
                  </a:lnTo>
                  <a:lnTo>
                    <a:pt x="1686433" y="493267"/>
                  </a:lnTo>
                  <a:lnTo>
                    <a:pt x="82295" y="493267"/>
                  </a:lnTo>
                  <a:lnTo>
                    <a:pt x="50256" y="486802"/>
                  </a:lnTo>
                  <a:lnTo>
                    <a:pt x="24098" y="469169"/>
                  </a:lnTo>
                  <a:lnTo>
                    <a:pt x="6465" y="443011"/>
                  </a:lnTo>
                  <a:lnTo>
                    <a:pt x="0" y="410972"/>
                  </a:lnTo>
                  <a:lnTo>
                    <a:pt x="0" y="82169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446901" y="2360803"/>
            <a:ext cx="1609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855" marR="5080" indent="-47879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Consumer</a:t>
            </a:r>
            <a:r>
              <a:rPr sz="1200" b="1" spc="-6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Metering</a:t>
            </a:r>
            <a:r>
              <a:rPr sz="1200" b="1" spc="-4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00256A"/>
                </a:solidFill>
                <a:latin typeface="Arial"/>
                <a:cs typeface="Arial"/>
              </a:rPr>
              <a:t>&amp;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Indexing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68351" y="2925381"/>
            <a:ext cx="1797685" cy="521970"/>
            <a:chOff x="6368351" y="2925381"/>
            <a:chExt cx="1797685" cy="521970"/>
          </a:xfrm>
        </p:grpSpPr>
        <p:sp>
          <p:nvSpPr>
            <p:cNvPr id="15" name="object 15"/>
            <p:cNvSpPr/>
            <p:nvPr/>
          </p:nvSpPr>
          <p:spPr>
            <a:xfrm>
              <a:off x="6382639" y="2939669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09" h="493395">
                  <a:moveTo>
                    <a:pt x="1686306" y="0"/>
                  </a:moveTo>
                  <a:lnTo>
                    <a:pt x="82296" y="0"/>
                  </a:lnTo>
                  <a:lnTo>
                    <a:pt x="50256" y="6465"/>
                  </a:lnTo>
                  <a:lnTo>
                    <a:pt x="24098" y="24098"/>
                  </a:lnTo>
                  <a:lnTo>
                    <a:pt x="6465" y="50256"/>
                  </a:lnTo>
                  <a:lnTo>
                    <a:pt x="0" y="82295"/>
                  </a:lnTo>
                  <a:lnTo>
                    <a:pt x="0" y="411098"/>
                  </a:lnTo>
                  <a:lnTo>
                    <a:pt x="6465" y="443065"/>
                  </a:lnTo>
                  <a:lnTo>
                    <a:pt x="24098" y="469185"/>
                  </a:lnTo>
                  <a:lnTo>
                    <a:pt x="50256" y="486804"/>
                  </a:lnTo>
                  <a:lnTo>
                    <a:pt x="82296" y="493267"/>
                  </a:lnTo>
                  <a:lnTo>
                    <a:pt x="1686306" y="493267"/>
                  </a:lnTo>
                  <a:lnTo>
                    <a:pt x="1718345" y="486804"/>
                  </a:lnTo>
                  <a:lnTo>
                    <a:pt x="1744503" y="469185"/>
                  </a:lnTo>
                  <a:lnTo>
                    <a:pt x="1762136" y="443065"/>
                  </a:lnTo>
                  <a:lnTo>
                    <a:pt x="1768602" y="411098"/>
                  </a:lnTo>
                  <a:lnTo>
                    <a:pt x="1768602" y="82295"/>
                  </a:lnTo>
                  <a:lnTo>
                    <a:pt x="1762136" y="50256"/>
                  </a:lnTo>
                  <a:lnTo>
                    <a:pt x="1744503" y="24098"/>
                  </a:lnTo>
                  <a:lnTo>
                    <a:pt x="1718345" y="6465"/>
                  </a:lnTo>
                  <a:lnTo>
                    <a:pt x="1686306" y="0"/>
                  </a:lnTo>
                  <a:close/>
                </a:path>
              </a:pathLst>
            </a:custGeom>
            <a:solidFill>
              <a:srgbClr val="FFE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82639" y="2939669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09" h="493395">
                  <a:moveTo>
                    <a:pt x="0" y="82295"/>
                  </a:move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6" y="0"/>
                  </a:lnTo>
                  <a:lnTo>
                    <a:pt x="1686306" y="0"/>
                  </a:lnTo>
                  <a:lnTo>
                    <a:pt x="1718345" y="6465"/>
                  </a:lnTo>
                  <a:lnTo>
                    <a:pt x="1744503" y="24098"/>
                  </a:lnTo>
                  <a:lnTo>
                    <a:pt x="1762136" y="50256"/>
                  </a:lnTo>
                  <a:lnTo>
                    <a:pt x="1768602" y="82295"/>
                  </a:lnTo>
                  <a:lnTo>
                    <a:pt x="1768602" y="411098"/>
                  </a:lnTo>
                  <a:lnTo>
                    <a:pt x="1762136" y="443065"/>
                  </a:lnTo>
                  <a:lnTo>
                    <a:pt x="1744503" y="469185"/>
                  </a:lnTo>
                  <a:lnTo>
                    <a:pt x="1718345" y="486804"/>
                  </a:lnTo>
                  <a:lnTo>
                    <a:pt x="1686306" y="493267"/>
                  </a:lnTo>
                  <a:lnTo>
                    <a:pt x="82296" y="493267"/>
                  </a:lnTo>
                  <a:lnTo>
                    <a:pt x="50256" y="486804"/>
                  </a:lnTo>
                  <a:lnTo>
                    <a:pt x="24098" y="469185"/>
                  </a:lnTo>
                  <a:lnTo>
                    <a:pt x="6465" y="443065"/>
                  </a:lnTo>
                  <a:lnTo>
                    <a:pt x="0" y="411098"/>
                  </a:lnTo>
                  <a:lnTo>
                    <a:pt x="0" y="82295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543802" y="3075178"/>
            <a:ext cx="144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DT/Feeder</a:t>
            </a:r>
            <a:r>
              <a:rPr sz="1200" b="1" spc="-6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Metering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80797" y="3522408"/>
            <a:ext cx="1797685" cy="521970"/>
            <a:chOff x="6380797" y="3522408"/>
            <a:chExt cx="1797685" cy="521970"/>
          </a:xfrm>
        </p:grpSpPr>
        <p:sp>
          <p:nvSpPr>
            <p:cNvPr id="19" name="object 19"/>
            <p:cNvSpPr/>
            <p:nvPr/>
          </p:nvSpPr>
          <p:spPr>
            <a:xfrm>
              <a:off x="6395084" y="3536696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09" h="493395">
                  <a:moveTo>
                    <a:pt x="1686306" y="0"/>
                  </a:moveTo>
                  <a:lnTo>
                    <a:pt x="82168" y="0"/>
                  </a:lnTo>
                  <a:lnTo>
                    <a:pt x="50202" y="6465"/>
                  </a:lnTo>
                  <a:lnTo>
                    <a:pt x="24082" y="24098"/>
                  </a:lnTo>
                  <a:lnTo>
                    <a:pt x="6463" y="50256"/>
                  </a:lnTo>
                  <a:lnTo>
                    <a:pt x="0" y="82295"/>
                  </a:lnTo>
                  <a:lnTo>
                    <a:pt x="0" y="411098"/>
                  </a:lnTo>
                  <a:lnTo>
                    <a:pt x="6463" y="443065"/>
                  </a:lnTo>
                  <a:lnTo>
                    <a:pt x="24082" y="469185"/>
                  </a:lnTo>
                  <a:lnTo>
                    <a:pt x="50202" y="486804"/>
                  </a:lnTo>
                  <a:lnTo>
                    <a:pt x="82168" y="493267"/>
                  </a:lnTo>
                  <a:lnTo>
                    <a:pt x="1686306" y="493267"/>
                  </a:lnTo>
                  <a:lnTo>
                    <a:pt x="1718345" y="486804"/>
                  </a:lnTo>
                  <a:lnTo>
                    <a:pt x="1744503" y="469185"/>
                  </a:lnTo>
                  <a:lnTo>
                    <a:pt x="1762136" y="443065"/>
                  </a:lnTo>
                  <a:lnTo>
                    <a:pt x="1768601" y="411098"/>
                  </a:lnTo>
                  <a:lnTo>
                    <a:pt x="1768601" y="82295"/>
                  </a:lnTo>
                  <a:lnTo>
                    <a:pt x="1762136" y="50256"/>
                  </a:lnTo>
                  <a:lnTo>
                    <a:pt x="1744503" y="24098"/>
                  </a:lnTo>
                  <a:lnTo>
                    <a:pt x="1718345" y="6465"/>
                  </a:lnTo>
                  <a:lnTo>
                    <a:pt x="1686306" y="0"/>
                  </a:lnTo>
                  <a:close/>
                </a:path>
              </a:pathLst>
            </a:custGeom>
            <a:solidFill>
              <a:srgbClr val="FFE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95084" y="3536696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09" h="493395">
                  <a:moveTo>
                    <a:pt x="0" y="82295"/>
                  </a:moveTo>
                  <a:lnTo>
                    <a:pt x="6463" y="50256"/>
                  </a:lnTo>
                  <a:lnTo>
                    <a:pt x="24082" y="24098"/>
                  </a:lnTo>
                  <a:lnTo>
                    <a:pt x="50202" y="6465"/>
                  </a:lnTo>
                  <a:lnTo>
                    <a:pt x="82168" y="0"/>
                  </a:lnTo>
                  <a:lnTo>
                    <a:pt x="1686306" y="0"/>
                  </a:lnTo>
                  <a:lnTo>
                    <a:pt x="1718345" y="6465"/>
                  </a:lnTo>
                  <a:lnTo>
                    <a:pt x="1744503" y="24098"/>
                  </a:lnTo>
                  <a:lnTo>
                    <a:pt x="1762136" y="50256"/>
                  </a:lnTo>
                  <a:lnTo>
                    <a:pt x="1768601" y="82295"/>
                  </a:lnTo>
                  <a:lnTo>
                    <a:pt x="1768601" y="411098"/>
                  </a:lnTo>
                  <a:lnTo>
                    <a:pt x="1762136" y="443065"/>
                  </a:lnTo>
                  <a:lnTo>
                    <a:pt x="1744503" y="469185"/>
                  </a:lnTo>
                  <a:lnTo>
                    <a:pt x="1718345" y="486804"/>
                  </a:lnTo>
                  <a:lnTo>
                    <a:pt x="1686306" y="493267"/>
                  </a:lnTo>
                  <a:lnTo>
                    <a:pt x="82168" y="493267"/>
                  </a:lnTo>
                  <a:lnTo>
                    <a:pt x="50202" y="486804"/>
                  </a:lnTo>
                  <a:lnTo>
                    <a:pt x="24082" y="469185"/>
                  </a:lnTo>
                  <a:lnTo>
                    <a:pt x="6463" y="443065"/>
                  </a:lnTo>
                  <a:lnTo>
                    <a:pt x="0" y="411098"/>
                  </a:lnTo>
                  <a:lnTo>
                    <a:pt x="0" y="82295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599046" y="3580892"/>
            <a:ext cx="1365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9584" marR="5080" indent="-47752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MDMS</a:t>
            </a:r>
            <a:r>
              <a:rPr sz="1200" b="1" spc="-2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and</a:t>
            </a:r>
            <a:r>
              <a:rPr sz="1200" b="1" spc="-1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Energy Audit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80797" y="4106227"/>
            <a:ext cx="1797685" cy="521970"/>
            <a:chOff x="6380797" y="4106227"/>
            <a:chExt cx="1797685" cy="521970"/>
          </a:xfrm>
        </p:grpSpPr>
        <p:sp>
          <p:nvSpPr>
            <p:cNvPr id="23" name="object 23"/>
            <p:cNvSpPr/>
            <p:nvPr/>
          </p:nvSpPr>
          <p:spPr>
            <a:xfrm>
              <a:off x="6395084" y="4120515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09" h="493395">
                  <a:moveTo>
                    <a:pt x="1686306" y="0"/>
                  </a:moveTo>
                  <a:lnTo>
                    <a:pt x="82168" y="0"/>
                  </a:lnTo>
                  <a:lnTo>
                    <a:pt x="50202" y="6463"/>
                  </a:lnTo>
                  <a:lnTo>
                    <a:pt x="24082" y="24082"/>
                  </a:lnTo>
                  <a:lnTo>
                    <a:pt x="6463" y="50202"/>
                  </a:lnTo>
                  <a:lnTo>
                    <a:pt x="0" y="82168"/>
                  </a:lnTo>
                  <a:lnTo>
                    <a:pt x="0" y="411099"/>
                  </a:lnTo>
                  <a:lnTo>
                    <a:pt x="6463" y="443065"/>
                  </a:lnTo>
                  <a:lnTo>
                    <a:pt x="24082" y="469185"/>
                  </a:lnTo>
                  <a:lnTo>
                    <a:pt x="50202" y="486804"/>
                  </a:lnTo>
                  <a:lnTo>
                    <a:pt x="82168" y="493268"/>
                  </a:lnTo>
                  <a:lnTo>
                    <a:pt x="1686306" y="493268"/>
                  </a:lnTo>
                  <a:lnTo>
                    <a:pt x="1718345" y="486804"/>
                  </a:lnTo>
                  <a:lnTo>
                    <a:pt x="1744503" y="469185"/>
                  </a:lnTo>
                  <a:lnTo>
                    <a:pt x="1762136" y="443065"/>
                  </a:lnTo>
                  <a:lnTo>
                    <a:pt x="1768601" y="411099"/>
                  </a:lnTo>
                  <a:lnTo>
                    <a:pt x="1768601" y="82168"/>
                  </a:lnTo>
                  <a:lnTo>
                    <a:pt x="1762136" y="50202"/>
                  </a:lnTo>
                  <a:lnTo>
                    <a:pt x="1744503" y="24082"/>
                  </a:lnTo>
                  <a:lnTo>
                    <a:pt x="1718345" y="6463"/>
                  </a:lnTo>
                  <a:lnTo>
                    <a:pt x="1686306" y="0"/>
                  </a:lnTo>
                  <a:close/>
                </a:path>
              </a:pathLst>
            </a:custGeom>
            <a:solidFill>
              <a:srgbClr val="FFE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95084" y="4120515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09" h="493395">
                  <a:moveTo>
                    <a:pt x="0" y="82168"/>
                  </a:moveTo>
                  <a:lnTo>
                    <a:pt x="6463" y="50202"/>
                  </a:lnTo>
                  <a:lnTo>
                    <a:pt x="24082" y="24082"/>
                  </a:lnTo>
                  <a:lnTo>
                    <a:pt x="50202" y="6463"/>
                  </a:lnTo>
                  <a:lnTo>
                    <a:pt x="82168" y="0"/>
                  </a:lnTo>
                  <a:lnTo>
                    <a:pt x="1686306" y="0"/>
                  </a:lnTo>
                  <a:lnTo>
                    <a:pt x="1718345" y="6463"/>
                  </a:lnTo>
                  <a:lnTo>
                    <a:pt x="1744503" y="24082"/>
                  </a:lnTo>
                  <a:lnTo>
                    <a:pt x="1762136" y="50202"/>
                  </a:lnTo>
                  <a:lnTo>
                    <a:pt x="1768601" y="82168"/>
                  </a:lnTo>
                  <a:lnTo>
                    <a:pt x="1768601" y="411099"/>
                  </a:lnTo>
                  <a:lnTo>
                    <a:pt x="1762136" y="443065"/>
                  </a:lnTo>
                  <a:lnTo>
                    <a:pt x="1744503" y="469185"/>
                  </a:lnTo>
                  <a:lnTo>
                    <a:pt x="1718345" y="486804"/>
                  </a:lnTo>
                  <a:lnTo>
                    <a:pt x="1686306" y="493268"/>
                  </a:lnTo>
                  <a:lnTo>
                    <a:pt x="82168" y="493268"/>
                  </a:lnTo>
                  <a:lnTo>
                    <a:pt x="50202" y="486804"/>
                  </a:lnTo>
                  <a:lnTo>
                    <a:pt x="24082" y="469185"/>
                  </a:lnTo>
                  <a:lnTo>
                    <a:pt x="6463" y="443065"/>
                  </a:lnTo>
                  <a:lnTo>
                    <a:pt x="0" y="411099"/>
                  </a:lnTo>
                  <a:lnTo>
                    <a:pt x="0" y="82168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86271" y="4256278"/>
            <a:ext cx="1588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Billing</a:t>
            </a:r>
            <a:r>
              <a:rPr sz="1200" b="1" spc="-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and</a:t>
            </a:r>
            <a:r>
              <a:rPr sz="1200" b="1" spc="-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Collection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445698" y="2295715"/>
            <a:ext cx="1797050" cy="521970"/>
            <a:chOff x="4445698" y="2295715"/>
            <a:chExt cx="1797050" cy="521970"/>
          </a:xfrm>
        </p:grpSpPr>
        <p:sp>
          <p:nvSpPr>
            <p:cNvPr id="27" name="object 27"/>
            <p:cNvSpPr/>
            <p:nvPr/>
          </p:nvSpPr>
          <p:spPr>
            <a:xfrm>
              <a:off x="4459985" y="2310002"/>
              <a:ext cx="1768475" cy="493395"/>
            </a:xfrm>
            <a:custGeom>
              <a:avLst/>
              <a:gdLst/>
              <a:ahLst/>
              <a:cxnLst/>
              <a:rect l="l" t="t" r="r" b="b"/>
              <a:pathLst>
                <a:path w="1768475" h="493394">
                  <a:moveTo>
                    <a:pt x="1686305" y="0"/>
                  </a:moveTo>
                  <a:lnTo>
                    <a:pt x="82168" y="0"/>
                  </a:lnTo>
                  <a:lnTo>
                    <a:pt x="50202" y="6445"/>
                  </a:lnTo>
                  <a:lnTo>
                    <a:pt x="24082" y="24034"/>
                  </a:lnTo>
                  <a:lnTo>
                    <a:pt x="6463" y="50149"/>
                  </a:lnTo>
                  <a:lnTo>
                    <a:pt x="0" y="82169"/>
                  </a:lnTo>
                  <a:lnTo>
                    <a:pt x="0" y="410972"/>
                  </a:lnTo>
                  <a:lnTo>
                    <a:pt x="6463" y="443011"/>
                  </a:lnTo>
                  <a:lnTo>
                    <a:pt x="24082" y="469169"/>
                  </a:lnTo>
                  <a:lnTo>
                    <a:pt x="50202" y="486802"/>
                  </a:lnTo>
                  <a:lnTo>
                    <a:pt x="82168" y="493268"/>
                  </a:lnTo>
                  <a:lnTo>
                    <a:pt x="1686305" y="493268"/>
                  </a:lnTo>
                  <a:lnTo>
                    <a:pt x="1718272" y="486802"/>
                  </a:lnTo>
                  <a:lnTo>
                    <a:pt x="1744392" y="469169"/>
                  </a:lnTo>
                  <a:lnTo>
                    <a:pt x="1762011" y="443011"/>
                  </a:lnTo>
                  <a:lnTo>
                    <a:pt x="1768475" y="410972"/>
                  </a:lnTo>
                  <a:lnTo>
                    <a:pt x="1768475" y="82169"/>
                  </a:lnTo>
                  <a:lnTo>
                    <a:pt x="1762011" y="50149"/>
                  </a:lnTo>
                  <a:lnTo>
                    <a:pt x="1744392" y="24034"/>
                  </a:lnTo>
                  <a:lnTo>
                    <a:pt x="1718272" y="6445"/>
                  </a:lnTo>
                  <a:lnTo>
                    <a:pt x="1686305" y="0"/>
                  </a:lnTo>
                  <a:close/>
                </a:path>
              </a:pathLst>
            </a:custGeom>
            <a:solidFill>
              <a:srgbClr val="F6E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59985" y="2310002"/>
              <a:ext cx="1768475" cy="493395"/>
            </a:xfrm>
            <a:custGeom>
              <a:avLst/>
              <a:gdLst/>
              <a:ahLst/>
              <a:cxnLst/>
              <a:rect l="l" t="t" r="r" b="b"/>
              <a:pathLst>
                <a:path w="1768475" h="493394">
                  <a:moveTo>
                    <a:pt x="0" y="82169"/>
                  </a:moveTo>
                  <a:lnTo>
                    <a:pt x="6463" y="50149"/>
                  </a:lnTo>
                  <a:lnTo>
                    <a:pt x="24082" y="24034"/>
                  </a:lnTo>
                  <a:lnTo>
                    <a:pt x="50202" y="6445"/>
                  </a:lnTo>
                  <a:lnTo>
                    <a:pt x="82168" y="0"/>
                  </a:lnTo>
                  <a:lnTo>
                    <a:pt x="1686305" y="0"/>
                  </a:lnTo>
                  <a:lnTo>
                    <a:pt x="1718272" y="6445"/>
                  </a:lnTo>
                  <a:lnTo>
                    <a:pt x="1744392" y="24034"/>
                  </a:lnTo>
                  <a:lnTo>
                    <a:pt x="1762011" y="50149"/>
                  </a:lnTo>
                  <a:lnTo>
                    <a:pt x="1768475" y="82169"/>
                  </a:lnTo>
                  <a:lnTo>
                    <a:pt x="1768475" y="410972"/>
                  </a:lnTo>
                  <a:lnTo>
                    <a:pt x="1762011" y="443011"/>
                  </a:lnTo>
                  <a:lnTo>
                    <a:pt x="1744392" y="469169"/>
                  </a:lnTo>
                  <a:lnTo>
                    <a:pt x="1718272" y="486802"/>
                  </a:lnTo>
                  <a:lnTo>
                    <a:pt x="1686305" y="493268"/>
                  </a:lnTo>
                  <a:lnTo>
                    <a:pt x="82168" y="493268"/>
                  </a:lnTo>
                  <a:lnTo>
                    <a:pt x="50202" y="486802"/>
                  </a:lnTo>
                  <a:lnTo>
                    <a:pt x="24082" y="469169"/>
                  </a:lnTo>
                  <a:lnTo>
                    <a:pt x="6463" y="443011"/>
                  </a:lnTo>
                  <a:lnTo>
                    <a:pt x="0" y="410972"/>
                  </a:lnTo>
                  <a:lnTo>
                    <a:pt x="0" y="82169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594986" y="2353817"/>
            <a:ext cx="1500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Grid</a:t>
            </a:r>
            <a:r>
              <a:rPr sz="1200" b="1" spc="-3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Observability</a:t>
            </a:r>
            <a:r>
              <a:rPr sz="1200" b="1" spc="-3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00256A"/>
                </a:solidFill>
                <a:latin typeface="Arial"/>
                <a:cs typeface="Arial"/>
              </a:rPr>
              <a:t>&amp;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Security</a:t>
            </a:r>
            <a:r>
              <a:rPr sz="1200" b="1" spc="-3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00256A"/>
                </a:solidFill>
                <a:latin typeface="Arial"/>
                <a:cs typeface="Arial"/>
              </a:rPr>
              <a:t>Mgt.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445698" y="2900997"/>
            <a:ext cx="1797050" cy="521970"/>
            <a:chOff x="4445698" y="2900997"/>
            <a:chExt cx="1797050" cy="521970"/>
          </a:xfrm>
        </p:grpSpPr>
        <p:sp>
          <p:nvSpPr>
            <p:cNvPr id="31" name="object 31"/>
            <p:cNvSpPr/>
            <p:nvPr/>
          </p:nvSpPr>
          <p:spPr>
            <a:xfrm>
              <a:off x="4459985" y="2915285"/>
              <a:ext cx="1768475" cy="493395"/>
            </a:xfrm>
            <a:custGeom>
              <a:avLst/>
              <a:gdLst/>
              <a:ahLst/>
              <a:cxnLst/>
              <a:rect l="l" t="t" r="r" b="b"/>
              <a:pathLst>
                <a:path w="1768475" h="493395">
                  <a:moveTo>
                    <a:pt x="1686305" y="0"/>
                  </a:moveTo>
                  <a:lnTo>
                    <a:pt x="82168" y="0"/>
                  </a:lnTo>
                  <a:lnTo>
                    <a:pt x="50202" y="6465"/>
                  </a:lnTo>
                  <a:lnTo>
                    <a:pt x="24082" y="24098"/>
                  </a:lnTo>
                  <a:lnTo>
                    <a:pt x="6463" y="50256"/>
                  </a:lnTo>
                  <a:lnTo>
                    <a:pt x="0" y="82295"/>
                  </a:lnTo>
                  <a:lnTo>
                    <a:pt x="0" y="411099"/>
                  </a:lnTo>
                  <a:lnTo>
                    <a:pt x="6463" y="443065"/>
                  </a:lnTo>
                  <a:lnTo>
                    <a:pt x="24082" y="469185"/>
                  </a:lnTo>
                  <a:lnTo>
                    <a:pt x="50202" y="486804"/>
                  </a:lnTo>
                  <a:lnTo>
                    <a:pt x="82168" y="493267"/>
                  </a:lnTo>
                  <a:lnTo>
                    <a:pt x="1686305" y="493267"/>
                  </a:lnTo>
                  <a:lnTo>
                    <a:pt x="1718272" y="486804"/>
                  </a:lnTo>
                  <a:lnTo>
                    <a:pt x="1744392" y="469185"/>
                  </a:lnTo>
                  <a:lnTo>
                    <a:pt x="1762011" y="443065"/>
                  </a:lnTo>
                  <a:lnTo>
                    <a:pt x="1768475" y="411099"/>
                  </a:lnTo>
                  <a:lnTo>
                    <a:pt x="1768475" y="82295"/>
                  </a:lnTo>
                  <a:lnTo>
                    <a:pt x="1762011" y="50256"/>
                  </a:lnTo>
                  <a:lnTo>
                    <a:pt x="1744392" y="24098"/>
                  </a:lnTo>
                  <a:lnTo>
                    <a:pt x="1718272" y="6465"/>
                  </a:lnTo>
                  <a:lnTo>
                    <a:pt x="1686305" y="0"/>
                  </a:lnTo>
                  <a:close/>
                </a:path>
              </a:pathLst>
            </a:custGeom>
            <a:solidFill>
              <a:srgbClr val="F6E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59985" y="2915285"/>
              <a:ext cx="1768475" cy="493395"/>
            </a:xfrm>
            <a:custGeom>
              <a:avLst/>
              <a:gdLst/>
              <a:ahLst/>
              <a:cxnLst/>
              <a:rect l="l" t="t" r="r" b="b"/>
              <a:pathLst>
                <a:path w="1768475" h="493395">
                  <a:moveTo>
                    <a:pt x="0" y="82295"/>
                  </a:moveTo>
                  <a:lnTo>
                    <a:pt x="6463" y="50256"/>
                  </a:lnTo>
                  <a:lnTo>
                    <a:pt x="24082" y="24098"/>
                  </a:lnTo>
                  <a:lnTo>
                    <a:pt x="50202" y="6465"/>
                  </a:lnTo>
                  <a:lnTo>
                    <a:pt x="82168" y="0"/>
                  </a:lnTo>
                  <a:lnTo>
                    <a:pt x="1686305" y="0"/>
                  </a:lnTo>
                  <a:lnTo>
                    <a:pt x="1718272" y="6465"/>
                  </a:lnTo>
                  <a:lnTo>
                    <a:pt x="1744392" y="24098"/>
                  </a:lnTo>
                  <a:lnTo>
                    <a:pt x="1762011" y="50256"/>
                  </a:lnTo>
                  <a:lnTo>
                    <a:pt x="1768475" y="82295"/>
                  </a:lnTo>
                  <a:lnTo>
                    <a:pt x="1768475" y="411099"/>
                  </a:lnTo>
                  <a:lnTo>
                    <a:pt x="1762011" y="443065"/>
                  </a:lnTo>
                  <a:lnTo>
                    <a:pt x="1744392" y="469185"/>
                  </a:lnTo>
                  <a:lnTo>
                    <a:pt x="1718272" y="486804"/>
                  </a:lnTo>
                  <a:lnTo>
                    <a:pt x="1686305" y="493267"/>
                  </a:lnTo>
                  <a:lnTo>
                    <a:pt x="82168" y="493267"/>
                  </a:lnTo>
                  <a:lnTo>
                    <a:pt x="50202" y="486804"/>
                  </a:lnTo>
                  <a:lnTo>
                    <a:pt x="24082" y="469185"/>
                  </a:lnTo>
                  <a:lnTo>
                    <a:pt x="6463" y="443065"/>
                  </a:lnTo>
                  <a:lnTo>
                    <a:pt x="0" y="411099"/>
                  </a:lnTo>
                  <a:lnTo>
                    <a:pt x="0" y="82295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825110" y="2959353"/>
            <a:ext cx="10426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Power</a:t>
            </a:r>
            <a:r>
              <a:rPr sz="1200" b="1" spc="-3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Quality Monitoring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458144" y="3498024"/>
            <a:ext cx="1797050" cy="521970"/>
            <a:chOff x="4458144" y="3498024"/>
            <a:chExt cx="1797050" cy="521970"/>
          </a:xfrm>
        </p:grpSpPr>
        <p:sp>
          <p:nvSpPr>
            <p:cNvPr id="35" name="object 35"/>
            <p:cNvSpPr/>
            <p:nvPr/>
          </p:nvSpPr>
          <p:spPr>
            <a:xfrm>
              <a:off x="4472432" y="3512311"/>
              <a:ext cx="1768475" cy="493395"/>
            </a:xfrm>
            <a:custGeom>
              <a:avLst/>
              <a:gdLst/>
              <a:ahLst/>
              <a:cxnLst/>
              <a:rect l="l" t="t" r="r" b="b"/>
              <a:pathLst>
                <a:path w="1768475" h="493395">
                  <a:moveTo>
                    <a:pt x="1686305" y="0"/>
                  </a:moveTo>
                  <a:lnTo>
                    <a:pt x="82168" y="0"/>
                  </a:lnTo>
                  <a:lnTo>
                    <a:pt x="50149" y="6465"/>
                  </a:lnTo>
                  <a:lnTo>
                    <a:pt x="24034" y="24098"/>
                  </a:lnTo>
                  <a:lnTo>
                    <a:pt x="6445" y="50256"/>
                  </a:lnTo>
                  <a:lnTo>
                    <a:pt x="0" y="82296"/>
                  </a:lnTo>
                  <a:lnTo>
                    <a:pt x="0" y="411099"/>
                  </a:lnTo>
                  <a:lnTo>
                    <a:pt x="6445" y="443065"/>
                  </a:lnTo>
                  <a:lnTo>
                    <a:pt x="24034" y="469185"/>
                  </a:lnTo>
                  <a:lnTo>
                    <a:pt x="50149" y="486804"/>
                  </a:lnTo>
                  <a:lnTo>
                    <a:pt x="82168" y="493268"/>
                  </a:lnTo>
                  <a:lnTo>
                    <a:pt x="1686305" y="493268"/>
                  </a:lnTo>
                  <a:lnTo>
                    <a:pt x="1718272" y="486804"/>
                  </a:lnTo>
                  <a:lnTo>
                    <a:pt x="1744392" y="469185"/>
                  </a:lnTo>
                  <a:lnTo>
                    <a:pt x="1762011" y="443065"/>
                  </a:lnTo>
                  <a:lnTo>
                    <a:pt x="1768475" y="411099"/>
                  </a:lnTo>
                  <a:lnTo>
                    <a:pt x="1768475" y="82296"/>
                  </a:lnTo>
                  <a:lnTo>
                    <a:pt x="1762011" y="50256"/>
                  </a:lnTo>
                  <a:lnTo>
                    <a:pt x="1744392" y="24098"/>
                  </a:lnTo>
                  <a:lnTo>
                    <a:pt x="1718272" y="6465"/>
                  </a:lnTo>
                  <a:lnTo>
                    <a:pt x="1686305" y="0"/>
                  </a:lnTo>
                  <a:close/>
                </a:path>
              </a:pathLst>
            </a:custGeom>
            <a:solidFill>
              <a:srgbClr val="F6E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72432" y="3512311"/>
              <a:ext cx="1768475" cy="493395"/>
            </a:xfrm>
            <a:custGeom>
              <a:avLst/>
              <a:gdLst/>
              <a:ahLst/>
              <a:cxnLst/>
              <a:rect l="l" t="t" r="r" b="b"/>
              <a:pathLst>
                <a:path w="1768475" h="493395">
                  <a:moveTo>
                    <a:pt x="0" y="82296"/>
                  </a:moveTo>
                  <a:lnTo>
                    <a:pt x="6445" y="50256"/>
                  </a:lnTo>
                  <a:lnTo>
                    <a:pt x="24034" y="24098"/>
                  </a:lnTo>
                  <a:lnTo>
                    <a:pt x="50149" y="6465"/>
                  </a:lnTo>
                  <a:lnTo>
                    <a:pt x="82168" y="0"/>
                  </a:lnTo>
                  <a:lnTo>
                    <a:pt x="1686305" y="0"/>
                  </a:lnTo>
                  <a:lnTo>
                    <a:pt x="1718272" y="6465"/>
                  </a:lnTo>
                  <a:lnTo>
                    <a:pt x="1744392" y="24098"/>
                  </a:lnTo>
                  <a:lnTo>
                    <a:pt x="1762011" y="50256"/>
                  </a:lnTo>
                  <a:lnTo>
                    <a:pt x="1768475" y="82296"/>
                  </a:lnTo>
                  <a:lnTo>
                    <a:pt x="1768475" y="411099"/>
                  </a:lnTo>
                  <a:lnTo>
                    <a:pt x="1762011" y="443065"/>
                  </a:lnTo>
                  <a:lnTo>
                    <a:pt x="1744392" y="469185"/>
                  </a:lnTo>
                  <a:lnTo>
                    <a:pt x="1718272" y="486804"/>
                  </a:lnTo>
                  <a:lnTo>
                    <a:pt x="1686305" y="493268"/>
                  </a:lnTo>
                  <a:lnTo>
                    <a:pt x="82168" y="493268"/>
                  </a:lnTo>
                  <a:lnTo>
                    <a:pt x="50149" y="486804"/>
                  </a:lnTo>
                  <a:lnTo>
                    <a:pt x="24034" y="469185"/>
                  </a:lnTo>
                  <a:lnTo>
                    <a:pt x="6445" y="443065"/>
                  </a:lnTo>
                  <a:lnTo>
                    <a:pt x="0" y="411099"/>
                  </a:lnTo>
                  <a:lnTo>
                    <a:pt x="0" y="82296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904613" y="3647947"/>
            <a:ext cx="9061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Outage</a:t>
            </a:r>
            <a:r>
              <a:rPr sz="1200" b="1" spc="-4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00256A"/>
                </a:solidFill>
                <a:latin typeface="Arial"/>
                <a:cs typeface="Arial"/>
              </a:rPr>
              <a:t>Mgt.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458144" y="4108386"/>
            <a:ext cx="1797050" cy="521970"/>
            <a:chOff x="4458144" y="4108386"/>
            <a:chExt cx="1797050" cy="521970"/>
          </a:xfrm>
        </p:grpSpPr>
        <p:sp>
          <p:nvSpPr>
            <p:cNvPr id="39" name="object 39"/>
            <p:cNvSpPr/>
            <p:nvPr/>
          </p:nvSpPr>
          <p:spPr>
            <a:xfrm>
              <a:off x="4472432" y="4122673"/>
              <a:ext cx="1768475" cy="493395"/>
            </a:xfrm>
            <a:custGeom>
              <a:avLst/>
              <a:gdLst/>
              <a:ahLst/>
              <a:cxnLst/>
              <a:rect l="l" t="t" r="r" b="b"/>
              <a:pathLst>
                <a:path w="1768475" h="493395">
                  <a:moveTo>
                    <a:pt x="1686305" y="0"/>
                  </a:moveTo>
                  <a:lnTo>
                    <a:pt x="82168" y="0"/>
                  </a:lnTo>
                  <a:lnTo>
                    <a:pt x="50149" y="6463"/>
                  </a:lnTo>
                  <a:lnTo>
                    <a:pt x="24034" y="24082"/>
                  </a:lnTo>
                  <a:lnTo>
                    <a:pt x="6445" y="50202"/>
                  </a:lnTo>
                  <a:lnTo>
                    <a:pt x="0" y="82168"/>
                  </a:lnTo>
                  <a:lnTo>
                    <a:pt x="0" y="410971"/>
                  </a:lnTo>
                  <a:lnTo>
                    <a:pt x="6445" y="443011"/>
                  </a:lnTo>
                  <a:lnTo>
                    <a:pt x="24034" y="469169"/>
                  </a:lnTo>
                  <a:lnTo>
                    <a:pt x="50149" y="486802"/>
                  </a:lnTo>
                  <a:lnTo>
                    <a:pt x="82168" y="493268"/>
                  </a:lnTo>
                  <a:lnTo>
                    <a:pt x="1686305" y="493268"/>
                  </a:lnTo>
                  <a:lnTo>
                    <a:pt x="1718272" y="486802"/>
                  </a:lnTo>
                  <a:lnTo>
                    <a:pt x="1744392" y="469169"/>
                  </a:lnTo>
                  <a:lnTo>
                    <a:pt x="1762011" y="443011"/>
                  </a:lnTo>
                  <a:lnTo>
                    <a:pt x="1768475" y="410971"/>
                  </a:lnTo>
                  <a:lnTo>
                    <a:pt x="1768475" y="82168"/>
                  </a:lnTo>
                  <a:lnTo>
                    <a:pt x="1762011" y="50202"/>
                  </a:lnTo>
                  <a:lnTo>
                    <a:pt x="1744392" y="24082"/>
                  </a:lnTo>
                  <a:lnTo>
                    <a:pt x="1718272" y="6463"/>
                  </a:lnTo>
                  <a:lnTo>
                    <a:pt x="1686305" y="0"/>
                  </a:lnTo>
                  <a:close/>
                </a:path>
              </a:pathLst>
            </a:custGeom>
            <a:solidFill>
              <a:srgbClr val="F6E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72432" y="4122673"/>
              <a:ext cx="1768475" cy="493395"/>
            </a:xfrm>
            <a:custGeom>
              <a:avLst/>
              <a:gdLst/>
              <a:ahLst/>
              <a:cxnLst/>
              <a:rect l="l" t="t" r="r" b="b"/>
              <a:pathLst>
                <a:path w="1768475" h="493395">
                  <a:moveTo>
                    <a:pt x="0" y="82168"/>
                  </a:moveTo>
                  <a:lnTo>
                    <a:pt x="6445" y="50202"/>
                  </a:lnTo>
                  <a:lnTo>
                    <a:pt x="24034" y="24082"/>
                  </a:lnTo>
                  <a:lnTo>
                    <a:pt x="50149" y="6463"/>
                  </a:lnTo>
                  <a:lnTo>
                    <a:pt x="82168" y="0"/>
                  </a:lnTo>
                  <a:lnTo>
                    <a:pt x="1686305" y="0"/>
                  </a:lnTo>
                  <a:lnTo>
                    <a:pt x="1718272" y="6463"/>
                  </a:lnTo>
                  <a:lnTo>
                    <a:pt x="1744392" y="24082"/>
                  </a:lnTo>
                  <a:lnTo>
                    <a:pt x="1762011" y="50202"/>
                  </a:lnTo>
                  <a:lnTo>
                    <a:pt x="1768475" y="82168"/>
                  </a:lnTo>
                  <a:lnTo>
                    <a:pt x="1768475" y="410971"/>
                  </a:lnTo>
                  <a:lnTo>
                    <a:pt x="1762011" y="443011"/>
                  </a:lnTo>
                  <a:lnTo>
                    <a:pt x="1744392" y="469169"/>
                  </a:lnTo>
                  <a:lnTo>
                    <a:pt x="1718272" y="486802"/>
                  </a:lnTo>
                  <a:lnTo>
                    <a:pt x="1686305" y="493268"/>
                  </a:lnTo>
                  <a:lnTo>
                    <a:pt x="82168" y="493268"/>
                  </a:lnTo>
                  <a:lnTo>
                    <a:pt x="50149" y="486802"/>
                  </a:lnTo>
                  <a:lnTo>
                    <a:pt x="24034" y="469169"/>
                  </a:lnTo>
                  <a:lnTo>
                    <a:pt x="6445" y="443011"/>
                  </a:lnTo>
                  <a:lnTo>
                    <a:pt x="0" y="410971"/>
                  </a:lnTo>
                  <a:lnTo>
                    <a:pt x="0" y="82168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657725" y="4258436"/>
            <a:ext cx="139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Demand</a:t>
            </a:r>
            <a:r>
              <a:rPr sz="1200" b="1" spc="-5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Response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27989" y="2295715"/>
            <a:ext cx="1797685" cy="521970"/>
            <a:chOff x="627989" y="2295715"/>
            <a:chExt cx="1797685" cy="521970"/>
          </a:xfrm>
        </p:grpSpPr>
        <p:sp>
          <p:nvSpPr>
            <p:cNvPr id="43" name="object 43"/>
            <p:cNvSpPr/>
            <p:nvPr/>
          </p:nvSpPr>
          <p:spPr>
            <a:xfrm>
              <a:off x="642277" y="2310002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10" h="493394">
                  <a:moveTo>
                    <a:pt x="1686394" y="0"/>
                  </a:moveTo>
                  <a:lnTo>
                    <a:pt x="82219" y="0"/>
                  </a:lnTo>
                  <a:lnTo>
                    <a:pt x="50213" y="6445"/>
                  </a:lnTo>
                  <a:lnTo>
                    <a:pt x="24079" y="24034"/>
                  </a:lnTo>
                  <a:lnTo>
                    <a:pt x="6460" y="50149"/>
                  </a:lnTo>
                  <a:lnTo>
                    <a:pt x="0" y="82169"/>
                  </a:lnTo>
                  <a:lnTo>
                    <a:pt x="0" y="410972"/>
                  </a:lnTo>
                  <a:lnTo>
                    <a:pt x="6460" y="443011"/>
                  </a:lnTo>
                  <a:lnTo>
                    <a:pt x="24079" y="469169"/>
                  </a:lnTo>
                  <a:lnTo>
                    <a:pt x="50213" y="486802"/>
                  </a:lnTo>
                  <a:lnTo>
                    <a:pt x="82219" y="493268"/>
                  </a:lnTo>
                  <a:lnTo>
                    <a:pt x="1686394" y="493268"/>
                  </a:lnTo>
                  <a:lnTo>
                    <a:pt x="1718361" y="486802"/>
                  </a:lnTo>
                  <a:lnTo>
                    <a:pt x="1744481" y="469169"/>
                  </a:lnTo>
                  <a:lnTo>
                    <a:pt x="1762100" y="443011"/>
                  </a:lnTo>
                  <a:lnTo>
                    <a:pt x="1768563" y="410972"/>
                  </a:lnTo>
                  <a:lnTo>
                    <a:pt x="1768563" y="82169"/>
                  </a:lnTo>
                  <a:lnTo>
                    <a:pt x="1762100" y="50149"/>
                  </a:lnTo>
                  <a:lnTo>
                    <a:pt x="1744481" y="24034"/>
                  </a:lnTo>
                  <a:lnTo>
                    <a:pt x="1718361" y="6445"/>
                  </a:lnTo>
                  <a:lnTo>
                    <a:pt x="1686394" y="0"/>
                  </a:lnTo>
                  <a:close/>
                </a:path>
              </a:pathLst>
            </a:custGeom>
            <a:solidFill>
              <a:srgbClr val="D1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2277" y="2310002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10" h="493394">
                  <a:moveTo>
                    <a:pt x="0" y="82169"/>
                  </a:moveTo>
                  <a:lnTo>
                    <a:pt x="6460" y="50149"/>
                  </a:lnTo>
                  <a:lnTo>
                    <a:pt x="24079" y="24034"/>
                  </a:lnTo>
                  <a:lnTo>
                    <a:pt x="50213" y="6445"/>
                  </a:lnTo>
                  <a:lnTo>
                    <a:pt x="82219" y="0"/>
                  </a:lnTo>
                  <a:lnTo>
                    <a:pt x="1686394" y="0"/>
                  </a:lnTo>
                  <a:lnTo>
                    <a:pt x="1718361" y="6445"/>
                  </a:lnTo>
                  <a:lnTo>
                    <a:pt x="1744481" y="24034"/>
                  </a:lnTo>
                  <a:lnTo>
                    <a:pt x="1762100" y="50149"/>
                  </a:lnTo>
                  <a:lnTo>
                    <a:pt x="1768563" y="82169"/>
                  </a:lnTo>
                  <a:lnTo>
                    <a:pt x="1768563" y="410972"/>
                  </a:lnTo>
                  <a:lnTo>
                    <a:pt x="1762100" y="443011"/>
                  </a:lnTo>
                  <a:lnTo>
                    <a:pt x="1744481" y="469169"/>
                  </a:lnTo>
                  <a:lnTo>
                    <a:pt x="1718361" y="486802"/>
                  </a:lnTo>
                  <a:lnTo>
                    <a:pt x="1686394" y="493268"/>
                  </a:lnTo>
                  <a:lnTo>
                    <a:pt x="82219" y="493268"/>
                  </a:lnTo>
                  <a:lnTo>
                    <a:pt x="50213" y="486802"/>
                  </a:lnTo>
                  <a:lnTo>
                    <a:pt x="24079" y="469169"/>
                  </a:lnTo>
                  <a:lnTo>
                    <a:pt x="6460" y="443011"/>
                  </a:lnTo>
                  <a:lnTo>
                    <a:pt x="0" y="410972"/>
                  </a:lnTo>
                  <a:lnTo>
                    <a:pt x="0" y="82169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84936" y="2445258"/>
            <a:ext cx="1286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Vision</a:t>
            </a:r>
            <a:r>
              <a:rPr sz="1200" b="1" spc="-2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&amp;</a:t>
            </a:r>
            <a:r>
              <a:rPr sz="1200" b="1" spc="-2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Strategy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27989" y="2892615"/>
            <a:ext cx="1797685" cy="521970"/>
            <a:chOff x="627989" y="2892615"/>
            <a:chExt cx="1797685" cy="521970"/>
          </a:xfrm>
        </p:grpSpPr>
        <p:sp>
          <p:nvSpPr>
            <p:cNvPr id="47" name="object 47"/>
            <p:cNvSpPr/>
            <p:nvPr/>
          </p:nvSpPr>
          <p:spPr>
            <a:xfrm>
              <a:off x="642277" y="2906902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10" h="493395">
                  <a:moveTo>
                    <a:pt x="1686394" y="0"/>
                  </a:moveTo>
                  <a:lnTo>
                    <a:pt x="82219" y="0"/>
                  </a:lnTo>
                  <a:lnTo>
                    <a:pt x="50213" y="6465"/>
                  </a:lnTo>
                  <a:lnTo>
                    <a:pt x="24079" y="24098"/>
                  </a:lnTo>
                  <a:lnTo>
                    <a:pt x="6460" y="50256"/>
                  </a:lnTo>
                  <a:lnTo>
                    <a:pt x="0" y="82296"/>
                  </a:lnTo>
                  <a:lnTo>
                    <a:pt x="0" y="411099"/>
                  </a:lnTo>
                  <a:lnTo>
                    <a:pt x="6460" y="443118"/>
                  </a:lnTo>
                  <a:lnTo>
                    <a:pt x="24079" y="469233"/>
                  </a:lnTo>
                  <a:lnTo>
                    <a:pt x="50213" y="486822"/>
                  </a:lnTo>
                  <a:lnTo>
                    <a:pt x="82219" y="493268"/>
                  </a:lnTo>
                  <a:lnTo>
                    <a:pt x="1686394" y="493268"/>
                  </a:lnTo>
                  <a:lnTo>
                    <a:pt x="1718361" y="486822"/>
                  </a:lnTo>
                  <a:lnTo>
                    <a:pt x="1744481" y="469233"/>
                  </a:lnTo>
                  <a:lnTo>
                    <a:pt x="1762100" y="443118"/>
                  </a:lnTo>
                  <a:lnTo>
                    <a:pt x="1768563" y="411099"/>
                  </a:lnTo>
                  <a:lnTo>
                    <a:pt x="1768563" y="82296"/>
                  </a:lnTo>
                  <a:lnTo>
                    <a:pt x="1762100" y="50256"/>
                  </a:lnTo>
                  <a:lnTo>
                    <a:pt x="1744481" y="24098"/>
                  </a:lnTo>
                  <a:lnTo>
                    <a:pt x="1718361" y="6465"/>
                  </a:lnTo>
                  <a:lnTo>
                    <a:pt x="1686394" y="0"/>
                  </a:lnTo>
                  <a:close/>
                </a:path>
              </a:pathLst>
            </a:custGeom>
            <a:solidFill>
              <a:srgbClr val="D1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2277" y="2906902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10" h="493395">
                  <a:moveTo>
                    <a:pt x="0" y="82296"/>
                  </a:moveTo>
                  <a:lnTo>
                    <a:pt x="6460" y="50256"/>
                  </a:lnTo>
                  <a:lnTo>
                    <a:pt x="24079" y="24098"/>
                  </a:lnTo>
                  <a:lnTo>
                    <a:pt x="50213" y="6465"/>
                  </a:lnTo>
                  <a:lnTo>
                    <a:pt x="82219" y="0"/>
                  </a:lnTo>
                  <a:lnTo>
                    <a:pt x="1686394" y="0"/>
                  </a:lnTo>
                  <a:lnTo>
                    <a:pt x="1718361" y="6465"/>
                  </a:lnTo>
                  <a:lnTo>
                    <a:pt x="1744481" y="24098"/>
                  </a:lnTo>
                  <a:lnTo>
                    <a:pt x="1762100" y="50256"/>
                  </a:lnTo>
                  <a:lnTo>
                    <a:pt x="1768563" y="82296"/>
                  </a:lnTo>
                  <a:lnTo>
                    <a:pt x="1768563" y="411099"/>
                  </a:lnTo>
                  <a:lnTo>
                    <a:pt x="1762100" y="443118"/>
                  </a:lnTo>
                  <a:lnTo>
                    <a:pt x="1744481" y="469233"/>
                  </a:lnTo>
                  <a:lnTo>
                    <a:pt x="1718361" y="486822"/>
                  </a:lnTo>
                  <a:lnTo>
                    <a:pt x="1686394" y="493268"/>
                  </a:lnTo>
                  <a:lnTo>
                    <a:pt x="82219" y="493268"/>
                  </a:lnTo>
                  <a:lnTo>
                    <a:pt x="50213" y="486822"/>
                  </a:lnTo>
                  <a:lnTo>
                    <a:pt x="24079" y="469233"/>
                  </a:lnTo>
                  <a:lnTo>
                    <a:pt x="6460" y="443118"/>
                  </a:lnTo>
                  <a:lnTo>
                    <a:pt x="0" y="411099"/>
                  </a:lnTo>
                  <a:lnTo>
                    <a:pt x="0" y="82296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962660" y="2950921"/>
            <a:ext cx="1127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People/</a:t>
            </a:r>
            <a:r>
              <a:rPr sz="1200" b="1" spc="-1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Human</a:t>
            </a:r>
            <a:endParaRPr sz="12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Resources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40422" y="3489642"/>
            <a:ext cx="1797685" cy="521970"/>
            <a:chOff x="640422" y="3489642"/>
            <a:chExt cx="1797685" cy="521970"/>
          </a:xfrm>
        </p:grpSpPr>
        <p:sp>
          <p:nvSpPr>
            <p:cNvPr id="51" name="object 51"/>
            <p:cNvSpPr/>
            <p:nvPr/>
          </p:nvSpPr>
          <p:spPr>
            <a:xfrm>
              <a:off x="654710" y="3503929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10" h="493395">
                  <a:moveTo>
                    <a:pt x="1686280" y="0"/>
                  </a:moveTo>
                  <a:lnTo>
                    <a:pt x="82219" y="0"/>
                  </a:lnTo>
                  <a:lnTo>
                    <a:pt x="50213" y="6465"/>
                  </a:lnTo>
                  <a:lnTo>
                    <a:pt x="24079" y="24098"/>
                  </a:lnTo>
                  <a:lnTo>
                    <a:pt x="6460" y="50256"/>
                  </a:lnTo>
                  <a:lnTo>
                    <a:pt x="0" y="82296"/>
                  </a:lnTo>
                  <a:lnTo>
                    <a:pt x="0" y="411099"/>
                  </a:lnTo>
                  <a:lnTo>
                    <a:pt x="6460" y="443065"/>
                  </a:lnTo>
                  <a:lnTo>
                    <a:pt x="24079" y="469185"/>
                  </a:lnTo>
                  <a:lnTo>
                    <a:pt x="50213" y="486804"/>
                  </a:lnTo>
                  <a:lnTo>
                    <a:pt x="82219" y="493268"/>
                  </a:lnTo>
                  <a:lnTo>
                    <a:pt x="1686280" y="493268"/>
                  </a:lnTo>
                  <a:lnTo>
                    <a:pt x="1718320" y="486804"/>
                  </a:lnTo>
                  <a:lnTo>
                    <a:pt x="1744478" y="469185"/>
                  </a:lnTo>
                  <a:lnTo>
                    <a:pt x="1762111" y="443065"/>
                  </a:lnTo>
                  <a:lnTo>
                    <a:pt x="1768576" y="411099"/>
                  </a:lnTo>
                  <a:lnTo>
                    <a:pt x="1768576" y="82296"/>
                  </a:lnTo>
                  <a:lnTo>
                    <a:pt x="1762111" y="50256"/>
                  </a:lnTo>
                  <a:lnTo>
                    <a:pt x="1744478" y="24098"/>
                  </a:lnTo>
                  <a:lnTo>
                    <a:pt x="1718320" y="6465"/>
                  </a:lnTo>
                  <a:lnTo>
                    <a:pt x="1686280" y="0"/>
                  </a:lnTo>
                  <a:close/>
                </a:path>
              </a:pathLst>
            </a:custGeom>
            <a:solidFill>
              <a:srgbClr val="D1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4710" y="3503929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10" h="493395">
                  <a:moveTo>
                    <a:pt x="0" y="82296"/>
                  </a:moveTo>
                  <a:lnTo>
                    <a:pt x="6460" y="50256"/>
                  </a:lnTo>
                  <a:lnTo>
                    <a:pt x="24079" y="24098"/>
                  </a:lnTo>
                  <a:lnTo>
                    <a:pt x="50213" y="6465"/>
                  </a:lnTo>
                  <a:lnTo>
                    <a:pt x="82219" y="0"/>
                  </a:lnTo>
                  <a:lnTo>
                    <a:pt x="1686280" y="0"/>
                  </a:lnTo>
                  <a:lnTo>
                    <a:pt x="1718320" y="6465"/>
                  </a:lnTo>
                  <a:lnTo>
                    <a:pt x="1744478" y="24098"/>
                  </a:lnTo>
                  <a:lnTo>
                    <a:pt x="1762111" y="50256"/>
                  </a:lnTo>
                  <a:lnTo>
                    <a:pt x="1768576" y="82296"/>
                  </a:lnTo>
                  <a:lnTo>
                    <a:pt x="1768576" y="411099"/>
                  </a:lnTo>
                  <a:lnTo>
                    <a:pt x="1762111" y="443065"/>
                  </a:lnTo>
                  <a:lnTo>
                    <a:pt x="1744478" y="469185"/>
                  </a:lnTo>
                  <a:lnTo>
                    <a:pt x="1718320" y="486804"/>
                  </a:lnTo>
                  <a:lnTo>
                    <a:pt x="1686280" y="493268"/>
                  </a:lnTo>
                  <a:lnTo>
                    <a:pt x="82219" y="493268"/>
                  </a:lnTo>
                  <a:lnTo>
                    <a:pt x="50213" y="486804"/>
                  </a:lnTo>
                  <a:lnTo>
                    <a:pt x="24079" y="469185"/>
                  </a:lnTo>
                  <a:lnTo>
                    <a:pt x="6460" y="443065"/>
                  </a:lnTo>
                  <a:lnTo>
                    <a:pt x="0" y="411099"/>
                  </a:lnTo>
                  <a:lnTo>
                    <a:pt x="0" y="82296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815136" y="3548253"/>
            <a:ext cx="1450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5080" indent="-407034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Training</a:t>
            </a:r>
            <a:r>
              <a:rPr sz="1200" b="1" spc="-5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&amp;</a:t>
            </a:r>
            <a:r>
              <a:rPr sz="1200" b="1" spc="-4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Capacity Building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40422" y="4098353"/>
            <a:ext cx="1797685" cy="521970"/>
            <a:chOff x="640422" y="4098353"/>
            <a:chExt cx="1797685" cy="521970"/>
          </a:xfrm>
        </p:grpSpPr>
        <p:sp>
          <p:nvSpPr>
            <p:cNvPr id="55" name="object 55"/>
            <p:cNvSpPr/>
            <p:nvPr/>
          </p:nvSpPr>
          <p:spPr>
            <a:xfrm>
              <a:off x="654710" y="4112640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10" h="493395">
                  <a:moveTo>
                    <a:pt x="1686280" y="0"/>
                  </a:moveTo>
                  <a:lnTo>
                    <a:pt x="82219" y="0"/>
                  </a:lnTo>
                  <a:lnTo>
                    <a:pt x="50213" y="6463"/>
                  </a:lnTo>
                  <a:lnTo>
                    <a:pt x="24079" y="24082"/>
                  </a:lnTo>
                  <a:lnTo>
                    <a:pt x="6460" y="50202"/>
                  </a:lnTo>
                  <a:lnTo>
                    <a:pt x="0" y="82168"/>
                  </a:lnTo>
                  <a:lnTo>
                    <a:pt x="0" y="410971"/>
                  </a:lnTo>
                  <a:lnTo>
                    <a:pt x="6460" y="443011"/>
                  </a:lnTo>
                  <a:lnTo>
                    <a:pt x="24079" y="469169"/>
                  </a:lnTo>
                  <a:lnTo>
                    <a:pt x="50213" y="486802"/>
                  </a:lnTo>
                  <a:lnTo>
                    <a:pt x="82219" y="493267"/>
                  </a:lnTo>
                  <a:lnTo>
                    <a:pt x="1686280" y="493267"/>
                  </a:lnTo>
                  <a:lnTo>
                    <a:pt x="1718320" y="486802"/>
                  </a:lnTo>
                  <a:lnTo>
                    <a:pt x="1744478" y="469169"/>
                  </a:lnTo>
                  <a:lnTo>
                    <a:pt x="1762111" y="443011"/>
                  </a:lnTo>
                  <a:lnTo>
                    <a:pt x="1768576" y="410971"/>
                  </a:lnTo>
                  <a:lnTo>
                    <a:pt x="1768576" y="82168"/>
                  </a:lnTo>
                  <a:lnTo>
                    <a:pt x="1762111" y="50202"/>
                  </a:lnTo>
                  <a:lnTo>
                    <a:pt x="1744478" y="24082"/>
                  </a:lnTo>
                  <a:lnTo>
                    <a:pt x="1718320" y="6463"/>
                  </a:lnTo>
                  <a:lnTo>
                    <a:pt x="1686280" y="0"/>
                  </a:lnTo>
                  <a:close/>
                </a:path>
              </a:pathLst>
            </a:custGeom>
            <a:solidFill>
              <a:srgbClr val="D1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4710" y="4112640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10" h="493395">
                  <a:moveTo>
                    <a:pt x="0" y="82168"/>
                  </a:moveTo>
                  <a:lnTo>
                    <a:pt x="6460" y="50202"/>
                  </a:lnTo>
                  <a:lnTo>
                    <a:pt x="24079" y="24082"/>
                  </a:lnTo>
                  <a:lnTo>
                    <a:pt x="50213" y="6463"/>
                  </a:lnTo>
                  <a:lnTo>
                    <a:pt x="82219" y="0"/>
                  </a:lnTo>
                  <a:lnTo>
                    <a:pt x="1686280" y="0"/>
                  </a:lnTo>
                  <a:lnTo>
                    <a:pt x="1718320" y="6463"/>
                  </a:lnTo>
                  <a:lnTo>
                    <a:pt x="1744478" y="24082"/>
                  </a:lnTo>
                  <a:lnTo>
                    <a:pt x="1762111" y="50202"/>
                  </a:lnTo>
                  <a:lnTo>
                    <a:pt x="1768576" y="82168"/>
                  </a:lnTo>
                  <a:lnTo>
                    <a:pt x="1768576" y="410971"/>
                  </a:lnTo>
                  <a:lnTo>
                    <a:pt x="1762111" y="443011"/>
                  </a:lnTo>
                  <a:lnTo>
                    <a:pt x="1744478" y="469169"/>
                  </a:lnTo>
                  <a:lnTo>
                    <a:pt x="1718320" y="486802"/>
                  </a:lnTo>
                  <a:lnTo>
                    <a:pt x="1686280" y="493267"/>
                  </a:lnTo>
                  <a:lnTo>
                    <a:pt x="82219" y="493267"/>
                  </a:lnTo>
                  <a:lnTo>
                    <a:pt x="50213" y="486802"/>
                  </a:lnTo>
                  <a:lnTo>
                    <a:pt x="24079" y="469169"/>
                  </a:lnTo>
                  <a:lnTo>
                    <a:pt x="6460" y="443011"/>
                  </a:lnTo>
                  <a:lnTo>
                    <a:pt x="0" y="410971"/>
                  </a:lnTo>
                  <a:lnTo>
                    <a:pt x="0" y="82168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54176" y="4248404"/>
            <a:ext cx="1568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Mgt.</a:t>
            </a:r>
            <a:r>
              <a:rPr sz="1200" b="1" spc="-2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Reporting</a:t>
            </a:r>
            <a:r>
              <a:rPr sz="1200" b="1" spc="-2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&amp;</a:t>
            </a:r>
            <a:r>
              <a:rPr sz="1200" b="1" spc="-3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00256A"/>
                </a:solidFill>
                <a:latin typeface="Arial"/>
                <a:cs typeface="Arial"/>
              </a:rPr>
              <a:t>MIS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54405" y="1143279"/>
            <a:ext cx="11640820" cy="1042035"/>
            <a:chOff x="454405" y="1143279"/>
            <a:chExt cx="11640820" cy="1042035"/>
          </a:xfrm>
        </p:grpSpPr>
        <p:sp>
          <p:nvSpPr>
            <p:cNvPr id="59" name="object 59"/>
            <p:cNvSpPr/>
            <p:nvPr/>
          </p:nvSpPr>
          <p:spPr>
            <a:xfrm>
              <a:off x="460755" y="1149629"/>
              <a:ext cx="11628120" cy="1029335"/>
            </a:xfrm>
            <a:custGeom>
              <a:avLst/>
              <a:gdLst/>
              <a:ahLst/>
              <a:cxnLst/>
              <a:rect l="l" t="t" r="r" b="b"/>
              <a:pathLst>
                <a:path w="11628120" h="1029335">
                  <a:moveTo>
                    <a:pt x="11627612" y="0"/>
                  </a:moveTo>
                  <a:lnTo>
                    <a:pt x="0" y="0"/>
                  </a:lnTo>
                  <a:lnTo>
                    <a:pt x="0" y="1028928"/>
                  </a:lnTo>
                  <a:lnTo>
                    <a:pt x="11627612" y="1028928"/>
                  </a:lnTo>
                  <a:lnTo>
                    <a:pt x="116276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60755" y="1149629"/>
              <a:ext cx="11628120" cy="1029335"/>
            </a:xfrm>
            <a:custGeom>
              <a:avLst/>
              <a:gdLst/>
              <a:ahLst/>
              <a:cxnLst/>
              <a:rect l="l" t="t" r="r" b="b"/>
              <a:pathLst>
                <a:path w="11628120" h="1029335">
                  <a:moveTo>
                    <a:pt x="0" y="1028928"/>
                  </a:moveTo>
                  <a:lnTo>
                    <a:pt x="11627612" y="1028928"/>
                  </a:lnTo>
                  <a:lnTo>
                    <a:pt x="11627612" y="0"/>
                  </a:lnTo>
                  <a:lnTo>
                    <a:pt x="0" y="0"/>
                  </a:lnTo>
                  <a:lnTo>
                    <a:pt x="0" y="1028928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6112" y="1326896"/>
              <a:ext cx="1769110" cy="691515"/>
            </a:xfrm>
            <a:custGeom>
              <a:avLst/>
              <a:gdLst/>
              <a:ahLst/>
              <a:cxnLst/>
              <a:rect l="l" t="t" r="r" b="b"/>
              <a:pathLst>
                <a:path w="1769110" h="691514">
                  <a:moveTo>
                    <a:pt x="1653349" y="0"/>
                  </a:moveTo>
                  <a:lnTo>
                    <a:pt x="115176" y="0"/>
                  </a:lnTo>
                  <a:lnTo>
                    <a:pt x="70342" y="9050"/>
                  </a:lnTo>
                  <a:lnTo>
                    <a:pt x="33732" y="33734"/>
                  </a:lnTo>
                  <a:lnTo>
                    <a:pt x="9050" y="70348"/>
                  </a:lnTo>
                  <a:lnTo>
                    <a:pt x="0" y="115188"/>
                  </a:lnTo>
                  <a:lnTo>
                    <a:pt x="0" y="575944"/>
                  </a:lnTo>
                  <a:lnTo>
                    <a:pt x="9050" y="620712"/>
                  </a:lnTo>
                  <a:lnTo>
                    <a:pt x="33732" y="657288"/>
                  </a:lnTo>
                  <a:lnTo>
                    <a:pt x="70342" y="681958"/>
                  </a:lnTo>
                  <a:lnTo>
                    <a:pt x="115176" y="691006"/>
                  </a:lnTo>
                  <a:lnTo>
                    <a:pt x="1653349" y="691006"/>
                  </a:lnTo>
                  <a:lnTo>
                    <a:pt x="1698190" y="681958"/>
                  </a:lnTo>
                  <a:lnTo>
                    <a:pt x="1734804" y="657288"/>
                  </a:lnTo>
                  <a:lnTo>
                    <a:pt x="1759487" y="620712"/>
                  </a:lnTo>
                  <a:lnTo>
                    <a:pt x="1768538" y="575944"/>
                  </a:lnTo>
                  <a:lnTo>
                    <a:pt x="1768538" y="115188"/>
                  </a:lnTo>
                  <a:lnTo>
                    <a:pt x="1759487" y="70348"/>
                  </a:lnTo>
                  <a:lnTo>
                    <a:pt x="1734804" y="33734"/>
                  </a:lnTo>
                  <a:lnTo>
                    <a:pt x="1698190" y="9050"/>
                  </a:lnTo>
                  <a:lnTo>
                    <a:pt x="1653349" y="0"/>
                  </a:lnTo>
                  <a:close/>
                </a:path>
              </a:pathLst>
            </a:custGeom>
            <a:solidFill>
              <a:srgbClr val="00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812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8D"/>
                </a:solidFill>
              </a:rPr>
              <a:t>Design</a:t>
            </a:r>
            <a:r>
              <a:rPr sz="2000" spc="-25" dirty="0">
                <a:solidFill>
                  <a:srgbClr val="00338D"/>
                </a:solidFill>
              </a:rPr>
              <a:t> </a:t>
            </a:r>
            <a:r>
              <a:rPr sz="2000" dirty="0">
                <a:solidFill>
                  <a:srgbClr val="00338D"/>
                </a:solidFill>
              </a:rPr>
              <a:t>Consideration:</a:t>
            </a:r>
            <a:r>
              <a:rPr sz="2000" spc="-40" dirty="0">
                <a:solidFill>
                  <a:srgbClr val="00338D"/>
                </a:solidFill>
              </a:rPr>
              <a:t> </a:t>
            </a:r>
            <a:r>
              <a:rPr sz="2000" dirty="0">
                <a:solidFill>
                  <a:srgbClr val="00338D"/>
                </a:solidFill>
              </a:rPr>
              <a:t>Capturing</a:t>
            </a:r>
            <a:r>
              <a:rPr sz="2000" spc="-30" dirty="0">
                <a:solidFill>
                  <a:srgbClr val="00338D"/>
                </a:solidFill>
              </a:rPr>
              <a:t> </a:t>
            </a:r>
            <a:r>
              <a:rPr sz="2000" dirty="0">
                <a:solidFill>
                  <a:srgbClr val="00338D"/>
                </a:solidFill>
              </a:rPr>
              <a:t>the</a:t>
            </a:r>
            <a:r>
              <a:rPr sz="2000" spc="-10" dirty="0">
                <a:solidFill>
                  <a:srgbClr val="00338D"/>
                </a:solidFill>
              </a:rPr>
              <a:t> </a:t>
            </a:r>
            <a:r>
              <a:rPr sz="2000" dirty="0">
                <a:solidFill>
                  <a:srgbClr val="00338D"/>
                </a:solidFill>
              </a:rPr>
              <a:t>sub-processes</a:t>
            </a:r>
            <a:r>
              <a:rPr sz="2000" spc="-35" dirty="0">
                <a:solidFill>
                  <a:srgbClr val="00338D"/>
                </a:solidFill>
              </a:rPr>
              <a:t> </a:t>
            </a:r>
            <a:r>
              <a:rPr sz="2000" dirty="0">
                <a:solidFill>
                  <a:srgbClr val="00338D"/>
                </a:solidFill>
              </a:rPr>
              <a:t>within</a:t>
            </a:r>
            <a:r>
              <a:rPr sz="2000" spc="-50" dirty="0">
                <a:solidFill>
                  <a:srgbClr val="00338D"/>
                </a:solidFill>
              </a:rPr>
              <a:t> </a:t>
            </a:r>
            <a:r>
              <a:rPr sz="2000" dirty="0">
                <a:solidFill>
                  <a:srgbClr val="00338D"/>
                </a:solidFill>
              </a:rPr>
              <a:t>the</a:t>
            </a:r>
            <a:r>
              <a:rPr sz="2000" spc="-10" dirty="0">
                <a:solidFill>
                  <a:srgbClr val="00338D"/>
                </a:solidFill>
              </a:rPr>
              <a:t> </a:t>
            </a:r>
            <a:r>
              <a:rPr sz="2000" dirty="0">
                <a:solidFill>
                  <a:srgbClr val="00338D"/>
                </a:solidFill>
              </a:rPr>
              <a:t>core</a:t>
            </a:r>
            <a:r>
              <a:rPr sz="2000" spc="-10" dirty="0">
                <a:solidFill>
                  <a:srgbClr val="00338D"/>
                </a:solidFill>
              </a:rPr>
              <a:t> functions</a:t>
            </a:r>
            <a:endParaRPr sz="2000"/>
          </a:p>
        </p:txBody>
      </p:sp>
      <p:sp>
        <p:nvSpPr>
          <p:cNvPr id="63" name="object 63"/>
          <p:cNvSpPr/>
          <p:nvPr/>
        </p:nvSpPr>
        <p:spPr>
          <a:xfrm>
            <a:off x="27256" y="650961"/>
            <a:ext cx="12165330" cy="24765"/>
          </a:xfrm>
          <a:custGeom>
            <a:avLst/>
            <a:gdLst/>
            <a:ahLst/>
            <a:cxnLst/>
            <a:rect l="l" t="t" r="r" b="b"/>
            <a:pathLst>
              <a:path w="12165330" h="24765">
                <a:moveTo>
                  <a:pt x="0" y="24678"/>
                </a:moveTo>
                <a:lnTo>
                  <a:pt x="12164743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79627" y="1564004"/>
            <a:ext cx="1115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527935" y="1320546"/>
            <a:ext cx="1781810" cy="704215"/>
            <a:chOff x="2527935" y="1320546"/>
            <a:chExt cx="1781810" cy="704215"/>
          </a:xfrm>
        </p:grpSpPr>
        <p:sp>
          <p:nvSpPr>
            <p:cNvPr id="66" name="object 66"/>
            <p:cNvSpPr/>
            <p:nvPr/>
          </p:nvSpPr>
          <p:spPr>
            <a:xfrm>
              <a:off x="2534285" y="1326896"/>
              <a:ext cx="1769110" cy="691515"/>
            </a:xfrm>
            <a:custGeom>
              <a:avLst/>
              <a:gdLst/>
              <a:ahLst/>
              <a:cxnLst/>
              <a:rect l="l" t="t" r="r" b="b"/>
              <a:pathLst>
                <a:path w="1769110" h="691514">
                  <a:moveTo>
                    <a:pt x="1653413" y="0"/>
                  </a:moveTo>
                  <a:lnTo>
                    <a:pt x="115188" y="0"/>
                  </a:lnTo>
                  <a:lnTo>
                    <a:pt x="70348" y="9050"/>
                  </a:lnTo>
                  <a:lnTo>
                    <a:pt x="33734" y="33734"/>
                  </a:lnTo>
                  <a:lnTo>
                    <a:pt x="9050" y="70348"/>
                  </a:lnTo>
                  <a:lnTo>
                    <a:pt x="0" y="115188"/>
                  </a:lnTo>
                  <a:lnTo>
                    <a:pt x="0" y="575944"/>
                  </a:lnTo>
                  <a:lnTo>
                    <a:pt x="9050" y="620712"/>
                  </a:lnTo>
                  <a:lnTo>
                    <a:pt x="33734" y="657288"/>
                  </a:lnTo>
                  <a:lnTo>
                    <a:pt x="70348" y="681958"/>
                  </a:lnTo>
                  <a:lnTo>
                    <a:pt x="115188" y="691006"/>
                  </a:lnTo>
                  <a:lnTo>
                    <a:pt x="1653413" y="691006"/>
                  </a:lnTo>
                  <a:lnTo>
                    <a:pt x="1698253" y="681958"/>
                  </a:lnTo>
                  <a:lnTo>
                    <a:pt x="1734867" y="657288"/>
                  </a:lnTo>
                  <a:lnTo>
                    <a:pt x="1759551" y="620712"/>
                  </a:lnTo>
                  <a:lnTo>
                    <a:pt x="1768602" y="575944"/>
                  </a:lnTo>
                  <a:lnTo>
                    <a:pt x="1768602" y="115188"/>
                  </a:lnTo>
                  <a:lnTo>
                    <a:pt x="1759551" y="70348"/>
                  </a:lnTo>
                  <a:lnTo>
                    <a:pt x="1734867" y="33734"/>
                  </a:lnTo>
                  <a:lnTo>
                    <a:pt x="1698253" y="9050"/>
                  </a:lnTo>
                  <a:lnTo>
                    <a:pt x="1653413" y="0"/>
                  </a:lnTo>
                  <a:close/>
                </a:path>
              </a:pathLst>
            </a:custGeom>
            <a:solidFill>
              <a:srgbClr val="0025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534285" y="1326896"/>
              <a:ext cx="1769110" cy="691515"/>
            </a:xfrm>
            <a:custGeom>
              <a:avLst/>
              <a:gdLst/>
              <a:ahLst/>
              <a:cxnLst/>
              <a:rect l="l" t="t" r="r" b="b"/>
              <a:pathLst>
                <a:path w="1769110" h="691514">
                  <a:moveTo>
                    <a:pt x="0" y="115188"/>
                  </a:moveTo>
                  <a:lnTo>
                    <a:pt x="9050" y="70348"/>
                  </a:lnTo>
                  <a:lnTo>
                    <a:pt x="33734" y="33734"/>
                  </a:lnTo>
                  <a:lnTo>
                    <a:pt x="70348" y="9050"/>
                  </a:lnTo>
                  <a:lnTo>
                    <a:pt x="115188" y="0"/>
                  </a:lnTo>
                  <a:lnTo>
                    <a:pt x="1653413" y="0"/>
                  </a:lnTo>
                  <a:lnTo>
                    <a:pt x="1698253" y="9050"/>
                  </a:lnTo>
                  <a:lnTo>
                    <a:pt x="1734867" y="33734"/>
                  </a:lnTo>
                  <a:lnTo>
                    <a:pt x="1759551" y="70348"/>
                  </a:lnTo>
                  <a:lnTo>
                    <a:pt x="1768602" y="115188"/>
                  </a:lnTo>
                  <a:lnTo>
                    <a:pt x="1768602" y="575944"/>
                  </a:lnTo>
                  <a:lnTo>
                    <a:pt x="1759551" y="620712"/>
                  </a:lnTo>
                  <a:lnTo>
                    <a:pt x="1734867" y="657288"/>
                  </a:lnTo>
                  <a:lnTo>
                    <a:pt x="1698253" y="681958"/>
                  </a:lnTo>
                  <a:lnTo>
                    <a:pt x="1653413" y="691006"/>
                  </a:lnTo>
                  <a:lnTo>
                    <a:pt x="115188" y="691006"/>
                  </a:lnTo>
                  <a:lnTo>
                    <a:pt x="70348" y="681958"/>
                  </a:lnTo>
                  <a:lnTo>
                    <a:pt x="33734" y="657288"/>
                  </a:lnTo>
                  <a:lnTo>
                    <a:pt x="9050" y="620712"/>
                  </a:lnTo>
                  <a:lnTo>
                    <a:pt x="0" y="575944"/>
                  </a:lnTo>
                  <a:lnTo>
                    <a:pt x="0" y="115188"/>
                  </a:lnTo>
                  <a:close/>
                </a:path>
              </a:pathLst>
            </a:custGeom>
            <a:ln w="12699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678938" y="1381125"/>
            <a:ext cx="1492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2.Network</a:t>
            </a:r>
            <a:r>
              <a:rPr sz="1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Planning,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Asset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Asset</a:t>
            </a:r>
            <a:r>
              <a:rPr sz="1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Mgt.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434840" y="1296669"/>
            <a:ext cx="1781810" cy="704215"/>
            <a:chOff x="4434840" y="1296669"/>
            <a:chExt cx="1781810" cy="704215"/>
          </a:xfrm>
        </p:grpSpPr>
        <p:sp>
          <p:nvSpPr>
            <p:cNvPr id="70" name="object 70"/>
            <p:cNvSpPr/>
            <p:nvPr/>
          </p:nvSpPr>
          <p:spPr>
            <a:xfrm>
              <a:off x="4441190" y="1303019"/>
              <a:ext cx="1769110" cy="691515"/>
            </a:xfrm>
            <a:custGeom>
              <a:avLst/>
              <a:gdLst/>
              <a:ahLst/>
              <a:cxnLst/>
              <a:rect l="l" t="t" r="r" b="b"/>
              <a:pathLst>
                <a:path w="1769110" h="691514">
                  <a:moveTo>
                    <a:pt x="1653413" y="0"/>
                  </a:moveTo>
                  <a:lnTo>
                    <a:pt x="115188" y="0"/>
                  </a:lnTo>
                  <a:lnTo>
                    <a:pt x="70348" y="9068"/>
                  </a:lnTo>
                  <a:lnTo>
                    <a:pt x="33734" y="33781"/>
                  </a:lnTo>
                  <a:lnTo>
                    <a:pt x="9050" y="70401"/>
                  </a:lnTo>
                  <a:lnTo>
                    <a:pt x="0" y="115188"/>
                  </a:lnTo>
                  <a:lnTo>
                    <a:pt x="0" y="575944"/>
                  </a:lnTo>
                  <a:lnTo>
                    <a:pt x="9050" y="620785"/>
                  </a:lnTo>
                  <a:lnTo>
                    <a:pt x="33734" y="657399"/>
                  </a:lnTo>
                  <a:lnTo>
                    <a:pt x="70348" y="682083"/>
                  </a:lnTo>
                  <a:lnTo>
                    <a:pt x="115188" y="691133"/>
                  </a:lnTo>
                  <a:lnTo>
                    <a:pt x="1653413" y="691133"/>
                  </a:lnTo>
                  <a:lnTo>
                    <a:pt x="1698253" y="682083"/>
                  </a:lnTo>
                  <a:lnTo>
                    <a:pt x="1734867" y="657399"/>
                  </a:lnTo>
                  <a:lnTo>
                    <a:pt x="1759551" y="620785"/>
                  </a:lnTo>
                  <a:lnTo>
                    <a:pt x="1768602" y="575944"/>
                  </a:lnTo>
                  <a:lnTo>
                    <a:pt x="1768602" y="115188"/>
                  </a:lnTo>
                  <a:lnTo>
                    <a:pt x="1759551" y="70401"/>
                  </a:lnTo>
                  <a:lnTo>
                    <a:pt x="1734867" y="33782"/>
                  </a:lnTo>
                  <a:lnTo>
                    <a:pt x="1698253" y="9068"/>
                  </a:lnTo>
                  <a:lnTo>
                    <a:pt x="1653413" y="0"/>
                  </a:lnTo>
                  <a:close/>
                </a:path>
              </a:pathLst>
            </a:custGeom>
            <a:solidFill>
              <a:srgbClr val="360F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441190" y="1303019"/>
              <a:ext cx="1769110" cy="691515"/>
            </a:xfrm>
            <a:custGeom>
              <a:avLst/>
              <a:gdLst/>
              <a:ahLst/>
              <a:cxnLst/>
              <a:rect l="l" t="t" r="r" b="b"/>
              <a:pathLst>
                <a:path w="1769110" h="691514">
                  <a:moveTo>
                    <a:pt x="0" y="115188"/>
                  </a:moveTo>
                  <a:lnTo>
                    <a:pt x="9050" y="70401"/>
                  </a:lnTo>
                  <a:lnTo>
                    <a:pt x="33734" y="33781"/>
                  </a:lnTo>
                  <a:lnTo>
                    <a:pt x="70348" y="9068"/>
                  </a:lnTo>
                  <a:lnTo>
                    <a:pt x="115188" y="0"/>
                  </a:lnTo>
                  <a:lnTo>
                    <a:pt x="1653413" y="0"/>
                  </a:lnTo>
                  <a:lnTo>
                    <a:pt x="1698253" y="9068"/>
                  </a:lnTo>
                  <a:lnTo>
                    <a:pt x="1734867" y="33782"/>
                  </a:lnTo>
                  <a:lnTo>
                    <a:pt x="1759551" y="70401"/>
                  </a:lnTo>
                  <a:lnTo>
                    <a:pt x="1768602" y="115188"/>
                  </a:lnTo>
                  <a:lnTo>
                    <a:pt x="1768602" y="575944"/>
                  </a:lnTo>
                  <a:lnTo>
                    <a:pt x="1759551" y="620785"/>
                  </a:lnTo>
                  <a:lnTo>
                    <a:pt x="1734867" y="657399"/>
                  </a:lnTo>
                  <a:lnTo>
                    <a:pt x="1698253" y="682083"/>
                  </a:lnTo>
                  <a:lnTo>
                    <a:pt x="1653413" y="691133"/>
                  </a:lnTo>
                  <a:lnTo>
                    <a:pt x="115188" y="691133"/>
                  </a:lnTo>
                  <a:lnTo>
                    <a:pt x="70348" y="682083"/>
                  </a:lnTo>
                  <a:lnTo>
                    <a:pt x="33734" y="657399"/>
                  </a:lnTo>
                  <a:lnTo>
                    <a:pt x="9050" y="620785"/>
                  </a:lnTo>
                  <a:lnTo>
                    <a:pt x="0" y="575944"/>
                  </a:lnTo>
                  <a:lnTo>
                    <a:pt x="0" y="115188"/>
                  </a:lnTo>
                  <a:close/>
                </a:path>
              </a:pathLst>
            </a:custGeom>
            <a:ln w="12700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680839" y="1540255"/>
            <a:ext cx="1303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3.Grid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0175747" y="1320546"/>
            <a:ext cx="1781175" cy="704215"/>
            <a:chOff x="10175747" y="1320546"/>
            <a:chExt cx="1781175" cy="704215"/>
          </a:xfrm>
        </p:grpSpPr>
        <p:sp>
          <p:nvSpPr>
            <p:cNvPr id="74" name="object 74"/>
            <p:cNvSpPr/>
            <p:nvPr/>
          </p:nvSpPr>
          <p:spPr>
            <a:xfrm>
              <a:off x="10182097" y="1326896"/>
              <a:ext cx="1768475" cy="691515"/>
            </a:xfrm>
            <a:custGeom>
              <a:avLst/>
              <a:gdLst/>
              <a:ahLst/>
              <a:cxnLst/>
              <a:rect l="l" t="t" r="r" b="b"/>
              <a:pathLst>
                <a:path w="1768475" h="691514">
                  <a:moveTo>
                    <a:pt x="1653285" y="0"/>
                  </a:moveTo>
                  <a:lnTo>
                    <a:pt x="115188" y="0"/>
                  </a:lnTo>
                  <a:lnTo>
                    <a:pt x="70348" y="9050"/>
                  </a:lnTo>
                  <a:lnTo>
                    <a:pt x="33734" y="33734"/>
                  </a:lnTo>
                  <a:lnTo>
                    <a:pt x="9050" y="70348"/>
                  </a:lnTo>
                  <a:lnTo>
                    <a:pt x="0" y="115188"/>
                  </a:lnTo>
                  <a:lnTo>
                    <a:pt x="0" y="575944"/>
                  </a:lnTo>
                  <a:lnTo>
                    <a:pt x="9050" y="620712"/>
                  </a:lnTo>
                  <a:lnTo>
                    <a:pt x="33734" y="657288"/>
                  </a:lnTo>
                  <a:lnTo>
                    <a:pt x="70348" y="681958"/>
                  </a:lnTo>
                  <a:lnTo>
                    <a:pt x="115188" y="691006"/>
                  </a:lnTo>
                  <a:lnTo>
                    <a:pt x="1653285" y="691006"/>
                  </a:lnTo>
                  <a:lnTo>
                    <a:pt x="1698126" y="681958"/>
                  </a:lnTo>
                  <a:lnTo>
                    <a:pt x="1734740" y="657288"/>
                  </a:lnTo>
                  <a:lnTo>
                    <a:pt x="1759424" y="620712"/>
                  </a:lnTo>
                  <a:lnTo>
                    <a:pt x="1768475" y="575944"/>
                  </a:lnTo>
                  <a:lnTo>
                    <a:pt x="1768475" y="115188"/>
                  </a:lnTo>
                  <a:lnTo>
                    <a:pt x="1759424" y="70348"/>
                  </a:lnTo>
                  <a:lnTo>
                    <a:pt x="1734740" y="33734"/>
                  </a:lnTo>
                  <a:lnTo>
                    <a:pt x="1698126" y="9050"/>
                  </a:lnTo>
                  <a:lnTo>
                    <a:pt x="1653285" y="0"/>
                  </a:lnTo>
                  <a:close/>
                </a:path>
              </a:pathLst>
            </a:custGeom>
            <a:solidFill>
              <a:srgbClr val="215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182097" y="1326896"/>
              <a:ext cx="1768475" cy="691515"/>
            </a:xfrm>
            <a:custGeom>
              <a:avLst/>
              <a:gdLst/>
              <a:ahLst/>
              <a:cxnLst/>
              <a:rect l="l" t="t" r="r" b="b"/>
              <a:pathLst>
                <a:path w="1768475" h="691514">
                  <a:moveTo>
                    <a:pt x="0" y="115188"/>
                  </a:moveTo>
                  <a:lnTo>
                    <a:pt x="9050" y="70348"/>
                  </a:lnTo>
                  <a:lnTo>
                    <a:pt x="33734" y="33734"/>
                  </a:lnTo>
                  <a:lnTo>
                    <a:pt x="70348" y="9050"/>
                  </a:lnTo>
                  <a:lnTo>
                    <a:pt x="115188" y="0"/>
                  </a:lnTo>
                  <a:lnTo>
                    <a:pt x="1653285" y="0"/>
                  </a:lnTo>
                  <a:lnTo>
                    <a:pt x="1698126" y="9050"/>
                  </a:lnTo>
                  <a:lnTo>
                    <a:pt x="1734740" y="33734"/>
                  </a:lnTo>
                  <a:lnTo>
                    <a:pt x="1759424" y="70348"/>
                  </a:lnTo>
                  <a:lnTo>
                    <a:pt x="1768475" y="115188"/>
                  </a:lnTo>
                  <a:lnTo>
                    <a:pt x="1768475" y="575944"/>
                  </a:lnTo>
                  <a:lnTo>
                    <a:pt x="1759424" y="620712"/>
                  </a:lnTo>
                  <a:lnTo>
                    <a:pt x="1734740" y="657288"/>
                  </a:lnTo>
                  <a:lnTo>
                    <a:pt x="1698126" y="681958"/>
                  </a:lnTo>
                  <a:lnTo>
                    <a:pt x="1653285" y="691006"/>
                  </a:lnTo>
                  <a:lnTo>
                    <a:pt x="115188" y="691006"/>
                  </a:lnTo>
                  <a:lnTo>
                    <a:pt x="70348" y="681958"/>
                  </a:lnTo>
                  <a:lnTo>
                    <a:pt x="33734" y="657288"/>
                  </a:lnTo>
                  <a:lnTo>
                    <a:pt x="9050" y="620712"/>
                  </a:lnTo>
                  <a:lnTo>
                    <a:pt x="0" y="575944"/>
                  </a:lnTo>
                  <a:lnTo>
                    <a:pt x="0" y="115188"/>
                  </a:lnTo>
                  <a:close/>
                </a:path>
              </a:pathLst>
            </a:custGeom>
            <a:ln w="12700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0285221" y="1564004"/>
            <a:ext cx="1579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6.Regulatory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Policy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2534856" y="2286190"/>
            <a:ext cx="1778635" cy="521970"/>
            <a:chOff x="2534856" y="2286190"/>
            <a:chExt cx="1778635" cy="521970"/>
          </a:xfrm>
        </p:grpSpPr>
        <p:sp>
          <p:nvSpPr>
            <p:cNvPr id="78" name="object 78"/>
            <p:cNvSpPr/>
            <p:nvPr/>
          </p:nvSpPr>
          <p:spPr>
            <a:xfrm>
              <a:off x="2549144" y="2300477"/>
              <a:ext cx="1750060" cy="493395"/>
            </a:xfrm>
            <a:custGeom>
              <a:avLst/>
              <a:gdLst/>
              <a:ahLst/>
              <a:cxnLst/>
              <a:rect l="l" t="t" r="r" b="b"/>
              <a:pathLst>
                <a:path w="1750060" h="493394">
                  <a:moveTo>
                    <a:pt x="1667636" y="0"/>
                  </a:moveTo>
                  <a:lnTo>
                    <a:pt x="82295" y="0"/>
                  </a:lnTo>
                  <a:lnTo>
                    <a:pt x="50256" y="6465"/>
                  </a:lnTo>
                  <a:lnTo>
                    <a:pt x="24098" y="24098"/>
                  </a:lnTo>
                  <a:lnTo>
                    <a:pt x="6465" y="50256"/>
                  </a:lnTo>
                  <a:lnTo>
                    <a:pt x="0" y="82296"/>
                  </a:lnTo>
                  <a:lnTo>
                    <a:pt x="0" y="411099"/>
                  </a:lnTo>
                  <a:lnTo>
                    <a:pt x="6465" y="443065"/>
                  </a:lnTo>
                  <a:lnTo>
                    <a:pt x="24098" y="469185"/>
                  </a:lnTo>
                  <a:lnTo>
                    <a:pt x="50256" y="486804"/>
                  </a:lnTo>
                  <a:lnTo>
                    <a:pt x="82295" y="493268"/>
                  </a:lnTo>
                  <a:lnTo>
                    <a:pt x="1667636" y="493268"/>
                  </a:lnTo>
                  <a:lnTo>
                    <a:pt x="1699656" y="486804"/>
                  </a:lnTo>
                  <a:lnTo>
                    <a:pt x="1725771" y="469185"/>
                  </a:lnTo>
                  <a:lnTo>
                    <a:pt x="1743360" y="443065"/>
                  </a:lnTo>
                  <a:lnTo>
                    <a:pt x="1749806" y="411099"/>
                  </a:lnTo>
                  <a:lnTo>
                    <a:pt x="1749806" y="82296"/>
                  </a:lnTo>
                  <a:lnTo>
                    <a:pt x="1743360" y="50256"/>
                  </a:lnTo>
                  <a:lnTo>
                    <a:pt x="1725771" y="24098"/>
                  </a:lnTo>
                  <a:lnTo>
                    <a:pt x="1699656" y="6465"/>
                  </a:lnTo>
                  <a:lnTo>
                    <a:pt x="1667636" y="0"/>
                  </a:lnTo>
                  <a:close/>
                </a:path>
              </a:pathLst>
            </a:custGeom>
            <a:solidFill>
              <a:srgbClr val="B7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549144" y="2300477"/>
              <a:ext cx="1750060" cy="493395"/>
            </a:xfrm>
            <a:custGeom>
              <a:avLst/>
              <a:gdLst/>
              <a:ahLst/>
              <a:cxnLst/>
              <a:rect l="l" t="t" r="r" b="b"/>
              <a:pathLst>
                <a:path w="1750060" h="493394">
                  <a:moveTo>
                    <a:pt x="0" y="82296"/>
                  </a:move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5" y="0"/>
                  </a:lnTo>
                  <a:lnTo>
                    <a:pt x="1667636" y="0"/>
                  </a:lnTo>
                  <a:lnTo>
                    <a:pt x="1699656" y="6465"/>
                  </a:lnTo>
                  <a:lnTo>
                    <a:pt x="1725771" y="24098"/>
                  </a:lnTo>
                  <a:lnTo>
                    <a:pt x="1743360" y="50256"/>
                  </a:lnTo>
                  <a:lnTo>
                    <a:pt x="1749806" y="82296"/>
                  </a:lnTo>
                  <a:lnTo>
                    <a:pt x="1749806" y="411099"/>
                  </a:lnTo>
                  <a:lnTo>
                    <a:pt x="1743360" y="443065"/>
                  </a:lnTo>
                  <a:lnTo>
                    <a:pt x="1725771" y="469185"/>
                  </a:lnTo>
                  <a:lnTo>
                    <a:pt x="1699656" y="486804"/>
                  </a:lnTo>
                  <a:lnTo>
                    <a:pt x="1667636" y="493268"/>
                  </a:lnTo>
                  <a:lnTo>
                    <a:pt x="82295" y="493268"/>
                  </a:lnTo>
                  <a:lnTo>
                    <a:pt x="50256" y="486804"/>
                  </a:lnTo>
                  <a:lnTo>
                    <a:pt x="24098" y="469185"/>
                  </a:lnTo>
                  <a:lnTo>
                    <a:pt x="6465" y="443065"/>
                  </a:lnTo>
                  <a:lnTo>
                    <a:pt x="0" y="411099"/>
                  </a:lnTo>
                  <a:lnTo>
                    <a:pt x="0" y="82296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682620" y="2344292"/>
            <a:ext cx="1484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Load</a:t>
            </a:r>
            <a:r>
              <a:rPr sz="1200" b="1" spc="-1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Growth</a:t>
            </a:r>
            <a:r>
              <a:rPr sz="1200" b="1" spc="-3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&amp;</a:t>
            </a:r>
            <a:r>
              <a:rPr sz="1200" b="1" spc="-20" dirty="0">
                <a:solidFill>
                  <a:srgbClr val="00256A"/>
                </a:solidFill>
                <a:latin typeface="Arial"/>
                <a:cs typeface="Arial"/>
              </a:rPr>
              <a:t> Net.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Expansion</a:t>
            </a:r>
            <a:r>
              <a:rPr sz="1200" b="1" spc="-2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Planning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2519997" y="3498024"/>
            <a:ext cx="1797685" cy="521970"/>
            <a:chOff x="2519997" y="3498024"/>
            <a:chExt cx="1797685" cy="521970"/>
          </a:xfrm>
        </p:grpSpPr>
        <p:sp>
          <p:nvSpPr>
            <p:cNvPr id="82" name="object 82"/>
            <p:cNvSpPr/>
            <p:nvPr/>
          </p:nvSpPr>
          <p:spPr>
            <a:xfrm>
              <a:off x="2534285" y="3512311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10" h="493395">
                  <a:moveTo>
                    <a:pt x="1686305" y="0"/>
                  </a:moveTo>
                  <a:lnTo>
                    <a:pt x="82168" y="0"/>
                  </a:lnTo>
                  <a:lnTo>
                    <a:pt x="50202" y="6465"/>
                  </a:lnTo>
                  <a:lnTo>
                    <a:pt x="24082" y="24098"/>
                  </a:lnTo>
                  <a:lnTo>
                    <a:pt x="6463" y="50256"/>
                  </a:lnTo>
                  <a:lnTo>
                    <a:pt x="0" y="82296"/>
                  </a:lnTo>
                  <a:lnTo>
                    <a:pt x="0" y="411099"/>
                  </a:lnTo>
                  <a:lnTo>
                    <a:pt x="6463" y="443065"/>
                  </a:lnTo>
                  <a:lnTo>
                    <a:pt x="24082" y="469185"/>
                  </a:lnTo>
                  <a:lnTo>
                    <a:pt x="50202" y="486804"/>
                  </a:lnTo>
                  <a:lnTo>
                    <a:pt x="82168" y="493268"/>
                  </a:lnTo>
                  <a:lnTo>
                    <a:pt x="1686305" y="493268"/>
                  </a:lnTo>
                  <a:lnTo>
                    <a:pt x="1718345" y="486804"/>
                  </a:lnTo>
                  <a:lnTo>
                    <a:pt x="1744503" y="469185"/>
                  </a:lnTo>
                  <a:lnTo>
                    <a:pt x="1762136" y="443065"/>
                  </a:lnTo>
                  <a:lnTo>
                    <a:pt x="1768602" y="411099"/>
                  </a:lnTo>
                  <a:lnTo>
                    <a:pt x="1768602" y="82296"/>
                  </a:lnTo>
                  <a:lnTo>
                    <a:pt x="1762136" y="50256"/>
                  </a:lnTo>
                  <a:lnTo>
                    <a:pt x="1744503" y="24098"/>
                  </a:lnTo>
                  <a:lnTo>
                    <a:pt x="1718345" y="6465"/>
                  </a:lnTo>
                  <a:lnTo>
                    <a:pt x="1686305" y="0"/>
                  </a:lnTo>
                  <a:close/>
                </a:path>
              </a:pathLst>
            </a:custGeom>
            <a:solidFill>
              <a:srgbClr val="B7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534285" y="3512311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10" h="493395">
                  <a:moveTo>
                    <a:pt x="0" y="82296"/>
                  </a:moveTo>
                  <a:lnTo>
                    <a:pt x="6463" y="50256"/>
                  </a:lnTo>
                  <a:lnTo>
                    <a:pt x="24082" y="24098"/>
                  </a:lnTo>
                  <a:lnTo>
                    <a:pt x="50202" y="6465"/>
                  </a:lnTo>
                  <a:lnTo>
                    <a:pt x="82168" y="0"/>
                  </a:lnTo>
                  <a:lnTo>
                    <a:pt x="1686305" y="0"/>
                  </a:lnTo>
                  <a:lnTo>
                    <a:pt x="1718345" y="6465"/>
                  </a:lnTo>
                  <a:lnTo>
                    <a:pt x="1744503" y="24098"/>
                  </a:lnTo>
                  <a:lnTo>
                    <a:pt x="1762136" y="50256"/>
                  </a:lnTo>
                  <a:lnTo>
                    <a:pt x="1768602" y="82296"/>
                  </a:lnTo>
                  <a:lnTo>
                    <a:pt x="1768602" y="411099"/>
                  </a:lnTo>
                  <a:lnTo>
                    <a:pt x="1762136" y="443065"/>
                  </a:lnTo>
                  <a:lnTo>
                    <a:pt x="1744503" y="469185"/>
                  </a:lnTo>
                  <a:lnTo>
                    <a:pt x="1718345" y="486804"/>
                  </a:lnTo>
                  <a:lnTo>
                    <a:pt x="1686305" y="493268"/>
                  </a:lnTo>
                  <a:lnTo>
                    <a:pt x="82168" y="493268"/>
                  </a:lnTo>
                  <a:lnTo>
                    <a:pt x="50202" y="486804"/>
                  </a:lnTo>
                  <a:lnTo>
                    <a:pt x="24082" y="469185"/>
                  </a:lnTo>
                  <a:lnTo>
                    <a:pt x="6463" y="443065"/>
                  </a:lnTo>
                  <a:lnTo>
                    <a:pt x="0" y="411099"/>
                  </a:lnTo>
                  <a:lnTo>
                    <a:pt x="0" y="82296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2889885" y="3556507"/>
            <a:ext cx="1059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92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Substation Modernization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532443" y="4095051"/>
            <a:ext cx="1797050" cy="521970"/>
            <a:chOff x="2532443" y="4095051"/>
            <a:chExt cx="1797050" cy="521970"/>
          </a:xfrm>
        </p:grpSpPr>
        <p:sp>
          <p:nvSpPr>
            <p:cNvPr id="86" name="object 86"/>
            <p:cNvSpPr/>
            <p:nvPr/>
          </p:nvSpPr>
          <p:spPr>
            <a:xfrm>
              <a:off x="2546730" y="4109339"/>
              <a:ext cx="1768475" cy="493395"/>
            </a:xfrm>
            <a:custGeom>
              <a:avLst/>
              <a:gdLst/>
              <a:ahLst/>
              <a:cxnLst/>
              <a:rect l="l" t="t" r="r" b="b"/>
              <a:pathLst>
                <a:path w="1768475" h="493395">
                  <a:moveTo>
                    <a:pt x="1686306" y="0"/>
                  </a:moveTo>
                  <a:lnTo>
                    <a:pt x="82168" y="0"/>
                  </a:lnTo>
                  <a:lnTo>
                    <a:pt x="50202" y="6463"/>
                  </a:lnTo>
                  <a:lnTo>
                    <a:pt x="24082" y="24082"/>
                  </a:lnTo>
                  <a:lnTo>
                    <a:pt x="6463" y="50202"/>
                  </a:lnTo>
                  <a:lnTo>
                    <a:pt x="0" y="82168"/>
                  </a:lnTo>
                  <a:lnTo>
                    <a:pt x="0" y="411099"/>
                  </a:lnTo>
                  <a:lnTo>
                    <a:pt x="6463" y="443065"/>
                  </a:lnTo>
                  <a:lnTo>
                    <a:pt x="24082" y="469185"/>
                  </a:lnTo>
                  <a:lnTo>
                    <a:pt x="50202" y="486804"/>
                  </a:lnTo>
                  <a:lnTo>
                    <a:pt x="82168" y="493268"/>
                  </a:lnTo>
                  <a:lnTo>
                    <a:pt x="1686306" y="493268"/>
                  </a:lnTo>
                  <a:lnTo>
                    <a:pt x="1718325" y="486804"/>
                  </a:lnTo>
                  <a:lnTo>
                    <a:pt x="1744440" y="469185"/>
                  </a:lnTo>
                  <a:lnTo>
                    <a:pt x="1762029" y="443065"/>
                  </a:lnTo>
                  <a:lnTo>
                    <a:pt x="1768474" y="411099"/>
                  </a:lnTo>
                  <a:lnTo>
                    <a:pt x="1768474" y="82168"/>
                  </a:lnTo>
                  <a:lnTo>
                    <a:pt x="1762029" y="50202"/>
                  </a:lnTo>
                  <a:lnTo>
                    <a:pt x="1744440" y="24082"/>
                  </a:lnTo>
                  <a:lnTo>
                    <a:pt x="1718325" y="6463"/>
                  </a:lnTo>
                  <a:lnTo>
                    <a:pt x="1686306" y="0"/>
                  </a:lnTo>
                  <a:close/>
                </a:path>
              </a:pathLst>
            </a:custGeom>
            <a:solidFill>
              <a:srgbClr val="B7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46730" y="4109339"/>
              <a:ext cx="1768475" cy="493395"/>
            </a:xfrm>
            <a:custGeom>
              <a:avLst/>
              <a:gdLst/>
              <a:ahLst/>
              <a:cxnLst/>
              <a:rect l="l" t="t" r="r" b="b"/>
              <a:pathLst>
                <a:path w="1768475" h="493395">
                  <a:moveTo>
                    <a:pt x="0" y="82168"/>
                  </a:moveTo>
                  <a:lnTo>
                    <a:pt x="6463" y="50202"/>
                  </a:lnTo>
                  <a:lnTo>
                    <a:pt x="24082" y="24082"/>
                  </a:lnTo>
                  <a:lnTo>
                    <a:pt x="50202" y="6463"/>
                  </a:lnTo>
                  <a:lnTo>
                    <a:pt x="82168" y="0"/>
                  </a:lnTo>
                  <a:lnTo>
                    <a:pt x="1686306" y="0"/>
                  </a:lnTo>
                  <a:lnTo>
                    <a:pt x="1718325" y="6463"/>
                  </a:lnTo>
                  <a:lnTo>
                    <a:pt x="1744440" y="24082"/>
                  </a:lnTo>
                  <a:lnTo>
                    <a:pt x="1762029" y="50202"/>
                  </a:lnTo>
                  <a:lnTo>
                    <a:pt x="1768474" y="82168"/>
                  </a:lnTo>
                  <a:lnTo>
                    <a:pt x="1768474" y="411099"/>
                  </a:lnTo>
                  <a:lnTo>
                    <a:pt x="1762029" y="443065"/>
                  </a:lnTo>
                  <a:lnTo>
                    <a:pt x="1744440" y="469185"/>
                  </a:lnTo>
                  <a:lnTo>
                    <a:pt x="1718325" y="486804"/>
                  </a:lnTo>
                  <a:lnTo>
                    <a:pt x="1686306" y="493268"/>
                  </a:lnTo>
                  <a:lnTo>
                    <a:pt x="82168" y="493268"/>
                  </a:lnTo>
                  <a:lnTo>
                    <a:pt x="50202" y="486804"/>
                  </a:lnTo>
                  <a:lnTo>
                    <a:pt x="24082" y="469185"/>
                  </a:lnTo>
                  <a:lnTo>
                    <a:pt x="6463" y="443065"/>
                  </a:lnTo>
                  <a:lnTo>
                    <a:pt x="0" y="411099"/>
                  </a:lnTo>
                  <a:lnTo>
                    <a:pt x="0" y="82168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2698242" y="4153661"/>
            <a:ext cx="146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marR="5080" indent="-20447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Distribution</a:t>
            </a:r>
            <a:r>
              <a:rPr sz="1200" b="1" spc="-6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System Modernization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2529395" y="2878264"/>
            <a:ext cx="1778635" cy="521970"/>
            <a:chOff x="2529395" y="2878264"/>
            <a:chExt cx="1778635" cy="521970"/>
          </a:xfrm>
        </p:grpSpPr>
        <p:sp>
          <p:nvSpPr>
            <p:cNvPr id="90" name="object 90"/>
            <p:cNvSpPr/>
            <p:nvPr/>
          </p:nvSpPr>
          <p:spPr>
            <a:xfrm>
              <a:off x="2543682" y="2892551"/>
              <a:ext cx="1750060" cy="493395"/>
            </a:xfrm>
            <a:custGeom>
              <a:avLst/>
              <a:gdLst/>
              <a:ahLst/>
              <a:cxnLst/>
              <a:rect l="l" t="t" r="r" b="b"/>
              <a:pathLst>
                <a:path w="1750060" h="493395">
                  <a:moveTo>
                    <a:pt x="1667509" y="0"/>
                  </a:moveTo>
                  <a:lnTo>
                    <a:pt x="82168" y="0"/>
                  </a:lnTo>
                  <a:lnTo>
                    <a:pt x="50202" y="6463"/>
                  </a:lnTo>
                  <a:lnTo>
                    <a:pt x="24082" y="24082"/>
                  </a:lnTo>
                  <a:lnTo>
                    <a:pt x="6463" y="50202"/>
                  </a:lnTo>
                  <a:lnTo>
                    <a:pt x="0" y="82169"/>
                  </a:lnTo>
                  <a:lnTo>
                    <a:pt x="0" y="411099"/>
                  </a:lnTo>
                  <a:lnTo>
                    <a:pt x="6463" y="443065"/>
                  </a:lnTo>
                  <a:lnTo>
                    <a:pt x="24082" y="469185"/>
                  </a:lnTo>
                  <a:lnTo>
                    <a:pt x="50202" y="486804"/>
                  </a:lnTo>
                  <a:lnTo>
                    <a:pt x="82168" y="493268"/>
                  </a:lnTo>
                  <a:lnTo>
                    <a:pt x="1667509" y="493268"/>
                  </a:lnTo>
                  <a:lnTo>
                    <a:pt x="1699549" y="486804"/>
                  </a:lnTo>
                  <a:lnTo>
                    <a:pt x="1725707" y="469185"/>
                  </a:lnTo>
                  <a:lnTo>
                    <a:pt x="1743340" y="443065"/>
                  </a:lnTo>
                  <a:lnTo>
                    <a:pt x="1749806" y="411099"/>
                  </a:lnTo>
                  <a:lnTo>
                    <a:pt x="1749806" y="82169"/>
                  </a:lnTo>
                  <a:lnTo>
                    <a:pt x="1743340" y="50202"/>
                  </a:lnTo>
                  <a:lnTo>
                    <a:pt x="1725707" y="24082"/>
                  </a:lnTo>
                  <a:lnTo>
                    <a:pt x="1699549" y="6463"/>
                  </a:lnTo>
                  <a:lnTo>
                    <a:pt x="1667509" y="0"/>
                  </a:lnTo>
                  <a:close/>
                </a:path>
              </a:pathLst>
            </a:custGeom>
            <a:solidFill>
              <a:srgbClr val="B7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543682" y="2892551"/>
              <a:ext cx="1750060" cy="493395"/>
            </a:xfrm>
            <a:custGeom>
              <a:avLst/>
              <a:gdLst/>
              <a:ahLst/>
              <a:cxnLst/>
              <a:rect l="l" t="t" r="r" b="b"/>
              <a:pathLst>
                <a:path w="1750060" h="493395">
                  <a:moveTo>
                    <a:pt x="0" y="82169"/>
                  </a:moveTo>
                  <a:lnTo>
                    <a:pt x="6463" y="50202"/>
                  </a:lnTo>
                  <a:lnTo>
                    <a:pt x="24082" y="24082"/>
                  </a:lnTo>
                  <a:lnTo>
                    <a:pt x="50202" y="6463"/>
                  </a:lnTo>
                  <a:lnTo>
                    <a:pt x="82168" y="0"/>
                  </a:lnTo>
                  <a:lnTo>
                    <a:pt x="1667509" y="0"/>
                  </a:lnTo>
                  <a:lnTo>
                    <a:pt x="1699549" y="6463"/>
                  </a:lnTo>
                  <a:lnTo>
                    <a:pt x="1725707" y="24082"/>
                  </a:lnTo>
                  <a:lnTo>
                    <a:pt x="1743340" y="50202"/>
                  </a:lnTo>
                  <a:lnTo>
                    <a:pt x="1749806" y="82169"/>
                  </a:lnTo>
                  <a:lnTo>
                    <a:pt x="1749806" y="411099"/>
                  </a:lnTo>
                  <a:lnTo>
                    <a:pt x="1743340" y="443065"/>
                  </a:lnTo>
                  <a:lnTo>
                    <a:pt x="1725707" y="469185"/>
                  </a:lnTo>
                  <a:lnTo>
                    <a:pt x="1699549" y="486804"/>
                  </a:lnTo>
                  <a:lnTo>
                    <a:pt x="1667509" y="493268"/>
                  </a:lnTo>
                  <a:lnTo>
                    <a:pt x="82168" y="493268"/>
                  </a:lnTo>
                  <a:lnTo>
                    <a:pt x="50202" y="486804"/>
                  </a:lnTo>
                  <a:lnTo>
                    <a:pt x="24082" y="469185"/>
                  </a:lnTo>
                  <a:lnTo>
                    <a:pt x="6463" y="443065"/>
                  </a:lnTo>
                  <a:lnTo>
                    <a:pt x="0" y="411099"/>
                  </a:lnTo>
                  <a:lnTo>
                    <a:pt x="0" y="82169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2614676" y="3027934"/>
            <a:ext cx="1607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Asset</a:t>
            </a:r>
            <a:r>
              <a:rPr sz="1200" b="1" spc="-5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Survey</a:t>
            </a:r>
            <a:r>
              <a:rPr sz="1200" b="1" spc="-5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and</a:t>
            </a:r>
            <a:r>
              <a:rPr sz="1200" b="1" spc="-3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00256A"/>
                </a:solidFill>
                <a:latin typeface="Arial"/>
                <a:cs typeface="Arial"/>
              </a:rPr>
              <a:t>GIS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2534856" y="4691316"/>
            <a:ext cx="1797685" cy="521970"/>
            <a:chOff x="2534856" y="4691316"/>
            <a:chExt cx="1797685" cy="521970"/>
          </a:xfrm>
        </p:grpSpPr>
        <p:sp>
          <p:nvSpPr>
            <p:cNvPr id="94" name="object 94"/>
            <p:cNvSpPr/>
            <p:nvPr/>
          </p:nvSpPr>
          <p:spPr>
            <a:xfrm>
              <a:off x="2549144" y="4705603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10" h="493395">
                  <a:moveTo>
                    <a:pt x="1686433" y="0"/>
                  </a:moveTo>
                  <a:lnTo>
                    <a:pt x="82295" y="0"/>
                  </a:lnTo>
                  <a:lnTo>
                    <a:pt x="50256" y="6465"/>
                  </a:lnTo>
                  <a:lnTo>
                    <a:pt x="24098" y="24098"/>
                  </a:lnTo>
                  <a:lnTo>
                    <a:pt x="6465" y="50256"/>
                  </a:lnTo>
                  <a:lnTo>
                    <a:pt x="0" y="82296"/>
                  </a:lnTo>
                  <a:lnTo>
                    <a:pt x="0" y="411099"/>
                  </a:lnTo>
                  <a:lnTo>
                    <a:pt x="6465" y="443065"/>
                  </a:lnTo>
                  <a:lnTo>
                    <a:pt x="24098" y="469185"/>
                  </a:lnTo>
                  <a:lnTo>
                    <a:pt x="50256" y="486804"/>
                  </a:lnTo>
                  <a:lnTo>
                    <a:pt x="82295" y="493268"/>
                  </a:lnTo>
                  <a:lnTo>
                    <a:pt x="1686433" y="493268"/>
                  </a:lnTo>
                  <a:lnTo>
                    <a:pt x="1718399" y="486804"/>
                  </a:lnTo>
                  <a:lnTo>
                    <a:pt x="1744519" y="469185"/>
                  </a:lnTo>
                  <a:lnTo>
                    <a:pt x="1762138" y="443065"/>
                  </a:lnTo>
                  <a:lnTo>
                    <a:pt x="1768602" y="411099"/>
                  </a:lnTo>
                  <a:lnTo>
                    <a:pt x="1768602" y="82296"/>
                  </a:lnTo>
                  <a:lnTo>
                    <a:pt x="1762138" y="50256"/>
                  </a:lnTo>
                  <a:lnTo>
                    <a:pt x="1744519" y="24098"/>
                  </a:lnTo>
                  <a:lnTo>
                    <a:pt x="1718399" y="6465"/>
                  </a:lnTo>
                  <a:lnTo>
                    <a:pt x="1686433" y="0"/>
                  </a:lnTo>
                  <a:close/>
                </a:path>
              </a:pathLst>
            </a:custGeom>
            <a:solidFill>
              <a:srgbClr val="B7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549144" y="4705603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10" h="493395">
                  <a:moveTo>
                    <a:pt x="0" y="82296"/>
                  </a:move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5" y="0"/>
                  </a:lnTo>
                  <a:lnTo>
                    <a:pt x="1686433" y="0"/>
                  </a:lnTo>
                  <a:lnTo>
                    <a:pt x="1718399" y="6465"/>
                  </a:lnTo>
                  <a:lnTo>
                    <a:pt x="1744519" y="24098"/>
                  </a:lnTo>
                  <a:lnTo>
                    <a:pt x="1762138" y="50256"/>
                  </a:lnTo>
                  <a:lnTo>
                    <a:pt x="1768602" y="82296"/>
                  </a:lnTo>
                  <a:lnTo>
                    <a:pt x="1768602" y="411099"/>
                  </a:lnTo>
                  <a:lnTo>
                    <a:pt x="1762138" y="443065"/>
                  </a:lnTo>
                  <a:lnTo>
                    <a:pt x="1744519" y="469185"/>
                  </a:lnTo>
                  <a:lnTo>
                    <a:pt x="1718399" y="486804"/>
                  </a:lnTo>
                  <a:lnTo>
                    <a:pt x="1686433" y="493268"/>
                  </a:lnTo>
                  <a:lnTo>
                    <a:pt x="82295" y="493268"/>
                  </a:lnTo>
                  <a:lnTo>
                    <a:pt x="50256" y="486804"/>
                  </a:lnTo>
                  <a:lnTo>
                    <a:pt x="24098" y="469185"/>
                  </a:lnTo>
                  <a:lnTo>
                    <a:pt x="6465" y="443065"/>
                  </a:lnTo>
                  <a:lnTo>
                    <a:pt x="0" y="411099"/>
                  </a:lnTo>
                  <a:lnTo>
                    <a:pt x="0" y="82296"/>
                  </a:lnTo>
                  <a:close/>
                </a:path>
              </a:pathLst>
            </a:custGeom>
            <a:ln w="28574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2547302" y="5282501"/>
            <a:ext cx="1797685" cy="521970"/>
            <a:chOff x="2547302" y="5282501"/>
            <a:chExt cx="1797685" cy="521970"/>
          </a:xfrm>
        </p:grpSpPr>
        <p:sp>
          <p:nvSpPr>
            <p:cNvPr id="97" name="object 97"/>
            <p:cNvSpPr/>
            <p:nvPr/>
          </p:nvSpPr>
          <p:spPr>
            <a:xfrm>
              <a:off x="2561589" y="5296789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10" h="493395">
                  <a:moveTo>
                    <a:pt x="1686433" y="0"/>
                  </a:moveTo>
                  <a:lnTo>
                    <a:pt x="82296" y="0"/>
                  </a:lnTo>
                  <a:lnTo>
                    <a:pt x="50256" y="6465"/>
                  </a:lnTo>
                  <a:lnTo>
                    <a:pt x="24098" y="24098"/>
                  </a:lnTo>
                  <a:lnTo>
                    <a:pt x="6465" y="50256"/>
                  </a:lnTo>
                  <a:lnTo>
                    <a:pt x="0" y="82296"/>
                  </a:lnTo>
                  <a:lnTo>
                    <a:pt x="0" y="411099"/>
                  </a:lnTo>
                  <a:lnTo>
                    <a:pt x="6465" y="443098"/>
                  </a:lnTo>
                  <a:lnTo>
                    <a:pt x="24098" y="469228"/>
                  </a:lnTo>
                  <a:lnTo>
                    <a:pt x="50256" y="486845"/>
                  </a:lnTo>
                  <a:lnTo>
                    <a:pt x="82296" y="493306"/>
                  </a:lnTo>
                  <a:lnTo>
                    <a:pt x="1686433" y="493306"/>
                  </a:lnTo>
                  <a:lnTo>
                    <a:pt x="1718399" y="486845"/>
                  </a:lnTo>
                  <a:lnTo>
                    <a:pt x="1744519" y="469228"/>
                  </a:lnTo>
                  <a:lnTo>
                    <a:pt x="1762138" y="443098"/>
                  </a:lnTo>
                  <a:lnTo>
                    <a:pt x="1768602" y="411099"/>
                  </a:lnTo>
                  <a:lnTo>
                    <a:pt x="1768602" y="82296"/>
                  </a:lnTo>
                  <a:lnTo>
                    <a:pt x="1762138" y="50256"/>
                  </a:lnTo>
                  <a:lnTo>
                    <a:pt x="1744519" y="24098"/>
                  </a:lnTo>
                  <a:lnTo>
                    <a:pt x="1718399" y="6465"/>
                  </a:lnTo>
                  <a:lnTo>
                    <a:pt x="1686433" y="0"/>
                  </a:lnTo>
                  <a:close/>
                </a:path>
              </a:pathLst>
            </a:custGeom>
            <a:solidFill>
              <a:srgbClr val="B7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561589" y="5296789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10" h="493395">
                  <a:moveTo>
                    <a:pt x="0" y="82296"/>
                  </a:move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6" y="0"/>
                  </a:lnTo>
                  <a:lnTo>
                    <a:pt x="1686433" y="0"/>
                  </a:lnTo>
                  <a:lnTo>
                    <a:pt x="1718399" y="6465"/>
                  </a:lnTo>
                  <a:lnTo>
                    <a:pt x="1744519" y="24098"/>
                  </a:lnTo>
                  <a:lnTo>
                    <a:pt x="1762138" y="50256"/>
                  </a:lnTo>
                  <a:lnTo>
                    <a:pt x="1768602" y="82296"/>
                  </a:lnTo>
                  <a:lnTo>
                    <a:pt x="1768602" y="411099"/>
                  </a:lnTo>
                  <a:lnTo>
                    <a:pt x="1762138" y="443098"/>
                  </a:lnTo>
                  <a:lnTo>
                    <a:pt x="1744519" y="469228"/>
                  </a:lnTo>
                  <a:lnTo>
                    <a:pt x="1718399" y="486845"/>
                  </a:lnTo>
                  <a:lnTo>
                    <a:pt x="1686433" y="493306"/>
                  </a:lnTo>
                  <a:lnTo>
                    <a:pt x="82296" y="493306"/>
                  </a:lnTo>
                  <a:lnTo>
                    <a:pt x="50256" y="486845"/>
                  </a:lnTo>
                  <a:lnTo>
                    <a:pt x="24098" y="469228"/>
                  </a:lnTo>
                  <a:lnTo>
                    <a:pt x="6465" y="443098"/>
                  </a:lnTo>
                  <a:lnTo>
                    <a:pt x="0" y="411099"/>
                  </a:lnTo>
                  <a:lnTo>
                    <a:pt x="0" y="82296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2644267" y="4757673"/>
            <a:ext cx="1576705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150" b="1" spc="-10" dirty="0">
                <a:solidFill>
                  <a:srgbClr val="00256A"/>
                </a:solidFill>
                <a:latin typeface="Arial"/>
                <a:cs typeface="Arial"/>
              </a:rPr>
              <a:t>Communication </a:t>
            </a:r>
            <a:r>
              <a:rPr sz="1150" b="1" dirty="0">
                <a:solidFill>
                  <a:srgbClr val="00256A"/>
                </a:solidFill>
                <a:latin typeface="Arial"/>
                <a:cs typeface="Arial"/>
              </a:rPr>
              <a:t>System</a:t>
            </a:r>
            <a:r>
              <a:rPr sz="1150" b="1" spc="-10" dirty="0">
                <a:solidFill>
                  <a:srgbClr val="00256A"/>
                </a:solidFill>
                <a:latin typeface="Arial"/>
                <a:cs typeface="Arial"/>
              </a:rPr>
              <a:t> Modernization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Arial"/>
              <a:cs typeface="Arial"/>
            </a:endParaRPr>
          </a:p>
          <a:p>
            <a:pPr marL="111760" marR="78105" algn="ctr">
              <a:lnSpc>
                <a:spcPct val="100000"/>
              </a:lnSpc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Asset</a:t>
            </a:r>
            <a:r>
              <a:rPr sz="1200" b="1" spc="-7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Maintenance Management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6401434" y="1304925"/>
            <a:ext cx="1781810" cy="704215"/>
            <a:chOff x="6401434" y="1304925"/>
            <a:chExt cx="1781810" cy="704215"/>
          </a:xfrm>
        </p:grpSpPr>
        <p:sp>
          <p:nvSpPr>
            <p:cNvPr id="101" name="object 101"/>
            <p:cNvSpPr/>
            <p:nvPr/>
          </p:nvSpPr>
          <p:spPr>
            <a:xfrm>
              <a:off x="6407784" y="1311275"/>
              <a:ext cx="1769110" cy="691515"/>
            </a:xfrm>
            <a:custGeom>
              <a:avLst/>
              <a:gdLst/>
              <a:ahLst/>
              <a:cxnLst/>
              <a:rect l="l" t="t" r="r" b="b"/>
              <a:pathLst>
                <a:path w="1769109" h="691514">
                  <a:moveTo>
                    <a:pt x="1653413" y="0"/>
                  </a:moveTo>
                  <a:lnTo>
                    <a:pt x="115188" y="0"/>
                  </a:lnTo>
                  <a:lnTo>
                    <a:pt x="70348" y="9050"/>
                  </a:lnTo>
                  <a:lnTo>
                    <a:pt x="33734" y="33734"/>
                  </a:lnTo>
                  <a:lnTo>
                    <a:pt x="9050" y="70348"/>
                  </a:lnTo>
                  <a:lnTo>
                    <a:pt x="0" y="115188"/>
                  </a:lnTo>
                  <a:lnTo>
                    <a:pt x="0" y="575945"/>
                  </a:lnTo>
                  <a:lnTo>
                    <a:pt x="9050" y="620732"/>
                  </a:lnTo>
                  <a:lnTo>
                    <a:pt x="33734" y="657351"/>
                  </a:lnTo>
                  <a:lnTo>
                    <a:pt x="70348" y="682065"/>
                  </a:lnTo>
                  <a:lnTo>
                    <a:pt x="115188" y="691134"/>
                  </a:lnTo>
                  <a:lnTo>
                    <a:pt x="1653413" y="691134"/>
                  </a:lnTo>
                  <a:lnTo>
                    <a:pt x="1698253" y="682065"/>
                  </a:lnTo>
                  <a:lnTo>
                    <a:pt x="1734867" y="657352"/>
                  </a:lnTo>
                  <a:lnTo>
                    <a:pt x="1759551" y="620732"/>
                  </a:lnTo>
                  <a:lnTo>
                    <a:pt x="1768601" y="575945"/>
                  </a:lnTo>
                  <a:lnTo>
                    <a:pt x="1768601" y="115188"/>
                  </a:lnTo>
                  <a:lnTo>
                    <a:pt x="1759551" y="70348"/>
                  </a:lnTo>
                  <a:lnTo>
                    <a:pt x="1734867" y="33734"/>
                  </a:lnTo>
                  <a:lnTo>
                    <a:pt x="1698253" y="9050"/>
                  </a:lnTo>
                  <a:lnTo>
                    <a:pt x="1653413" y="0"/>
                  </a:lnTo>
                  <a:close/>
                </a:path>
              </a:pathLst>
            </a:custGeom>
            <a:solidFill>
              <a:srgbClr val="AF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407784" y="1311275"/>
              <a:ext cx="1769110" cy="691515"/>
            </a:xfrm>
            <a:custGeom>
              <a:avLst/>
              <a:gdLst/>
              <a:ahLst/>
              <a:cxnLst/>
              <a:rect l="l" t="t" r="r" b="b"/>
              <a:pathLst>
                <a:path w="1769109" h="691514">
                  <a:moveTo>
                    <a:pt x="0" y="115188"/>
                  </a:moveTo>
                  <a:lnTo>
                    <a:pt x="9050" y="70348"/>
                  </a:lnTo>
                  <a:lnTo>
                    <a:pt x="33734" y="33734"/>
                  </a:lnTo>
                  <a:lnTo>
                    <a:pt x="70348" y="9050"/>
                  </a:lnTo>
                  <a:lnTo>
                    <a:pt x="115188" y="0"/>
                  </a:lnTo>
                  <a:lnTo>
                    <a:pt x="1653413" y="0"/>
                  </a:lnTo>
                  <a:lnTo>
                    <a:pt x="1698253" y="9050"/>
                  </a:lnTo>
                  <a:lnTo>
                    <a:pt x="1734867" y="33734"/>
                  </a:lnTo>
                  <a:lnTo>
                    <a:pt x="1759551" y="70348"/>
                  </a:lnTo>
                  <a:lnTo>
                    <a:pt x="1768601" y="115188"/>
                  </a:lnTo>
                  <a:lnTo>
                    <a:pt x="1768601" y="575945"/>
                  </a:lnTo>
                  <a:lnTo>
                    <a:pt x="1759551" y="620732"/>
                  </a:lnTo>
                  <a:lnTo>
                    <a:pt x="1734867" y="657352"/>
                  </a:lnTo>
                  <a:lnTo>
                    <a:pt x="1698253" y="682065"/>
                  </a:lnTo>
                  <a:lnTo>
                    <a:pt x="1653413" y="691134"/>
                  </a:lnTo>
                  <a:lnTo>
                    <a:pt x="115188" y="691134"/>
                  </a:lnTo>
                  <a:lnTo>
                    <a:pt x="70348" y="682065"/>
                  </a:lnTo>
                  <a:lnTo>
                    <a:pt x="33734" y="657351"/>
                  </a:lnTo>
                  <a:lnTo>
                    <a:pt x="9050" y="620732"/>
                  </a:lnTo>
                  <a:lnTo>
                    <a:pt x="0" y="575945"/>
                  </a:lnTo>
                  <a:lnTo>
                    <a:pt x="0" y="115188"/>
                  </a:lnTo>
                  <a:close/>
                </a:path>
              </a:pathLst>
            </a:custGeom>
            <a:ln w="12700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6658356" y="1457071"/>
            <a:ext cx="1282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735" marR="5080" indent="-16637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4.Revenue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Mgt. 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Audit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8283447" y="1304925"/>
            <a:ext cx="1781810" cy="704215"/>
            <a:chOff x="8283447" y="1304925"/>
            <a:chExt cx="1781810" cy="704215"/>
          </a:xfrm>
        </p:grpSpPr>
        <p:sp>
          <p:nvSpPr>
            <p:cNvPr id="105" name="object 105"/>
            <p:cNvSpPr/>
            <p:nvPr/>
          </p:nvSpPr>
          <p:spPr>
            <a:xfrm>
              <a:off x="8289797" y="1311275"/>
              <a:ext cx="1769110" cy="691515"/>
            </a:xfrm>
            <a:custGeom>
              <a:avLst/>
              <a:gdLst/>
              <a:ahLst/>
              <a:cxnLst/>
              <a:rect l="l" t="t" r="r" b="b"/>
              <a:pathLst>
                <a:path w="1769109" h="691514">
                  <a:moveTo>
                    <a:pt x="1653412" y="0"/>
                  </a:moveTo>
                  <a:lnTo>
                    <a:pt x="115188" y="0"/>
                  </a:lnTo>
                  <a:lnTo>
                    <a:pt x="70348" y="9050"/>
                  </a:lnTo>
                  <a:lnTo>
                    <a:pt x="33734" y="33734"/>
                  </a:lnTo>
                  <a:lnTo>
                    <a:pt x="9050" y="70348"/>
                  </a:lnTo>
                  <a:lnTo>
                    <a:pt x="0" y="115188"/>
                  </a:lnTo>
                  <a:lnTo>
                    <a:pt x="0" y="575945"/>
                  </a:lnTo>
                  <a:lnTo>
                    <a:pt x="9050" y="620732"/>
                  </a:lnTo>
                  <a:lnTo>
                    <a:pt x="33734" y="657351"/>
                  </a:lnTo>
                  <a:lnTo>
                    <a:pt x="70348" y="682065"/>
                  </a:lnTo>
                  <a:lnTo>
                    <a:pt x="115188" y="691134"/>
                  </a:lnTo>
                  <a:lnTo>
                    <a:pt x="1653412" y="691134"/>
                  </a:lnTo>
                  <a:lnTo>
                    <a:pt x="1698253" y="682065"/>
                  </a:lnTo>
                  <a:lnTo>
                    <a:pt x="1734867" y="657352"/>
                  </a:lnTo>
                  <a:lnTo>
                    <a:pt x="1759551" y="620732"/>
                  </a:lnTo>
                  <a:lnTo>
                    <a:pt x="1768602" y="575945"/>
                  </a:lnTo>
                  <a:lnTo>
                    <a:pt x="1768602" y="115188"/>
                  </a:lnTo>
                  <a:lnTo>
                    <a:pt x="1759551" y="70348"/>
                  </a:lnTo>
                  <a:lnTo>
                    <a:pt x="1734867" y="33734"/>
                  </a:lnTo>
                  <a:lnTo>
                    <a:pt x="1698253" y="9050"/>
                  </a:lnTo>
                  <a:lnTo>
                    <a:pt x="1653412" y="0"/>
                  </a:lnTo>
                  <a:close/>
                </a:path>
              </a:pathLst>
            </a:custGeom>
            <a:solidFill>
              <a:srgbClr val="BB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289797" y="1311275"/>
              <a:ext cx="1769110" cy="691515"/>
            </a:xfrm>
            <a:custGeom>
              <a:avLst/>
              <a:gdLst/>
              <a:ahLst/>
              <a:cxnLst/>
              <a:rect l="l" t="t" r="r" b="b"/>
              <a:pathLst>
                <a:path w="1769109" h="691514">
                  <a:moveTo>
                    <a:pt x="0" y="115188"/>
                  </a:moveTo>
                  <a:lnTo>
                    <a:pt x="9050" y="70348"/>
                  </a:lnTo>
                  <a:lnTo>
                    <a:pt x="33734" y="33734"/>
                  </a:lnTo>
                  <a:lnTo>
                    <a:pt x="70348" y="9050"/>
                  </a:lnTo>
                  <a:lnTo>
                    <a:pt x="115188" y="0"/>
                  </a:lnTo>
                  <a:lnTo>
                    <a:pt x="1653412" y="0"/>
                  </a:lnTo>
                  <a:lnTo>
                    <a:pt x="1698253" y="9050"/>
                  </a:lnTo>
                  <a:lnTo>
                    <a:pt x="1734867" y="33734"/>
                  </a:lnTo>
                  <a:lnTo>
                    <a:pt x="1759551" y="70348"/>
                  </a:lnTo>
                  <a:lnTo>
                    <a:pt x="1768602" y="115188"/>
                  </a:lnTo>
                  <a:lnTo>
                    <a:pt x="1768602" y="575945"/>
                  </a:lnTo>
                  <a:lnTo>
                    <a:pt x="1759551" y="620732"/>
                  </a:lnTo>
                  <a:lnTo>
                    <a:pt x="1734867" y="657352"/>
                  </a:lnTo>
                  <a:lnTo>
                    <a:pt x="1698253" y="682065"/>
                  </a:lnTo>
                  <a:lnTo>
                    <a:pt x="1653412" y="691134"/>
                  </a:lnTo>
                  <a:lnTo>
                    <a:pt x="115188" y="691134"/>
                  </a:lnTo>
                  <a:lnTo>
                    <a:pt x="70348" y="682065"/>
                  </a:lnTo>
                  <a:lnTo>
                    <a:pt x="33734" y="657351"/>
                  </a:lnTo>
                  <a:lnTo>
                    <a:pt x="9050" y="620732"/>
                  </a:lnTo>
                  <a:lnTo>
                    <a:pt x="0" y="575945"/>
                  </a:lnTo>
                  <a:lnTo>
                    <a:pt x="0" y="115188"/>
                  </a:lnTo>
                  <a:close/>
                </a:path>
              </a:pathLst>
            </a:custGeom>
            <a:ln w="12700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8755380" y="1548510"/>
            <a:ext cx="8521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5.Customer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8275256" y="2300668"/>
            <a:ext cx="1797685" cy="521970"/>
            <a:chOff x="8275256" y="2300668"/>
            <a:chExt cx="1797685" cy="521970"/>
          </a:xfrm>
        </p:grpSpPr>
        <p:sp>
          <p:nvSpPr>
            <p:cNvPr id="109" name="object 109"/>
            <p:cNvSpPr/>
            <p:nvPr/>
          </p:nvSpPr>
          <p:spPr>
            <a:xfrm>
              <a:off x="8289543" y="2314955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09" h="493394">
                  <a:moveTo>
                    <a:pt x="1686432" y="0"/>
                  </a:moveTo>
                  <a:lnTo>
                    <a:pt x="82296" y="0"/>
                  </a:lnTo>
                  <a:lnTo>
                    <a:pt x="50256" y="6463"/>
                  </a:lnTo>
                  <a:lnTo>
                    <a:pt x="24098" y="24082"/>
                  </a:lnTo>
                  <a:lnTo>
                    <a:pt x="6465" y="50202"/>
                  </a:lnTo>
                  <a:lnTo>
                    <a:pt x="0" y="82169"/>
                  </a:lnTo>
                  <a:lnTo>
                    <a:pt x="0" y="411099"/>
                  </a:lnTo>
                  <a:lnTo>
                    <a:pt x="6465" y="443065"/>
                  </a:lnTo>
                  <a:lnTo>
                    <a:pt x="24098" y="469185"/>
                  </a:lnTo>
                  <a:lnTo>
                    <a:pt x="50256" y="486804"/>
                  </a:lnTo>
                  <a:lnTo>
                    <a:pt x="82296" y="493268"/>
                  </a:lnTo>
                  <a:lnTo>
                    <a:pt x="1686432" y="493268"/>
                  </a:lnTo>
                  <a:lnTo>
                    <a:pt x="1718399" y="486804"/>
                  </a:lnTo>
                  <a:lnTo>
                    <a:pt x="1744519" y="469185"/>
                  </a:lnTo>
                  <a:lnTo>
                    <a:pt x="1762138" y="443065"/>
                  </a:lnTo>
                  <a:lnTo>
                    <a:pt x="1768602" y="411099"/>
                  </a:lnTo>
                  <a:lnTo>
                    <a:pt x="1768602" y="82169"/>
                  </a:lnTo>
                  <a:lnTo>
                    <a:pt x="1762138" y="50202"/>
                  </a:lnTo>
                  <a:lnTo>
                    <a:pt x="1744519" y="24082"/>
                  </a:lnTo>
                  <a:lnTo>
                    <a:pt x="1718399" y="6463"/>
                  </a:lnTo>
                  <a:lnTo>
                    <a:pt x="1686432" y="0"/>
                  </a:lnTo>
                  <a:close/>
                </a:path>
              </a:pathLst>
            </a:custGeom>
            <a:solidFill>
              <a:srgbClr val="F7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289543" y="2314955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09" h="493394">
                  <a:moveTo>
                    <a:pt x="0" y="82169"/>
                  </a:moveTo>
                  <a:lnTo>
                    <a:pt x="6465" y="50202"/>
                  </a:lnTo>
                  <a:lnTo>
                    <a:pt x="24098" y="24082"/>
                  </a:lnTo>
                  <a:lnTo>
                    <a:pt x="50256" y="6463"/>
                  </a:lnTo>
                  <a:lnTo>
                    <a:pt x="82296" y="0"/>
                  </a:lnTo>
                  <a:lnTo>
                    <a:pt x="1686432" y="0"/>
                  </a:lnTo>
                  <a:lnTo>
                    <a:pt x="1718399" y="6463"/>
                  </a:lnTo>
                  <a:lnTo>
                    <a:pt x="1744519" y="24082"/>
                  </a:lnTo>
                  <a:lnTo>
                    <a:pt x="1762138" y="50202"/>
                  </a:lnTo>
                  <a:lnTo>
                    <a:pt x="1768602" y="82169"/>
                  </a:lnTo>
                  <a:lnTo>
                    <a:pt x="1768602" y="411099"/>
                  </a:lnTo>
                  <a:lnTo>
                    <a:pt x="1762138" y="443065"/>
                  </a:lnTo>
                  <a:lnTo>
                    <a:pt x="1744519" y="469185"/>
                  </a:lnTo>
                  <a:lnTo>
                    <a:pt x="1718399" y="486804"/>
                  </a:lnTo>
                  <a:lnTo>
                    <a:pt x="1686432" y="493268"/>
                  </a:lnTo>
                  <a:lnTo>
                    <a:pt x="82296" y="493268"/>
                  </a:lnTo>
                  <a:lnTo>
                    <a:pt x="50256" y="486804"/>
                  </a:lnTo>
                  <a:lnTo>
                    <a:pt x="24098" y="469185"/>
                  </a:lnTo>
                  <a:lnTo>
                    <a:pt x="6465" y="443065"/>
                  </a:lnTo>
                  <a:lnTo>
                    <a:pt x="0" y="411099"/>
                  </a:lnTo>
                  <a:lnTo>
                    <a:pt x="0" y="82169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8565260" y="2358897"/>
            <a:ext cx="1219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9075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Consumer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Connection</a:t>
            </a:r>
            <a:r>
              <a:rPr sz="1200" b="1" spc="-6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00256A"/>
                </a:solidFill>
                <a:latin typeface="Arial"/>
                <a:cs typeface="Arial"/>
              </a:rPr>
              <a:t>Mgt.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8275256" y="2920174"/>
            <a:ext cx="1797685" cy="521970"/>
            <a:chOff x="8275256" y="2920174"/>
            <a:chExt cx="1797685" cy="521970"/>
          </a:xfrm>
        </p:grpSpPr>
        <p:sp>
          <p:nvSpPr>
            <p:cNvPr id="113" name="object 113"/>
            <p:cNvSpPr/>
            <p:nvPr/>
          </p:nvSpPr>
          <p:spPr>
            <a:xfrm>
              <a:off x="8289543" y="2934461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09" h="493395">
                  <a:moveTo>
                    <a:pt x="1686432" y="0"/>
                  </a:moveTo>
                  <a:lnTo>
                    <a:pt x="82296" y="0"/>
                  </a:lnTo>
                  <a:lnTo>
                    <a:pt x="50256" y="6463"/>
                  </a:lnTo>
                  <a:lnTo>
                    <a:pt x="24098" y="24082"/>
                  </a:lnTo>
                  <a:lnTo>
                    <a:pt x="6465" y="50202"/>
                  </a:lnTo>
                  <a:lnTo>
                    <a:pt x="0" y="82168"/>
                  </a:lnTo>
                  <a:lnTo>
                    <a:pt x="0" y="410972"/>
                  </a:lnTo>
                  <a:lnTo>
                    <a:pt x="6465" y="443011"/>
                  </a:lnTo>
                  <a:lnTo>
                    <a:pt x="24098" y="469169"/>
                  </a:lnTo>
                  <a:lnTo>
                    <a:pt x="50256" y="486802"/>
                  </a:lnTo>
                  <a:lnTo>
                    <a:pt x="82296" y="493267"/>
                  </a:lnTo>
                  <a:lnTo>
                    <a:pt x="1686432" y="493267"/>
                  </a:lnTo>
                  <a:lnTo>
                    <a:pt x="1718399" y="486802"/>
                  </a:lnTo>
                  <a:lnTo>
                    <a:pt x="1744519" y="469169"/>
                  </a:lnTo>
                  <a:lnTo>
                    <a:pt x="1762138" y="443011"/>
                  </a:lnTo>
                  <a:lnTo>
                    <a:pt x="1768602" y="410972"/>
                  </a:lnTo>
                  <a:lnTo>
                    <a:pt x="1768602" y="82168"/>
                  </a:lnTo>
                  <a:lnTo>
                    <a:pt x="1762138" y="50202"/>
                  </a:lnTo>
                  <a:lnTo>
                    <a:pt x="1744519" y="24082"/>
                  </a:lnTo>
                  <a:lnTo>
                    <a:pt x="1718399" y="6463"/>
                  </a:lnTo>
                  <a:lnTo>
                    <a:pt x="1686432" y="0"/>
                  </a:lnTo>
                  <a:close/>
                </a:path>
              </a:pathLst>
            </a:custGeom>
            <a:solidFill>
              <a:srgbClr val="F7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289543" y="2934461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09" h="493395">
                  <a:moveTo>
                    <a:pt x="0" y="82168"/>
                  </a:moveTo>
                  <a:lnTo>
                    <a:pt x="6465" y="50202"/>
                  </a:lnTo>
                  <a:lnTo>
                    <a:pt x="24098" y="24082"/>
                  </a:lnTo>
                  <a:lnTo>
                    <a:pt x="50256" y="6463"/>
                  </a:lnTo>
                  <a:lnTo>
                    <a:pt x="82296" y="0"/>
                  </a:lnTo>
                  <a:lnTo>
                    <a:pt x="1686432" y="0"/>
                  </a:lnTo>
                  <a:lnTo>
                    <a:pt x="1718399" y="6463"/>
                  </a:lnTo>
                  <a:lnTo>
                    <a:pt x="1744519" y="24082"/>
                  </a:lnTo>
                  <a:lnTo>
                    <a:pt x="1762138" y="50202"/>
                  </a:lnTo>
                  <a:lnTo>
                    <a:pt x="1768602" y="82168"/>
                  </a:lnTo>
                  <a:lnTo>
                    <a:pt x="1768602" y="410972"/>
                  </a:lnTo>
                  <a:lnTo>
                    <a:pt x="1762138" y="443011"/>
                  </a:lnTo>
                  <a:lnTo>
                    <a:pt x="1744519" y="469169"/>
                  </a:lnTo>
                  <a:lnTo>
                    <a:pt x="1718399" y="486802"/>
                  </a:lnTo>
                  <a:lnTo>
                    <a:pt x="1686432" y="493267"/>
                  </a:lnTo>
                  <a:lnTo>
                    <a:pt x="82296" y="493267"/>
                  </a:lnTo>
                  <a:lnTo>
                    <a:pt x="50256" y="486802"/>
                  </a:lnTo>
                  <a:lnTo>
                    <a:pt x="24098" y="469169"/>
                  </a:lnTo>
                  <a:lnTo>
                    <a:pt x="6465" y="443011"/>
                  </a:lnTo>
                  <a:lnTo>
                    <a:pt x="0" y="410972"/>
                  </a:lnTo>
                  <a:lnTo>
                    <a:pt x="0" y="82168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8615553" y="2978658"/>
            <a:ext cx="1116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Customer</a:t>
            </a:r>
            <a:r>
              <a:rPr sz="1200" b="1" spc="-7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00256A"/>
                </a:solidFill>
                <a:latin typeface="Arial"/>
                <a:cs typeface="Arial"/>
              </a:rPr>
              <a:t>Care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Infrastructure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8287702" y="3517201"/>
            <a:ext cx="1797685" cy="521970"/>
            <a:chOff x="8287702" y="3517201"/>
            <a:chExt cx="1797685" cy="521970"/>
          </a:xfrm>
        </p:grpSpPr>
        <p:sp>
          <p:nvSpPr>
            <p:cNvPr id="117" name="object 117"/>
            <p:cNvSpPr/>
            <p:nvPr/>
          </p:nvSpPr>
          <p:spPr>
            <a:xfrm>
              <a:off x="8301990" y="3531489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09" h="493395">
                  <a:moveTo>
                    <a:pt x="1686305" y="0"/>
                  </a:moveTo>
                  <a:lnTo>
                    <a:pt x="82295" y="0"/>
                  </a:lnTo>
                  <a:lnTo>
                    <a:pt x="50256" y="6445"/>
                  </a:lnTo>
                  <a:lnTo>
                    <a:pt x="24098" y="24034"/>
                  </a:lnTo>
                  <a:lnTo>
                    <a:pt x="6465" y="50149"/>
                  </a:lnTo>
                  <a:lnTo>
                    <a:pt x="0" y="82168"/>
                  </a:lnTo>
                  <a:lnTo>
                    <a:pt x="0" y="410972"/>
                  </a:lnTo>
                  <a:lnTo>
                    <a:pt x="6465" y="442991"/>
                  </a:lnTo>
                  <a:lnTo>
                    <a:pt x="24098" y="469106"/>
                  </a:lnTo>
                  <a:lnTo>
                    <a:pt x="50256" y="486695"/>
                  </a:lnTo>
                  <a:lnTo>
                    <a:pt x="82295" y="493141"/>
                  </a:lnTo>
                  <a:lnTo>
                    <a:pt x="1686305" y="493141"/>
                  </a:lnTo>
                  <a:lnTo>
                    <a:pt x="1718345" y="486695"/>
                  </a:lnTo>
                  <a:lnTo>
                    <a:pt x="1744503" y="469106"/>
                  </a:lnTo>
                  <a:lnTo>
                    <a:pt x="1762136" y="442991"/>
                  </a:lnTo>
                  <a:lnTo>
                    <a:pt x="1768602" y="410972"/>
                  </a:lnTo>
                  <a:lnTo>
                    <a:pt x="1768602" y="82168"/>
                  </a:lnTo>
                  <a:lnTo>
                    <a:pt x="1762136" y="50149"/>
                  </a:lnTo>
                  <a:lnTo>
                    <a:pt x="1744503" y="24034"/>
                  </a:lnTo>
                  <a:lnTo>
                    <a:pt x="1718345" y="6445"/>
                  </a:lnTo>
                  <a:lnTo>
                    <a:pt x="1686305" y="0"/>
                  </a:lnTo>
                  <a:close/>
                </a:path>
              </a:pathLst>
            </a:custGeom>
            <a:solidFill>
              <a:srgbClr val="F7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301990" y="3531489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09" h="493395">
                  <a:moveTo>
                    <a:pt x="0" y="82168"/>
                  </a:moveTo>
                  <a:lnTo>
                    <a:pt x="6465" y="50149"/>
                  </a:lnTo>
                  <a:lnTo>
                    <a:pt x="24098" y="24034"/>
                  </a:lnTo>
                  <a:lnTo>
                    <a:pt x="50256" y="6445"/>
                  </a:lnTo>
                  <a:lnTo>
                    <a:pt x="82295" y="0"/>
                  </a:lnTo>
                  <a:lnTo>
                    <a:pt x="1686305" y="0"/>
                  </a:lnTo>
                  <a:lnTo>
                    <a:pt x="1718345" y="6445"/>
                  </a:lnTo>
                  <a:lnTo>
                    <a:pt x="1744503" y="24034"/>
                  </a:lnTo>
                  <a:lnTo>
                    <a:pt x="1762136" y="50149"/>
                  </a:lnTo>
                  <a:lnTo>
                    <a:pt x="1768602" y="82168"/>
                  </a:lnTo>
                  <a:lnTo>
                    <a:pt x="1768602" y="410972"/>
                  </a:lnTo>
                  <a:lnTo>
                    <a:pt x="1762136" y="442991"/>
                  </a:lnTo>
                  <a:lnTo>
                    <a:pt x="1744503" y="469106"/>
                  </a:lnTo>
                  <a:lnTo>
                    <a:pt x="1718345" y="486695"/>
                  </a:lnTo>
                  <a:lnTo>
                    <a:pt x="1686305" y="493141"/>
                  </a:lnTo>
                  <a:lnTo>
                    <a:pt x="82295" y="493141"/>
                  </a:lnTo>
                  <a:lnTo>
                    <a:pt x="50256" y="486695"/>
                  </a:lnTo>
                  <a:lnTo>
                    <a:pt x="24098" y="469106"/>
                  </a:lnTo>
                  <a:lnTo>
                    <a:pt x="6465" y="442991"/>
                  </a:lnTo>
                  <a:lnTo>
                    <a:pt x="0" y="410972"/>
                  </a:lnTo>
                  <a:lnTo>
                    <a:pt x="0" y="82168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8382761" y="3575684"/>
            <a:ext cx="1609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402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Consumer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Engagement</a:t>
            </a:r>
            <a:r>
              <a:rPr sz="1200" b="1" spc="-8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Program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8287702" y="4103560"/>
            <a:ext cx="1797685" cy="521970"/>
            <a:chOff x="8287702" y="4103560"/>
            <a:chExt cx="1797685" cy="521970"/>
          </a:xfrm>
        </p:grpSpPr>
        <p:sp>
          <p:nvSpPr>
            <p:cNvPr id="121" name="object 121"/>
            <p:cNvSpPr/>
            <p:nvPr/>
          </p:nvSpPr>
          <p:spPr>
            <a:xfrm>
              <a:off x="8301990" y="4117847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09" h="493395">
                  <a:moveTo>
                    <a:pt x="1686305" y="0"/>
                  </a:moveTo>
                  <a:lnTo>
                    <a:pt x="82295" y="0"/>
                  </a:lnTo>
                  <a:lnTo>
                    <a:pt x="50256" y="6465"/>
                  </a:lnTo>
                  <a:lnTo>
                    <a:pt x="24098" y="24098"/>
                  </a:lnTo>
                  <a:lnTo>
                    <a:pt x="6465" y="50256"/>
                  </a:lnTo>
                  <a:lnTo>
                    <a:pt x="0" y="82295"/>
                  </a:lnTo>
                  <a:lnTo>
                    <a:pt x="0" y="411099"/>
                  </a:lnTo>
                  <a:lnTo>
                    <a:pt x="6465" y="443065"/>
                  </a:lnTo>
                  <a:lnTo>
                    <a:pt x="24098" y="469185"/>
                  </a:lnTo>
                  <a:lnTo>
                    <a:pt x="50256" y="486804"/>
                  </a:lnTo>
                  <a:lnTo>
                    <a:pt x="82295" y="493268"/>
                  </a:lnTo>
                  <a:lnTo>
                    <a:pt x="1686305" y="493268"/>
                  </a:lnTo>
                  <a:lnTo>
                    <a:pt x="1718345" y="486804"/>
                  </a:lnTo>
                  <a:lnTo>
                    <a:pt x="1744503" y="469185"/>
                  </a:lnTo>
                  <a:lnTo>
                    <a:pt x="1762136" y="443065"/>
                  </a:lnTo>
                  <a:lnTo>
                    <a:pt x="1768602" y="411099"/>
                  </a:lnTo>
                  <a:lnTo>
                    <a:pt x="1768602" y="82295"/>
                  </a:lnTo>
                  <a:lnTo>
                    <a:pt x="1762136" y="50256"/>
                  </a:lnTo>
                  <a:lnTo>
                    <a:pt x="1744503" y="24098"/>
                  </a:lnTo>
                  <a:lnTo>
                    <a:pt x="1718345" y="6465"/>
                  </a:lnTo>
                  <a:lnTo>
                    <a:pt x="1686305" y="0"/>
                  </a:lnTo>
                  <a:close/>
                </a:path>
              </a:pathLst>
            </a:custGeom>
            <a:solidFill>
              <a:srgbClr val="F7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301990" y="4117847"/>
              <a:ext cx="1769110" cy="493395"/>
            </a:xfrm>
            <a:custGeom>
              <a:avLst/>
              <a:gdLst/>
              <a:ahLst/>
              <a:cxnLst/>
              <a:rect l="l" t="t" r="r" b="b"/>
              <a:pathLst>
                <a:path w="1769109" h="493395">
                  <a:moveTo>
                    <a:pt x="0" y="82295"/>
                  </a:move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5" y="0"/>
                  </a:lnTo>
                  <a:lnTo>
                    <a:pt x="1686305" y="0"/>
                  </a:lnTo>
                  <a:lnTo>
                    <a:pt x="1718345" y="6465"/>
                  </a:lnTo>
                  <a:lnTo>
                    <a:pt x="1744503" y="24098"/>
                  </a:lnTo>
                  <a:lnTo>
                    <a:pt x="1762136" y="50256"/>
                  </a:lnTo>
                  <a:lnTo>
                    <a:pt x="1768602" y="82295"/>
                  </a:lnTo>
                  <a:lnTo>
                    <a:pt x="1768602" y="411099"/>
                  </a:lnTo>
                  <a:lnTo>
                    <a:pt x="1762136" y="443065"/>
                  </a:lnTo>
                  <a:lnTo>
                    <a:pt x="1744503" y="469185"/>
                  </a:lnTo>
                  <a:lnTo>
                    <a:pt x="1718345" y="486804"/>
                  </a:lnTo>
                  <a:lnTo>
                    <a:pt x="1686305" y="493268"/>
                  </a:lnTo>
                  <a:lnTo>
                    <a:pt x="82295" y="493268"/>
                  </a:lnTo>
                  <a:lnTo>
                    <a:pt x="50256" y="486804"/>
                  </a:lnTo>
                  <a:lnTo>
                    <a:pt x="24098" y="469185"/>
                  </a:lnTo>
                  <a:lnTo>
                    <a:pt x="6465" y="443065"/>
                  </a:lnTo>
                  <a:lnTo>
                    <a:pt x="0" y="411099"/>
                  </a:lnTo>
                  <a:lnTo>
                    <a:pt x="0" y="82295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8713469" y="4253610"/>
            <a:ext cx="948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Net</a:t>
            </a:r>
            <a:r>
              <a:rPr sz="1200" b="1" spc="-2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Metering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6" name="object 1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124" name="object 124"/>
          <p:cNvSpPr txBox="1"/>
          <p:nvPr/>
        </p:nvSpPr>
        <p:spPr>
          <a:xfrm>
            <a:off x="468274" y="763016"/>
            <a:ext cx="8807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C00000"/>
                </a:solidFill>
                <a:latin typeface="Arial"/>
                <a:cs typeface="Arial"/>
              </a:rPr>
              <a:t>Domains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73835" y="2745638"/>
            <a:ext cx="252095" cy="13074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20" dirty="0">
                <a:solidFill>
                  <a:srgbClr val="C00000"/>
                </a:solidFill>
                <a:latin typeface="Arial"/>
                <a:cs typeface="Arial"/>
              </a:rPr>
              <a:t>Sub-</a:t>
            </a:r>
            <a:r>
              <a:rPr sz="1600" b="1" spc="-10" dirty="0">
                <a:solidFill>
                  <a:srgbClr val="C00000"/>
                </a:solidFill>
                <a:latin typeface="Arial"/>
                <a:cs typeface="Arial"/>
              </a:rPr>
              <a:t>domains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8D"/>
                </a:solidFill>
              </a:rPr>
              <a:t>Design</a:t>
            </a:r>
            <a:r>
              <a:rPr sz="1800" spc="-40" dirty="0">
                <a:solidFill>
                  <a:srgbClr val="00338D"/>
                </a:solidFill>
              </a:rPr>
              <a:t> </a:t>
            </a:r>
            <a:r>
              <a:rPr sz="1800" spc="-10" dirty="0">
                <a:solidFill>
                  <a:srgbClr val="00338D"/>
                </a:solidFill>
              </a:rPr>
              <a:t>Consideration:</a:t>
            </a:r>
            <a:r>
              <a:rPr sz="1800" spc="-55" dirty="0">
                <a:solidFill>
                  <a:srgbClr val="00338D"/>
                </a:solidFill>
              </a:rPr>
              <a:t> </a:t>
            </a:r>
            <a:r>
              <a:rPr sz="1800" dirty="0">
                <a:solidFill>
                  <a:srgbClr val="00338D"/>
                </a:solidFill>
              </a:rPr>
              <a:t>Levels</a:t>
            </a:r>
            <a:r>
              <a:rPr sz="1800" spc="-35" dirty="0">
                <a:solidFill>
                  <a:srgbClr val="00338D"/>
                </a:solidFill>
              </a:rPr>
              <a:t> </a:t>
            </a:r>
            <a:r>
              <a:rPr sz="1800" dirty="0">
                <a:solidFill>
                  <a:srgbClr val="00338D"/>
                </a:solidFill>
              </a:rPr>
              <a:t>within</a:t>
            </a:r>
            <a:r>
              <a:rPr sz="1800" spc="-80" dirty="0">
                <a:solidFill>
                  <a:srgbClr val="00338D"/>
                </a:solidFill>
              </a:rPr>
              <a:t> </a:t>
            </a:r>
            <a:r>
              <a:rPr sz="1800" dirty="0">
                <a:solidFill>
                  <a:srgbClr val="00338D"/>
                </a:solidFill>
              </a:rPr>
              <a:t>each</a:t>
            </a:r>
            <a:r>
              <a:rPr sz="1800" spc="-40" dirty="0">
                <a:solidFill>
                  <a:srgbClr val="00338D"/>
                </a:solidFill>
              </a:rPr>
              <a:t> </a:t>
            </a:r>
            <a:r>
              <a:rPr sz="1800" dirty="0">
                <a:solidFill>
                  <a:srgbClr val="00338D"/>
                </a:solidFill>
              </a:rPr>
              <a:t>sub-domain</a:t>
            </a:r>
            <a:r>
              <a:rPr sz="1800" spc="-45" dirty="0">
                <a:solidFill>
                  <a:srgbClr val="00338D"/>
                </a:solidFill>
              </a:rPr>
              <a:t> </a:t>
            </a:r>
            <a:r>
              <a:rPr sz="1800" dirty="0">
                <a:solidFill>
                  <a:srgbClr val="00338D"/>
                </a:solidFill>
              </a:rPr>
              <a:t>map</a:t>
            </a:r>
            <a:r>
              <a:rPr sz="1800" spc="-35" dirty="0">
                <a:solidFill>
                  <a:srgbClr val="00338D"/>
                </a:solidFill>
              </a:rPr>
              <a:t> </a:t>
            </a:r>
            <a:r>
              <a:rPr sz="1800" dirty="0">
                <a:solidFill>
                  <a:srgbClr val="00338D"/>
                </a:solidFill>
              </a:rPr>
              <a:t>the</a:t>
            </a:r>
            <a:r>
              <a:rPr sz="1800" spc="-40" dirty="0">
                <a:solidFill>
                  <a:srgbClr val="00338D"/>
                </a:solidFill>
              </a:rPr>
              <a:t> </a:t>
            </a:r>
            <a:r>
              <a:rPr sz="1800" dirty="0">
                <a:solidFill>
                  <a:srgbClr val="00338D"/>
                </a:solidFill>
              </a:rPr>
              <a:t>journeys</a:t>
            </a:r>
            <a:r>
              <a:rPr sz="1800" spc="-40" dirty="0">
                <a:solidFill>
                  <a:srgbClr val="00338D"/>
                </a:solidFill>
              </a:rPr>
              <a:t> </a:t>
            </a:r>
            <a:r>
              <a:rPr sz="1800" dirty="0">
                <a:solidFill>
                  <a:srgbClr val="00338D"/>
                </a:solidFill>
              </a:rPr>
              <a:t>as</a:t>
            </a:r>
            <a:r>
              <a:rPr sz="1800" spc="-35" dirty="0">
                <a:solidFill>
                  <a:srgbClr val="00338D"/>
                </a:solidFill>
              </a:rPr>
              <a:t> </a:t>
            </a:r>
            <a:r>
              <a:rPr sz="1800" dirty="0">
                <a:solidFill>
                  <a:srgbClr val="00338D"/>
                </a:solidFill>
              </a:rPr>
              <a:t>the</a:t>
            </a:r>
            <a:r>
              <a:rPr sz="1800" spc="-50" dirty="0">
                <a:solidFill>
                  <a:srgbClr val="00338D"/>
                </a:solidFill>
              </a:rPr>
              <a:t> </a:t>
            </a:r>
            <a:r>
              <a:rPr sz="1800" dirty="0">
                <a:solidFill>
                  <a:srgbClr val="00338D"/>
                </a:solidFill>
              </a:rPr>
              <a:t>process</a:t>
            </a:r>
            <a:r>
              <a:rPr sz="1800" spc="-35" dirty="0">
                <a:solidFill>
                  <a:srgbClr val="00338D"/>
                </a:solidFill>
              </a:rPr>
              <a:t> </a:t>
            </a:r>
            <a:r>
              <a:rPr sz="1800" dirty="0">
                <a:solidFill>
                  <a:srgbClr val="00338D"/>
                </a:solidFill>
              </a:rPr>
              <a:t>matures,</a:t>
            </a:r>
            <a:r>
              <a:rPr sz="1800" spc="-25" dirty="0">
                <a:solidFill>
                  <a:srgbClr val="00338D"/>
                </a:solidFill>
              </a:rPr>
              <a:t> </a:t>
            </a:r>
            <a:r>
              <a:rPr sz="1800" spc="-10" dirty="0">
                <a:solidFill>
                  <a:srgbClr val="00338D"/>
                </a:solidFill>
              </a:rPr>
              <a:t>hence </a:t>
            </a:r>
            <a:r>
              <a:rPr sz="1800" dirty="0">
                <a:solidFill>
                  <a:srgbClr val="00338D"/>
                </a:solidFill>
              </a:rPr>
              <a:t>support</a:t>
            </a:r>
            <a:r>
              <a:rPr sz="1800" spc="-5" dirty="0">
                <a:solidFill>
                  <a:srgbClr val="00338D"/>
                </a:solidFill>
              </a:rPr>
              <a:t> </a:t>
            </a:r>
            <a:r>
              <a:rPr sz="1800" dirty="0">
                <a:solidFill>
                  <a:srgbClr val="00338D"/>
                </a:solidFill>
              </a:rPr>
              <a:t>defining</a:t>
            </a:r>
            <a:r>
              <a:rPr sz="1800" spc="-10" dirty="0">
                <a:solidFill>
                  <a:srgbClr val="00338D"/>
                </a:solidFill>
              </a:rPr>
              <a:t> </a:t>
            </a:r>
            <a:r>
              <a:rPr sz="1800" spc="-35" dirty="0">
                <a:solidFill>
                  <a:srgbClr val="00338D"/>
                </a:solidFill>
              </a:rPr>
              <a:t>‘To-</a:t>
            </a:r>
            <a:r>
              <a:rPr sz="1800" dirty="0">
                <a:solidFill>
                  <a:srgbClr val="00338D"/>
                </a:solidFill>
              </a:rPr>
              <a:t>be </a:t>
            </a:r>
            <a:r>
              <a:rPr sz="1800" spc="-10" dirty="0">
                <a:solidFill>
                  <a:srgbClr val="00338D"/>
                </a:solidFill>
              </a:rPr>
              <a:t>targets’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0" y="724692"/>
            <a:ext cx="12192000" cy="24765"/>
          </a:xfrm>
          <a:custGeom>
            <a:avLst/>
            <a:gdLst/>
            <a:ahLst/>
            <a:cxnLst/>
            <a:rect l="l" t="t" r="r" b="b"/>
            <a:pathLst>
              <a:path w="12192000" h="24765">
                <a:moveTo>
                  <a:pt x="0" y="24734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338199" y="2335529"/>
            <a:ext cx="9374505" cy="2956560"/>
            <a:chOff x="1338199" y="2335529"/>
            <a:chExt cx="9374505" cy="2956560"/>
          </a:xfrm>
        </p:grpSpPr>
        <p:sp>
          <p:nvSpPr>
            <p:cNvPr id="5" name="object 5"/>
            <p:cNvSpPr/>
            <p:nvPr/>
          </p:nvSpPr>
          <p:spPr>
            <a:xfrm>
              <a:off x="2300986" y="3181476"/>
              <a:ext cx="7864475" cy="1343660"/>
            </a:xfrm>
            <a:custGeom>
              <a:avLst/>
              <a:gdLst/>
              <a:ahLst/>
              <a:cxnLst/>
              <a:rect l="l" t="t" r="r" b="b"/>
              <a:pathLst>
                <a:path w="7864475" h="1343660">
                  <a:moveTo>
                    <a:pt x="7025228" y="67437"/>
                  </a:moveTo>
                  <a:lnTo>
                    <a:pt x="6731381" y="67437"/>
                  </a:lnTo>
                  <a:lnTo>
                    <a:pt x="6782212" y="69500"/>
                  </a:lnTo>
                  <a:lnTo>
                    <a:pt x="6831686" y="75562"/>
                  </a:lnTo>
                  <a:lnTo>
                    <a:pt x="6879582" y="85434"/>
                  </a:lnTo>
                  <a:lnTo>
                    <a:pt x="6925676" y="98924"/>
                  </a:lnTo>
                  <a:lnTo>
                    <a:pt x="6969747" y="115843"/>
                  </a:lnTo>
                  <a:lnTo>
                    <a:pt x="7011570" y="136000"/>
                  </a:lnTo>
                  <a:lnTo>
                    <a:pt x="7050925" y="159205"/>
                  </a:lnTo>
                  <a:lnTo>
                    <a:pt x="7087587" y="185267"/>
                  </a:lnTo>
                  <a:lnTo>
                    <a:pt x="7121336" y="213996"/>
                  </a:lnTo>
                  <a:lnTo>
                    <a:pt x="7151947" y="245203"/>
                  </a:lnTo>
                  <a:lnTo>
                    <a:pt x="7179200" y="278696"/>
                  </a:lnTo>
                  <a:lnTo>
                    <a:pt x="7202870" y="314285"/>
                  </a:lnTo>
                  <a:lnTo>
                    <a:pt x="7222735" y="351781"/>
                  </a:lnTo>
                  <a:lnTo>
                    <a:pt x="7238574" y="390992"/>
                  </a:lnTo>
                  <a:lnTo>
                    <a:pt x="7250162" y="431728"/>
                  </a:lnTo>
                  <a:lnTo>
                    <a:pt x="7257279" y="473800"/>
                  </a:lnTo>
                  <a:lnTo>
                    <a:pt x="7259679" y="516636"/>
                  </a:lnTo>
                  <a:lnTo>
                    <a:pt x="7259700" y="828675"/>
                  </a:lnTo>
                  <a:lnTo>
                    <a:pt x="7261923" y="873046"/>
                  </a:lnTo>
                  <a:lnTo>
                    <a:pt x="7268470" y="916382"/>
                  </a:lnTo>
                  <a:lnTo>
                    <a:pt x="7279157" y="958526"/>
                  </a:lnTo>
                  <a:lnTo>
                    <a:pt x="7293801" y="999322"/>
                  </a:lnTo>
                  <a:lnTo>
                    <a:pt x="7312221" y="1038615"/>
                  </a:lnTo>
                  <a:lnTo>
                    <a:pt x="7334232" y="1076250"/>
                  </a:lnTo>
                  <a:lnTo>
                    <a:pt x="7359651" y="1112069"/>
                  </a:lnTo>
                  <a:lnTo>
                    <a:pt x="7388297" y="1145918"/>
                  </a:lnTo>
                  <a:lnTo>
                    <a:pt x="7419985" y="1177641"/>
                  </a:lnTo>
                  <a:lnTo>
                    <a:pt x="7454533" y="1207082"/>
                  </a:lnTo>
                  <a:lnTo>
                    <a:pt x="7491758" y="1234085"/>
                  </a:lnTo>
                  <a:lnTo>
                    <a:pt x="7531477" y="1258494"/>
                  </a:lnTo>
                  <a:lnTo>
                    <a:pt x="7573507" y="1280155"/>
                  </a:lnTo>
                  <a:lnTo>
                    <a:pt x="7617664" y="1298910"/>
                  </a:lnTo>
                  <a:lnTo>
                    <a:pt x="7663767" y="1314604"/>
                  </a:lnTo>
                  <a:lnTo>
                    <a:pt x="7711631" y="1327082"/>
                  </a:lnTo>
                  <a:lnTo>
                    <a:pt x="7761075" y="1336188"/>
                  </a:lnTo>
                  <a:lnTo>
                    <a:pt x="7811914" y="1341766"/>
                  </a:lnTo>
                  <a:lnTo>
                    <a:pt x="7863967" y="1343660"/>
                  </a:lnTo>
                  <a:lnTo>
                    <a:pt x="7863967" y="1278636"/>
                  </a:lnTo>
                  <a:lnTo>
                    <a:pt x="7336028" y="828675"/>
                  </a:lnTo>
                  <a:lnTo>
                    <a:pt x="7335907" y="514604"/>
                  </a:lnTo>
                  <a:lnTo>
                    <a:pt x="7333862" y="473800"/>
                  </a:lnTo>
                  <a:lnTo>
                    <a:pt x="7327258" y="429321"/>
                  </a:lnTo>
                  <a:lnTo>
                    <a:pt x="7316570" y="387191"/>
                  </a:lnTo>
                  <a:lnTo>
                    <a:pt x="7301923" y="346412"/>
                  </a:lnTo>
                  <a:lnTo>
                    <a:pt x="7283500" y="307141"/>
                  </a:lnTo>
                  <a:lnTo>
                    <a:pt x="7261484" y="269531"/>
                  </a:lnTo>
                  <a:lnTo>
                    <a:pt x="7236058" y="233739"/>
                  </a:lnTo>
                  <a:lnTo>
                    <a:pt x="7207403" y="199918"/>
                  </a:lnTo>
                  <a:lnTo>
                    <a:pt x="7175702" y="168225"/>
                  </a:lnTo>
                  <a:lnTo>
                    <a:pt x="7141139" y="138815"/>
                  </a:lnTo>
                  <a:lnTo>
                    <a:pt x="7103896" y="111841"/>
                  </a:lnTo>
                  <a:lnTo>
                    <a:pt x="7064155" y="87460"/>
                  </a:lnTo>
                  <a:lnTo>
                    <a:pt x="7025228" y="67437"/>
                  </a:lnTo>
                  <a:close/>
                </a:path>
                <a:path w="7864475" h="1343660">
                  <a:moveTo>
                    <a:pt x="3395578" y="65024"/>
                  </a:moveTo>
                  <a:lnTo>
                    <a:pt x="3101975" y="65024"/>
                  </a:lnTo>
                  <a:lnTo>
                    <a:pt x="3154267" y="67208"/>
                  </a:lnTo>
                  <a:lnTo>
                    <a:pt x="3205513" y="73689"/>
                  </a:lnTo>
                  <a:lnTo>
                    <a:pt x="3255429" y="84359"/>
                  </a:lnTo>
                  <a:lnTo>
                    <a:pt x="3303730" y="99107"/>
                  </a:lnTo>
                  <a:lnTo>
                    <a:pt x="3350132" y="117826"/>
                  </a:lnTo>
                  <a:lnTo>
                    <a:pt x="3394350" y="140408"/>
                  </a:lnTo>
                  <a:lnTo>
                    <a:pt x="3436101" y="166743"/>
                  </a:lnTo>
                  <a:lnTo>
                    <a:pt x="3475101" y="196723"/>
                  </a:lnTo>
                  <a:lnTo>
                    <a:pt x="3515020" y="234732"/>
                  </a:lnTo>
                  <a:lnTo>
                    <a:pt x="3549310" y="275805"/>
                  </a:lnTo>
                  <a:lnTo>
                    <a:pt x="3577784" y="319583"/>
                  </a:lnTo>
                  <a:lnTo>
                    <a:pt x="3600255" y="365710"/>
                  </a:lnTo>
                  <a:lnTo>
                    <a:pt x="3616537" y="413828"/>
                  </a:lnTo>
                  <a:lnTo>
                    <a:pt x="3626443" y="463578"/>
                  </a:lnTo>
                  <a:lnTo>
                    <a:pt x="3629787" y="514604"/>
                  </a:lnTo>
                  <a:lnTo>
                    <a:pt x="3629825" y="812546"/>
                  </a:lnTo>
                  <a:lnTo>
                    <a:pt x="3632006" y="856041"/>
                  </a:lnTo>
                  <a:lnTo>
                    <a:pt x="3638543" y="899275"/>
                  </a:lnTo>
                  <a:lnTo>
                    <a:pt x="3649215" y="941329"/>
                  </a:lnTo>
                  <a:lnTo>
                    <a:pt x="3663839" y="982048"/>
                  </a:lnTo>
                  <a:lnTo>
                    <a:pt x="3682232" y="1021274"/>
                  </a:lnTo>
                  <a:lnTo>
                    <a:pt x="3704212" y="1058853"/>
                  </a:lnTo>
                  <a:lnTo>
                    <a:pt x="3729595" y="1094627"/>
                  </a:lnTo>
                  <a:lnTo>
                    <a:pt x="3758199" y="1128442"/>
                  </a:lnTo>
                  <a:lnTo>
                    <a:pt x="3789842" y="1160140"/>
                  </a:lnTo>
                  <a:lnTo>
                    <a:pt x="3824340" y="1189565"/>
                  </a:lnTo>
                  <a:lnTo>
                    <a:pt x="3861510" y="1216563"/>
                  </a:lnTo>
                  <a:lnTo>
                    <a:pt x="3901171" y="1240976"/>
                  </a:lnTo>
                  <a:lnTo>
                    <a:pt x="3943139" y="1262648"/>
                  </a:lnTo>
                  <a:lnTo>
                    <a:pt x="3987231" y="1281423"/>
                  </a:lnTo>
                  <a:lnTo>
                    <a:pt x="4033265" y="1297146"/>
                  </a:lnTo>
                  <a:lnTo>
                    <a:pt x="4081058" y="1309660"/>
                  </a:lnTo>
                  <a:lnTo>
                    <a:pt x="4130427" y="1318809"/>
                  </a:lnTo>
                  <a:lnTo>
                    <a:pt x="4181190" y="1324437"/>
                  </a:lnTo>
                  <a:lnTo>
                    <a:pt x="4233164" y="1326388"/>
                  </a:lnTo>
                  <a:lnTo>
                    <a:pt x="4916678" y="1327150"/>
                  </a:lnTo>
                  <a:lnTo>
                    <a:pt x="4970070" y="1325196"/>
                  </a:lnTo>
                  <a:lnTo>
                    <a:pt x="5022488" y="1319384"/>
                  </a:lnTo>
                  <a:lnTo>
                    <a:pt x="5073711" y="1309788"/>
                  </a:lnTo>
                  <a:lnTo>
                    <a:pt x="5123516" y="1296483"/>
                  </a:lnTo>
                  <a:lnTo>
                    <a:pt x="5171682" y="1279542"/>
                  </a:lnTo>
                  <a:lnTo>
                    <a:pt x="5211018" y="1262126"/>
                  </a:lnTo>
                  <a:lnTo>
                    <a:pt x="4915662" y="1262126"/>
                  </a:lnTo>
                  <a:lnTo>
                    <a:pt x="4233164" y="1261364"/>
                  </a:lnTo>
                  <a:lnTo>
                    <a:pt x="4182485" y="1259217"/>
                  </a:lnTo>
                  <a:lnTo>
                    <a:pt x="4133156" y="1253084"/>
                  </a:lnTo>
                  <a:lnTo>
                    <a:pt x="4085396" y="1243155"/>
                  </a:lnTo>
                  <a:lnTo>
                    <a:pt x="4039430" y="1229618"/>
                  </a:lnTo>
                  <a:lnTo>
                    <a:pt x="3995480" y="1212664"/>
                  </a:lnTo>
                  <a:lnTo>
                    <a:pt x="3953767" y="1192483"/>
                  </a:lnTo>
                  <a:lnTo>
                    <a:pt x="3914515" y="1169264"/>
                  </a:lnTo>
                  <a:lnTo>
                    <a:pt x="3877945" y="1143198"/>
                  </a:lnTo>
                  <a:lnTo>
                    <a:pt x="3844281" y="1114474"/>
                  </a:lnTo>
                  <a:lnTo>
                    <a:pt x="3813744" y="1083282"/>
                  </a:lnTo>
                  <a:lnTo>
                    <a:pt x="3786557" y="1049812"/>
                  </a:lnTo>
                  <a:lnTo>
                    <a:pt x="3762943" y="1014254"/>
                  </a:lnTo>
                  <a:lnTo>
                    <a:pt x="3743123" y="976797"/>
                  </a:lnTo>
                  <a:lnTo>
                    <a:pt x="3727321" y="937632"/>
                  </a:lnTo>
                  <a:lnTo>
                    <a:pt x="3715758" y="896948"/>
                  </a:lnTo>
                  <a:lnTo>
                    <a:pt x="3708657" y="854935"/>
                  </a:lnTo>
                  <a:lnTo>
                    <a:pt x="3706283" y="812546"/>
                  </a:lnTo>
                  <a:lnTo>
                    <a:pt x="3706241" y="514604"/>
                  </a:lnTo>
                  <a:lnTo>
                    <a:pt x="3703316" y="463459"/>
                  </a:lnTo>
                  <a:lnTo>
                    <a:pt x="3694628" y="413369"/>
                  </a:lnTo>
                  <a:lnTo>
                    <a:pt x="3680309" y="364612"/>
                  </a:lnTo>
                  <a:lnTo>
                    <a:pt x="3660489" y="317468"/>
                  </a:lnTo>
                  <a:lnTo>
                    <a:pt x="3635299" y="272217"/>
                  </a:lnTo>
                  <a:lnTo>
                    <a:pt x="3604871" y="229139"/>
                  </a:lnTo>
                  <a:lnTo>
                    <a:pt x="3569335" y="188514"/>
                  </a:lnTo>
                  <a:lnTo>
                    <a:pt x="3528822" y="150622"/>
                  </a:lnTo>
                  <a:lnTo>
                    <a:pt x="3489411" y="119868"/>
                  </a:lnTo>
                  <a:lnTo>
                    <a:pt x="3447449" y="92431"/>
                  </a:lnTo>
                  <a:lnTo>
                    <a:pt x="3403171" y="68391"/>
                  </a:lnTo>
                  <a:lnTo>
                    <a:pt x="3395578" y="65024"/>
                  </a:lnTo>
                  <a:close/>
                </a:path>
                <a:path w="7864475" h="1343660">
                  <a:moveTo>
                    <a:pt x="6731381" y="2412"/>
                  </a:moveTo>
                  <a:lnTo>
                    <a:pt x="6049264" y="2412"/>
                  </a:lnTo>
                  <a:lnTo>
                    <a:pt x="5997135" y="4303"/>
                  </a:lnTo>
                  <a:lnTo>
                    <a:pt x="5946227" y="9872"/>
                  </a:lnTo>
                  <a:lnTo>
                    <a:pt x="5896723" y="18964"/>
                  </a:lnTo>
                  <a:lnTo>
                    <a:pt x="5848806" y="31424"/>
                  </a:lnTo>
                  <a:lnTo>
                    <a:pt x="5802656" y="47097"/>
                  </a:lnTo>
                  <a:lnTo>
                    <a:pt x="5758458" y="65827"/>
                  </a:lnTo>
                  <a:lnTo>
                    <a:pt x="5716394" y="87460"/>
                  </a:lnTo>
                  <a:lnTo>
                    <a:pt x="5676646" y="111841"/>
                  </a:lnTo>
                  <a:lnTo>
                    <a:pt x="5639396" y="138815"/>
                  </a:lnTo>
                  <a:lnTo>
                    <a:pt x="5604828" y="168225"/>
                  </a:lnTo>
                  <a:lnTo>
                    <a:pt x="5573124" y="199918"/>
                  </a:lnTo>
                  <a:lnTo>
                    <a:pt x="5544466" y="233739"/>
                  </a:lnTo>
                  <a:lnTo>
                    <a:pt x="5519037" y="269531"/>
                  </a:lnTo>
                  <a:lnTo>
                    <a:pt x="5497019" y="307141"/>
                  </a:lnTo>
                  <a:lnTo>
                    <a:pt x="5478595" y="346412"/>
                  </a:lnTo>
                  <a:lnTo>
                    <a:pt x="5463948" y="387191"/>
                  </a:lnTo>
                  <a:lnTo>
                    <a:pt x="5453259" y="429321"/>
                  </a:lnTo>
                  <a:lnTo>
                    <a:pt x="5446762" y="472321"/>
                  </a:lnTo>
                  <a:lnTo>
                    <a:pt x="5444610" y="514604"/>
                  </a:lnTo>
                  <a:lnTo>
                    <a:pt x="5444490" y="812546"/>
                  </a:lnTo>
                  <a:lnTo>
                    <a:pt x="5441146" y="863592"/>
                  </a:lnTo>
                  <a:lnTo>
                    <a:pt x="5431240" y="913397"/>
                  </a:lnTo>
                  <a:lnTo>
                    <a:pt x="5414958" y="961589"/>
                  </a:lnTo>
                  <a:lnTo>
                    <a:pt x="5392487" y="1007797"/>
                  </a:lnTo>
                  <a:lnTo>
                    <a:pt x="5364013" y="1051650"/>
                  </a:lnTo>
                  <a:lnTo>
                    <a:pt x="5329723" y="1092777"/>
                  </a:lnTo>
                  <a:lnTo>
                    <a:pt x="5289804" y="1130808"/>
                  </a:lnTo>
                  <a:lnTo>
                    <a:pt x="5250804" y="1160807"/>
                  </a:lnTo>
                  <a:lnTo>
                    <a:pt x="5209053" y="1187116"/>
                  </a:lnTo>
                  <a:lnTo>
                    <a:pt x="5164835" y="1209639"/>
                  </a:lnTo>
                  <a:lnTo>
                    <a:pt x="5118433" y="1228280"/>
                  </a:lnTo>
                  <a:lnTo>
                    <a:pt x="5070132" y="1242945"/>
                  </a:lnTo>
                  <a:lnTo>
                    <a:pt x="5020216" y="1253537"/>
                  </a:lnTo>
                  <a:lnTo>
                    <a:pt x="4968970" y="1259963"/>
                  </a:lnTo>
                  <a:lnTo>
                    <a:pt x="4916678" y="1262126"/>
                  </a:lnTo>
                  <a:lnTo>
                    <a:pt x="5211018" y="1262126"/>
                  </a:lnTo>
                  <a:lnTo>
                    <a:pt x="5262211" y="1235051"/>
                  </a:lnTo>
                  <a:lnTo>
                    <a:pt x="5304130" y="1207649"/>
                  </a:lnTo>
                  <a:lnTo>
                    <a:pt x="5343524" y="1176909"/>
                  </a:lnTo>
                  <a:lnTo>
                    <a:pt x="5379779" y="1143353"/>
                  </a:lnTo>
                  <a:lnTo>
                    <a:pt x="5412114" y="1107592"/>
                  </a:lnTo>
                  <a:lnTo>
                    <a:pt x="5440435" y="1069829"/>
                  </a:lnTo>
                  <a:lnTo>
                    <a:pt x="5464651" y="1030265"/>
                  </a:lnTo>
                  <a:lnTo>
                    <a:pt x="5484671" y="989104"/>
                  </a:lnTo>
                  <a:lnTo>
                    <a:pt x="5500402" y="946549"/>
                  </a:lnTo>
                  <a:lnTo>
                    <a:pt x="5511753" y="902803"/>
                  </a:lnTo>
                  <a:lnTo>
                    <a:pt x="5518630" y="858067"/>
                  </a:lnTo>
                  <a:lnTo>
                    <a:pt x="5520944" y="812546"/>
                  </a:lnTo>
                  <a:lnTo>
                    <a:pt x="5520965" y="516636"/>
                  </a:lnTo>
                  <a:lnTo>
                    <a:pt x="5523365" y="473800"/>
                  </a:lnTo>
                  <a:lnTo>
                    <a:pt x="5530482" y="431728"/>
                  </a:lnTo>
                  <a:lnTo>
                    <a:pt x="5542070" y="390992"/>
                  </a:lnTo>
                  <a:lnTo>
                    <a:pt x="5557909" y="351781"/>
                  </a:lnTo>
                  <a:lnTo>
                    <a:pt x="5577774" y="314285"/>
                  </a:lnTo>
                  <a:lnTo>
                    <a:pt x="5601444" y="278696"/>
                  </a:lnTo>
                  <a:lnTo>
                    <a:pt x="5628697" y="245203"/>
                  </a:lnTo>
                  <a:lnTo>
                    <a:pt x="5659308" y="213996"/>
                  </a:lnTo>
                  <a:lnTo>
                    <a:pt x="5693057" y="185267"/>
                  </a:lnTo>
                  <a:lnTo>
                    <a:pt x="5729719" y="159205"/>
                  </a:lnTo>
                  <a:lnTo>
                    <a:pt x="5769074" y="136000"/>
                  </a:lnTo>
                  <a:lnTo>
                    <a:pt x="5810897" y="115843"/>
                  </a:lnTo>
                  <a:lnTo>
                    <a:pt x="5854968" y="98924"/>
                  </a:lnTo>
                  <a:lnTo>
                    <a:pt x="5901062" y="85434"/>
                  </a:lnTo>
                  <a:lnTo>
                    <a:pt x="5948958" y="75562"/>
                  </a:lnTo>
                  <a:lnTo>
                    <a:pt x="5998432" y="69500"/>
                  </a:lnTo>
                  <a:lnTo>
                    <a:pt x="6049264" y="67437"/>
                  </a:lnTo>
                  <a:lnTo>
                    <a:pt x="7025228" y="67437"/>
                  </a:lnTo>
                  <a:lnTo>
                    <a:pt x="7022099" y="65827"/>
                  </a:lnTo>
                  <a:lnTo>
                    <a:pt x="6977911" y="47097"/>
                  </a:lnTo>
                  <a:lnTo>
                    <a:pt x="6931774" y="31424"/>
                  </a:lnTo>
                  <a:lnTo>
                    <a:pt x="6883869" y="18964"/>
                  </a:lnTo>
                  <a:lnTo>
                    <a:pt x="6834381" y="9872"/>
                  </a:lnTo>
                  <a:lnTo>
                    <a:pt x="6783490" y="4303"/>
                  </a:lnTo>
                  <a:lnTo>
                    <a:pt x="6731381" y="2412"/>
                  </a:lnTo>
                  <a:close/>
                </a:path>
                <a:path w="7864475" h="1343660">
                  <a:moveTo>
                    <a:pt x="3101975" y="0"/>
                  </a:moveTo>
                  <a:lnTo>
                    <a:pt x="603757" y="2032"/>
                  </a:lnTo>
                  <a:lnTo>
                    <a:pt x="551709" y="3925"/>
                  </a:lnTo>
                  <a:lnTo>
                    <a:pt x="500881" y="9502"/>
                  </a:lnTo>
                  <a:lnTo>
                    <a:pt x="451456" y="18607"/>
                  </a:lnTo>
                  <a:lnTo>
                    <a:pt x="403616" y="31083"/>
                  </a:lnTo>
                  <a:lnTo>
                    <a:pt x="357542" y="46774"/>
                  </a:lnTo>
                  <a:lnTo>
                    <a:pt x="313418" y="65524"/>
                  </a:lnTo>
                  <a:lnTo>
                    <a:pt x="271424" y="87177"/>
                  </a:lnTo>
                  <a:lnTo>
                    <a:pt x="231743" y="111578"/>
                  </a:lnTo>
                  <a:lnTo>
                    <a:pt x="194558" y="138569"/>
                  </a:lnTo>
                  <a:lnTo>
                    <a:pt x="160050" y="167994"/>
                  </a:lnTo>
                  <a:lnTo>
                    <a:pt x="128402" y="199699"/>
                  </a:lnTo>
                  <a:lnTo>
                    <a:pt x="99794" y="233526"/>
                  </a:lnTo>
                  <a:lnTo>
                    <a:pt x="74411" y="269319"/>
                  </a:lnTo>
                  <a:lnTo>
                    <a:pt x="52433" y="306923"/>
                  </a:lnTo>
                  <a:lnTo>
                    <a:pt x="34042" y="346181"/>
                  </a:lnTo>
                  <a:lnTo>
                    <a:pt x="19422" y="386938"/>
                  </a:lnTo>
                  <a:lnTo>
                    <a:pt x="8753" y="429036"/>
                  </a:lnTo>
                  <a:lnTo>
                    <a:pt x="2218" y="472321"/>
                  </a:lnTo>
                  <a:lnTo>
                    <a:pt x="0" y="516636"/>
                  </a:lnTo>
                  <a:lnTo>
                    <a:pt x="76326" y="516636"/>
                  </a:lnTo>
                  <a:lnTo>
                    <a:pt x="78748" y="473419"/>
                  </a:lnTo>
                  <a:lnTo>
                    <a:pt x="85863" y="431347"/>
                  </a:lnTo>
                  <a:lnTo>
                    <a:pt x="97448" y="390611"/>
                  </a:lnTo>
                  <a:lnTo>
                    <a:pt x="113280" y="351400"/>
                  </a:lnTo>
                  <a:lnTo>
                    <a:pt x="133135" y="313904"/>
                  </a:lnTo>
                  <a:lnTo>
                    <a:pt x="156788" y="278315"/>
                  </a:lnTo>
                  <a:lnTo>
                    <a:pt x="184017" y="244822"/>
                  </a:lnTo>
                  <a:lnTo>
                    <a:pt x="214598" y="213615"/>
                  </a:lnTo>
                  <a:lnTo>
                    <a:pt x="248308" y="184886"/>
                  </a:lnTo>
                  <a:lnTo>
                    <a:pt x="284921" y="158824"/>
                  </a:lnTo>
                  <a:lnTo>
                    <a:pt x="324216" y="135619"/>
                  </a:lnTo>
                  <a:lnTo>
                    <a:pt x="365968" y="115462"/>
                  </a:lnTo>
                  <a:lnTo>
                    <a:pt x="409953" y="98543"/>
                  </a:lnTo>
                  <a:lnTo>
                    <a:pt x="455948" y="85053"/>
                  </a:lnTo>
                  <a:lnTo>
                    <a:pt x="503730" y="75181"/>
                  </a:lnTo>
                  <a:lnTo>
                    <a:pt x="553074" y="69119"/>
                  </a:lnTo>
                  <a:lnTo>
                    <a:pt x="603757" y="67056"/>
                  </a:lnTo>
                  <a:lnTo>
                    <a:pt x="3395578" y="65024"/>
                  </a:lnTo>
                  <a:lnTo>
                    <a:pt x="3356812" y="47829"/>
                  </a:lnTo>
                  <a:lnTo>
                    <a:pt x="3308604" y="30825"/>
                  </a:lnTo>
                  <a:lnTo>
                    <a:pt x="3258782" y="17460"/>
                  </a:lnTo>
                  <a:lnTo>
                    <a:pt x="3207580" y="7813"/>
                  </a:lnTo>
                  <a:lnTo>
                    <a:pt x="3155233" y="1966"/>
                  </a:lnTo>
                  <a:lnTo>
                    <a:pt x="310197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8199" y="3665981"/>
              <a:ext cx="2113280" cy="1547495"/>
            </a:xfrm>
            <a:custGeom>
              <a:avLst/>
              <a:gdLst/>
              <a:ahLst/>
              <a:cxnLst/>
              <a:rect l="l" t="t" r="r" b="b"/>
              <a:pathLst>
                <a:path w="2113279" h="1547495">
                  <a:moveTo>
                    <a:pt x="1584578" y="0"/>
                  </a:moveTo>
                  <a:lnTo>
                    <a:pt x="528319" y="0"/>
                  </a:lnTo>
                  <a:lnTo>
                    <a:pt x="0" y="773811"/>
                  </a:lnTo>
                  <a:lnTo>
                    <a:pt x="528319" y="1547241"/>
                  </a:lnTo>
                  <a:lnTo>
                    <a:pt x="1584578" y="1547241"/>
                  </a:lnTo>
                  <a:lnTo>
                    <a:pt x="2112899" y="773811"/>
                  </a:lnTo>
                  <a:lnTo>
                    <a:pt x="158457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40510" y="3813682"/>
              <a:ext cx="1708785" cy="1252220"/>
            </a:xfrm>
            <a:custGeom>
              <a:avLst/>
              <a:gdLst/>
              <a:ahLst/>
              <a:cxnLst/>
              <a:rect l="l" t="t" r="r" b="b"/>
              <a:pathLst>
                <a:path w="1708785" h="1252220">
                  <a:moveTo>
                    <a:pt x="1281430" y="0"/>
                  </a:moveTo>
                  <a:lnTo>
                    <a:pt x="427354" y="0"/>
                  </a:lnTo>
                  <a:lnTo>
                    <a:pt x="0" y="626110"/>
                  </a:lnTo>
                  <a:lnTo>
                    <a:pt x="427354" y="1251839"/>
                  </a:lnTo>
                  <a:lnTo>
                    <a:pt x="1281430" y="1251839"/>
                  </a:lnTo>
                  <a:lnTo>
                    <a:pt x="1708277" y="626110"/>
                  </a:lnTo>
                  <a:lnTo>
                    <a:pt x="1281430" y="0"/>
                  </a:lnTo>
                  <a:close/>
                </a:path>
              </a:pathLst>
            </a:custGeom>
            <a:solidFill>
              <a:srgbClr val="25A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52902" y="2412364"/>
              <a:ext cx="2113280" cy="1549400"/>
            </a:xfrm>
            <a:custGeom>
              <a:avLst/>
              <a:gdLst/>
              <a:ahLst/>
              <a:cxnLst/>
              <a:rect l="l" t="t" r="r" b="b"/>
              <a:pathLst>
                <a:path w="2113279" h="1549400">
                  <a:moveTo>
                    <a:pt x="1584706" y="0"/>
                  </a:moveTo>
                  <a:lnTo>
                    <a:pt x="528447" y="0"/>
                  </a:lnTo>
                  <a:lnTo>
                    <a:pt x="0" y="774700"/>
                  </a:lnTo>
                  <a:lnTo>
                    <a:pt x="528447" y="1549019"/>
                  </a:lnTo>
                  <a:lnTo>
                    <a:pt x="1584706" y="1549019"/>
                  </a:lnTo>
                  <a:lnTo>
                    <a:pt x="2113026" y="774700"/>
                  </a:lnTo>
                  <a:lnTo>
                    <a:pt x="158470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55340" y="2560065"/>
              <a:ext cx="1708785" cy="1252220"/>
            </a:xfrm>
            <a:custGeom>
              <a:avLst/>
              <a:gdLst/>
              <a:ahLst/>
              <a:cxnLst/>
              <a:rect l="l" t="t" r="r" b="b"/>
              <a:pathLst>
                <a:path w="1708785" h="1252220">
                  <a:moveTo>
                    <a:pt x="1280922" y="0"/>
                  </a:moveTo>
                  <a:lnTo>
                    <a:pt x="426720" y="0"/>
                  </a:lnTo>
                  <a:lnTo>
                    <a:pt x="0" y="625856"/>
                  </a:lnTo>
                  <a:lnTo>
                    <a:pt x="426720" y="1251839"/>
                  </a:lnTo>
                  <a:lnTo>
                    <a:pt x="1280922" y="1251839"/>
                  </a:lnTo>
                  <a:lnTo>
                    <a:pt x="1708277" y="625856"/>
                  </a:lnTo>
                  <a:lnTo>
                    <a:pt x="1280922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82590" y="3665981"/>
              <a:ext cx="2113280" cy="1547495"/>
            </a:xfrm>
            <a:custGeom>
              <a:avLst/>
              <a:gdLst/>
              <a:ahLst/>
              <a:cxnLst/>
              <a:rect l="l" t="t" r="r" b="b"/>
              <a:pathLst>
                <a:path w="2113279" h="1547495">
                  <a:moveTo>
                    <a:pt x="1584960" y="0"/>
                  </a:moveTo>
                  <a:lnTo>
                    <a:pt x="528066" y="0"/>
                  </a:lnTo>
                  <a:lnTo>
                    <a:pt x="0" y="773811"/>
                  </a:lnTo>
                  <a:lnTo>
                    <a:pt x="528066" y="1547241"/>
                  </a:lnTo>
                  <a:lnTo>
                    <a:pt x="1584960" y="1547241"/>
                  </a:lnTo>
                  <a:lnTo>
                    <a:pt x="2113026" y="773811"/>
                  </a:lnTo>
                  <a:lnTo>
                    <a:pt x="15849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70043" y="3813682"/>
              <a:ext cx="1710689" cy="1252220"/>
            </a:xfrm>
            <a:custGeom>
              <a:avLst/>
              <a:gdLst/>
              <a:ahLst/>
              <a:cxnLst/>
              <a:rect l="l" t="t" r="r" b="b"/>
              <a:pathLst>
                <a:path w="1710690" h="1252220">
                  <a:moveTo>
                    <a:pt x="1283081" y="0"/>
                  </a:moveTo>
                  <a:lnTo>
                    <a:pt x="427863" y="0"/>
                  </a:lnTo>
                  <a:lnTo>
                    <a:pt x="0" y="626110"/>
                  </a:lnTo>
                  <a:lnTo>
                    <a:pt x="427863" y="1251839"/>
                  </a:lnTo>
                  <a:lnTo>
                    <a:pt x="1283081" y="1251839"/>
                  </a:lnTo>
                  <a:lnTo>
                    <a:pt x="1710436" y="626110"/>
                  </a:lnTo>
                  <a:lnTo>
                    <a:pt x="1283081" y="0"/>
                  </a:lnTo>
                  <a:close/>
                </a:path>
              </a:pathLst>
            </a:custGeom>
            <a:solidFill>
              <a:srgbClr val="BB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88912" y="2412364"/>
              <a:ext cx="2113280" cy="1549400"/>
            </a:xfrm>
            <a:custGeom>
              <a:avLst/>
              <a:gdLst/>
              <a:ahLst/>
              <a:cxnLst/>
              <a:rect l="l" t="t" r="r" b="b"/>
              <a:pathLst>
                <a:path w="2113279" h="1549400">
                  <a:moveTo>
                    <a:pt x="1584579" y="0"/>
                  </a:moveTo>
                  <a:lnTo>
                    <a:pt x="528320" y="0"/>
                  </a:lnTo>
                  <a:lnTo>
                    <a:pt x="0" y="774700"/>
                  </a:lnTo>
                  <a:lnTo>
                    <a:pt x="528320" y="1549019"/>
                  </a:lnTo>
                  <a:lnTo>
                    <a:pt x="1584579" y="1549019"/>
                  </a:lnTo>
                  <a:lnTo>
                    <a:pt x="2112899" y="774700"/>
                  </a:lnTo>
                  <a:lnTo>
                    <a:pt x="15845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86905" y="2560065"/>
              <a:ext cx="1708785" cy="1252220"/>
            </a:xfrm>
            <a:custGeom>
              <a:avLst/>
              <a:gdLst/>
              <a:ahLst/>
              <a:cxnLst/>
              <a:rect l="l" t="t" r="r" b="b"/>
              <a:pathLst>
                <a:path w="1708784" h="1252220">
                  <a:moveTo>
                    <a:pt x="1281302" y="0"/>
                  </a:moveTo>
                  <a:lnTo>
                    <a:pt x="426974" y="0"/>
                  </a:lnTo>
                  <a:lnTo>
                    <a:pt x="0" y="625856"/>
                  </a:lnTo>
                  <a:lnTo>
                    <a:pt x="426974" y="1251839"/>
                  </a:lnTo>
                  <a:lnTo>
                    <a:pt x="1281302" y="1251839"/>
                  </a:lnTo>
                  <a:lnTo>
                    <a:pt x="1708277" y="625856"/>
                  </a:lnTo>
                  <a:lnTo>
                    <a:pt x="128130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99424" y="3665981"/>
              <a:ext cx="2113280" cy="1547495"/>
            </a:xfrm>
            <a:custGeom>
              <a:avLst/>
              <a:gdLst/>
              <a:ahLst/>
              <a:cxnLst/>
              <a:rect l="l" t="t" r="r" b="b"/>
              <a:pathLst>
                <a:path w="2113279" h="1547495">
                  <a:moveTo>
                    <a:pt x="1584959" y="0"/>
                  </a:moveTo>
                  <a:lnTo>
                    <a:pt x="527939" y="0"/>
                  </a:lnTo>
                  <a:lnTo>
                    <a:pt x="0" y="773811"/>
                  </a:lnTo>
                  <a:lnTo>
                    <a:pt x="527939" y="1547241"/>
                  </a:lnTo>
                  <a:lnTo>
                    <a:pt x="1584959" y="1547241"/>
                  </a:lnTo>
                  <a:lnTo>
                    <a:pt x="2112899" y="773811"/>
                  </a:lnTo>
                  <a:lnTo>
                    <a:pt x="158495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66489" y="4051426"/>
              <a:ext cx="47625" cy="1224915"/>
            </a:xfrm>
            <a:custGeom>
              <a:avLst/>
              <a:gdLst/>
              <a:ahLst/>
              <a:cxnLst/>
              <a:rect l="l" t="t" r="r" b="b"/>
              <a:pathLst>
                <a:path w="47625" h="1224914">
                  <a:moveTo>
                    <a:pt x="47244" y="710946"/>
                  </a:moveTo>
                  <a:lnTo>
                    <a:pt x="0" y="710946"/>
                  </a:lnTo>
                  <a:lnTo>
                    <a:pt x="0" y="1224788"/>
                  </a:lnTo>
                  <a:lnTo>
                    <a:pt x="47244" y="1224788"/>
                  </a:lnTo>
                  <a:lnTo>
                    <a:pt x="47244" y="710946"/>
                  </a:lnTo>
                  <a:close/>
                </a:path>
                <a:path w="47625" h="1224914">
                  <a:moveTo>
                    <a:pt x="47244" y="0"/>
                  </a:moveTo>
                  <a:lnTo>
                    <a:pt x="0" y="0"/>
                  </a:lnTo>
                  <a:lnTo>
                    <a:pt x="0" y="331381"/>
                  </a:lnTo>
                  <a:lnTo>
                    <a:pt x="47244" y="331381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0162" y="4051426"/>
              <a:ext cx="193801" cy="16395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015613" y="5265419"/>
              <a:ext cx="342900" cy="21590"/>
            </a:xfrm>
            <a:custGeom>
              <a:avLst/>
              <a:gdLst/>
              <a:ahLst/>
              <a:cxnLst/>
              <a:rect l="l" t="t" r="r" b="b"/>
              <a:pathLst>
                <a:path w="342900" h="21589">
                  <a:moveTo>
                    <a:pt x="337058" y="0"/>
                  </a:moveTo>
                  <a:lnTo>
                    <a:pt x="5841" y="0"/>
                  </a:lnTo>
                  <a:lnTo>
                    <a:pt x="0" y="4825"/>
                  </a:lnTo>
                  <a:lnTo>
                    <a:pt x="0" y="16636"/>
                  </a:lnTo>
                  <a:lnTo>
                    <a:pt x="5841" y="21589"/>
                  </a:lnTo>
                  <a:lnTo>
                    <a:pt x="330326" y="21589"/>
                  </a:lnTo>
                  <a:lnTo>
                    <a:pt x="337058" y="21589"/>
                  </a:lnTo>
                  <a:lnTo>
                    <a:pt x="342900" y="16636"/>
                  </a:lnTo>
                  <a:lnTo>
                    <a:pt x="342900" y="4825"/>
                  </a:lnTo>
                  <a:lnTo>
                    <a:pt x="337058" y="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15613" y="5265419"/>
              <a:ext cx="342900" cy="21590"/>
            </a:xfrm>
            <a:custGeom>
              <a:avLst/>
              <a:gdLst/>
              <a:ahLst/>
              <a:cxnLst/>
              <a:rect l="l" t="t" r="r" b="b"/>
              <a:pathLst>
                <a:path w="342900" h="21589">
                  <a:moveTo>
                    <a:pt x="330326" y="21589"/>
                  </a:moveTo>
                  <a:lnTo>
                    <a:pt x="12573" y="21589"/>
                  </a:lnTo>
                  <a:lnTo>
                    <a:pt x="5841" y="21589"/>
                  </a:lnTo>
                  <a:lnTo>
                    <a:pt x="0" y="16636"/>
                  </a:lnTo>
                  <a:lnTo>
                    <a:pt x="0" y="10540"/>
                  </a:lnTo>
                  <a:lnTo>
                    <a:pt x="0" y="4825"/>
                  </a:lnTo>
                  <a:lnTo>
                    <a:pt x="5841" y="0"/>
                  </a:lnTo>
                  <a:lnTo>
                    <a:pt x="12573" y="0"/>
                  </a:lnTo>
                  <a:lnTo>
                    <a:pt x="330326" y="0"/>
                  </a:lnTo>
                  <a:lnTo>
                    <a:pt x="337058" y="0"/>
                  </a:lnTo>
                  <a:lnTo>
                    <a:pt x="342900" y="4825"/>
                  </a:lnTo>
                  <a:lnTo>
                    <a:pt x="342900" y="10540"/>
                  </a:lnTo>
                  <a:lnTo>
                    <a:pt x="342900" y="16636"/>
                  </a:lnTo>
                  <a:lnTo>
                    <a:pt x="337058" y="21589"/>
                  </a:lnTo>
                  <a:lnTo>
                    <a:pt x="330326" y="21589"/>
                  </a:lnTo>
                  <a:close/>
                </a:path>
              </a:pathLst>
            </a:custGeom>
            <a:ln w="9525">
              <a:solidFill>
                <a:srgbClr val="FFB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68906" y="2358389"/>
              <a:ext cx="61594" cy="1233805"/>
            </a:xfrm>
            <a:custGeom>
              <a:avLst/>
              <a:gdLst/>
              <a:ahLst/>
              <a:cxnLst/>
              <a:rect l="l" t="t" r="r" b="b"/>
              <a:pathLst>
                <a:path w="61594" h="1233804">
                  <a:moveTo>
                    <a:pt x="30352" y="0"/>
                  </a:moveTo>
                  <a:lnTo>
                    <a:pt x="18484" y="1444"/>
                  </a:lnTo>
                  <a:lnTo>
                    <a:pt x="8842" y="5365"/>
                  </a:lnTo>
                  <a:lnTo>
                    <a:pt x="2367" y="11144"/>
                  </a:lnTo>
                  <a:lnTo>
                    <a:pt x="0" y="18161"/>
                  </a:lnTo>
                  <a:lnTo>
                    <a:pt x="0" y="1215517"/>
                  </a:lnTo>
                  <a:lnTo>
                    <a:pt x="2367" y="1222533"/>
                  </a:lnTo>
                  <a:lnTo>
                    <a:pt x="8842" y="1228312"/>
                  </a:lnTo>
                  <a:lnTo>
                    <a:pt x="18484" y="1232233"/>
                  </a:lnTo>
                  <a:lnTo>
                    <a:pt x="30352" y="1233677"/>
                  </a:lnTo>
                  <a:lnTo>
                    <a:pt x="42320" y="1232233"/>
                  </a:lnTo>
                  <a:lnTo>
                    <a:pt x="52181" y="1228312"/>
                  </a:lnTo>
                  <a:lnTo>
                    <a:pt x="58874" y="1222533"/>
                  </a:lnTo>
                  <a:lnTo>
                    <a:pt x="61341" y="1215517"/>
                  </a:lnTo>
                  <a:lnTo>
                    <a:pt x="61341" y="18161"/>
                  </a:lnTo>
                  <a:lnTo>
                    <a:pt x="58874" y="11144"/>
                  </a:lnTo>
                  <a:lnTo>
                    <a:pt x="52181" y="5365"/>
                  </a:lnTo>
                  <a:lnTo>
                    <a:pt x="42320" y="1444"/>
                  </a:lnTo>
                  <a:lnTo>
                    <a:pt x="30352" y="0"/>
                  </a:lnTo>
                  <a:close/>
                </a:path>
              </a:pathLst>
            </a:custGeom>
            <a:solidFill>
              <a:srgbClr val="25A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00352" y="2777045"/>
              <a:ext cx="786130" cy="410209"/>
            </a:xfrm>
            <a:custGeom>
              <a:avLst/>
              <a:gdLst/>
              <a:ahLst/>
              <a:cxnLst/>
              <a:rect l="l" t="t" r="r" b="b"/>
              <a:pathLst>
                <a:path w="786130" h="410210">
                  <a:moveTo>
                    <a:pt x="785977" y="0"/>
                  </a:moveTo>
                  <a:lnTo>
                    <a:pt x="0" y="0"/>
                  </a:lnTo>
                  <a:lnTo>
                    <a:pt x="0" y="409765"/>
                  </a:lnTo>
                  <a:lnTo>
                    <a:pt x="785977" y="409765"/>
                  </a:lnTo>
                  <a:lnTo>
                    <a:pt x="7859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6516" y="3428237"/>
              <a:ext cx="193801" cy="16382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021967" y="2347467"/>
              <a:ext cx="340995" cy="22225"/>
            </a:xfrm>
            <a:custGeom>
              <a:avLst/>
              <a:gdLst/>
              <a:ahLst/>
              <a:cxnLst/>
              <a:rect l="l" t="t" r="r" b="b"/>
              <a:pathLst>
                <a:path w="340994" h="22225">
                  <a:moveTo>
                    <a:pt x="335406" y="0"/>
                  </a:moveTo>
                  <a:lnTo>
                    <a:pt x="5714" y="0"/>
                  </a:lnTo>
                  <a:lnTo>
                    <a:pt x="0" y="4953"/>
                  </a:lnTo>
                  <a:lnTo>
                    <a:pt x="0" y="16764"/>
                  </a:lnTo>
                  <a:lnTo>
                    <a:pt x="5714" y="21717"/>
                  </a:lnTo>
                  <a:lnTo>
                    <a:pt x="328168" y="21717"/>
                  </a:lnTo>
                  <a:lnTo>
                    <a:pt x="335406" y="21717"/>
                  </a:lnTo>
                  <a:lnTo>
                    <a:pt x="340740" y="16764"/>
                  </a:lnTo>
                  <a:lnTo>
                    <a:pt x="340740" y="4953"/>
                  </a:lnTo>
                  <a:lnTo>
                    <a:pt x="335406" y="0"/>
                  </a:lnTo>
                  <a:close/>
                </a:path>
              </a:pathLst>
            </a:custGeom>
            <a:solidFill>
              <a:srgbClr val="25A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32906" y="2336672"/>
              <a:ext cx="47625" cy="1255395"/>
            </a:xfrm>
            <a:custGeom>
              <a:avLst/>
              <a:gdLst/>
              <a:ahLst/>
              <a:cxnLst/>
              <a:rect l="l" t="t" r="r" b="b"/>
              <a:pathLst>
                <a:path w="47625" h="1255395">
                  <a:moveTo>
                    <a:pt x="47244" y="906018"/>
                  </a:moveTo>
                  <a:lnTo>
                    <a:pt x="0" y="906018"/>
                  </a:lnTo>
                  <a:lnTo>
                    <a:pt x="0" y="1255395"/>
                  </a:lnTo>
                  <a:lnTo>
                    <a:pt x="47244" y="1255395"/>
                  </a:lnTo>
                  <a:lnTo>
                    <a:pt x="47244" y="906018"/>
                  </a:lnTo>
                  <a:close/>
                </a:path>
                <a:path w="47625" h="1255395">
                  <a:moveTo>
                    <a:pt x="47244" y="0"/>
                  </a:moveTo>
                  <a:lnTo>
                    <a:pt x="0" y="0"/>
                  </a:lnTo>
                  <a:lnTo>
                    <a:pt x="0" y="512902"/>
                  </a:lnTo>
                  <a:lnTo>
                    <a:pt x="47244" y="512902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EE4D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64478" y="2849575"/>
              <a:ext cx="788670" cy="393700"/>
            </a:xfrm>
            <a:custGeom>
              <a:avLst/>
              <a:gdLst/>
              <a:ahLst/>
              <a:cxnLst/>
              <a:rect l="l" t="t" r="r" b="b"/>
              <a:pathLst>
                <a:path w="788670" h="393700">
                  <a:moveTo>
                    <a:pt x="788098" y="0"/>
                  </a:moveTo>
                  <a:lnTo>
                    <a:pt x="0" y="0"/>
                  </a:lnTo>
                  <a:lnTo>
                    <a:pt x="0" y="393115"/>
                  </a:lnTo>
                  <a:lnTo>
                    <a:pt x="788098" y="393115"/>
                  </a:lnTo>
                  <a:lnTo>
                    <a:pt x="7880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0515" y="3428237"/>
              <a:ext cx="195961" cy="16382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088507" y="2335529"/>
              <a:ext cx="340995" cy="21590"/>
            </a:xfrm>
            <a:custGeom>
              <a:avLst/>
              <a:gdLst/>
              <a:ahLst/>
              <a:cxnLst/>
              <a:rect l="l" t="t" r="r" b="b"/>
              <a:pathLst>
                <a:path w="340995" h="21589">
                  <a:moveTo>
                    <a:pt x="335533" y="0"/>
                  </a:moveTo>
                  <a:lnTo>
                    <a:pt x="5841" y="0"/>
                  </a:lnTo>
                  <a:lnTo>
                    <a:pt x="0" y="4825"/>
                  </a:lnTo>
                  <a:lnTo>
                    <a:pt x="0" y="16764"/>
                  </a:lnTo>
                  <a:lnTo>
                    <a:pt x="5841" y="21590"/>
                  </a:lnTo>
                  <a:lnTo>
                    <a:pt x="328294" y="21590"/>
                  </a:lnTo>
                  <a:lnTo>
                    <a:pt x="335533" y="21590"/>
                  </a:lnTo>
                  <a:lnTo>
                    <a:pt x="340867" y="16764"/>
                  </a:lnTo>
                  <a:lnTo>
                    <a:pt x="340867" y="4825"/>
                  </a:lnTo>
                  <a:lnTo>
                    <a:pt x="335533" y="0"/>
                  </a:lnTo>
                  <a:close/>
                </a:path>
              </a:pathLst>
            </a:custGeom>
            <a:solidFill>
              <a:srgbClr val="EE4D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186932" y="289991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14B86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49181" y="2335529"/>
            <a:ext cx="786130" cy="1256665"/>
            <a:chOff x="9449181" y="2335529"/>
            <a:chExt cx="786130" cy="1256665"/>
          </a:xfrm>
        </p:grpSpPr>
        <p:sp>
          <p:nvSpPr>
            <p:cNvPr id="29" name="object 29"/>
            <p:cNvSpPr/>
            <p:nvPr/>
          </p:nvSpPr>
          <p:spPr>
            <a:xfrm>
              <a:off x="9815576" y="2347467"/>
              <a:ext cx="49530" cy="1244600"/>
            </a:xfrm>
            <a:custGeom>
              <a:avLst/>
              <a:gdLst/>
              <a:ahLst/>
              <a:cxnLst/>
              <a:rect l="l" t="t" r="r" b="b"/>
              <a:pathLst>
                <a:path w="49529" h="1244600">
                  <a:moveTo>
                    <a:pt x="49022" y="895223"/>
                  </a:moveTo>
                  <a:lnTo>
                    <a:pt x="0" y="895223"/>
                  </a:lnTo>
                  <a:lnTo>
                    <a:pt x="0" y="1244600"/>
                  </a:lnTo>
                  <a:lnTo>
                    <a:pt x="49022" y="1244600"/>
                  </a:lnTo>
                  <a:lnTo>
                    <a:pt x="49022" y="895223"/>
                  </a:lnTo>
                  <a:close/>
                </a:path>
                <a:path w="49529" h="1244600">
                  <a:moveTo>
                    <a:pt x="49022" y="0"/>
                  </a:moveTo>
                  <a:lnTo>
                    <a:pt x="0" y="0"/>
                  </a:lnTo>
                  <a:lnTo>
                    <a:pt x="0" y="494157"/>
                  </a:lnTo>
                  <a:lnTo>
                    <a:pt x="49022" y="494157"/>
                  </a:lnTo>
                  <a:lnTo>
                    <a:pt x="49022" y="0"/>
                  </a:lnTo>
                  <a:close/>
                </a:path>
              </a:pathLst>
            </a:custGeom>
            <a:solidFill>
              <a:srgbClr val="1755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49181" y="2841624"/>
              <a:ext cx="786130" cy="401320"/>
            </a:xfrm>
            <a:custGeom>
              <a:avLst/>
              <a:gdLst/>
              <a:ahLst/>
              <a:cxnLst/>
              <a:rect l="l" t="t" r="r" b="b"/>
              <a:pathLst>
                <a:path w="786129" h="401319">
                  <a:moveTo>
                    <a:pt x="785977" y="0"/>
                  </a:moveTo>
                  <a:lnTo>
                    <a:pt x="0" y="0"/>
                  </a:lnTo>
                  <a:lnTo>
                    <a:pt x="0" y="401065"/>
                  </a:lnTo>
                  <a:lnTo>
                    <a:pt x="785977" y="401065"/>
                  </a:lnTo>
                  <a:lnTo>
                    <a:pt x="7859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45345" y="3428237"/>
              <a:ext cx="193801" cy="16382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655810" y="2335529"/>
              <a:ext cx="343535" cy="21590"/>
            </a:xfrm>
            <a:custGeom>
              <a:avLst/>
              <a:gdLst/>
              <a:ahLst/>
              <a:cxnLst/>
              <a:rect l="l" t="t" r="r" b="b"/>
              <a:pathLst>
                <a:path w="343534" h="21589">
                  <a:moveTo>
                    <a:pt x="337185" y="0"/>
                  </a:moveTo>
                  <a:lnTo>
                    <a:pt x="5842" y="0"/>
                  </a:lnTo>
                  <a:lnTo>
                    <a:pt x="0" y="4825"/>
                  </a:lnTo>
                  <a:lnTo>
                    <a:pt x="0" y="16764"/>
                  </a:lnTo>
                  <a:lnTo>
                    <a:pt x="5842" y="21590"/>
                  </a:lnTo>
                  <a:lnTo>
                    <a:pt x="330326" y="21590"/>
                  </a:lnTo>
                  <a:lnTo>
                    <a:pt x="337185" y="21590"/>
                  </a:lnTo>
                  <a:lnTo>
                    <a:pt x="343026" y="16764"/>
                  </a:lnTo>
                  <a:lnTo>
                    <a:pt x="343026" y="4825"/>
                  </a:lnTo>
                  <a:lnTo>
                    <a:pt x="337185" y="0"/>
                  </a:lnTo>
                  <a:close/>
                </a:path>
              </a:pathLst>
            </a:custGeom>
            <a:solidFill>
              <a:srgbClr val="1755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753727" y="286791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1756BC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34655" y="4051427"/>
            <a:ext cx="47625" cy="314325"/>
          </a:xfrm>
          <a:custGeom>
            <a:avLst/>
            <a:gdLst/>
            <a:ahLst/>
            <a:cxnLst/>
            <a:rect l="l" t="t" r="r" b="b"/>
            <a:pathLst>
              <a:path w="47625" h="314325">
                <a:moveTo>
                  <a:pt x="0" y="314236"/>
                </a:moveTo>
                <a:lnTo>
                  <a:pt x="47117" y="314236"/>
                </a:lnTo>
                <a:lnTo>
                  <a:pt x="47117" y="0"/>
                </a:lnTo>
                <a:lnTo>
                  <a:pt x="0" y="0"/>
                </a:lnTo>
                <a:lnTo>
                  <a:pt x="0" y="31423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7662164" y="3813683"/>
            <a:ext cx="2847975" cy="1478280"/>
            <a:chOff x="7662164" y="3813683"/>
            <a:chExt cx="2847975" cy="1478280"/>
          </a:xfrm>
        </p:grpSpPr>
        <p:sp>
          <p:nvSpPr>
            <p:cNvPr id="36" name="object 36"/>
            <p:cNvSpPr/>
            <p:nvPr/>
          </p:nvSpPr>
          <p:spPr>
            <a:xfrm>
              <a:off x="8034655" y="4728591"/>
              <a:ext cx="47625" cy="548005"/>
            </a:xfrm>
            <a:custGeom>
              <a:avLst/>
              <a:gdLst/>
              <a:ahLst/>
              <a:cxnLst/>
              <a:rect l="l" t="t" r="r" b="b"/>
              <a:pathLst>
                <a:path w="47625" h="548004">
                  <a:moveTo>
                    <a:pt x="0" y="547623"/>
                  </a:moveTo>
                  <a:lnTo>
                    <a:pt x="47117" y="547623"/>
                  </a:lnTo>
                  <a:lnTo>
                    <a:pt x="47117" y="0"/>
                  </a:lnTo>
                  <a:lnTo>
                    <a:pt x="0" y="0"/>
                  </a:lnTo>
                  <a:lnTo>
                    <a:pt x="0" y="547623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34655" y="4051427"/>
              <a:ext cx="47625" cy="1224915"/>
            </a:xfrm>
            <a:custGeom>
              <a:avLst/>
              <a:gdLst/>
              <a:ahLst/>
              <a:cxnLst/>
              <a:rect l="l" t="t" r="r" b="b"/>
              <a:pathLst>
                <a:path w="47625" h="1224914">
                  <a:moveTo>
                    <a:pt x="23749" y="1224788"/>
                  </a:moveTo>
                  <a:lnTo>
                    <a:pt x="14519" y="1223343"/>
                  </a:lnTo>
                  <a:lnTo>
                    <a:pt x="6969" y="1219422"/>
                  </a:lnTo>
                  <a:lnTo>
                    <a:pt x="1871" y="1213643"/>
                  </a:lnTo>
                  <a:lnTo>
                    <a:pt x="0" y="1206627"/>
                  </a:lnTo>
                  <a:lnTo>
                    <a:pt x="0" y="18161"/>
                  </a:lnTo>
                  <a:lnTo>
                    <a:pt x="1871" y="10983"/>
                  </a:lnTo>
                  <a:lnTo>
                    <a:pt x="6969" y="5222"/>
                  </a:lnTo>
                  <a:lnTo>
                    <a:pt x="14519" y="1391"/>
                  </a:lnTo>
                  <a:lnTo>
                    <a:pt x="23749" y="0"/>
                  </a:lnTo>
                  <a:lnTo>
                    <a:pt x="32918" y="1391"/>
                  </a:lnTo>
                  <a:lnTo>
                    <a:pt x="40338" y="5222"/>
                  </a:lnTo>
                  <a:lnTo>
                    <a:pt x="45305" y="10983"/>
                  </a:lnTo>
                  <a:lnTo>
                    <a:pt x="47117" y="18161"/>
                  </a:lnTo>
                  <a:lnTo>
                    <a:pt x="47117" y="1206627"/>
                  </a:lnTo>
                  <a:lnTo>
                    <a:pt x="45305" y="1213643"/>
                  </a:lnTo>
                  <a:lnTo>
                    <a:pt x="40338" y="1219422"/>
                  </a:lnTo>
                  <a:lnTo>
                    <a:pt x="32918" y="1223343"/>
                  </a:lnTo>
                  <a:lnTo>
                    <a:pt x="23749" y="1224788"/>
                  </a:lnTo>
                  <a:close/>
                </a:path>
              </a:pathLst>
            </a:custGeom>
            <a:ln w="952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62164" y="4365663"/>
              <a:ext cx="788670" cy="363220"/>
            </a:xfrm>
            <a:custGeom>
              <a:avLst/>
              <a:gdLst/>
              <a:ahLst/>
              <a:cxnLst/>
              <a:rect l="l" t="t" r="r" b="b"/>
              <a:pathLst>
                <a:path w="788670" h="363220">
                  <a:moveTo>
                    <a:pt x="788098" y="0"/>
                  </a:moveTo>
                  <a:lnTo>
                    <a:pt x="0" y="0"/>
                  </a:lnTo>
                  <a:lnTo>
                    <a:pt x="0" y="362927"/>
                  </a:lnTo>
                  <a:lnTo>
                    <a:pt x="788098" y="362927"/>
                  </a:lnTo>
                  <a:lnTo>
                    <a:pt x="7880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1735" y="3813683"/>
              <a:ext cx="1708277" cy="125183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3438" y="4046664"/>
              <a:ext cx="205485" cy="17348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885811" y="5265420"/>
              <a:ext cx="340995" cy="21590"/>
            </a:xfrm>
            <a:custGeom>
              <a:avLst/>
              <a:gdLst/>
              <a:ahLst/>
              <a:cxnLst/>
              <a:rect l="l" t="t" r="r" b="b"/>
              <a:pathLst>
                <a:path w="340995" h="21589">
                  <a:moveTo>
                    <a:pt x="335025" y="0"/>
                  </a:moveTo>
                  <a:lnTo>
                    <a:pt x="5334" y="0"/>
                  </a:lnTo>
                  <a:lnTo>
                    <a:pt x="0" y="4825"/>
                  </a:lnTo>
                  <a:lnTo>
                    <a:pt x="0" y="16636"/>
                  </a:lnTo>
                  <a:lnTo>
                    <a:pt x="5334" y="21589"/>
                  </a:lnTo>
                  <a:lnTo>
                    <a:pt x="328295" y="21589"/>
                  </a:lnTo>
                  <a:lnTo>
                    <a:pt x="335025" y="21589"/>
                  </a:lnTo>
                  <a:lnTo>
                    <a:pt x="340741" y="16636"/>
                  </a:lnTo>
                  <a:lnTo>
                    <a:pt x="340741" y="4825"/>
                  </a:lnTo>
                  <a:lnTo>
                    <a:pt x="33502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85811" y="5265420"/>
              <a:ext cx="340995" cy="21590"/>
            </a:xfrm>
            <a:custGeom>
              <a:avLst/>
              <a:gdLst/>
              <a:ahLst/>
              <a:cxnLst/>
              <a:rect l="l" t="t" r="r" b="b"/>
              <a:pathLst>
                <a:path w="340995" h="21589">
                  <a:moveTo>
                    <a:pt x="328295" y="21589"/>
                  </a:moveTo>
                  <a:lnTo>
                    <a:pt x="12573" y="21589"/>
                  </a:lnTo>
                  <a:lnTo>
                    <a:pt x="5334" y="21589"/>
                  </a:lnTo>
                  <a:lnTo>
                    <a:pt x="0" y="16636"/>
                  </a:lnTo>
                  <a:lnTo>
                    <a:pt x="0" y="10540"/>
                  </a:lnTo>
                  <a:lnTo>
                    <a:pt x="0" y="4825"/>
                  </a:lnTo>
                  <a:lnTo>
                    <a:pt x="5334" y="0"/>
                  </a:lnTo>
                  <a:lnTo>
                    <a:pt x="12573" y="0"/>
                  </a:lnTo>
                  <a:lnTo>
                    <a:pt x="328295" y="0"/>
                  </a:lnTo>
                  <a:lnTo>
                    <a:pt x="335025" y="0"/>
                  </a:lnTo>
                  <a:lnTo>
                    <a:pt x="340741" y="4825"/>
                  </a:lnTo>
                  <a:lnTo>
                    <a:pt x="340741" y="10540"/>
                  </a:lnTo>
                  <a:lnTo>
                    <a:pt x="340741" y="16636"/>
                  </a:lnTo>
                  <a:lnTo>
                    <a:pt x="335025" y="21589"/>
                  </a:lnTo>
                  <a:lnTo>
                    <a:pt x="328295" y="21589"/>
                  </a:lnTo>
                  <a:close/>
                </a:path>
              </a:pathLst>
            </a:custGeom>
            <a:ln w="9525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966709" y="4380357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AFE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04670" y="2887700"/>
            <a:ext cx="786130" cy="328295"/>
          </a:xfrm>
          <a:custGeom>
            <a:avLst/>
            <a:gdLst/>
            <a:ahLst/>
            <a:cxnLst/>
            <a:rect l="l" t="t" r="r" b="b"/>
            <a:pathLst>
              <a:path w="786130" h="328294">
                <a:moveTo>
                  <a:pt x="785977" y="0"/>
                </a:moveTo>
                <a:lnTo>
                  <a:pt x="0" y="0"/>
                </a:lnTo>
                <a:lnTo>
                  <a:pt x="0" y="327812"/>
                </a:lnTo>
                <a:lnTo>
                  <a:pt x="785977" y="327812"/>
                </a:lnTo>
                <a:lnTo>
                  <a:pt x="7859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116327" y="285368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5A69A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826002" y="4382808"/>
            <a:ext cx="788670" cy="379730"/>
          </a:xfrm>
          <a:custGeom>
            <a:avLst/>
            <a:gdLst/>
            <a:ahLst/>
            <a:cxnLst/>
            <a:rect l="l" t="t" r="r" b="b"/>
            <a:pathLst>
              <a:path w="788670" h="379729">
                <a:moveTo>
                  <a:pt x="788098" y="0"/>
                </a:moveTo>
                <a:lnTo>
                  <a:pt x="0" y="0"/>
                </a:lnTo>
                <a:lnTo>
                  <a:pt x="0" y="379564"/>
                </a:lnTo>
                <a:lnTo>
                  <a:pt x="788098" y="379564"/>
                </a:lnTo>
                <a:lnTo>
                  <a:pt x="7880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125214" y="4434966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B300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111408" y="2640393"/>
            <a:ext cx="6221095" cy="2339340"/>
            <a:chOff x="2111408" y="2640393"/>
            <a:chExt cx="6221095" cy="2339340"/>
          </a:xfrm>
        </p:grpSpPr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11408" y="4183360"/>
              <a:ext cx="546131" cy="79623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3688" y="2640393"/>
              <a:ext cx="505825" cy="108708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6310" y="3926713"/>
              <a:ext cx="1003935" cy="101511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50899" y="2673524"/>
              <a:ext cx="881380" cy="1104296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521614" y="1309243"/>
            <a:ext cx="3291204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Core</a:t>
            </a:r>
            <a:r>
              <a:rPr sz="14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business</a:t>
            </a:r>
            <a:r>
              <a:rPr sz="1400"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processes</a:t>
            </a:r>
            <a:r>
              <a:rPr sz="14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and </a:t>
            </a:r>
            <a:r>
              <a:rPr sz="1400" spc="-10" dirty="0">
                <a:latin typeface="Arial"/>
                <a:cs typeface="Arial"/>
              </a:rPr>
              <a:t>technologies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allow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utility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function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being</a:t>
            </a:r>
            <a:r>
              <a:rPr sz="14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C00000"/>
                </a:solidFill>
                <a:latin typeface="Arial"/>
                <a:cs typeface="Arial"/>
              </a:rPr>
              <a:t>initiated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54" name="object 54"/>
          <p:cNvSpPr txBox="1"/>
          <p:nvPr/>
        </p:nvSpPr>
        <p:spPr>
          <a:xfrm>
            <a:off x="2146173" y="5384672"/>
            <a:ext cx="30130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Performance</a:t>
            </a:r>
            <a:r>
              <a:rPr sz="14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measures</a:t>
            </a:r>
            <a:r>
              <a:rPr sz="14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identified</a:t>
            </a:r>
            <a:r>
              <a:rPr sz="14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in </a:t>
            </a:r>
            <a:r>
              <a:rPr sz="1400" dirty="0">
                <a:latin typeface="Arial"/>
                <a:cs typeface="Arial"/>
              </a:rPr>
              <a:t>various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domains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60F3B"/>
                </a:solidFill>
                <a:latin typeface="Arial"/>
                <a:cs typeface="Arial"/>
              </a:rPr>
              <a:t>technologies</a:t>
            </a:r>
            <a:r>
              <a:rPr sz="1400" spc="-45" dirty="0">
                <a:solidFill>
                  <a:srgbClr val="360F3B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360F3B"/>
                </a:solidFill>
                <a:latin typeface="Arial"/>
                <a:cs typeface="Arial"/>
              </a:rPr>
              <a:t>are </a:t>
            </a:r>
            <a:r>
              <a:rPr sz="1400" dirty="0">
                <a:solidFill>
                  <a:srgbClr val="360F3B"/>
                </a:solidFill>
                <a:latin typeface="Arial"/>
                <a:cs typeface="Arial"/>
              </a:rPr>
              <a:t>being</a:t>
            </a:r>
            <a:r>
              <a:rPr sz="1400" spc="-40" dirty="0">
                <a:solidFill>
                  <a:srgbClr val="360F3B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C00000"/>
                </a:solidFill>
                <a:latin typeface="Arial"/>
                <a:cs typeface="Arial"/>
              </a:rPr>
              <a:t>tested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79667" y="5322189"/>
            <a:ext cx="438848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Successfully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implemented</a:t>
            </a:r>
            <a:r>
              <a:rPr sz="140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best</a:t>
            </a:r>
            <a:r>
              <a:rPr sz="14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available</a:t>
            </a:r>
            <a:r>
              <a:rPr sz="14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C00000"/>
                </a:solidFill>
                <a:latin typeface="Arial"/>
                <a:cs typeface="Arial"/>
              </a:rPr>
              <a:t>processes/ technologies</a:t>
            </a:r>
            <a:r>
              <a:rPr sz="14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at</a:t>
            </a: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large</a:t>
            </a:r>
            <a:r>
              <a:rPr sz="14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scale</a:t>
            </a:r>
            <a:r>
              <a:rPr sz="14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further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performance improvement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sought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280907" y="1316482"/>
            <a:ext cx="31946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Optimization</a:t>
            </a:r>
            <a:r>
              <a:rPr sz="140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14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processes</a:t>
            </a:r>
            <a:r>
              <a:rPr sz="14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C00000"/>
                </a:solidFill>
                <a:latin typeface="Arial"/>
                <a:cs typeface="Arial"/>
              </a:rPr>
              <a:t>and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technology</a:t>
            </a:r>
            <a:r>
              <a:rPr sz="14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across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60F3B"/>
                </a:solidFill>
                <a:latin typeface="Arial"/>
                <a:cs typeface="Arial"/>
              </a:rPr>
              <a:t>entire</a:t>
            </a:r>
            <a:r>
              <a:rPr sz="1400" spc="-55" dirty="0">
                <a:solidFill>
                  <a:srgbClr val="360F3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60F3B"/>
                </a:solidFill>
                <a:latin typeface="Arial"/>
                <a:cs typeface="Arial"/>
              </a:rPr>
              <a:t>network</a:t>
            </a:r>
            <a:r>
              <a:rPr sz="1400" spc="-50" dirty="0">
                <a:solidFill>
                  <a:srgbClr val="360F3B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360F3B"/>
                </a:solidFill>
                <a:latin typeface="Arial"/>
                <a:cs typeface="Arial"/>
              </a:rPr>
              <a:t>to </a:t>
            </a:r>
            <a:r>
              <a:rPr sz="1400" dirty="0">
                <a:solidFill>
                  <a:srgbClr val="360F3B"/>
                </a:solidFill>
                <a:latin typeface="Arial"/>
                <a:cs typeface="Arial"/>
              </a:rPr>
              <a:t>yield</a:t>
            </a:r>
            <a:r>
              <a:rPr sz="1400" spc="-25" dirty="0">
                <a:solidFill>
                  <a:srgbClr val="360F3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60F3B"/>
                </a:solidFill>
                <a:latin typeface="Arial"/>
                <a:cs typeface="Arial"/>
              </a:rPr>
              <a:t>further</a:t>
            </a:r>
            <a:r>
              <a:rPr sz="1400" spc="-70" dirty="0">
                <a:solidFill>
                  <a:srgbClr val="360F3B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360F3B"/>
                </a:solidFill>
                <a:latin typeface="Arial"/>
                <a:cs typeface="Arial"/>
              </a:rPr>
              <a:t>value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97451" y="1295781"/>
            <a:ext cx="337756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Performance</a:t>
            </a:r>
            <a:r>
              <a:rPr sz="14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measures</a:t>
            </a:r>
            <a:r>
              <a:rPr sz="14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show</a:t>
            </a:r>
            <a:r>
              <a:rPr sz="14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C00000"/>
                </a:solidFill>
                <a:latin typeface="Arial"/>
                <a:cs typeface="Arial"/>
              </a:rPr>
              <a:t>marked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improvements</a:t>
            </a:r>
            <a:r>
              <a:rPr sz="14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baseline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visibility </a:t>
            </a:r>
            <a:r>
              <a:rPr sz="1400" dirty="0">
                <a:latin typeface="Arial"/>
                <a:cs typeface="Arial"/>
              </a:rPr>
              <a:t>across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organization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1052"/>
            <a:ext cx="12192000" cy="18415"/>
          </a:xfrm>
          <a:custGeom>
            <a:avLst/>
            <a:gdLst/>
            <a:ahLst/>
            <a:cxnLst/>
            <a:rect l="l" t="t" r="r" b="b"/>
            <a:pathLst>
              <a:path w="12192000" h="18415">
                <a:moveTo>
                  <a:pt x="0" y="18265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89404" y="1797837"/>
            <a:ext cx="1877695" cy="2889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L1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7428" y="1797837"/>
            <a:ext cx="1877695" cy="2889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L2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5453" y="1797837"/>
            <a:ext cx="1877695" cy="2889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L3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3479" y="1797837"/>
            <a:ext cx="1877695" cy="2889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L4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01504" y="1797837"/>
            <a:ext cx="1877695" cy="28892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482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80"/>
              </a:spcBef>
            </a:pP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L5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9404" y="2148560"/>
            <a:ext cx="1877695" cy="661035"/>
          </a:xfrm>
          <a:prstGeom prst="rect">
            <a:avLst/>
          </a:prstGeom>
          <a:ln w="12700">
            <a:solidFill>
              <a:srgbClr val="50C4F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226695" indent="-172720">
              <a:lnSpc>
                <a:spcPct val="100000"/>
              </a:lnSpc>
              <a:spcBef>
                <a:spcPts val="55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050" dirty="0">
                <a:latin typeface="Arial"/>
                <a:cs typeface="Arial"/>
              </a:rPr>
              <a:t>Reactive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load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growth</a:t>
            </a:r>
            <a:r>
              <a:rPr sz="1050" spc="-20" dirty="0">
                <a:latin typeface="Arial"/>
                <a:cs typeface="Arial"/>
              </a:rPr>
              <a:t> mgt.</a:t>
            </a:r>
            <a:endParaRPr sz="1050">
              <a:latin typeface="Arial"/>
              <a:cs typeface="Arial"/>
            </a:endParaRPr>
          </a:p>
          <a:p>
            <a:pPr marL="226695" marR="21653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050" dirty="0">
                <a:latin typeface="Arial"/>
                <a:cs typeface="Arial"/>
              </a:rPr>
              <a:t>No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standard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process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dirty="0">
                <a:latin typeface="Arial"/>
                <a:cs typeface="Arial"/>
              </a:rPr>
              <a:t>load</a:t>
            </a:r>
            <a:r>
              <a:rPr sz="1050" spc="-10" dirty="0">
                <a:latin typeface="Arial"/>
                <a:cs typeface="Arial"/>
              </a:rPr>
              <a:t> forecasting/power </a:t>
            </a:r>
            <a:r>
              <a:rPr sz="1050" dirty="0">
                <a:latin typeface="Arial"/>
                <a:cs typeface="Arial"/>
              </a:rPr>
              <a:t>flow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analysis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7428" y="2148560"/>
            <a:ext cx="1877695" cy="661035"/>
          </a:xfrm>
          <a:prstGeom prst="rect">
            <a:avLst/>
          </a:prstGeom>
          <a:ln w="12700">
            <a:solidFill>
              <a:srgbClr val="50C4FF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27329" marR="47625" indent="-172720">
              <a:lnSpc>
                <a:spcPct val="100000"/>
              </a:lnSpc>
              <a:spcBef>
                <a:spcPts val="680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050" dirty="0">
                <a:latin typeface="Arial"/>
                <a:cs typeface="Arial"/>
              </a:rPr>
              <a:t>Standardized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processes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KPIs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established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dirty="0">
                <a:latin typeface="Arial"/>
                <a:cs typeface="Arial"/>
              </a:rPr>
              <a:t>load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forecasting/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modelling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5453" y="2148560"/>
            <a:ext cx="1877695" cy="661035"/>
          </a:xfrm>
          <a:prstGeom prst="rect">
            <a:avLst/>
          </a:prstGeom>
          <a:ln w="12700">
            <a:solidFill>
              <a:srgbClr val="50C4F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227329" marR="50800" indent="-172720">
              <a:lnSpc>
                <a:spcPct val="100000"/>
              </a:lnSpc>
              <a:spcBef>
                <a:spcPts val="55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050" dirty="0">
                <a:latin typeface="Arial"/>
                <a:cs typeface="Arial"/>
              </a:rPr>
              <a:t>Dedicated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forecasting </a:t>
            </a:r>
            <a:r>
              <a:rPr sz="1050" dirty="0">
                <a:latin typeface="Arial"/>
                <a:cs typeface="Arial"/>
              </a:rPr>
              <a:t>software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deployed.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On-</a:t>
            </a:r>
            <a:r>
              <a:rPr sz="1050" spc="-20" dirty="0">
                <a:latin typeface="Arial"/>
                <a:cs typeface="Arial"/>
              </a:rPr>
              <a:t>line </a:t>
            </a:r>
            <a:r>
              <a:rPr sz="1050" dirty="0">
                <a:latin typeface="Arial"/>
                <a:cs typeface="Arial"/>
              </a:rPr>
              <a:t>grid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scheduling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system implemented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3479" y="2148560"/>
            <a:ext cx="1877695" cy="661035"/>
          </a:xfrm>
          <a:prstGeom prst="rect">
            <a:avLst/>
          </a:prstGeom>
          <a:ln w="12700">
            <a:solidFill>
              <a:srgbClr val="50C4F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227965" marR="398780" indent="-172720">
              <a:lnSpc>
                <a:spcPct val="100000"/>
              </a:lnSpc>
              <a:spcBef>
                <a:spcPts val="55"/>
              </a:spcBef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050" dirty="0">
                <a:latin typeface="Arial"/>
                <a:cs typeface="Arial"/>
              </a:rPr>
              <a:t>Forecasting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S/W </a:t>
            </a:r>
            <a:r>
              <a:rPr sz="1050" dirty="0">
                <a:latin typeface="Arial"/>
                <a:cs typeface="Arial"/>
              </a:rPr>
              <a:t>integrated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smart </a:t>
            </a:r>
            <a:r>
              <a:rPr sz="1050" dirty="0">
                <a:latin typeface="Arial"/>
                <a:cs typeface="Arial"/>
              </a:rPr>
              <a:t>metering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data</a:t>
            </a:r>
            <a:endParaRPr sz="1050">
              <a:latin typeface="Arial"/>
              <a:cs typeface="Arial"/>
            </a:endParaRPr>
          </a:p>
          <a:p>
            <a:pPr marL="227965" indent="-173355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050" dirty="0">
                <a:latin typeface="Arial"/>
                <a:cs typeface="Arial"/>
              </a:rPr>
              <a:t>Load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flows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basis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above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01504" y="2148560"/>
            <a:ext cx="1877695" cy="661035"/>
          </a:xfrm>
          <a:prstGeom prst="rect">
            <a:avLst/>
          </a:prstGeom>
          <a:ln w="12700">
            <a:solidFill>
              <a:srgbClr val="50C4F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227965" marR="127000" indent="-172720">
              <a:lnSpc>
                <a:spcPct val="100000"/>
              </a:lnSpc>
              <a:spcBef>
                <a:spcPts val="55"/>
              </a:spcBef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050" dirty="0">
                <a:latin typeface="Arial"/>
                <a:cs typeface="Arial"/>
              </a:rPr>
              <a:t>Forecasting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software </a:t>
            </a:r>
            <a:r>
              <a:rPr sz="1050" dirty="0">
                <a:latin typeface="Arial"/>
                <a:cs typeface="Arial"/>
              </a:rPr>
              <a:t>integrated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AI/ML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and </a:t>
            </a:r>
            <a:r>
              <a:rPr sz="1050" dirty="0">
                <a:latin typeface="Arial"/>
                <a:cs typeface="Arial"/>
              </a:rPr>
              <a:t>other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IT-</a:t>
            </a:r>
            <a:r>
              <a:rPr sz="1050" dirty="0">
                <a:latin typeface="Arial"/>
                <a:cs typeface="Arial"/>
              </a:rPr>
              <a:t>OT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systems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to </a:t>
            </a:r>
            <a:r>
              <a:rPr sz="1050" dirty="0">
                <a:latin typeface="Arial"/>
                <a:cs typeface="Arial"/>
              </a:rPr>
              <a:t>minimize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margin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error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083054" y="2880296"/>
          <a:ext cx="1877695" cy="2181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17804" indent="-173355">
                        <a:lnSpc>
                          <a:spcPct val="100000"/>
                        </a:lnSpc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18440" algn="l"/>
                        </a:tabLst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initiation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GIS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050" spc="-10" dirty="0">
                          <a:latin typeface="Arial"/>
                          <a:cs typeface="Arial"/>
                        </a:rPr>
                        <a:t>deployment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50C4FF"/>
                      </a:solidFill>
                      <a:prstDash val="solid"/>
                    </a:lnL>
                    <a:lnR w="12700">
                      <a:solidFill>
                        <a:srgbClr val="50C4FF"/>
                      </a:solidFill>
                      <a:prstDash val="solid"/>
                    </a:lnR>
                    <a:lnT w="12700">
                      <a:solidFill>
                        <a:srgbClr val="50C4FF"/>
                      </a:solidFill>
                      <a:prstDash val="solid"/>
                    </a:lnT>
                    <a:lnB w="12700">
                      <a:solidFill>
                        <a:srgbClr val="50C4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425">
                <a:tc>
                  <a:txBody>
                    <a:bodyPr/>
                    <a:lstStyle/>
                    <a:p>
                      <a:pPr marL="226695" marR="196850" indent="-172720">
                        <a:lnSpc>
                          <a:spcPct val="100000"/>
                        </a:lnSpc>
                        <a:spcBef>
                          <a:spcPts val="220"/>
                        </a:spcBef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7329" algn="l"/>
                        </a:tabLst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Discom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using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Electromechanical/static relays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226695" marR="167005" indent="-172720"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7329" algn="l"/>
                        </a:tabLst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Mgt.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(LMS)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under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consideration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50C4FF"/>
                      </a:solidFill>
                      <a:prstDash val="solid"/>
                    </a:lnL>
                    <a:lnR w="12700">
                      <a:solidFill>
                        <a:srgbClr val="50C4FF"/>
                      </a:solidFill>
                      <a:prstDash val="solid"/>
                    </a:lnR>
                    <a:lnT w="12700">
                      <a:solidFill>
                        <a:srgbClr val="50C4FF"/>
                      </a:solidFill>
                      <a:prstDash val="solid"/>
                    </a:lnT>
                    <a:lnB w="12700">
                      <a:solidFill>
                        <a:srgbClr val="50C4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marL="226695" marR="86360" indent="-172720">
                        <a:lnSpc>
                          <a:spcPct val="100000"/>
                        </a:lnSpc>
                        <a:spcBef>
                          <a:spcPts val="195"/>
                        </a:spcBef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7329" algn="l"/>
                        </a:tabLst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FPI,</a:t>
                      </a:r>
                      <a:r>
                        <a:rPr sz="10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Auto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Recloser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RMU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under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consideration.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Only</a:t>
                      </a:r>
                      <a:r>
                        <a:rPr sz="10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manual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Load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brake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switch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(LBS)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installed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50C4FF"/>
                      </a:solidFill>
                      <a:prstDash val="solid"/>
                    </a:lnL>
                    <a:lnR w="12700">
                      <a:solidFill>
                        <a:srgbClr val="50C4FF"/>
                      </a:solidFill>
                      <a:prstDash val="solid"/>
                    </a:lnR>
                    <a:lnT w="12700">
                      <a:solidFill>
                        <a:srgbClr val="50C4FF"/>
                      </a:solidFill>
                      <a:prstDash val="solid"/>
                    </a:lnT>
                    <a:lnB w="12700">
                      <a:solidFill>
                        <a:srgbClr val="50C4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061078" y="2880296"/>
          <a:ext cx="1877695" cy="2181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620">
                <a:tc>
                  <a:txBody>
                    <a:bodyPr/>
                    <a:lstStyle/>
                    <a:p>
                      <a:pPr marL="217804" marR="339090" indent="-172720">
                        <a:lnSpc>
                          <a:spcPct val="100000"/>
                        </a:lnSpc>
                        <a:spcBef>
                          <a:spcPts val="535"/>
                        </a:spcBef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18440" algn="l"/>
                        </a:tabLst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Initial</a:t>
                      </a:r>
                      <a:r>
                        <a:rPr sz="10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field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survey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complete</a:t>
                      </a:r>
                      <a:r>
                        <a:rPr sz="10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GIS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package</a:t>
                      </a:r>
                      <a:r>
                        <a:rPr sz="10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implemented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50C4FF"/>
                      </a:solidFill>
                      <a:prstDash val="solid"/>
                    </a:lnL>
                    <a:lnR w="12700">
                      <a:solidFill>
                        <a:srgbClr val="50C4FF"/>
                      </a:solidFill>
                      <a:prstDash val="solid"/>
                    </a:lnR>
                    <a:lnT w="12700">
                      <a:solidFill>
                        <a:srgbClr val="50C4FF"/>
                      </a:solidFill>
                      <a:prstDash val="solid"/>
                    </a:lnT>
                    <a:lnB w="12700">
                      <a:solidFill>
                        <a:srgbClr val="50C4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425">
                <a:tc>
                  <a:txBody>
                    <a:bodyPr/>
                    <a:lstStyle/>
                    <a:p>
                      <a:pPr marL="227329" marR="127000" indent="-172720">
                        <a:lnSpc>
                          <a:spcPct val="100000"/>
                        </a:lnSpc>
                        <a:spcBef>
                          <a:spcPts val="850"/>
                        </a:spcBef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7965" algn="l"/>
                        </a:tabLst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0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least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10%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numerical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relays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installed.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227329" marR="535940" indent="-172720">
                        <a:lnSpc>
                          <a:spcPct val="100000"/>
                        </a:lnSpc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7965" algn="l"/>
                        </a:tabLst>
                      </a:pPr>
                      <a:r>
                        <a:rPr sz="1050" spc="-10" dirty="0">
                          <a:latin typeface="Arial"/>
                          <a:cs typeface="Arial"/>
                        </a:rPr>
                        <a:t>Investment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05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LMS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initiated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50C4FF"/>
                      </a:solidFill>
                      <a:prstDash val="solid"/>
                    </a:lnL>
                    <a:lnR w="12700">
                      <a:solidFill>
                        <a:srgbClr val="50C4FF"/>
                      </a:solidFill>
                      <a:prstDash val="solid"/>
                    </a:lnR>
                    <a:lnT w="12700">
                      <a:solidFill>
                        <a:srgbClr val="50C4FF"/>
                      </a:solidFill>
                      <a:prstDash val="solid"/>
                    </a:lnT>
                    <a:lnB w="12700">
                      <a:solidFill>
                        <a:srgbClr val="50C4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marL="227329" marR="113664" indent="-172720">
                        <a:lnSpc>
                          <a:spcPct val="100000"/>
                        </a:lnSpc>
                        <a:spcBef>
                          <a:spcPts val="195"/>
                        </a:spcBef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7965" algn="l"/>
                        </a:tabLst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Sectionalizers</a:t>
                      </a:r>
                      <a:r>
                        <a:rPr sz="10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RMU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installed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least</a:t>
                      </a:r>
                      <a:r>
                        <a:rPr sz="10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5%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10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identified</a:t>
                      </a:r>
                      <a:r>
                        <a:rPr sz="105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population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sites.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50C4FF"/>
                      </a:solidFill>
                      <a:prstDash val="solid"/>
                    </a:lnL>
                    <a:lnR w="12700">
                      <a:solidFill>
                        <a:srgbClr val="50C4FF"/>
                      </a:solidFill>
                      <a:prstDash val="solid"/>
                    </a:lnR>
                    <a:lnT w="12700">
                      <a:solidFill>
                        <a:srgbClr val="50C4FF"/>
                      </a:solidFill>
                      <a:prstDash val="solid"/>
                    </a:lnT>
                    <a:lnB w="12700">
                      <a:solidFill>
                        <a:srgbClr val="50C4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039103" y="2880296"/>
          <a:ext cx="1877695" cy="2181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620">
                <a:tc>
                  <a:txBody>
                    <a:bodyPr/>
                    <a:lstStyle/>
                    <a:p>
                      <a:pPr marL="218440" indent="-172720">
                        <a:lnSpc>
                          <a:spcPts val="1165"/>
                        </a:lnSpc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18440" algn="l"/>
                        </a:tabLst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GIS</a:t>
                      </a:r>
                      <a:r>
                        <a:rPr sz="10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database</a:t>
                      </a:r>
                      <a:r>
                        <a:rPr sz="10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updated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218440" marR="8509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consumer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meters</a:t>
                      </a:r>
                      <a:r>
                        <a:rPr sz="10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100%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distribution</a:t>
                      </a:r>
                      <a:r>
                        <a:rPr sz="1050" spc="5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assets</a:t>
                      </a:r>
                      <a:r>
                        <a:rPr sz="10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mapped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GIS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0C4FF"/>
                      </a:solidFill>
                      <a:prstDash val="solid"/>
                    </a:lnL>
                    <a:lnR w="12700">
                      <a:solidFill>
                        <a:srgbClr val="50C4FF"/>
                      </a:solidFill>
                      <a:prstDash val="solid"/>
                    </a:lnR>
                    <a:lnT w="12700">
                      <a:solidFill>
                        <a:srgbClr val="50C4FF"/>
                      </a:solidFill>
                      <a:prstDash val="solid"/>
                    </a:lnT>
                    <a:lnB w="12700">
                      <a:solidFill>
                        <a:srgbClr val="50C4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425">
                <a:tc>
                  <a:txBody>
                    <a:bodyPr/>
                    <a:lstStyle/>
                    <a:p>
                      <a:pPr marL="227329" marR="201930" indent="-172720">
                        <a:lnSpc>
                          <a:spcPct val="100000"/>
                        </a:lnSpc>
                        <a:spcBef>
                          <a:spcPts val="850"/>
                        </a:spcBef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7965" algn="l"/>
                        </a:tabLst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LMS</a:t>
                      </a:r>
                      <a:r>
                        <a:rPr sz="105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integrated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SCADA.</a:t>
                      </a:r>
                      <a:r>
                        <a:rPr sz="10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30%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 existing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relays</a:t>
                      </a:r>
                      <a:r>
                        <a:rPr sz="10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replaced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and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integrated</a:t>
                      </a:r>
                      <a:r>
                        <a:rPr sz="10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0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LMS.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50C4FF"/>
                      </a:solidFill>
                      <a:prstDash val="solid"/>
                    </a:lnL>
                    <a:lnR w="12700">
                      <a:solidFill>
                        <a:srgbClr val="50C4FF"/>
                      </a:solidFill>
                      <a:prstDash val="solid"/>
                    </a:lnR>
                    <a:lnT w="12700">
                      <a:solidFill>
                        <a:srgbClr val="50C4FF"/>
                      </a:solidFill>
                      <a:prstDash val="solid"/>
                    </a:lnT>
                    <a:lnB w="12700">
                      <a:solidFill>
                        <a:srgbClr val="50C4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marL="227329" marR="273050" indent="-172720">
                        <a:lnSpc>
                          <a:spcPct val="100000"/>
                        </a:lnSpc>
                        <a:spcBef>
                          <a:spcPts val="825"/>
                        </a:spcBef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7965" algn="l"/>
                        </a:tabLst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Incremental</a:t>
                      </a:r>
                      <a:r>
                        <a:rPr sz="10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installation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(10%)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FPI,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AR,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227329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Sectionalizer</a:t>
                      </a:r>
                      <a:r>
                        <a:rPr sz="10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RMU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50C4FF"/>
                      </a:solidFill>
                      <a:prstDash val="solid"/>
                    </a:lnL>
                    <a:lnR w="12700">
                      <a:solidFill>
                        <a:srgbClr val="50C4FF"/>
                      </a:solidFill>
                      <a:prstDash val="solid"/>
                    </a:lnR>
                    <a:lnT w="12700">
                      <a:solidFill>
                        <a:srgbClr val="50C4FF"/>
                      </a:solidFill>
                      <a:prstDash val="solid"/>
                    </a:lnT>
                    <a:lnB w="12700">
                      <a:solidFill>
                        <a:srgbClr val="50C4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017129" y="2880296"/>
          <a:ext cx="1877695" cy="2181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620">
                <a:tc>
                  <a:txBody>
                    <a:bodyPr/>
                    <a:lstStyle/>
                    <a:p>
                      <a:pPr marL="218440" marR="151765" indent="-172720">
                        <a:lnSpc>
                          <a:spcPct val="100000"/>
                        </a:lnSpc>
                        <a:spcBef>
                          <a:spcPts val="535"/>
                        </a:spcBef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19075" algn="l"/>
                        </a:tabLst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GIS</a:t>
                      </a:r>
                      <a:r>
                        <a:rPr sz="10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integrated</a:t>
                      </a:r>
                      <a:r>
                        <a:rPr sz="10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AMS,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MDMS</a:t>
                      </a:r>
                      <a:r>
                        <a:rPr sz="10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energy audits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50C4FF"/>
                      </a:solidFill>
                      <a:prstDash val="solid"/>
                    </a:lnL>
                    <a:lnR w="12700">
                      <a:solidFill>
                        <a:srgbClr val="50C4FF"/>
                      </a:solidFill>
                      <a:prstDash val="solid"/>
                    </a:lnR>
                    <a:lnT w="12700">
                      <a:solidFill>
                        <a:srgbClr val="50C4FF"/>
                      </a:solidFill>
                      <a:prstDash val="solid"/>
                    </a:lnT>
                    <a:lnB w="12700">
                      <a:solidFill>
                        <a:srgbClr val="50C4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425">
                <a:tc>
                  <a:txBody>
                    <a:bodyPr/>
                    <a:lstStyle/>
                    <a:p>
                      <a:pPr marL="227965" marR="96520" indent="-172720">
                        <a:lnSpc>
                          <a:spcPct val="100000"/>
                        </a:lnSpc>
                        <a:spcBef>
                          <a:spcPts val="850"/>
                        </a:spcBef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8600" algn="l"/>
                        </a:tabLst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60%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existing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relays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replaced</a:t>
                      </a:r>
                      <a:r>
                        <a:rPr sz="10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integrated</a:t>
                      </a:r>
                      <a:r>
                        <a:rPr sz="10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LMS.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SAS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architecture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aligned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IEC</a:t>
                      </a:r>
                      <a:r>
                        <a:rPr sz="10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standard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50C4FF"/>
                      </a:solidFill>
                      <a:prstDash val="solid"/>
                    </a:lnL>
                    <a:lnR w="12700">
                      <a:solidFill>
                        <a:srgbClr val="50C4FF"/>
                      </a:solidFill>
                      <a:prstDash val="solid"/>
                    </a:lnR>
                    <a:lnT w="12700">
                      <a:solidFill>
                        <a:srgbClr val="50C4FF"/>
                      </a:solidFill>
                      <a:prstDash val="solid"/>
                    </a:lnT>
                    <a:lnB w="12700">
                      <a:solidFill>
                        <a:srgbClr val="50C4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marL="227965" marR="272415" indent="-172720">
                        <a:lnSpc>
                          <a:spcPct val="100000"/>
                        </a:lnSpc>
                        <a:spcBef>
                          <a:spcPts val="825"/>
                        </a:spcBef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8600" algn="l"/>
                        </a:tabLst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Incremental</a:t>
                      </a:r>
                      <a:r>
                        <a:rPr sz="10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installation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(~50%)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FPI,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AR,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Sectionalizer</a:t>
                      </a:r>
                      <a:r>
                        <a:rPr sz="10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RMU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50C4FF"/>
                      </a:solidFill>
                      <a:prstDash val="solid"/>
                    </a:lnL>
                    <a:lnR w="12700">
                      <a:solidFill>
                        <a:srgbClr val="50C4FF"/>
                      </a:solidFill>
                      <a:prstDash val="solid"/>
                    </a:lnR>
                    <a:lnT w="12700">
                      <a:solidFill>
                        <a:srgbClr val="50C4FF"/>
                      </a:solidFill>
                      <a:prstDash val="solid"/>
                    </a:lnT>
                    <a:lnB w="12700">
                      <a:solidFill>
                        <a:srgbClr val="50C4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995154" y="2880296"/>
          <a:ext cx="1877695" cy="2181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18440" indent="-172720">
                        <a:lnSpc>
                          <a:spcPct val="100000"/>
                        </a:lnSpc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19075" algn="l"/>
                        </a:tabLst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GIS</a:t>
                      </a:r>
                      <a:r>
                        <a:rPr sz="105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integrated</a:t>
                      </a:r>
                      <a:r>
                        <a:rPr sz="10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ERP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50C4FF"/>
                      </a:solidFill>
                      <a:prstDash val="solid"/>
                    </a:lnL>
                    <a:lnR w="12700">
                      <a:solidFill>
                        <a:srgbClr val="50C4FF"/>
                      </a:solidFill>
                      <a:prstDash val="solid"/>
                    </a:lnR>
                    <a:lnT w="12700">
                      <a:solidFill>
                        <a:srgbClr val="50C4FF"/>
                      </a:solidFill>
                      <a:prstDash val="solid"/>
                    </a:lnT>
                    <a:lnB w="12700">
                      <a:solidFill>
                        <a:srgbClr val="50C4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425">
                <a:tc>
                  <a:txBody>
                    <a:bodyPr/>
                    <a:lstStyle/>
                    <a:p>
                      <a:pPr marL="227965" marR="59690" indent="-172720">
                        <a:lnSpc>
                          <a:spcPct val="100000"/>
                        </a:lnSpc>
                        <a:spcBef>
                          <a:spcPts val="975"/>
                        </a:spcBef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8600" algn="l"/>
                        </a:tabLst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90%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existing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relays replaced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integrated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LMS.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least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50%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PTs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at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SS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upgraded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OLTC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50C4FF"/>
                      </a:solidFill>
                      <a:prstDash val="solid"/>
                    </a:lnL>
                    <a:lnR w="12700">
                      <a:solidFill>
                        <a:srgbClr val="50C4FF"/>
                      </a:solidFill>
                      <a:prstDash val="solid"/>
                    </a:lnR>
                    <a:lnT w="12700">
                      <a:solidFill>
                        <a:srgbClr val="50C4FF"/>
                      </a:solidFill>
                      <a:prstDash val="solid"/>
                    </a:lnT>
                    <a:lnB w="12700">
                      <a:solidFill>
                        <a:srgbClr val="50C4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marL="227965" marR="272415" indent="-172720">
                        <a:lnSpc>
                          <a:spcPct val="100000"/>
                        </a:lnSpc>
                        <a:spcBef>
                          <a:spcPts val="825"/>
                        </a:spcBef>
                        <a:buClr>
                          <a:srgbClr val="BB1F4A"/>
                        </a:buClr>
                        <a:buFont typeface="Courier New"/>
                        <a:buChar char="o"/>
                        <a:tabLst>
                          <a:tab pos="228600" algn="l"/>
                        </a:tabLst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Incremental</a:t>
                      </a:r>
                      <a:r>
                        <a:rPr sz="10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installation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(~90%)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FPI,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AR,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Sectionalizer</a:t>
                      </a:r>
                      <a:r>
                        <a:rPr sz="10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RMU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50C4FF"/>
                      </a:solidFill>
                      <a:prstDash val="solid"/>
                    </a:lnL>
                    <a:lnR w="12700">
                      <a:solidFill>
                        <a:srgbClr val="50C4FF"/>
                      </a:solidFill>
                      <a:prstDash val="solid"/>
                    </a:lnR>
                    <a:lnT w="12700">
                      <a:solidFill>
                        <a:srgbClr val="50C4FF"/>
                      </a:solidFill>
                      <a:prstDash val="solid"/>
                    </a:lnT>
                    <a:lnB w="12700">
                      <a:solidFill>
                        <a:srgbClr val="50C4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2089404" y="5121909"/>
            <a:ext cx="1877695" cy="661035"/>
          </a:xfrm>
          <a:prstGeom prst="rect">
            <a:avLst/>
          </a:prstGeom>
          <a:ln w="12700">
            <a:solidFill>
              <a:srgbClr val="50C4FF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226695" marR="78105" indent="-172720">
              <a:lnSpc>
                <a:spcPct val="100000"/>
              </a:lnSpc>
              <a:spcBef>
                <a:spcPts val="690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050" dirty="0">
                <a:latin typeface="Arial"/>
                <a:cs typeface="Arial"/>
              </a:rPr>
              <a:t>Little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no</a:t>
            </a:r>
            <a:r>
              <a:rPr sz="1050" spc="-10" dirty="0">
                <a:latin typeface="Arial"/>
                <a:cs typeface="Arial"/>
              </a:rPr>
              <a:t> communication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Control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Centre</a:t>
            </a:r>
            <a:r>
              <a:rPr sz="1050" spc="-25" dirty="0">
                <a:latin typeface="Arial"/>
                <a:cs typeface="Arial"/>
              </a:rPr>
              <a:t> and </a:t>
            </a:r>
            <a:r>
              <a:rPr sz="1050" dirty="0">
                <a:latin typeface="Arial"/>
                <a:cs typeface="Arial"/>
              </a:rPr>
              <a:t>DA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components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67428" y="5121909"/>
            <a:ext cx="1877695" cy="661035"/>
          </a:xfrm>
          <a:prstGeom prst="rect">
            <a:avLst/>
          </a:prstGeom>
          <a:ln w="12700">
            <a:solidFill>
              <a:srgbClr val="50C4F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227329" marR="187960" indent="-172720">
              <a:lnSpc>
                <a:spcPct val="100000"/>
              </a:lnSpc>
              <a:spcBef>
                <a:spcPts val="55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050" dirty="0">
                <a:latin typeface="Arial"/>
                <a:cs typeface="Arial"/>
              </a:rPr>
              <a:t>Incremental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addition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(5- </a:t>
            </a:r>
            <a:r>
              <a:rPr sz="1050" dirty="0">
                <a:latin typeface="Arial"/>
                <a:cs typeface="Arial"/>
              </a:rPr>
              <a:t>10%)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communication </a:t>
            </a:r>
            <a:r>
              <a:rPr sz="1050" dirty="0">
                <a:latin typeface="Arial"/>
                <a:cs typeface="Arial"/>
              </a:rPr>
              <a:t>link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set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up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at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CC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SS </a:t>
            </a:r>
            <a:r>
              <a:rPr sz="1050" spc="-10" dirty="0">
                <a:latin typeface="Arial"/>
                <a:cs typeface="Arial"/>
              </a:rPr>
              <a:t>level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45453" y="5121909"/>
            <a:ext cx="1877695" cy="661035"/>
          </a:xfrm>
          <a:prstGeom prst="rect">
            <a:avLst/>
          </a:prstGeom>
          <a:ln w="12700">
            <a:solidFill>
              <a:srgbClr val="50C4F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227329" marR="161290" indent="-172720">
              <a:lnSpc>
                <a:spcPct val="100000"/>
              </a:lnSpc>
              <a:spcBef>
                <a:spcPts val="55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050" dirty="0">
                <a:latin typeface="Arial"/>
                <a:cs typeface="Arial"/>
              </a:rPr>
              <a:t>Incremental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addition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(10- </a:t>
            </a:r>
            <a:r>
              <a:rPr sz="1050" dirty="0">
                <a:latin typeface="Arial"/>
                <a:cs typeface="Arial"/>
              </a:rPr>
              <a:t>20%)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communication </a:t>
            </a:r>
            <a:r>
              <a:rPr sz="1050" dirty="0">
                <a:latin typeface="Arial"/>
                <a:cs typeface="Arial"/>
              </a:rPr>
              <a:t>link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set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up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at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CC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SS </a:t>
            </a:r>
            <a:r>
              <a:rPr sz="1050" spc="-10" dirty="0">
                <a:latin typeface="Arial"/>
                <a:cs typeface="Arial"/>
              </a:rPr>
              <a:t>level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23479" y="5121909"/>
            <a:ext cx="1877695" cy="661035"/>
          </a:xfrm>
          <a:prstGeom prst="rect">
            <a:avLst/>
          </a:prstGeom>
          <a:ln w="12700">
            <a:solidFill>
              <a:srgbClr val="50C4F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227965" marR="123825" indent="-172720">
              <a:lnSpc>
                <a:spcPct val="100000"/>
              </a:lnSpc>
              <a:spcBef>
                <a:spcPts val="55"/>
              </a:spcBef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050" dirty="0">
                <a:latin typeface="Arial"/>
                <a:cs typeface="Arial"/>
              </a:rPr>
              <a:t>Incremental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addition </a:t>
            </a:r>
            <a:r>
              <a:rPr sz="1050" dirty="0">
                <a:latin typeface="Arial"/>
                <a:cs typeface="Arial"/>
              </a:rPr>
              <a:t>(~50%)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</a:t>
            </a:r>
            <a:r>
              <a:rPr sz="1050" spc="-10" dirty="0">
                <a:latin typeface="Arial"/>
                <a:cs typeface="Arial"/>
              </a:rPr>
              <a:t> communication </a:t>
            </a:r>
            <a:r>
              <a:rPr sz="1050" dirty="0">
                <a:latin typeface="Arial"/>
                <a:cs typeface="Arial"/>
              </a:rPr>
              <a:t>link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set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up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at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CC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SS </a:t>
            </a:r>
            <a:r>
              <a:rPr sz="1050" spc="-10" dirty="0">
                <a:latin typeface="Arial"/>
                <a:cs typeface="Arial"/>
              </a:rPr>
              <a:t>level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01504" y="5121909"/>
            <a:ext cx="1877695" cy="661035"/>
          </a:xfrm>
          <a:prstGeom prst="rect">
            <a:avLst/>
          </a:prstGeom>
          <a:ln w="12700">
            <a:solidFill>
              <a:srgbClr val="50C4F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227965" marR="49530" indent="-172720">
              <a:lnSpc>
                <a:spcPct val="100000"/>
              </a:lnSpc>
              <a:spcBef>
                <a:spcPts val="55"/>
              </a:spcBef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050" dirty="0">
                <a:latin typeface="Arial"/>
                <a:cs typeface="Arial"/>
              </a:rPr>
              <a:t>Incremental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addition </a:t>
            </a:r>
            <a:r>
              <a:rPr sz="1050" dirty="0">
                <a:latin typeface="Arial"/>
                <a:cs typeface="Arial"/>
              </a:rPr>
              <a:t>(~100%)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</a:t>
            </a:r>
            <a:r>
              <a:rPr sz="1050" spc="-10" dirty="0">
                <a:latin typeface="Arial"/>
                <a:cs typeface="Arial"/>
              </a:rPr>
              <a:t> communication </a:t>
            </a:r>
            <a:r>
              <a:rPr sz="1050" dirty="0">
                <a:latin typeface="Arial"/>
                <a:cs typeface="Arial"/>
              </a:rPr>
              <a:t>link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set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up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at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CC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and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SS </a:t>
            </a:r>
            <a:r>
              <a:rPr sz="1050" spc="-10" dirty="0">
                <a:latin typeface="Arial"/>
                <a:cs typeface="Arial"/>
              </a:rPr>
              <a:t>level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89404" y="5863844"/>
            <a:ext cx="1877695" cy="661035"/>
          </a:xfrm>
          <a:prstGeom prst="rect">
            <a:avLst/>
          </a:prstGeom>
          <a:ln w="12700">
            <a:solidFill>
              <a:srgbClr val="50C4FF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26695" marR="170815" indent="-172720">
              <a:lnSpc>
                <a:spcPct val="100000"/>
              </a:lnSpc>
              <a:spcBef>
                <a:spcPts val="60"/>
              </a:spcBef>
              <a:buClr>
                <a:srgbClr val="BB1F4A"/>
              </a:buClr>
              <a:buFont typeface="Courier New"/>
              <a:buChar char="o"/>
              <a:tabLst>
                <a:tab pos="227329" algn="l"/>
              </a:tabLst>
            </a:pPr>
            <a:r>
              <a:rPr sz="1050" dirty="0">
                <a:latin typeface="Arial"/>
                <a:cs typeface="Arial"/>
              </a:rPr>
              <a:t>Asset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registry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exists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but </a:t>
            </a:r>
            <a:r>
              <a:rPr sz="1050" dirty="0">
                <a:latin typeface="Arial"/>
                <a:cs typeface="Arial"/>
              </a:rPr>
              <a:t>not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100%</a:t>
            </a:r>
            <a:r>
              <a:rPr sz="1050" spc="-10" dirty="0">
                <a:latin typeface="Arial"/>
                <a:cs typeface="Arial"/>
              </a:rPr>
              <a:t> complete. </a:t>
            </a:r>
            <a:r>
              <a:rPr sz="1050" dirty="0">
                <a:latin typeface="Arial"/>
                <a:cs typeface="Arial"/>
              </a:rPr>
              <a:t>Assets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maintained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under </a:t>
            </a:r>
            <a:r>
              <a:rPr sz="1050" dirty="0">
                <a:latin typeface="Arial"/>
                <a:cs typeface="Arial"/>
              </a:rPr>
              <a:t>reactive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maintenance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67428" y="5863844"/>
            <a:ext cx="1877695" cy="661035"/>
          </a:xfrm>
          <a:prstGeom prst="rect">
            <a:avLst/>
          </a:prstGeom>
          <a:ln w="12700">
            <a:solidFill>
              <a:srgbClr val="50C4FF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27329" marR="197485" indent="-172720">
              <a:lnSpc>
                <a:spcPct val="100000"/>
              </a:lnSpc>
              <a:spcBef>
                <a:spcPts val="60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050" dirty="0">
                <a:latin typeface="Arial"/>
                <a:cs typeface="Arial"/>
              </a:rPr>
              <a:t>Complete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asset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register </a:t>
            </a:r>
            <a:r>
              <a:rPr sz="1050" dirty="0">
                <a:latin typeface="Arial"/>
                <a:cs typeface="Arial"/>
              </a:rPr>
              <a:t>developed.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Asset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Mgmt. </a:t>
            </a:r>
            <a:r>
              <a:rPr sz="1050" dirty="0">
                <a:latin typeface="Arial"/>
                <a:cs typeface="Arial"/>
              </a:rPr>
              <a:t>System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generates </a:t>
            </a:r>
            <a:r>
              <a:rPr sz="1050" dirty="0">
                <a:latin typeface="Arial"/>
                <a:cs typeface="Arial"/>
              </a:rPr>
              <a:t>maintenance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schedules.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45453" y="5863844"/>
            <a:ext cx="1877695" cy="661035"/>
          </a:xfrm>
          <a:prstGeom prst="rect">
            <a:avLst/>
          </a:prstGeom>
          <a:ln w="12700">
            <a:solidFill>
              <a:srgbClr val="50C4FF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227329" marR="127635" indent="-172720">
              <a:lnSpc>
                <a:spcPct val="100000"/>
              </a:lnSpc>
              <a:spcBef>
                <a:spcPts val="690"/>
              </a:spcBef>
              <a:buClr>
                <a:srgbClr val="BB1F4A"/>
              </a:buClr>
              <a:buFont typeface="Courier New"/>
              <a:buChar char="o"/>
              <a:tabLst>
                <a:tab pos="227965" algn="l"/>
              </a:tabLst>
            </a:pPr>
            <a:r>
              <a:rPr sz="1050" dirty="0">
                <a:latin typeface="Arial"/>
                <a:cs typeface="Arial"/>
              </a:rPr>
              <a:t>Asset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data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integrated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into </a:t>
            </a:r>
            <a:r>
              <a:rPr sz="1050" dirty="0">
                <a:latin typeface="Arial"/>
                <a:cs typeface="Arial"/>
              </a:rPr>
              <a:t>GIS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as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per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SOP.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AMS </a:t>
            </a:r>
            <a:r>
              <a:rPr sz="1050" dirty="0">
                <a:latin typeface="Arial"/>
                <a:cs typeface="Arial"/>
              </a:rPr>
              <a:t>integrated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WFMS.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23479" y="5863844"/>
            <a:ext cx="1877695" cy="661035"/>
          </a:xfrm>
          <a:prstGeom prst="rect">
            <a:avLst/>
          </a:prstGeom>
          <a:ln w="12700">
            <a:solidFill>
              <a:srgbClr val="50C4F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227965" marR="215900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050" dirty="0">
                <a:latin typeface="Arial"/>
                <a:cs typeface="Arial"/>
              </a:rPr>
              <a:t>Grid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operations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factor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in </a:t>
            </a:r>
            <a:r>
              <a:rPr sz="1050" dirty="0">
                <a:latin typeface="Arial"/>
                <a:cs typeface="Arial"/>
              </a:rPr>
              <a:t>Asset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Health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index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01504" y="5863844"/>
            <a:ext cx="1877695" cy="661035"/>
          </a:xfrm>
          <a:prstGeom prst="rect">
            <a:avLst/>
          </a:prstGeom>
          <a:ln w="12700">
            <a:solidFill>
              <a:srgbClr val="50C4FF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27965" marR="213995" indent="-172720">
              <a:lnSpc>
                <a:spcPct val="100000"/>
              </a:lnSpc>
              <a:spcBef>
                <a:spcPts val="60"/>
              </a:spcBef>
              <a:buClr>
                <a:srgbClr val="BB1F4A"/>
              </a:buClr>
              <a:buFont typeface="Courier New"/>
              <a:buChar char="o"/>
              <a:tabLst>
                <a:tab pos="228600" algn="l"/>
              </a:tabLst>
            </a:pPr>
            <a:r>
              <a:rPr sz="1050" dirty="0">
                <a:latin typeface="Arial"/>
                <a:cs typeface="Arial"/>
              </a:rPr>
              <a:t>Predictive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maintenance </a:t>
            </a:r>
            <a:r>
              <a:rPr sz="1050" dirty="0">
                <a:latin typeface="Arial"/>
                <a:cs typeface="Arial"/>
              </a:rPr>
              <a:t>based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tool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introduced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to </a:t>
            </a:r>
            <a:r>
              <a:rPr sz="1050" dirty="0">
                <a:latin typeface="Arial"/>
                <a:cs typeface="Arial"/>
              </a:rPr>
              <a:t>decide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on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</a:t>
            </a:r>
            <a:r>
              <a:rPr sz="1050" spc="-10" dirty="0">
                <a:latin typeface="Arial"/>
                <a:cs typeface="Arial"/>
              </a:rPr>
              <a:t> holistic </a:t>
            </a:r>
            <a:r>
              <a:rPr sz="1050" dirty="0">
                <a:latin typeface="Arial"/>
                <a:cs typeface="Arial"/>
              </a:rPr>
              <a:t>maintenance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strategy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7911" y="2148560"/>
            <a:ext cx="1750060" cy="619125"/>
          </a:xfrm>
          <a:prstGeom prst="rect">
            <a:avLst/>
          </a:prstGeom>
          <a:solidFill>
            <a:srgbClr val="B7D1FF"/>
          </a:solidFill>
          <a:ln w="28575">
            <a:solidFill>
              <a:srgbClr val="007979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145415" marR="138430" indent="15240">
              <a:lnSpc>
                <a:spcPct val="100000"/>
              </a:lnSpc>
              <a:spcBef>
                <a:spcPts val="935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Load</a:t>
            </a:r>
            <a:r>
              <a:rPr sz="1200" b="1" spc="-1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Growth</a:t>
            </a:r>
            <a:r>
              <a:rPr sz="1200" b="1" spc="-3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&amp;</a:t>
            </a:r>
            <a:r>
              <a:rPr sz="1200" b="1" spc="-20" dirty="0">
                <a:solidFill>
                  <a:srgbClr val="00256A"/>
                </a:solidFill>
                <a:latin typeface="Arial"/>
                <a:cs typeface="Arial"/>
              </a:rPr>
              <a:t> Net.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Expansion</a:t>
            </a:r>
            <a:r>
              <a:rPr sz="1200" b="1" spc="-4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Planning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2989" y="3668115"/>
            <a:ext cx="1769110" cy="619125"/>
          </a:xfrm>
          <a:prstGeom prst="rect">
            <a:avLst/>
          </a:prstGeom>
          <a:solidFill>
            <a:srgbClr val="B7D1FF"/>
          </a:solidFill>
          <a:ln w="28575">
            <a:solidFill>
              <a:srgbClr val="007979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367665" marR="359410" indent="121920">
              <a:lnSpc>
                <a:spcPct val="100000"/>
              </a:lnSpc>
              <a:spcBef>
                <a:spcPts val="940"/>
              </a:spcBef>
            </a:pP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Substation Modernization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5422" y="4416653"/>
            <a:ext cx="1769110" cy="619125"/>
          </a:xfrm>
          <a:prstGeom prst="rect">
            <a:avLst/>
          </a:prstGeom>
          <a:solidFill>
            <a:srgbClr val="B7D1FF"/>
          </a:solidFill>
          <a:ln w="28575">
            <a:solidFill>
              <a:srgbClr val="007979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367665" marR="158115" indent="-205104">
              <a:lnSpc>
                <a:spcPct val="100000"/>
              </a:lnSpc>
              <a:spcBef>
                <a:spcPts val="940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Distribution</a:t>
            </a:r>
            <a:r>
              <a:rPr sz="1200" b="1" spc="-6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System Modernization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2361" y="2890875"/>
            <a:ext cx="1750060" cy="619125"/>
          </a:xfrm>
          <a:prstGeom prst="rect">
            <a:avLst/>
          </a:prstGeom>
          <a:solidFill>
            <a:srgbClr val="B7D1FF"/>
          </a:solidFill>
          <a:ln w="28575">
            <a:solidFill>
              <a:srgbClr val="0079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Asset</a:t>
            </a:r>
            <a:r>
              <a:rPr sz="1200" b="1" spc="-5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Survey</a:t>
            </a:r>
            <a:r>
              <a:rPr sz="1200" b="1" spc="-5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and</a:t>
            </a:r>
            <a:r>
              <a:rPr sz="1200" b="1" spc="-3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00256A"/>
                </a:solidFill>
                <a:latin typeface="Arial"/>
                <a:cs typeface="Arial"/>
              </a:rPr>
              <a:t>GIS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7911" y="5164404"/>
            <a:ext cx="1769110" cy="619125"/>
          </a:xfrm>
          <a:prstGeom prst="rect">
            <a:avLst/>
          </a:prstGeom>
          <a:solidFill>
            <a:srgbClr val="B7D1FF"/>
          </a:solidFill>
          <a:ln w="28575">
            <a:solidFill>
              <a:srgbClr val="007979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marL="107314" marR="101600" indent="223520">
              <a:lnSpc>
                <a:spcPct val="100000"/>
              </a:lnSpc>
              <a:spcBef>
                <a:spcPts val="1005"/>
              </a:spcBef>
            </a:pPr>
            <a:r>
              <a:rPr sz="1150" b="1" spc="-10" dirty="0">
                <a:solidFill>
                  <a:srgbClr val="00256A"/>
                </a:solidFill>
                <a:latin typeface="Arial"/>
                <a:cs typeface="Arial"/>
              </a:rPr>
              <a:t>Communication </a:t>
            </a:r>
            <a:r>
              <a:rPr sz="1150" b="1" dirty="0">
                <a:solidFill>
                  <a:srgbClr val="00256A"/>
                </a:solidFill>
                <a:latin typeface="Arial"/>
                <a:cs typeface="Arial"/>
              </a:rPr>
              <a:t>System</a:t>
            </a:r>
            <a:r>
              <a:rPr sz="1150" b="1" spc="-10" dirty="0">
                <a:solidFill>
                  <a:srgbClr val="00256A"/>
                </a:solidFill>
                <a:latin typeface="Arial"/>
                <a:cs typeface="Arial"/>
              </a:rPr>
              <a:t> Modernization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0345" y="5905753"/>
            <a:ext cx="1769110" cy="619125"/>
          </a:xfrm>
          <a:prstGeom prst="rect">
            <a:avLst/>
          </a:prstGeom>
          <a:solidFill>
            <a:srgbClr val="B7D1FF"/>
          </a:solidFill>
          <a:ln w="28575">
            <a:solidFill>
              <a:srgbClr val="007979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417830" marR="187960" indent="-224154">
              <a:lnSpc>
                <a:spcPct val="100000"/>
              </a:lnSpc>
              <a:spcBef>
                <a:spcPts val="944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Asset</a:t>
            </a:r>
            <a:r>
              <a:rPr sz="1200" b="1" spc="-7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Maintenance Management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338D"/>
                </a:solidFill>
              </a:rPr>
              <a:t>Tool</a:t>
            </a:r>
            <a:r>
              <a:rPr sz="2800" spc="-10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Snapshot</a:t>
            </a:r>
            <a:r>
              <a:rPr sz="2800" spc="-7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–</a:t>
            </a:r>
            <a:r>
              <a:rPr sz="2800" spc="-10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Domain</a:t>
            </a:r>
            <a:r>
              <a:rPr sz="2800" spc="-9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View</a:t>
            </a:r>
            <a:r>
              <a:rPr sz="2800" spc="-114" dirty="0">
                <a:solidFill>
                  <a:srgbClr val="00338D"/>
                </a:solidFill>
              </a:rPr>
              <a:t> </a:t>
            </a:r>
            <a:r>
              <a:rPr sz="2800" spc="-10" dirty="0">
                <a:solidFill>
                  <a:srgbClr val="00338D"/>
                </a:solidFill>
              </a:rPr>
              <a:t>(1/2)</a:t>
            </a:r>
            <a:endParaRPr sz="2800"/>
          </a:p>
        </p:txBody>
      </p:sp>
      <p:grpSp>
        <p:nvGrpSpPr>
          <p:cNvPr id="35" name="object 35"/>
          <p:cNvGrpSpPr/>
          <p:nvPr/>
        </p:nvGrpSpPr>
        <p:grpSpPr>
          <a:xfrm>
            <a:off x="220040" y="759777"/>
            <a:ext cx="11628120" cy="763270"/>
            <a:chOff x="220040" y="759777"/>
            <a:chExt cx="11628120" cy="763270"/>
          </a:xfrm>
        </p:grpSpPr>
        <p:sp>
          <p:nvSpPr>
            <p:cNvPr id="36" name="object 36"/>
            <p:cNvSpPr/>
            <p:nvPr/>
          </p:nvSpPr>
          <p:spPr>
            <a:xfrm>
              <a:off x="220040" y="759777"/>
              <a:ext cx="11628120" cy="763270"/>
            </a:xfrm>
            <a:custGeom>
              <a:avLst/>
              <a:gdLst/>
              <a:ahLst/>
              <a:cxnLst/>
              <a:rect l="l" t="t" r="r" b="b"/>
              <a:pathLst>
                <a:path w="11628120" h="763269">
                  <a:moveTo>
                    <a:pt x="11627612" y="0"/>
                  </a:moveTo>
                  <a:lnTo>
                    <a:pt x="0" y="0"/>
                  </a:lnTo>
                  <a:lnTo>
                    <a:pt x="0" y="762825"/>
                  </a:lnTo>
                  <a:lnTo>
                    <a:pt x="11627612" y="762825"/>
                  </a:lnTo>
                  <a:lnTo>
                    <a:pt x="116276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5384" y="841629"/>
              <a:ext cx="1769110" cy="626110"/>
            </a:xfrm>
            <a:custGeom>
              <a:avLst/>
              <a:gdLst/>
              <a:ahLst/>
              <a:cxnLst/>
              <a:rect l="l" t="t" r="r" b="b"/>
              <a:pathLst>
                <a:path w="1769110" h="626110">
                  <a:moveTo>
                    <a:pt x="1664208" y="0"/>
                  </a:moveTo>
                  <a:lnTo>
                    <a:pt x="104355" y="0"/>
                  </a:lnTo>
                  <a:lnTo>
                    <a:pt x="63736" y="8203"/>
                  </a:lnTo>
                  <a:lnTo>
                    <a:pt x="30565" y="30575"/>
                  </a:lnTo>
                  <a:lnTo>
                    <a:pt x="8201" y="63757"/>
                  </a:lnTo>
                  <a:lnTo>
                    <a:pt x="0" y="104394"/>
                  </a:lnTo>
                  <a:lnTo>
                    <a:pt x="0" y="521716"/>
                  </a:lnTo>
                  <a:lnTo>
                    <a:pt x="8201" y="562352"/>
                  </a:lnTo>
                  <a:lnTo>
                    <a:pt x="30565" y="595534"/>
                  </a:lnTo>
                  <a:lnTo>
                    <a:pt x="63736" y="617906"/>
                  </a:lnTo>
                  <a:lnTo>
                    <a:pt x="104355" y="626110"/>
                  </a:lnTo>
                  <a:lnTo>
                    <a:pt x="1664208" y="626110"/>
                  </a:lnTo>
                  <a:lnTo>
                    <a:pt x="1704844" y="617906"/>
                  </a:lnTo>
                  <a:lnTo>
                    <a:pt x="1738026" y="595534"/>
                  </a:lnTo>
                  <a:lnTo>
                    <a:pt x="1760398" y="562352"/>
                  </a:lnTo>
                  <a:lnTo>
                    <a:pt x="1768602" y="521716"/>
                  </a:lnTo>
                  <a:lnTo>
                    <a:pt x="1768602" y="104394"/>
                  </a:lnTo>
                  <a:lnTo>
                    <a:pt x="1760398" y="63757"/>
                  </a:lnTo>
                  <a:lnTo>
                    <a:pt x="1738026" y="30575"/>
                  </a:lnTo>
                  <a:lnTo>
                    <a:pt x="1704844" y="8203"/>
                  </a:lnTo>
                  <a:lnTo>
                    <a:pt x="1664208" y="0"/>
                  </a:lnTo>
                  <a:close/>
                </a:path>
              </a:pathLst>
            </a:custGeom>
            <a:solidFill>
              <a:srgbClr val="007979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0697" y="1100201"/>
              <a:ext cx="1080135" cy="143510"/>
            </a:xfrm>
            <a:custGeom>
              <a:avLst/>
              <a:gdLst/>
              <a:ahLst/>
              <a:cxnLst/>
              <a:rect l="l" t="t" r="r" b="b"/>
              <a:pathLst>
                <a:path w="1080135" h="143509">
                  <a:moveTo>
                    <a:pt x="47917" y="32131"/>
                  </a:moveTo>
                  <a:lnTo>
                    <a:pt x="27000" y="32131"/>
                  </a:lnTo>
                  <a:lnTo>
                    <a:pt x="27000" y="110871"/>
                  </a:lnTo>
                  <a:lnTo>
                    <a:pt x="47917" y="110871"/>
                  </a:lnTo>
                  <a:lnTo>
                    <a:pt x="47917" y="32131"/>
                  </a:lnTo>
                  <a:close/>
                </a:path>
                <a:path w="1080135" h="143509">
                  <a:moveTo>
                    <a:pt x="47917" y="1397"/>
                  </a:moveTo>
                  <a:lnTo>
                    <a:pt x="30949" y="1397"/>
                  </a:lnTo>
                  <a:lnTo>
                    <a:pt x="28575" y="8000"/>
                  </a:lnTo>
                  <a:lnTo>
                    <a:pt x="24180" y="13843"/>
                  </a:lnTo>
                  <a:lnTo>
                    <a:pt x="11379" y="23749"/>
                  </a:lnTo>
                  <a:lnTo>
                    <a:pt x="5448" y="27177"/>
                  </a:lnTo>
                  <a:lnTo>
                    <a:pt x="0" y="28956"/>
                  </a:lnTo>
                  <a:lnTo>
                    <a:pt x="0" y="47878"/>
                  </a:lnTo>
                  <a:lnTo>
                    <a:pt x="7517" y="45025"/>
                  </a:lnTo>
                  <a:lnTo>
                    <a:pt x="14524" y="41433"/>
                  </a:lnTo>
                  <a:lnTo>
                    <a:pt x="21018" y="37127"/>
                  </a:lnTo>
                  <a:lnTo>
                    <a:pt x="27000" y="32131"/>
                  </a:lnTo>
                  <a:lnTo>
                    <a:pt x="47917" y="32131"/>
                  </a:lnTo>
                  <a:lnTo>
                    <a:pt x="47917" y="1397"/>
                  </a:lnTo>
                  <a:close/>
                </a:path>
                <a:path w="1080135" h="143509">
                  <a:moveTo>
                    <a:pt x="105130" y="90043"/>
                  </a:moveTo>
                  <a:lnTo>
                    <a:pt x="84226" y="90043"/>
                  </a:lnTo>
                  <a:lnTo>
                    <a:pt x="84226" y="110871"/>
                  </a:lnTo>
                  <a:lnTo>
                    <a:pt x="105130" y="110871"/>
                  </a:lnTo>
                  <a:lnTo>
                    <a:pt x="105130" y="90043"/>
                  </a:lnTo>
                  <a:close/>
                </a:path>
                <a:path w="1080135" h="143509">
                  <a:moveTo>
                    <a:pt x="216484" y="0"/>
                  </a:moveTo>
                  <a:lnTo>
                    <a:pt x="207606" y="0"/>
                  </a:lnTo>
                  <a:lnTo>
                    <a:pt x="199771" y="1397"/>
                  </a:lnTo>
                  <a:lnTo>
                    <a:pt x="192976" y="4318"/>
                  </a:lnTo>
                  <a:lnTo>
                    <a:pt x="187858" y="6350"/>
                  </a:lnTo>
                  <a:lnTo>
                    <a:pt x="164974" y="41671"/>
                  </a:lnTo>
                  <a:lnTo>
                    <a:pt x="163728" y="57023"/>
                  </a:lnTo>
                  <a:lnTo>
                    <a:pt x="164626" y="69359"/>
                  </a:lnTo>
                  <a:lnTo>
                    <a:pt x="185895" y="104417"/>
                  </a:lnTo>
                  <a:lnTo>
                    <a:pt x="216789" y="112775"/>
                  </a:lnTo>
                  <a:lnTo>
                    <a:pt x="228197" y="111845"/>
                  </a:lnTo>
                  <a:lnTo>
                    <a:pt x="238399" y="109045"/>
                  </a:lnTo>
                  <a:lnTo>
                    <a:pt x="247394" y="104364"/>
                  </a:lnTo>
                  <a:lnTo>
                    <a:pt x="255181" y="97789"/>
                  </a:lnTo>
                  <a:lnTo>
                    <a:pt x="258120" y="93979"/>
                  </a:lnTo>
                  <a:lnTo>
                    <a:pt x="207924" y="93979"/>
                  </a:lnTo>
                  <a:lnTo>
                    <a:pt x="200685" y="90677"/>
                  </a:lnTo>
                  <a:lnTo>
                    <a:pt x="186438" y="56007"/>
                  </a:lnTo>
                  <a:lnTo>
                    <a:pt x="186944" y="47426"/>
                  </a:lnTo>
                  <a:lnTo>
                    <a:pt x="207632" y="18796"/>
                  </a:lnTo>
                  <a:lnTo>
                    <a:pt x="258092" y="18796"/>
                  </a:lnTo>
                  <a:lnTo>
                    <a:pt x="255066" y="14859"/>
                  </a:lnTo>
                  <a:lnTo>
                    <a:pt x="247227" y="8358"/>
                  </a:lnTo>
                  <a:lnTo>
                    <a:pt x="238185" y="3714"/>
                  </a:lnTo>
                  <a:lnTo>
                    <a:pt x="227938" y="928"/>
                  </a:lnTo>
                  <a:lnTo>
                    <a:pt x="216484" y="0"/>
                  </a:lnTo>
                  <a:close/>
                </a:path>
                <a:path w="1080135" h="143509">
                  <a:moveTo>
                    <a:pt x="258092" y="18796"/>
                  </a:moveTo>
                  <a:lnTo>
                    <a:pt x="225793" y="18796"/>
                  </a:lnTo>
                  <a:lnTo>
                    <a:pt x="233070" y="21844"/>
                  </a:lnTo>
                  <a:lnTo>
                    <a:pt x="238544" y="27939"/>
                  </a:lnTo>
                  <a:lnTo>
                    <a:pt x="242144" y="33182"/>
                  </a:lnTo>
                  <a:lnTo>
                    <a:pt x="244716" y="39592"/>
                  </a:lnTo>
                  <a:lnTo>
                    <a:pt x="246259" y="47192"/>
                  </a:lnTo>
                  <a:lnTo>
                    <a:pt x="246773" y="56007"/>
                  </a:lnTo>
                  <a:lnTo>
                    <a:pt x="246227" y="64950"/>
                  </a:lnTo>
                  <a:lnTo>
                    <a:pt x="225488" y="93979"/>
                  </a:lnTo>
                  <a:lnTo>
                    <a:pt x="258120" y="93979"/>
                  </a:lnTo>
                  <a:lnTo>
                    <a:pt x="261465" y="89644"/>
                  </a:lnTo>
                  <a:lnTo>
                    <a:pt x="265953" y="80057"/>
                  </a:lnTo>
                  <a:lnTo>
                    <a:pt x="268647" y="69018"/>
                  </a:lnTo>
                  <a:lnTo>
                    <a:pt x="269508" y="57023"/>
                  </a:lnTo>
                  <a:lnTo>
                    <a:pt x="269508" y="56007"/>
                  </a:lnTo>
                  <a:lnTo>
                    <a:pt x="268639" y="43916"/>
                  </a:lnTo>
                  <a:lnTo>
                    <a:pt x="265925" y="32781"/>
                  </a:lnTo>
                  <a:lnTo>
                    <a:pt x="261400" y="23100"/>
                  </a:lnTo>
                  <a:lnTo>
                    <a:pt x="258092" y="18796"/>
                  </a:lnTo>
                  <a:close/>
                </a:path>
                <a:path w="1080135" h="143509">
                  <a:moveTo>
                    <a:pt x="305447" y="31876"/>
                  </a:moveTo>
                  <a:lnTo>
                    <a:pt x="286016" y="31876"/>
                  </a:lnTo>
                  <a:lnTo>
                    <a:pt x="286016" y="110871"/>
                  </a:lnTo>
                  <a:lnTo>
                    <a:pt x="306933" y="110871"/>
                  </a:lnTo>
                  <a:lnTo>
                    <a:pt x="307043" y="77267"/>
                  </a:lnTo>
                  <a:lnTo>
                    <a:pt x="307371" y="69786"/>
                  </a:lnTo>
                  <a:lnTo>
                    <a:pt x="313474" y="51308"/>
                  </a:lnTo>
                  <a:lnTo>
                    <a:pt x="315518" y="49657"/>
                  </a:lnTo>
                  <a:lnTo>
                    <a:pt x="317995" y="48768"/>
                  </a:lnTo>
                  <a:lnTo>
                    <a:pt x="331969" y="48768"/>
                  </a:lnTo>
                  <a:lnTo>
                    <a:pt x="334007" y="43052"/>
                  </a:lnTo>
                  <a:lnTo>
                    <a:pt x="305447" y="43052"/>
                  </a:lnTo>
                  <a:lnTo>
                    <a:pt x="305447" y="31876"/>
                  </a:lnTo>
                  <a:close/>
                </a:path>
                <a:path w="1080135" h="143509">
                  <a:moveTo>
                    <a:pt x="331969" y="48768"/>
                  </a:moveTo>
                  <a:lnTo>
                    <a:pt x="323951" y="48768"/>
                  </a:lnTo>
                  <a:lnTo>
                    <a:pt x="327215" y="49911"/>
                  </a:lnTo>
                  <a:lnTo>
                    <a:pt x="330746" y="52197"/>
                  </a:lnTo>
                  <a:lnTo>
                    <a:pt x="331969" y="48768"/>
                  </a:lnTo>
                  <a:close/>
                </a:path>
                <a:path w="1080135" h="143509">
                  <a:moveTo>
                    <a:pt x="328218" y="30099"/>
                  </a:moveTo>
                  <a:lnTo>
                    <a:pt x="320078" y="30099"/>
                  </a:lnTo>
                  <a:lnTo>
                    <a:pt x="317068" y="30861"/>
                  </a:lnTo>
                  <a:lnTo>
                    <a:pt x="314413" y="32638"/>
                  </a:lnTo>
                  <a:lnTo>
                    <a:pt x="311759" y="34289"/>
                  </a:lnTo>
                  <a:lnTo>
                    <a:pt x="308762" y="37846"/>
                  </a:lnTo>
                  <a:lnTo>
                    <a:pt x="305447" y="43052"/>
                  </a:lnTo>
                  <a:lnTo>
                    <a:pt x="334007" y="43052"/>
                  </a:lnTo>
                  <a:lnTo>
                    <a:pt x="337223" y="34036"/>
                  </a:lnTo>
                  <a:lnTo>
                    <a:pt x="332803" y="31369"/>
                  </a:lnTo>
                  <a:lnTo>
                    <a:pt x="328218" y="30099"/>
                  </a:lnTo>
                  <a:close/>
                </a:path>
                <a:path w="1080135" h="143509">
                  <a:moveTo>
                    <a:pt x="344411" y="116077"/>
                  </a:moveTo>
                  <a:lnTo>
                    <a:pt x="371936" y="142573"/>
                  </a:lnTo>
                  <a:lnTo>
                    <a:pt x="381253" y="143001"/>
                  </a:lnTo>
                  <a:lnTo>
                    <a:pt x="388340" y="143001"/>
                  </a:lnTo>
                  <a:lnTo>
                    <a:pt x="394208" y="142239"/>
                  </a:lnTo>
                  <a:lnTo>
                    <a:pt x="403491" y="139191"/>
                  </a:lnTo>
                  <a:lnTo>
                    <a:pt x="407200" y="137160"/>
                  </a:lnTo>
                  <a:lnTo>
                    <a:pt x="409968" y="134493"/>
                  </a:lnTo>
                  <a:lnTo>
                    <a:pt x="412750" y="131952"/>
                  </a:lnTo>
                  <a:lnTo>
                    <a:pt x="414909" y="128270"/>
                  </a:lnTo>
                  <a:lnTo>
                    <a:pt x="415335" y="127000"/>
                  </a:lnTo>
                  <a:lnTo>
                    <a:pt x="376161" y="127000"/>
                  </a:lnTo>
                  <a:lnTo>
                    <a:pt x="373037" y="126237"/>
                  </a:lnTo>
                  <a:lnTo>
                    <a:pt x="371055" y="124713"/>
                  </a:lnTo>
                  <a:lnTo>
                    <a:pt x="369620" y="123698"/>
                  </a:lnTo>
                  <a:lnTo>
                    <a:pt x="368693" y="121793"/>
                  </a:lnTo>
                  <a:lnTo>
                    <a:pt x="368300" y="118999"/>
                  </a:lnTo>
                  <a:lnTo>
                    <a:pt x="344411" y="116077"/>
                  </a:lnTo>
                  <a:close/>
                </a:path>
                <a:path w="1080135" h="143509">
                  <a:moveTo>
                    <a:pt x="418757" y="98044"/>
                  </a:moveTo>
                  <a:lnTo>
                    <a:pt x="397840" y="98044"/>
                  </a:lnTo>
                  <a:lnTo>
                    <a:pt x="397840" y="114300"/>
                  </a:lnTo>
                  <a:lnTo>
                    <a:pt x="397522" y="117475"/>
                  </a:lnTo>
                  <a:lnTo>
                    <a:pt x="396875" y="119252"/>
                  </a:lnTo>
                  <a:lnTo>
                    <a:pt x="395935" y="121665"/>
                  </a:lnTo>
                  <a:lnTo>
                    <a:pt x="394550" y="123444"/>
                  </a:lnTo>
                  <a:lnTo>
                    <a:pt x="392709" y="124460"/>
                  </a:lnTo>
                  <a:lnTo>
                    <a:pt x="389978" y="126111"/>
                  </a:lnTo>
                  <a:lnTo>
                    <a:pt x="385889" y="127000"/>
                  </a:lnTo>
                  <a:lnTo>
                    <a:pt x="415335" y="127000"/>
                  </a:lnTo>
                  <a:lnTo>
                    <a:pt x="417939" y="119252"/>
                  </a:lnTo>
                  <a:lnTo>
                    <a:pt x="417996" y="118999"/>
                  </a:lnTo>
                  <a:lnTo>
                    <a:pt x="418757" y="112140"/>
                  </a:lnTo>
                  <a:lnTo>
                    <a:pt x="418757" y="98044"/>
                  </a:lnTo>
                  <a:close/>
                </a:path>
                <a:path w="1080135" h="143509">
                  <a:moveTo>
                    <a:pt x="375005" y="30099"/>
                  </a:moveTo>
                  <a:lnTo>
                    <a:pt x="344052" y="53419"/>
                  </a:lnTo>
                  <a:lnTo>
                    <a:pt x="341668" y="70993"/>
                  </a:lnTo>
                  <a:lnTo>
                    <a:pt x="342123" y="78567"/>
                  </a:lnTo>
                  <a:lnTo>
                    <a:pt x="366631" y="110035"/>
                  </a:lnTo>
                  <a:lnTo>
                    <a:pt x="374180" y="110871"/>
                  </a:lnTo>
                  <a:lnTo>
                    <a:pt x="381016" y="110081"/>
                  </a:lnTo>
                  <a:lnTo>
                    <a:pt x="387238" y="107696"/>
                  </a:lnTo>
                  <a:lnTo>
                    <a:pt x="392846" y="103691"/>
                  </a:lnTo>
                  <a:lnTo>
                    <a:pt x="397840" y="98044"/>
                  </a:lnTo>
                  <a:lnTo>
                    <a:pt x="418757" y="98044"/>
                  </a:lnTo>
                  <a:lnTo>
                    <a:pt x="418757" y="93979"/>
                  </a:lnTo>
                  <a:lnTo>
                    <a:pt x="375221" y="93979"/>
                  </a:lnTo>
                  <a:lnTo>
                    <a:pt x="371221" y="92075"/>
                  </a:lnTo>
                  <a:lnTo>
                    <a:pt x="364718" y="84200"/>
                  </a:lnTo>
                  <a:lnTo>
                    <a:pt x="363216" y="78567"/>
                  </a:lnTo>
                  <a:lnTo>
                    <a:pt x="363124" y="61604"/>
                  </a:lnTo>
                  <a:lnTo>
                    <a:pt x="364718" y="55752"/>
                  </a:lnTo>
                  <a:lnTo>
                    <a:pt x="367969" y="51943"/>
                  </a:lnTo>
                  <a:lnTo>
                    <a:pt x="371221" y="48006"/>
                  </a:lnTo>
                  <a:lnTo>
                    <a:pt x="375348" y="46100"/>
                  </a:lnTo>
                  <a:lnTo>
                    <a:pt x="418757" y="46100"/>
                  </a:lnTo>
                  <a:lnTo>
                    <a:pt x="418757" y="42925"/>
                  </a:lnTo>
                  <a:lnTo>
                    <a:pt x="399186" y="42925"/>
                  </a:lnTo>
                  <a:lnTo>
                    <a:pt x="394102" y="37332"/>
                  </a:lnTo>
                  <a:lnTo>
                    <a:pt x="388377" y="33321"/>
                  </a:lnTo>
                  <a:lnTo>
                    <a:pt x="382011" y="30906"/>
                  </a:lnTo>
                  <a:lnTo>
                    <a:pt x="375005" y="30099"/>
                  </a:lnTo>
                  <a:close/>
                </a:path>
                <a:path w="1080135" h="143509">
                  <a:moveTo>
                    <a:pt x="418757" y="46100"/>
                  </a:moveTo>
                  <a:lnTo>
                    <a:pt x="385521" y="46100"/>
                  </a:lnTo>
                  <a:lnTo>
                    <a:pt x="389788" y="48006"/>
                  </a:lnTo>
                  <a:lnTo>
                    <a:pt x="393153" y="52070"/>
                  </a:lnTo>
                  <a:lnTo>
                    <a:pt x="396532" y="56007"/>
                  </a:lnTo>
                  <a:lnTo>
                    <a:pt x="398115" y="61722"/>
                  </a:lnTo>
                  <a:lnTo>
                    <a:pt x="398221" y="78104"/>
                  </a:lnTo>
                  <a:lnTo>
                    <a:pt x="396455" y="84074"/>
                  </a:lnTo>
                  <a:lnTo>
                    <a:pt x="389407" y="91948"/>
                  </a:lnTo>
                  <a:lnTo>
                    <a:pt x="385089" y="93979"/>
                  </a:lnTo>
                  <a:lnTo>
                    <a:pt x="418757" y="93979"/>
                  </a:lnTo>
                  <a:lnTo>
                    <a:pt x="418757" y="46100"/>
                  </a:lnTo>
                  <a:close/>
                </a:path>
                <a:path w="1080135" h="143509">
                  <a:moveTo>
                    <a:pt x="418757" y="31876"/>
                  </a:moveTo>
                  <a:lnTo>
                    <a:pt x="399186" y="31876"/>
                  </a:lnTo>
                  <a:lnTo>
                    <a:pt x="399186" y="42925"/>
                  </a:lnTo>
                  <a:lnTo>
                    <a:pt x="418757" y="42925"/>
                  </a:lnTo>
                  <a:lnTo>
                    <a:pt x="418757" y="31876"/>
                  </a:lnTo>
                  <a:close/>
                </a:path>
                <a:path w="1080135" h="143509">
                  <a:moveTo>
                    <a:pt x="502658" y="46100"/>
                  </a:moveTo>
                  <a:lnTo>
                    <a:pt x="474218" y="46100"/>
                  </a:lnTo>
                  <a:lnTo>
                    <a:pt x="477964" y="46989"/>
                  </a:lnTo>
                  <a:lnTo>
                    <a:pt x="479945" y="48640"/>
                  </a:lnTo>
                  <a:lnTo>
                    <a:pt x="481926" y="50419"/>
                  </a:lnTo>
                  <a:lnTo>
                    <a:pt x="482917" y="53212"/>
                  </a:lnTo>
                  <a:lnTo>
                    <a:pt x="482917" y="59309"/>
                  </a:lnTo>
                  <a:lnTo>
                    <a:pt x="479145" y="60960"/>
                  </a:lnTo>
                  <a:lnTo>
                    <a:pt x="472376" y="62611"/>
                  </a:lnTo>
                  <a:lnTo>
                    <a:pt x="462610" y="64515"/>
                  </a:lnTo>
                  <a:lnTo>
                    <a:pt x="455358" y="65786"/>
                  </a:lnTo>
                  <a:lnTo>
                    <a:pt x="449821" y="67437"/>
                  </a:lnTo>
                  <a:lnTo>
                    <a:pt x="433806" y="84836"/>
                  </a:lnTo>
                  <a:lnTo>
                    <a:pt x="433806" y="96012"/>
                  </a:lnTo>
                  <a:lnTo>
                    <a:pt x="436156" y="101600"/>
                  </a:lnTo>
                  <a:lnTo>
                    <a:pt x="445528" y="110489"/>
                  </a:lnTo>
                  <a:lnTo>
                    <a:pt x="451942" y="112649"/>
                  </a:lnTo>
                  <a:lnTo>
                    <a:pt x="464693" y="112649"/>
                  </a:lnTo>
                  <a:lnTo>
                    <a:pt x="484555" y="102235"/>
                  </a:lnTo>
                  <a:lnTo>
                    <a:pt x="504629" y="102235"/>
                  </a:lnTo>
                  <a:lnTo>
                    <a:pt x="503748" y="97916"/>
                  </a:lnTo>
                  <a:lnTo>
                    <a:pt x="462953" y="97916"/>
                  </a:lnTo>
                  <a:lnTo>
                    <a:pt x="460171" y="96900"/>
                  </a:lnTo>
                  <a:lnTo>
                    <a:pt x="455803" y="92583"/>
                  </a:lnTo>
                  <a:lnTo>
                    <a:pt x="454723" y="90043"/>
                  </a:lnTo>
                  <a:lnTo>
                    <a:pt x="454723" y="84200"/>
                  </a:lnTo>
                  <a:lnTo>
                    <a:pt x="470192" y="76200"/>
                  </a:lnTo>
                  <a:lnTo>
                    <a:pt x="475996" y="74929"/>
                  </a:lnTo>
                  <a:lnTo>
                    <a:pt x="480237" y="73787"/>
                  </a:lnTo>
                  <a:lnTo>
                    <a:pt x="482917" y="72898"/>
                  </a:lnTo>
                  <a:lnTo>
                    <a:pt x="503343" y="72898"/>
                  </a:lnTo>
                  <a:lnTo>
                    <a:pt x="503453" y="51435"/>
                  </a:lnTo>
                  <a:lnTo>
                    <a:pt x="502658" y="46100"/>
                  </a:lnTo>
                  <a:close/>
                </a:path>
                <a:path w="1080135" h="143509">
                  <a:moveTo>
                    <a:pt x="504629" y="102235"/>
                  </a:moveTo>
                  <a:lnTo>
                    <a:pt x="484555" y="102235"/>
                  </a:lnTo>
                  <a:lnTo>
                    <a:pt x="484708" y="102615"/>
                  </a:lnTo>
                  <a:lnTo>
                    <a:pt x="486092" y="107441"/>
                  </a:lnTo>
                  <a:lnTo>
                    <a:pt x="486765" y="109474"/>
                  </a:lnTo>
                  <a:lnTo>
                    <a:pt x="487311" y="110871"/>
                  </a:lnTo>
                  <a:lnTo>
                    <a:pt x="508000" y="110871"/>
                  </a:lnTo>
                  <a:lnTo>
                    <a:pt x="506158" y="107061"/>
                  </a:lnTo>
                  <a:lnTo>
                    <a:pt x="504913" y="103632"/>
                  </a:lnTo>
                  <a:lnTo>
                    <a:pt x="504629" y="102235"/>
                  </a:lnTo>
                  <a:close/>
                </a:path>
                <a:path w="1080135" h="143509">
                  <a:moveTo>
                    <a:pt x="503343" y="72898"/>
                  </a:moveTo>
                  <a:lnTo>
                    <a:pt x="482917" y="72898"/>
                  </a:lnTo>
                  <a:lnTo>
                    <a:pt x="482917" y="82169"/>
                  </a:lnTo>
                  <a:lnTo>
                    <a:pt x="482650" y="85471"/>
                  </a:lnTo>
                  <a:lnTo>
                    <a:pt x="482104" y="87249"/>
                  </a:lnTo>
                  <a:lnTo>
                    <a:pt x="481304" y="90043"/>
                  </a:lnTo>
                  <a:lnTo>
                    <a:pt x="479640" y="92328"/>
                  </a:lnTo>
                  <a:lnTo>
                    <a:pt x="477113" y="94234"/>
                  </a:lnTo>
                  <a:lnTo>
                    <a:pt x="473697" y="96647"/>
                  </a:lnTo>
                  <a:lnTo>
                    <a:pt x="470090" y="97916"/>
                  </a:lnTo>
                  <a:lnTo>
                    <a:pt x="503748" y="97916"/>
                  </a:lnTo>
                  <a:lnTo>
                    <a:pt x="503567" y="97027"/>
                  </a:lnTo>
                  <a:lnTo>
                    <a:pt x="503269" y="92328"/>
                  </a:lnTo>
                  <a:lnTo>
                    <a:pt x="503343" y="72898"/>
                  </a:lnTo>
                  <a:close/>
                </a:path>
                <a:path w="1080135" h="143509">
                  <a:moveTo>
                    <a:pt x="479526" y="30099"/>
                  </a:moveTo>
                  <a:lnTo>
                    <a:pt x="459930" y="30099"/>
                  </a:lnTo>
                  <a:lnTo>
                    <a:pt x="452183" y="31876"/>
                  </a:lnTo>
                  <a:lnTo>
                    <a:pt x="441769" y="39243"/>
                  </a:lnTo>
                  <a:lnTo>
                    <a:pt x="438099" y="44958"/>
                  </a:lnTo>
                  <a:lnTo>
                    <a:pt x="435965" y="52577"/>
                  </a:lnTo>
                  <a:lnTo>
                    <a:pt x="454939" y="56007"/>
                  </a:lnTo>
                  <a:lnTo>
                    <a:pt x="456234" y="52324"/>
                  </a:lnTo>
                  <a:lnTo>
                    <a:pt x="457911" y="49784"/>
                  </a:lnTo>
                  <a:lnTo>
                    <a:pt x="460006" y="48260"/>
                  </a:lnTo>
                  <a:lnTo>
                    <a:pt x="462089" y="46862"/>
                  </a:lnTo>
                  <a:lnTo>
                    <a:pt x="464985" y="46100"/>
                  </a:lnTo>
                  <a:lnTo>
                    <a:pt x="502658" y="46100"/>
                  </a:lnTo>
                  <a:lnTo>
                    <a:pt x="502526" y="45212"/>
                  </a:lnTo>
                  <a:lnTo>
                    <a:pt x="498805" y="38353"/>
                  </a:lnTo>
                  <a:lnTo>
                    <a:pt x="495592" y="35560"/>
                  </a:lnTo>
                  <a:lnTo>
                    <a:pt x="486473" y="31241"/>
                  </a:lnTo>
                  <a:lnTo>
                    <a:pt x="479526" y="30099"/>
                  </a:lnTo>
                  <a:close/>
                </a:path>
                <a:path w="1080135" h="143509">
                  <a:moveTo>
                    <a:pt x="543941" y="31876"/>
                  </a:moveTo>
                  <a:lnTo>
                    <a:pt x="524510" y="31876"/>
                  </a:lnTo>
                  <a:lnTo>
                    <a:pt x="524510" y="110871"/>
                  </a:lnTo>
                  <a:lnTo>
                    <a:pt x="545465" y="110871"/>
                  </a:lnTo>
                  <a:lnTo>
                    <a:pt x="545465" y="66294"/>
                  </a:lnTo>
                  <a:lnTo>
                    <a:pt x="545972" y="60198"/>
                  </a:lnTo>
                  <a:lnTo>
                    <a:pt x="559054" y="46100"/>
                  </a:lnTo>
                  <a:lnTo>
                    <a:pt x="594995" y="46100"/>
                  </a:lnTo>
                  <a:lnTo>
                    <a:pt x="594614" y="44450"/>
                  </a:lnTo>
                  <a:lnTo>
                    <a:pt x="594128" y="43434"/>
                  </a:lnTo>
                  <a:lnTo>
                    <a:pt x="543941" y="43434"/>
                  </a:lnTo>
                  <a:lnTo>
                    <a:pt x="543941" y="31876"/>
                  </a:lnTo>
                  <a:close/>
                </a:path>
                <a:path w="1080135" h="143509">
                  <a:moveTo>
                    <a:pt x="594995" y="46100"/>
                  </a:moveTo>
                  <a:lnTo>
                    <a:pt x="565531" y="46100"/>
                  </a:lnTo>
                  <a:lnTo>
                    <a:pt x="567944" y="46736"/>
                  </a:lnTo>
                  <a:lnTo>
                    <a:pt x="572008" y="49529"/>
                  </a:lnTo>
                  <a:lnTo>
                    <a:pt x="573405" y="51435"/>
                  </a:lnTo>
                  <a:lnTo>
                    <a:pt x="575183" y="56514"/>
                  </a:lnTo>
                  <a:lnTo>
                    <a:pt x="575691" y="61975"/>
                  </a:lnTo>
                  <a:lnTo>
                    <a:pt x="575691" y="110871"/>
                  </a:lnTo>
                  <a:lnTo>
                    <a:pt x="596519" y="110871"/>
                  </a:lnTo>
                  <a:lnTo>
                    <a:pt x="596519" y="55625"/>
                  </a:lnTo>
                  <a:lnTo>
                    <a:pt x="596138" y="50926"/>
                  </a:lnTo>
                  <a:lnTo>
                    <a:pt x="594995" y="46100"/>
                  </a:lnTo>
                  <a:close/>
                </a:path>
                <a:path w="1080135" h="143509">
                  <a:moveTo>
                    <a:pt x="574547" y="30099"/>
                  </a:moveTo>
                  <a:lnTo>
                    <a:pt x="569976" y="30099"/>
                  </a:lnTo>
                  <a:lnTo>
                    <a:pt x="562479" y="30932"/>
                  </a:lnTo>
                  <a:lnTo>
                    <a:pt x="555625" y="33432"/>
                  </a:lnTo>
                  <a:lnTo>
                    <a:pt x="549437" y="37599"/>
                  </a:lnTo>
                  <a:lnTo>
                    <a:pt x="543941" y="43434"/>
                  </a:lnTo>
                  <a:lnTo>
                    <a:pt x="594128" y="43434"/>
                  </a:lnTo>
                  <a:lnTo>
                    <a:pt x="574547" y="30099"/>
                  </a:lnTo>
                  <a:close/>
                </a:path>
                <a:path w="1080135" h="143509">
                  <a:moveTo>
                    <a:pt x="638556" y="1777"/>
                  </a:moveTo>
                  <a:lnTo>
                    <a:pt x="617601" y="1777"/>
                  </a:lnTo>
                  <a:lnTo>
                    <a:pt x="617601" y="21209"/>
                  </a:lnTo>
                  <a:lnTo>
                    <a:pt x="638556" y="21209"/>
                  </a:lnTo>
                  <a:lnTo>
                    <a:pt x="638556" y="1777"/>
                  </a:lnTo>
                  <a:close/>
                </a:path>
                <a:path w="1080135" h="143509">
                  <a:moveTo>
                    <a:pt x="638556" y="31876"/>
                  </a:moveTo>
                  <a:lnTo>
                    <a:pt x="617601" y="31876"/>
                  </a:lnTo>
                  <a:lnTo>
                    <a:pt x="617601" y="110871"/>
                  </a:lnTo>
                  <a:lnTo>
                    <a:pt x="638556" y="110871"/>
                  </a:lnTo>
                  <a:lnTo>
                    <a:pt x="638556" y="31876"/>
                  </a:lnTo>
                  <a:close/>
                </a:path>
                <a:path w="1080135" h="143509">
                  <a:moveTo>
                    <a:pt x="718221" y="48768"/>
                  </a:moveTo>
                  <a:lnTo>
                    <a:pt x="692277" y="48768"/>
                  </a:lnTo>
                  <a:lnTo>
                    <a:pt x="689991" y="51053"/>
                  </a:lnTo>
                  <a:lnTo>
                    <a:pt x="686308" y="54990"/>
                  </a:lnTo>
                  <a:lnTo>
                    <a:pt x="651891" y="94614"/>
                  </a:lnTo>
                  <a:lnTo>
                    <a:pt x="651891" y="110871"/>
                  </a:lnTo>
                  <a:lnTo>
                    <a:pt x="722376" y="110871"/>
                  </a:lnTo>
                  <a:lnTo>
                    <a:pt x="722376" y="93090"/>
                  </a:lnTo>
                  <a:lnTo>
                    <a:pt x="679322" y="93090"/>
                  </a:lnTo>
                  <a:lnTo>
                    <a:pt x="689864" y="81534"/>
                  </a:lnTo>
                  <a:lnTo>
                    <a:pt x="718221" y="48768"/>
                  </a:lnTo>
                  <a:close/>
                </a:path>
                <a:path w="1080135" h="143509">
                  <a:moveTo>
                    <a:pt x="722376" y="92456"/>
                  </a:moveTo>
                  <a:lnTo>
                    <a:pt x="688721" y="92456"/>
                  </a:lnTo>
                  <a:lnTo>
                    <a:pt x="679322" y="93090"/>
                  </a:lnTo>
                  <a:lnTo>
                    <a:pt x="722376" y="93090"/>
                  </a:lnTo>
                  <a:lnTo>
                    <a:pt x="722376" y="92456"/>
                  </a:lnTo>
                  <a:close/>
                </a:path>
                <a:path w="1080135" h="143509">
                  <a:moveTo>
                    <a:pt x="720090" y="31876"/>
                  </a:moveTo>
                  <a:lnTo>
                    <a:pt x="654812" y="31876"/>
                  </a:lnTo>
                  <a:lnTo>
                    <a:pt x="654812" y="49149"/>
                  </a:lnTo>
                  <a:lnTo>
                    <a:pt x="686689" y="49022"/>
                  </a:lnTo>
                  <a:lnTo>
                    <a:pt x="689864" y="48895"/>
                  </a:lnTo>
                  <a:lnTo>
                    <a:pt x="692277" y="48768"/>
                  </a:lnTo>
                  <a:lnTo>
                    <a:pt x="718221" y="48768"/>
                  </a:lnTo>
                  <a:lnTo>
                    <a:pt x="720090" y="46609"/>
                  </a:lnTo>
                  <a:lnTo>
                    <a:pt x="720090" y="31876"/>
                  </a:lnTo>
                  <a:close/>
                </a:path>
                <a:path w="1080135" h="143509">
                  <a:moveTo>
                    <a:pt x="799846" y="46100"/>
                  </a:moveTo>
                  <a:lnTo>
                    <a:pt x="771397" y="46100"/>
                  </a:lnTo>
                  <a:lnTo>
                    <a:pt x="775081" y="46989"/>
                  </a:lnTo>
                  <a:lnTo>
                    <a:pt x="777113" y="48640"/>
                  </a:lnTo>
                  <a:lnTo>
                    <a:pt x="779144" y="50419"/>
                  </a:lnTo>
                  <a:lnTo>
                    <a:pt x="780161" y="53212"/>
                  </a:lnTo>
                  <a:lnTo>
                    <a:pt x="780161" y="59309"/>
                  </a:lnTo>
                  <a:lnTo>
                    <a:pt x="776351" y="60960"/>
                  </a:lnTo>
                  <a:lnTo>
                    <a:pt x="769619" y="62611"/>
                  </a:lnTo>
                  <a:lnTo>
                    <a:pt x="759841" y="64515"/>
                  </a:lnTo>
                  <a:lnTo>
                    <a:pt x="752602" y="65786"/>
                  </a:lnTo>
                  <a:lnTo>
                    <a:pt x="747014" y="67437"/>
                  </a:lnTo>
                  <a:lnTo>
                    <a:pt x="743204" y="69341"/>
                  </a:lnTo>
                  <a:lnTo>
                    <a:pt x="739266" y="71247"/>
                  </a:lnTo>
                  <a:lnTo>
                    <a:pt x="736346" y="73913"/>
                  </a:lnTo>
                  <a:lnTo>
                    <a:pt x="734187" y="77343"/>
                  </a:lnTo>
                  <a:lnTo>
                    <a:pt x="732028" y="80899"/>
                  </a:lnTo>
                  <a:lnTo>
                    <a:pt x="731012" y="84836"/>
                  </a:lnTo>
                  <a:lnTo>
                    <a:pt x="731012" y="96012"/>
                  </a:lnTo>
                  <a:lnTo>
                    <a:pt x="733297" y="101600"/>
                  </a:lnTo>
                  <a:lnTo>
                    <a:pt x="742696" y="110489"/>
                  </a:lnTo>
                  <a:lnTo>
                    <a:pt x="749172" y="112649"/>
                  </a:lnTo>
                  <a:lnTo>
                    <a:pt x="761872" y="112649"/>
                  </a:lnTo>
                  <a:lnTo>
                    <a:pt x="781685" y="102235"/>
                  </a:lnTo>
                  <a:lnTo>
                    <a:pt x="801809" y="102235"/>
                  </a:lnTo>
                  <a:lnTo>
                    <a:pt x="801369" y="100329"/>
                  </a:lnTo>
                  <a:lnTo>
                    <a:pt x="800905" y="97916"/>
                  </a:lnTo>
                  <a:lnTo>
                    <a:pt x="760094" y="97916"/>
                  </a:lnTo>
                  <a:lnTo>
                    <a:pt x="757301" y="96900"/>
                  </a:lnTo>
                  <a:lnTo>
                    <a:pt x="752983" y="92583"/>
                  </a:lnTo>
                  <a:lnTo>
                    <a:pt x="751840" y="90043"/>
                  </a:lnTo>
                  <a:lnTo>
                    <a:pt x="751840" y="84200"/>
                  </a:lnTo>
                  <a:lnTo>
                    <a:pt x="767334" y="76200"/>
                  </a:lnTo>
                  <a:lnTo>
                    <a:pt x="773176" y="74929"/>
                  </a:lnTo>
                  <a:lnTo>
                    <a:pt x="777366" y="73787"/>
                  </a:lnTo>
                  <a:lnTo>
                    <a:pt x="780161" y="72898"/>
                  </a:lnTo>
                  <a:lnTo>
                    <a:pt x="800479" y="72898"/>
                  </a:lnTo>
                  <a:lnTo>
                    <a:pt x="800602" y="60960"/>
                  </a:lnTo>
                  <a:lnTo>
                    <a:pt x="800608" y="51435"/>
                  </a:lnTo>
                  <a:lnTo>
                    <a:pt x="799846" y="46100"/>
                  </a:lnTo>
                  <a:close/>
                </a:path>
                <a:path w="1080135" h="143509">
                  <a:moveTo>
                    <a:pt x="801809" y="102235"/>
                  </a:moveTo>
                  <a:lnTo>
                    <a:pt x="781685" y="102235"/>
                  </a:lnTo>
                  <a:lnTo>
                    <a:pt x="781939" y="102615"/>
                  </a:lnTo>
                  <a:lnTo>
                    <a:pt x="782218" y="103632"/>
                  </a:lnTo>
                  <a:lnTo>
                    <a:pt x="782447" y="104775"/>
                  </a:lnTo>
                  <a:lnTo>
                    <a:pt x="783336" y="107441"/>
                  </a:lnTo>
                  <a:lnTo>
                    <a:pt x="783971" y="109474"/>
                  </a:lnTo>
                  <a:lnTo>
                    <a:pt x="784479" y="110871"/>
                  </a:lnTo>
                  <a:lnTo>
                    <a:pt x="805180" y="110871"/>
                  </a:lnTo>
                  <a:lnTo>
                    <a:pt x="803402" y="107061"/>
                  </a:lnTo>
                  <a:lnTo>
                    <a:pt x="802132" y="103632"/>
                  </a:lnTo>
                  <a:lnTo>
                    <a:pt x="801809" y="102235"/>
                  </a:lnTo>
                  <a:close/>
                </a:path>
                <a:path w="1080135" h="143509">
                  <a:moveTo>
                    <a:pt x="800479" y="72898"/>
                  </a:moveTo>
                  <a:lnTo>
                    <a:pt x="780161" y="72898"/>
                  </a:lnTo>
                  <a:lnTo>
                    <a:pt x="780161" y="82169"/>
                  </a:lnTo>
                  <a:lnTo>
                    <a:pt x="779780" y="85471"/>
                  </a:lnTo>
                  <a:lnTo>
                    <a:pt x="779272" y="87249"/>
                  </a:lnTo>
                  <a:lnTo>
                    <a:pt x="778510" y="90043"/>
                  </a:lnTo>
                  <a:lnTo>
                    <a:pt x="776859" y="92328"/>
                  </a:lnTo>
                  <a:lnTo>
                    <a:pt x="774319" y="94234"/>
                  </a:lnTo>
                  <a:lnTo>
                    <a:pt x="770890" y="96647"/>
                  </a:lnTo>
                  <a:lnTo>
                    <a:pt x="767334" y="97916"/>
                  </a:lnTo>
                  <a:lnTo>
                    <a:pt x="800905" y="97916"/>
                  </a:lnTo>
                  <a:lnTo>
                    <a:pt x="800735" y="97027"/>
                  </a:lnTo>
                  <a:lnTo>
                    <a:pt x="800409" y="92583"/>
                  </a:lnTo>
                  <a:lnTo>
                    <a:pt x="800479" y="72898"/>
                  </a:lnTo>
                  <a:close/>
                </a:path>
                <a:path w="1080135" h="143509">
                  <a:moveTo>
                    <a:pt x="776732" y="30099"/>
                  </a:moveTo>
                  <a:lnTo>
                    <a:pt x="757047" y="30099"/>
                  </a:lnTo>
                  <a:lnTo>
                    <a:pt x="749427" y="31876"/>
                  </a:lnTo>
                  <a:lnTo>
                    <a:pt x="744219" y="35560"/>
                  </a:lnTo>
                  <a:lnTo>
                    <a:pt x="738886" y="39243"/>
                  </a:lnTo>
                  <a:lnTo>
                    <a:pt x="735330" y="44958"/>
                  </a:lnTo>
                  <a:lnTo>
                    <a:pt x="733171" y="52577"/>
                  </a:lnTo>
                  <a:lnTo>
                    <a:pt x="752094" y="56007"/>
                  </a:lnTo>
                  <a:lnTo>
                    <a:pt x="753364" y="52324"/>
                  </a:lnTo>
                  <a:lnTo>
                    <a:pt x="755141" y="49784"/>
                  </a:lnTo>
                  <a:lnTo>
                    <a:pt x="757174" y="48260"/>
                  </a:lnTo>
                  <a:lnTo>
                    <a:pt x="759206" y="46862"/>
                  </a:lnTo>
                  <a:lnTo>
                    <a:pt x="762127" y="46100"/>
                  </a:lnTo>
                  <a:lnTo>
                    <a:pt x="799846" y="46100"/>
                  </a:lnTo>
                  <a:lnTo>
                    <a:pt x="799719" y="45212"/>
                  </a:lnTo>
                  <a:lnTo>
                    <a:pt x="797814" y="41783"/>
                  </a:lnTo>
                  <a:lnTo>
                    <a:pt x="796036" y="38353"/>
                  </a:lnTo>
                  <a:lnTo>
                    <a:pt x="792734" y="35560"/>
                  </a:lnTo>
                  <a:lnTo>
                    <a:pt x="783590" y="31241"/>
                  </a:lnTo>
                  <a:lnTo>
                    <a:pt x="776732" y="30099"/>
                  </a:lnTo>
                  <a:close/>
                </a:path>
                <a:path w="1080135" h="143509">
                  <a:moveTo>
                    <a:pt x="843788" y="48513"/>
                  </a:moveTo>
                  <a:lnTo>
                    <a:pt x="822833" y="48513"/>
                  </a:lnTo>
                  <a:lnTo>
                    <a:pt x="822899" y="91694"/>
                  </a:lnTo>
                  <a:lnTo>
                    <a:pt x="823107" y="95376"/>
                  </a:lnTo>
                  <a:lnTo>
                    <a:pt x="823468" y="97662"/>
                  </a:lnTo>
                  <a:lnTo>
                    <a:pt x="823976" y="101091"/>
                  </a:lnTo>
                  <a:lnTo>
                    <a:pt x="833119" y="110744"/>
                  </a:lnTo>
                  <a:lnTo>
                    <a:pt x="836041" y="112013"/>
                  </a:lnTo>
                  <a:lnTo>
                    <a:pt x="839469" y="112649"/>
                  </a:lnTo>
                  <a:lnTo>
                    <a:pt x="849376" y="112649"/>
                  </a:lnTo>
                  <a:lnTo>
                    <a:pt x="854964" y="111633"/>
                  </a:lnTo>
                  <a:lnTo>
                    <a:pt x="859790" y="109600"/>
                  </a:lnTo>
                  <a:lnTo>
                    <a:pt x="858234" y="95376"/>
                  </a:lnTo>
                  <a:lnTo>
                    <a:pt x="848233" y="95376"/>
                  </a:lnTo>
                  <a:lnTo>
                    <a:pt x="847090" y="94996"/>
                  </a:lnTo>
                  <a:lnTo>
                    <a:pt x="846074" y="94234"/>
                  </a:lnTo>
                  <a:lnTo>
                    <a:pt x="845058" y="93599"/>
                  </a:lnTo>
                  <a:lnTo>
                    <a:pt x="844422" y="92710"/>
                  </a:lnTo>
                  <a:lnTo>
                    <a:pt x="844169" y="91694"/>
                  </a:lnTo>
                  <a:lnTo>
                    <a:pt x="843915" y="90550"/>
                  </a:lnTo>
                  <a:lnTo>
                    <a:pt x="843788" y="48513"/>
                  </a:lnTo>
                  <a:close/>
                </a:path>
                <a:path w="1080135" h="143509">
                  <a:moveTo>
                    <a:pt x="858012" y="93345"/>
                  </a:moveTo>
                  <a:lnTo>
                    <a:pt x="854329" y="94614"/>
                  </a:lnTo>
                  <a:lnTo>
                    <a:pt x="851535" y="95376"/>
                  </a:lnTo>
                  <a:lnTo>
                    <a:pt x="858234" y="95376"/>
                  </a:lnTo>
                  <a:lnTo>
                    <a:pt x="858012" y="93345"/>
                  </a:lnTo>
                  <a:close/>
                </a:path>
                <a:path w="1080135" h="143509">
                  <a:moveTo>
                    <a:pt x="858139" y="31876"/>
                  </a:moveTo>
                  <a:lnTo>
                    <a:pt x="813181" y="31876"/>
                  </a:lnTo>
                  <a:lnTo>
                    <a:pt x="813181" y="48513"/>
                  </a:lnTo>
                  <a:lnTo>
                    <a:pt x="858139" y="48513"/>
                  </a:lnTo>
                  <a:lnTo>
                    <a:pt x="858139" y="31876"/>
                  </a:lnTo>
                  <a:close/>
                </a:path>
                <a:path w="1080135" h="143509">
                  <a:moveTo>
                    <a:pt x="843788" y="3937"/>
                  </a:moveTo>
                  <a:lnTo>
                    <a:pt x="822833" y="16128"/>
                  </a:lnTo>
                  <a:lnTo>
                    <a:pt x="822833" y="31876"/>
                  </a:lnTo>
                  <a:lnTo>
                    <a:pt x="843788" y="31876"/>
                  </a:lnTo>
                  <a:lnTo>
                    <a:pt x="843788" y="3937"/>
                  </a:lnTo>
                  <a:close/>
                </a:path>
                <a:path w="1080135" h="143509">
                  <a:moveTo>
                    <a:pt x="893064" y="1777"/>
                  </a:moveTo>
                  <a:lnTo>
                    <a:pt x="872109" y="1777"/>
                  </a:lnTo>
                  <a:lnTo>
                    <a:pt x="872109" y="21209"/>
                  </a:lnTo>
                  <a:lnTo>
                    <a:pt x="893064" y="21209"/>
                  </a:lnTo>
                  <a:lnTo>
                    <a:pt x="893064" y="1777"/>
                  </a:lnTo>
                  <a:close/>
                </a:path>
                <a:path w="1080135" h="143509">
                  <a:moveTo>
                    <a:pt x="893064" y="31876"/>
                  </a:moveTo>
                  <a:lnTo>
                    <a:pt x="872109" y="31876"/>
                  </a:lnTo>
                  <a:lnTo>
                    <a:pt x="872109" y="110871"/>
                  </a:lnTo>
                  <a:lnTo>
                    <a:pt x="893064" y="110871"/>
                  </a:lnTo>
                  <a:lnTo>
                    <a:pt x="893064" y="31876"/>
                  </a:lnTo>
                  <a:close/>
                </a:path>
                <a:path w="1080135" h="143509">
                  <a:moveTo>
                    <a:pt x="950722" y="30099"/>
                  </a:moveTo>
                  <a:lnTo>
                    <a:pt x="942975" y="30099"/>
                  </a:lnTo>
                  <a:lnTo>
                    <a:pt x="935863" y="31750"/>
                  </a:lnTo>
                  <a:lnTo>
                    <a:pt x="923416" y="38608"/>
                  </a:lnTo>
                  <a:lnTo>
                    <a:pt x="918464" y="43561"/>
                  </a:lnTo>
                  <a:lnTo>
                    <a:pt x="915161" y="50037"/>
                  </a:lnTo>
                  <a:lnTo>
                    <a:pt x="911733" y="56641"/>
                  </a:lnTo>
                  <a:lnTo>
                    <a:pt x="910147" y="62642"/>
                  </a:lnTo>
                  <a:lnTo>
                    <a:pt x="910029" y="79692"/>
                  </a:lnTo>
                  <a:lnTo>
                    <a:pt x="911733" y="86995"/>
                  </a:lnTo>
                  <a:lnTo>
                    <a:pt x="915161" y="93345"/>
                  </a:lnTo>
                  <a:lnTo>
                    <a:pt x="918464" y="99695"/>
                  </a:lnTo>
                  <a:lnTo>
                    <a:pt x="923544" y="104521"/>
                  </a:lnTo>
                  <a:lnTo>
                    <a:pt x="936625" y="110998"/>
                  </a:lnTo>
                  <a:lnTo>
                    <a:pt x="943610" y="112649"/>
                  </a:lnTo>
                  <a:lnTo>
                    <a:pt x="950848" y="112649"/>
                  </a:lnTo>
                  <a:lnTo>
                    <a:pt x="984134" y="95631"/>
                  </a:lnTo>
                  <a:lnTo>
                    <a:pt x="945260" y="95631"/>
                  </a:lnTo>
                  <a:lnTo>
                    <a:pt x="940689" y="93599"/>
                  </a:lnTo>
                  <a:lnTo>
                    <a:pt x="937005" y="89408"/>
                  </a:lnTo>
                  <a:lnTo>
                    <a:pt x="933196" y="85216"/>
                  </a:lnTo>
                  <a:lnTo>
                    <a:pt x="931455" y="79375"/>
                  </a:lnTo>
                  <a:lnTo>
                    <a:pt x="931455" y="63373"/>
                  </a:lnTo>
                  <a:lnTo>
                    <a:pt x="933196" y="57531"/>
                  </a:lnTo>
                  <a:lnTo>
                    <a:pt x="937005" y="53339"/>
                  </a:lnTo>
                  <a:lnTo>
                    <a:pt x="940689" y="49149"/>
                  </a:lnTo>
                  <a:lnTo>
                    <a:pt x="945260" y="47116"/>
                  </a:lnTo>
                  <a:lnTo>
                    <a:pt x="984367" y="47116"/>
                  </a:lnTo>
                  <a:lnTo>
                    <a:pt x="980059" y="41783"/>
                  </a:lnTo>
                  <a:lnTo>
                    <a:pt x="973939" y="36635"/>
                  </a:lnTo>
                  <a:lnTo>
                    <a:pt x="967009" y="32988"/>
                  </a:lnTo>
                  <a:lnTo>
                    <a:pt x="959270" y="30817"/>
                  </a:lnTo>
                  <a:lnTo>
                    <a:pt x="950722" y="30099"/>
                  </a:lnTo>
                  <a:close/>
                </a:path>
                <a:path w="1080135" h="143509">
                  <a:moveTo>
                    <a:pt x="984367" y="47116"/>
                  </a:moveTo>
                  <a:lnTo>
                    <a:pt x="956183" y="47116"/>
                  </a:lnTo>
                  <a:lnTo>
                    <a:pt x="960754" y="49149"/>
                  </a:lnTo>
                  <a:lnTo>
                    <a:pt x="968121" y="57531"/>
                  </a:lnTo>
                  <a:lnTo>
                    <a:pt x="969985" y="63373"/>
                  </a:lnTo>
                  <a:lnTo>
                    <a:pt x="969946" y="79375"/>
                  </a:lnTo>
                  <a:lnTo>
                    <a:pt x="968121" y="85216"/>
                  </a:lnTo>
                  <a:lnTo>
                    <a:pt x="960754" y="93599"/>
                  </a:lnTo>
                  <a:lnTo>
                    <a:pt x="956183" y="95631"/>
                  </a:lnTo>
                  <a:lnTo>
                    <a:pt x="984134" y="95631"/>
                  </a:lnTo>
                  <a:lnTo>
                    <a:pt x="985006" y="94551"/>
                  </a:lnTo>
                  <a:lnTo>
                    <a:pt x="988615" y="87503"/>
                  </a:lnTo>
                  <a:lnTo>
                    <a:pt x="990772" y="79692"/>
                  </a:lnTo>
                  <a:lnTo>
                    <a:pt x="991467" y="71374"/>
                  </a:lnTo>
                  <a:lnTo>
                    <a:pt x="991414" y="70231"/>
                  </a:lnTo>
                  <a:lnTo>
                    <a:pt x="990774" y="62642"/>
                  </a:lnTo>
                  <a:lnTo>
                    <a:pt x="988631" y="54927"/>
                  </a:lnTo>
                  <a:lnTo>
                    <a:pt x="985059" y="47974"/>
                  </a:lnTo>
                  <a:lnTo>
                    <a:pt x="984367" y="47116"/>
                  </a:lnTo>
                  <a:close/>
                </a:path>
                <a:path w="1080135" h="143509">
                  <a:moveTo>
                    <a:pt x="1027048" y="31876"/>
                  </a:moveTo>
                  <a:lnTo>
                    <a:pt x="1007617" y="31876"/>
                  </a:lnTo>
                  <a:lnTo>
                    <a:pt x="1007617" y="110871"/>
                  </a:lnTo>
                  <a:lnTo>
                    <a:pt x="1028572" y="110871"/>
                  </a:lnTo>
                  <a:lnTo>
                    <a:pt x="1028572" y="66294"/>
                  </a:lnTo>
                  <a:lnTo>
                    <a:pt x="1029080" y="60198"/>
                  </a:lnTo>
                  <a:lnTo>
                    <a:pt x="1042161" y="46100"/>
                  </a:lnTo>
                  <a:lnTo>
                    <a:pt x="1078103" y="46100"/>
                  </a:lnTo>
                  <a:lnTo>
                    <a:pt x="1077722" y="44450"/>
                  </a:lnTo>
                  <a:lnTo>
                    <a:pt x="1077236" y="43434"/>
                  </a:lnTo>
                  <a:lnTo>
                    <a:pt x="1027048" y="43434"/>
                  </a:lnTo>
                  <a:lnTo>
                    <a:pt x="1027048" y="31876"/>
                  </a:lnTo>
                  <a:close/>
                </a:path>
                <a:path w="1080135" h="143509">
                  <a:moveTo>
                    <a:pt x="1078103" y="46100"/>
                  </a:moveTo>
                  <a:lnTo>
                    <a:pt x="1048639" y="46100"/>
                  </a:lnTo>
                  <a:lnTo>
                    <a:pt x="1051052" y="46736"/>
                  </a:lnTo>
                  <a:lnTo>
                    <a:pt x="1055116" y="49529"/>
                  </a:lnTo>
                  <a:lnTo>
                    <a:pt x="1056513" y="51435"/>
                  </a:lnTo>
                  <a:lnTo>
                    <a:pt x="1058291" y="56514"/>
                  </a:lnTo>
                  <a:lnTo>
                    <a:pt x="1058798" y="61975"/>
                  </a:lnTo>
                  <a:lnTo>
                    <a:pt x="1058798" y="110871"/>
                  </a:lnTo>
                  <a:lnTo>
                    <a:pt x="1079627" y="110871"/>
                  </a:lnTo>
                  <a:lnTo>
                    <a:pt x="1079627" y="55625"/>
                  </a:lnTo>
                  <a:lnTo>
                    <a:pt x="1079246" y="50926"/>
                  </a:lnTo>
                  <a:lnTo>
                    <a:pt x="1078103" y="46100"/>
                  </a:lnTo>
                  <a:close/>
                </a:path>
                <a:path w="1080135" h="143509">
                  <a:moveTo>
                    <a:pt x="1057655" y="30099"/>
                  </a:moveTo>
                  <a:lnTo>
                    <a:pt x="1053084" y="30099"/>
                  </a:lnTo>
                  <a:lnTo>
                    <a:pt x="1045587" y="30932"/>
                  </a:lnTo>
                  <a:lnTo>
                    <a:pt x="1038733" y="33432"/>
                  </a:lnTo>
                  <a:lnTo>
                    <a:pt x="1032545" y="37599"/>
                  </a:lnTo>
                  <a:lnTo>
                    <a:pt x="1027048" y="43434"/>
                  </a:lnTo>
                  <a:lnTo>
                    <a:pt x="1077236" y="43434"/>
                  </a:lnTo>
                  <a:lnTo>
                    <a:pt x="1057655" y="30099"/>
                  </a:lnTo>
                  <a:close/>
                </a:path>
              </a:pathLst>
            </a:custGeom>
            <a:solidFill>
              <a:srgbClr val="FFFFFF">
                <a:alpha val="5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93620" y="841629"/>
              <a:ext cx="1768475" cy="626110"/>
            </a:xfrm>
            <a:custGeom>
              <a:avLst/>
              <a:gdLst/>
              <a:ahLst/>
              <a:cxnLst/>
              <a:rect l="l" t="t" r="r" b="b"/>
              <a:pathLst>
                <a:path w="1768475" h="626110">
                  <a:moveTo>
                    <a:pt x="1664081" y="0"/>
                  </a:moveTo>
                  <a:lnTo>
                    <a:pt x="104267" y="0"/>
                  </a:lnTo>
                  <a:lnTo>
                    <a:pt x="63650" y="8203"/>
                  </a:lnTo>
                  <a:lnTo>
                    <a:pt x="30511" y="30575"/>
                  </a:lnTo>
                  <a:lnTo>
                    <a:pt x="8183" y="63757"/>
                  </a:lnTo>
                  <a:lnTo>
                    <a:pt x="0" y="104394"/>
                  </a:lnTo>
                  <a:lnTo>
                    <a:pt x="0" y="521716"/>
                  </a:lnTo>
                  <a:lnTo>
                    <a:pt x="8183" y="562352"/>
                  </a:lnTo>
                  <a:lnTo>
                    <a:pt x="30511" y="595534"/>
                  </a:lnTo>
                  <a:lnTo>
                    <a:pt x="63650" y="617906"/>
                  </a:lnTo>
                  <a:lnTo>
                    <a:pt x="104267" y="626110"/>
                  </a:lnTo>
                  <a:lnTo>
                    <a:pt x="1664081" y="626110"/>
                  </a:lnTo>
                  <a:lnTo>
                    <a:pt x="1704717" y="617906"/>
                  </a:lnTo>
                  <a:lnTo>
                    <a:pt x="1737899" y="595534"/>
                  </a:lnTo>
                  <a:lnTo>
                    <a:pt x="1760271" y="562352"/>
                  </a:lnTo>
                  <a:lnTo>
                    <a:pt x="1768475" y="521716"/>
                  </a:lnTo>
                  <a:lnTo>
                    <a:pt x="1768475" y="104394"/>
                  </a:lnTo>
                  <a:lnTo>
                    <a:pt x="1760271" y="63757"/>
                  </a:lnTo>
                  <a:lnTo>
                    <a:pt x="1737899" y="30575"/>
                  </a:lnTo>
                  <a:lnTo>
                    <a:pt x="1704717" y="8203"/>
                  </a:lnTo>
                  <a:lnTo>
                    <a:pt x="1664081" y="0"/>
                  </a:lnTo>
                  <a:close/>
                </a:path>
              </a:pathLst>
            </a:custGeom>
            <a:solidFill>
              <a:srgbClr val="0025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93620" y="841629"/>
              <a:ext cx="1768475" cy="626110"/>
            </a:xfrm>
            <a:custGeom>
              <a:avLst/>
              <a:gdLst/>
              <a:ahLst/>
              <a:cxnLst/>
              <a:rect l="l" t="t" r="r" b="b"/>
              <a:pathLst>
                <a:path w="1768475" h="626110">
                  <a:moveTo>
                    <a:pt x="0" y="104394"/>
                  </a:moveTo>
                  <a:lnTo>
                    <a:pt x="8183" y="63757"/>
                  </a:lnTo>
                  <a:lnTo>
                    <a:pt x="30511" y="30575"/>
                  </a:lnTo>
                  <a:lnTo>
                    <a:pt x="63650" y="8203"/>
                  </a:lnTo>
                  <a:lnTo>
                    <a:pt x="104267" y="0"/>
                  </a:lnTo>
                  <a:lnTo>
                    <a:pt x="1664081" y="0"/>
                  </a:lnTo>
                  <a:lnTo>
                    <a:pt x="1704717" y="8203"/>
                  </a:lnTo>
                  <a:lnTo>
                    <a:pt x="1737899" y="30575"/>
                  </a:lnTo>
                  <a:lnTo>
                    <a:pt x="1760271" y="63757"/>
                  </a:lnTo>
                  <a:lnTo>
                    <a:pt x="1768475" y="104394"/>
                  </a:lnTo>
                  <a:lnTo>
                    <a:pt x="1768475" y="521716"/>
                  </a:lnTo>
                  <a:lnTo>
                    <a:pt x="1760271" y="562352"/>
                  </a:lnTo>
                  <a:lnTo>
                    <a:pt x="1737899" y="595534"/>
                  </a:lnTo>
                  <a:lnTo>
                    <a:pt x="1704717" y="617906"/>
                  </a:lnTo>
                  <a:lnTo>
                    <a:pt x="1664081" y="626110"/>
                  </a:lnTo>
                  <a:lnTo>
                    <a:pt x="104267" y="626110"/>
                  </a:lnTo>
                  <a:lnTo>
                    <a:pt x="63650" y="617906"/>
                  </a:lnTo>
                  <a:lnTo>
                    <a:pt x="30511" y="595534"/>
                  </a:lnTo>
                  <a:lnTo>
                    <a:pt x="8183" y="562352"/>
                  </a:lnTo>
                  <a:lnTo>
                    <a:pt x="0" y="521716"/>
                  </a:lnTo>
                  <a:lnTo>
                    <a:pt x="0" y="104394"/>
                  </a:lnTo>
                  <a:close/>
                </a:path>
              </a:pathLst>
            </a:custGeom>
            <a:ln w="12700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20040" y="759777"/>
            <a:ext cx="11628120" cy="763270"/>
          </a:xfrm>
          <a:prstGeom prst="rect">
            <a:avLst/>
          </a:prstGeom>
          <a:ln w="12700">
            <a:solidFill>
              <a:srgbClr val="7E7E7E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2218055" marR="7923530" indent="-1905" algn="ctr">
              <a:lnSpc>
                <a:spcPct val="100000"/>
              </a:lnSpc>
              <a:spcBef>
                <a:spcPts val="915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2.Network</a:t>
            </a:r>
            <a:r>
              <a:rPr sz="1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Planning,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Asset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Asset</a:t>
            </a:r>
            <a:r>
              <a:rPr sz="1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Mgt.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194175" y="817625"/>
            <a:ext cx="7522209" cy="656590"/>
            <a:chOff x="4194175" y="817625"/>
            <a:chExt cx="7522209" cy="656590"/>
          </a:xfrm>
        </p:grpSpPr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4175" y="817625"/>
              <a:ext cx="1781175" cy="63881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4955" y="835278"/>
              <a:ext cx="1781302" cy="63881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0770" y="823721"/>
              <a:ext cx="1781175" cy="63881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049133" y="830071"/>
              <a:ext cx="1768475" cy="626110"/>
            </a:xfrm>
            <a:custGeom>
              <a:avLst/>
              <a:gdLst/>
              <a:ahLst/>
              <a:cxnLst/>
              <a:rect l="l" t="t" r="r" b="b"/>
              <a:pathLst>
                <a:path w="1768475" h="626110">
                  <a:moveTo>
                    <a:pt x="1664208" y="0"/>
                  </a:moveTo>
                  <a:lnTo>
                    <a:pt x="104267" y="0"/>
                  </a:lnTo>
                  <a:lnTo>
                    <a:pt x="63650" y="8203"/>
                  </a:lnTo>
                  <a:lnTo>
                    <a:pt x="30511" y="30575"/>
                  </a:lnTo>
                  <a:lnTo>
                    <a:pt x="8183" y="63757"/>
                  </a:lnTo>
                  <a:lnTo>
                    <a:pt x="0" y="104393"/>
                  </a:lnTo>
                  <a:lnTo>
                    <a:pt x="0" y="521715"/>
                  </a:lnTo>
                  <a:lnTo>
                    <a:pt x="8183" y="562352"/>
                  </a:lnTo>
                  <a:lnTo>
                    <a:pt x="30511" y="595534"/>
                  </a:lnTo>
                  <a:lnTo>
                    <a:pt x="63650" y="617906"/>
                  </a:lnTo>
                  <a:lnTo>
                    <a:pt x="104267" y="626110"/>
                  </a:lnTo>
                  <a:lnTo>
                    <a:pt x="1664208" y="626110"/>
                  </a:lnTo>
                  <a:lnTo>
                    <a:pt x="1704770" y="617906"/>
                  </a:lnTo>
                  <a:lnTo>
                    <a:pt x="1737915" y="595534"/>
                  </a:lnTo>
                  <a:lnTo>
                    <a:pt x="1760273" y="562352"/>
                  </a:lnTo>
                  <a:lnTo>
                    <a:pt x="1768475" y="521715"/>
                  </a:lnTo>
                  <a:lnTo>
                    <a:pt x="1768475" y="104393"/>
                  </a:lnTo>
                  <a:lnTo>
                    <a:pt x="1760273" y="63757"/>
                  </a:lnTo>
                  <a:lnTo>
                    <a:pt x="1737915" y="30575"/>
                  </a:lnTo>
                  <a:lnTo>
                    <a:pt x="1704770" y="8203"/>
                  </a:lnTo>
                  <a:lnTo>
                    <a:pt x="1664208" y="0"/>
                  </a:lnTo>
                  <a:close/>
                </a:path>
              </a:pathLst>
            </a:custGeom>
            <a:solidFill>
              <a:srgbClr val="BB1F4A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49133" y="830071"/>
              <a:ext cx="1768475" cy="626110"/>
            </a:xfrm>
            <a:custGeom>
              <a:avLst/>
              <a:gdLst/>
              <a:ahLst/>
              <a:cxnLst/>
              <a:rect l="l" t="t" r="r" b="b"/>
              <a:pathLst>
                <a:path w="1768475" h="626110">
                  <a:moveTo>
                    <a:pt x="0" y="104393"/>
                  </a:moveTo>
                  <a:lnTo>
                    <a:pt x="8183" y="63757"/>
                  </a:lnTo>
                  <a:lnTo>
                    <a:pt x="30511" y="30575"/>
                  </a:lnTo>
                  <a:lnTo>
                    <a:pt x="63650" y="8203"/>
                  </a:lnTo>
                  <a:lnTo>
                    <a:pt x="104267" y="0"/>
                  </a:lnTo>
                  <a:lnTo>
                    <a:pt x="1664208" y="0"/>
                  </a:lnTo>
                  <a:lnTo>
                    <a:pt x="1704770" y="8203"/>
                  </a:lnTo>
                  <a:lnTo>
                    <a:pt x="1737915" y="30575"/>
                  </a:lnTo>
                  <a:lnTo>
                    <a:pt x="1760273" y="63757"/>
                  </a:lnTo>
                  <a:lnTo>
                    <a:pt x="1768475" y="104393"/>
                  </a:lnTo>
                  <a:lnTo>
                    <a:pt x="1768475" y="521715"/>
                  </a:lnTo>
                  <a:lnTo>
                    <a:pt x="1760273" y="562352"/>
                  </a:lnTo>
                  <a:lnTo>
                    <a:pt x="1737915" y="595534"/>
                  </a:lnTo>
                  <a:lnTo>
                    <a:pt x="1704770" y="617906"/>
                  </a:lnTo>
                  <a:lnTo>
                    <a:pt x="1664208" y="626110"/>
                  </a:lnTo>
                  <a:lnTo>
                    <a:pt x="104267" y="626110"/>
                  </a:lnTo>
                  <a:lnTo>
                    <a:pt x="63650" y="617906"/>
                  </a:lnTo>
                  <a:lnTo>
                    <a:pt x="30511" y="595534"/>
                  </a:lnTo>
                  <a:lnTo>
                    <a:pt x="8183" y="562352"/>
                  </a:lnTo>
                  <a:lnTo>
                    <a:pt x="0" y="521715"/>
                  </a:lnTo>
                  <a:lnTo>
                    <a:pt x="0" y="104393"/>
                  </a:lnTo>
                  <a:close/>
                </a:path>
              </a:pathLst>
            </a:custGeom>
            <a:ln w="12700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20176" y="1088516"/>
              <a:ext cx="835025" cy="113030"/>
            </a:xfrm>
            <a:custGeom>
              <a:avLst/>
              <a:gdLst/>
              <a:ahLst/>
              <a:cxnLst/>
              <a:rect l="l" t="t" r="r" b="b"/>
              <a:pathLst>
                <a:path w="835025" h="113030">
                  <a:moveTo>
                    <a:pt x="20827" y="80772"/>
                  </a:moveTo>
                  <a:lnTo>
                    <a:pt x="0" y="82931"/>
                  </a:lnTo>
                  <a:lnTo>
                    <a:pt x="1270" y="92075"/>
                  </a:lnTo>
                  <a:lnTo>
                    <a:pt x="5079" y="99313"/>
                  </a:lnTo>
                  <a:lnTo>
                    <a:pt x="36068" y="112903"/>
                  </a:lnTo>
                  <a:lnTo>
                    <a:pt x="44975" y="111998"/>
                  </a:lnTo>
                  <a:lnTo>
                    <a:pt x="52847" y="109283"/>
                  </a:lnTo>
                  <a:lnTo>
                    <a:pt x="59695" y="104759"/>
                  </a:lnTo>
                  <a:lnTo>
                    <a:pt x="65531" y="98425"/>
                  </a:lnTo>
                  <a:lnTo>
                    <a:pt x="67236" y="96138"/>
                  </a:lnTo>
                  <a:lnTo>
                    <a:pt x="32384" y="96138"/>
                  </a:lnTo>
                  <a:lnTo>
                    <a:pt x="29082" y="94742"/>
                  </a:lnTo>
                  <a:lnTo>
                    <a:pt x="26162" y="91948"/>
                  </a:lnTo>
                  <a:lnTo>
                    <a:pt x="23241" y="89281"/>
                  </a:lnTo>
                  <a:lnTo>
                    <a:pt x="21463" y="85471"/>
                  </a:lnTo>
                  <a:lnTo>
                    <a:pt x="20827" y="80772"/>
                  </a:lnTo>
                  <a:close/>
                </a:path>
                <a:path w="835025" h="113030">
                  <a:moveTo>
                    <a:pt x="68514" y="54737"/>
                  </a:moveTo>
                  <a:lnTo>
                    <a:pt x="40513" y="54737"/>
                  </a:lnTo>
                  <a:lnTo>
                    <a:pt x="44323" y="56387"/>
                  </a:lnTo>
                  <a:lnTo>
                    <a:pt x="50419" y="62992"/>
                  </a:lnTo>
                  <a:lnTo>
                    <a:pt x="51816" y="68072"/>
                  </a:lnTo>
                  <a:lnTo>
                    <a:pt x="51816" y="81915"/>
                  </a:lnTo>
                  <a:lnTo>
                    <a:pt x="50292" y="87249"/>
                  </a:lnTo>
                  <a:lnTo>
                    <a:pt x="47371" y="90805"/>
                  </a:lnTo>
                  <a:lnTo>
                    <a:pt x="44323" y="94361"/>
                  </a:lnTo>
                  <a:lnTo>
                    <a:pt x="40640" y="96138"/>
                  </a:lnTo>
                  <a:lnTo>
                    <a:pt x="67236" y="96138"/>
                  </a:lnTo>
                  <a:lnTo>
                    <a:pt x="70739" y="91440"/>
                  </a:lnTo>
                  <a:lnTo>
                    <a:pt x="73405" y="83312"/>
                  </a:lnTo>
                  <a:lnTo>
                    <a:pt x="73405" y="74422"/>
                  </a:lnTo>
                  <a:lnTo>
                    <a:pt x="72790" y="66706"/>
                  </a:lnTo>
                  <a:lnTo>
                    <a:pt x="70961" y="59753"/>
                  </a:lnTo>
                  <a:lnTo>
                    <a:pt x="68514" y="54737"/>
                  </a:lnTo>
                  <a:close/>
                </a:path>
                <a:path w="835025" h="113030">
                  <a:moveTo>
                    <a:pt x="68579" y="3429"/>
                  </a:moveTo>
                  <a:lnTo>
                    <a:pt x="13207" y="3429"/>
                  </a:lnTo>
                  <a:lnTo>
                    <a:pt x="2540" y="60198"/>
                  </a:lnTo>
                  <a:lnTo>
                    <a:pt x="19430" y="62611"/>
                  </a:lnTo>
                  <a:lnTo>
                    <a:pt x="24256" y="57277"/>
                  </a:lnTo>
                  <a:lnTo>
                    <a:pt x="29591" y="54737"/>
                  </a:lnTo>
                  <a:lnTo>
                    <a:pt x="68514" y="54737"/>
                  </a:lnTo>
                  <a:lnTo>
                    <a:pt x="67941" y="53562"/>
                  </a:lnTo>
                  <a:lnTo>
                    <a:pt x="63753" y="48133"/>
                  </a:lnTo>
                  <a:lnTo>
                    <a:pt x="58634" y="43705"/>
                  </a:lnTo>
                  <a:lnTo>
                    <a:pt x="54767" y="41529"/>
                  </a:lnTo>
                  <a:lnTo>
                    <a:pt x="25780" y="41529"/>
                  </a:lnTo>
                  <a:lnTo>
                    <a:pt x="29082" y="22987"/>
                  </a:lnTo>
                  <a:lnTo>
                    <a:pt x="68579" y="22987"/>
                  </a:lnTo>
                  <a:lnTo>
                    <a:pt x="68579" y="3429"/>
                  </a:lnTo>
                  <a:close/>
                </a:path>
                <a:path w="835025" h="113030">
                  <a:moveTo>
                    <a:pt x="40131" y="37973"/>
                  </a:moveTo>
                  <a:lnTo>
                    <a:pt x="35178" y="37973"/>
                  </a:lnTo>
                  <a:lnTo>
                    <a:pt x="30479" y="39116"/>
                  </a:lnTo>
                  <a:lnTo>
                    <a:pt x="25780" y="41529"/>
                  </a:lnTo>
                  <a:lnTo>
                    <a:pt x="54767" y="41529"/>
                  </a:lnTo>
                  <a:lnTo>
                    <a:pt x="52990" y="40528"/>
                  </a:lnTo>
                  <a:lnTo>
                    <a:pt x="46823" y="38613"/>
                  </a:lnTo>
                  <a:lnTo>
                    <a:pt x="40131" y="37973"/>
                  </a:lnTo>
                  <a:close/>
                </a:path>
                <a:path w="835025" h="113030">
                  <a:moveTo>
                    <a:pt x="110363" y="90043"/>
                  </a:moveTo>
                  <a:lnTo>
                    <a:pt x="89534" y="90043"/>
                  </a:lnTo>
                  <a:lnTo>
                    <a:pt x="89534" y="110998"/>
                  </a:lnTo>
                  <a:lnTo>
                    <a:pt x="110363" y="110998"/>
                  </a:lnTo>
                  <a:lnTo>
                    <a:pt x="110363" y="90043"/>
                  </a:lnTo>
                  <a:close/>
                </a:path>
                <a:path w="835025" h="113030">
                  <a:moveTo>
                    <a:pt x="179450" y="0"/>
                  </a:moveTo>
                  <a:lnTo>
                    <a:pt x="142494" y="15112"/>
                  </a:lnTo>
                  <a:lnTo>
                    <a:pt x="128397" y="57404"/>
                  </a:lnTo>
                  <a:lnTo>
                    <a:pt x="129278" y="69594"/>
                  </a:lnTo>
                  <a:lnTo>
                    <a:pt x="149945" y="104544"/>
                  </a:lnTo>
                  <a:lnTo>
                    <a:pt x="178180" y="112903"/>
                  </a:lnTo>
                  <a:lnTo>
                    <a:pt x="186563" y="112355"/>
                  </a:lnTo>
                  <a:lnTo>
                    <a:pt x="216380" y="93980"/>
                  </a:lnTo>
                  <a:lnTo>
                    <a:pt x="170052" y="93980"/>
                  </a:lnTo>
                  <a:lnTo>
                    <a:pt x="163575" y="91059"/>
                  </a:lnTo>
                  <a:lnTo>
                    <a:pt x="151129" y="55753"/>
                  </a:lnTo>
                  <a:lnTo>
                    <a:pt x="151606" y="46704"/>
                  </a:lnTo>
                  <a:lnTo>
                    <a:pt x="170306" y="18923"/>
                  </a:lnTo>
                  <a:lnTo>
                    <a:pt x="218363" y="18923"/>
                  </a:lnTo>
                  <a:lnTo>
                    <a:pt x="217043" y="16510"/>
                  </a:lnTo>
                  <a:lnTo>
                    <a:pt x="211963" y="11937"/>
                  </a:lnTo>
                  <a:lnTo>
                    <a:pt x="205293" y="6697"/>
                  </a:lnTo>
                  <a:lnTo>
                    <a:pt x="197659" y="2968"/>
                  </a:lnTo>
                  <a:lnTo>
                    <a:pt x="189049" y="740"/>
                  </a:lnTo>
                  <a:lnTo>
                    <a:pt x="179450" y="0"/>
                  </a:lnTo>
                  <a:close/>
                </a:path>
                <a:path w="835025" h="113030">
                  <a:moveTo>
                    <a:pt x="202183" y="70866"/>
                  </a:moveTo>
                  <a:lnTo>
                    <a:pt x="183769" y="93980"/>
                  </a:lnTo>
                  <a:lnTo>
                    <a:pt x="216380" y="93980"/>
                  </a:lnTo>
                  <a:lnTo>
                    <a:pt x="216947" y="93218"/>
                  </a:lnTo>
                  <a:lnTo>
                    <a:pt x="220638" y="86030"/>
                  </a:lnTo>
                  <a:lnTo>
                    <a:pt x="223520" y="77724"/>
                  </a:lnTo>
                  <a:lnTo>
                    <a:pt x="202183" y="70866"/>
                  </a:lnTo>
                  <a:close/>
                </a:path>
                <a:path w="835025" h="113030">
                  <a:moveTo>
                    <a:pt x="218363" y="18923"/>
                  </a:moveTo>
                  <a:lnTo>
                    <a:pt x="184276" y="18923"/>
                  </a:lnTo>
                  <a:lnTo>
                    <a:pt x="189229" y="20574"/>
                  </a:lnTo>
                  <a:lnTo>
                    <a:pt x="193294" y="23749"/>
                  </a:lnTo>
                  <a:lnTo>
                    <a:pt x="197357" y="27050"/>
                  </a:lnTo>
                  <a:lnTo>
                    <a:pt x="200151" y="31496"/>
                  </a:lnTo>
                  <a:lnTo>
                    <a:pt x="201422" y="37211"/>
                  </a:lnTo>
                  <a:lnTo>
                    <a:pt x="223139" y="32004"/>
                  </a:lnTo>
                  <a:lnTo>
                    <a:pt x="220725" y="23241"/>
                  </a:lnTo>
                  <a:lnTo>
                    <a:pt x="218363" y="18923"/>
                  </a:lnTo>
                  <a:close/>
                </a:path>
                <a:path w="835025" h="113030">
                  <a:moveTo>
                    <a:pt x="262381" y="32004"/>
                  </a:moveTo>
                  <a:lnTo>
                    <a:pt x="241426" y="32004"/>
                  </a:lnTo>
                  <a:lnTo>
                    <a:pt x="241449" y="89535"/>
                  </a:lnTo>
                  <a:lnTo>
                    <a:pt x="242443" y="95250"/>
                  </a:lnTo>
                  <a:lnTo>
                    <a:pt x="244348" y="99441"/>
                  </a:lnTo>
                  <a:lnTo>
                    <a:pt x="246125" y="103632"/>
                  </a:lnTo>
                  <a:lnTo>
                    <a:pt x="249174" y="106934"/>
                  </a:lnTo>
                  <a:lnTo>
                    <a:pt x="253492" y="109347"/>
                  </a:lnTo>
                  <a:lnTo>
                    <a:pt x="257682" y="111633"/>
                  </a:lnTo>
                  <a:lnTo>
                    <a:pt x="262381" y="112775"/>
                  </a:lnTo>
                  <a:lnTo>
                    <a:pt x="272923" y="112775"/>
                  </a:lnTo>
                  <a:lnTo>
                    <a:pt x="277875" y="111633"/>
                  </a:lnTo>
                  <a:lnTo>
                    <a:pt x="282575" y="109093"/>
                  </a:lnTo>
                  <a:lnTo>
                    <a:pt x="287274" y="106680"/>
                  </a:lnTo>
                  <a:lnTo>
                    <a:pt x="291083" y="103378"/>
                  </a:lnTo>
                  <a:lnTo>
                    <a:pt x="293877" y="99187"/>
                  </a:lnTo>
                  <a:lnTo>
                    <a:pt x="313308" y="99187"/>
                  </a:lnTo>
                  <a:lnTo>
                    <a:pt x="313308" y="96900"/>
                  </a:lnTo>
                  <a:lnTo>
                    <a:pt x="272288" y="96900"/>
                  </a:lnTo>
                  <a:lnTo>
                    <a:pt x="269748" y="96138"/>
                  </a:lnTo>
                  <a:lnTo>
                    <a:pt x="267716" y="94615"/>
                  </a:lnTo>
                  <a:lnTo>
                    <a:pt x="265683" y="93218"/>
                  </a:lnTo>
                  <a:lnTo>
                    <a:pt x="264287" y="91186"/>
                  </a:lnTo>
                  <a:lnTo>
                    <a:pt x="263525" y="88773"/>
                  </a:lnTo>
                  <a:lnTo>
                    <a:pt x="262763" y="86233"/>
                  </a:lnTo>
                  <a:lnTo>
                    <a:pt x="262381" y="79375"/>
                  </a:lnTo>
                  <a:lnTo>
                    <a:pt x="262381" y="32004"/>
                  </a:lnTo>
                  <a:close/>
                </a:path>
                <a:path w="835025" h="113030">
                  <a:moveTo>
                    <a:pt x="313308" y="99187"/>
                  </a:moveTo>
                  <a:lnTo>
                    <a:pt x="293877" y="99187"/>
                  </a:lnTo>
                  <a:lnTo>
                    <a:pt x="293877" y="110998"/>
                  </a:lnTo>
                  <a:lnTo>
                    <a:pt x="313308" y="110998"/>
                  </a:lnTo>
                  <a:lnTo>
                    <a:pt x="313308" y="99187"/>
                  </a:lnTo>
                  <a:close/>
                </a:path>
                <a:path w="835025" h="113030">
                  <a:moveTo>
                    <a:pt x="313308" y="32004"/>
                  </a:moveTo>
                  <a:lnTo>
                    <a:pt x="292480" y="32004"/>
                  </a:lnTo>
                  <a:lnTo>
                    <a:pt x="292480" y="76581"/>
                  </a:lnTo>
                  <a:lnTo>
                    <a:pt x="291973" y="83693"/>
                  </a:lnTo>
                  <a:lnTo>
                    <a:pt x="290829" y="86613"/>
                  </a:lnTo>
                  <a:lnTo>
                    <a:pt x="289814" y="89535"/>
                  </a:lnTo>
                  <a:lnTo>
                    <a:pt x="287908" y="91948"/>
                  </a:lnTo>
                  <a:lnTo>
                    <a:pt x="285115" y="93980"/>
                  </a:lnTo>
                  <a:lnTo>
                    <a:pt x="282194" y="95885"/>
                  </a:lnTo>
                  <a:lnTo>
                    <a:pt x="279019" y="96900"/>
                  </a:lnTo>
                  <a:lnTo>
                    <a:pt x="313308" y="96900"/>
                  </a:lnTo>
                  <a:lnTo>
                    <a:pt x="313308" y="32004"/>
                  </a:lnTo>
                  <a:close/>
                </a:path>
                <a:path w="835025" h="113030">
                  <a:moveTo>
                    <a:pt x="348488" y="85217"/>
                  </a:moveTo>
                  <a:lnTo>
                    <a:pt x="327532" y="88519"/>
                  </a:lnTo>
                  <a:lnTo>
                    <a:pt x="329438" y="96012"/>
                  </a:lnTo>
                  <a:lnTo>
                    <a:pt x="333501" y="101854"/>
                  </a:lnTo>
                  <a:lnTo>
                    <a:pt x="365378" y="112775"/>
                  </a:lnTo>
                  <a:lnTo>
                    <a:pt x="373711" y="112297"/>
                  </a:lnTo>
                  <a:lnTo>
                    <a:pt x="399329" y="97662"/>
                  </a:lnTo>
                  <a:lnTo>
                    <a:pt x="360425" y="97662"/>
                  </a:lnTo>
                  <a:lnTo>
                    <a:pt x="356616" y="96647"/>
                  </a:lnTo>
                  <a:lnTo>
                    <a:pt x="353949" y="94487"/>
                  </a:lnTo>
                  <a:lnTo>
                    <a:pt x="351154" y="92456"/>
                  </a:lnTo>
                  <a:lnTo>
                    <a:pt x="349376" y="89281"/>
                  </a:lnTo>
                  <a:lnTo>
                    <a:pt x="348488" y="85217"/>
                  </a:lnTo>
                  <a:close/>
                </a:path>
                <a:path w="835025" h="113030">
                  <a:moveTo>
                    <a:pt x="374523" y="30225"/>
                  </a:moveTo>
                  <a:lnTo>
                    <a:pt x="363727" y="30225"/>
                  </a:lnTo>
                  <a:lnTo>
                    <a:pt x="355725" y="30656"/>
                  </a:lnTo>
                  <a:lnTo>
                    <a:pt x="330453" y="62103"/>
                  </a:lnTo>
                  <a:lnTo>
                    <a:pt x="333501" y="67945"/>
                  </a:lnTo>
                  <a:lnTo>
                    <a:pt x="371855" y="82423"/>
                  </a:lnTo>
                  <a:lnTo>
                    <a:pt x="375412" y="83312"/>
                  </a:lnTo>
                  <a:lnTo>
                    <a:pt x="377825" y="84200"/>
                  </a:lnTo>
                  <a:lnTo>
                    <a:pt x="379856" y="86233"/>
                  </a:lnTo>
                  <a:lnTo>
                    <a:pt x="380365" y="87503"/>
                  </a:lnTo>
                  <a:lnTo>
                    <a:pt x="380365" y="91440"/>
                  </a:lnTo>
                  <a:lnTo>
                    <a:pt x="379475" y="93345"/>
                  </a:lnTo>
                  <a:lnTo>
                    <a:pt x="377571" y="94742"/>
                  </a:lnTo>
                  <a:lnTo>
                    <a:pt x="374903" y="96647"/>
                  </a:lnTo>
                  <a:lnTo>
                    <a:pt x="370840" y="97662"/>
                  </a:lnTo>
                  <a:lnTo>
                    <a:pt x="399329" y="97662"/>
                  </a:lnTo>
                  <a:lnTo>
                    <a:pt x="401320" y="93599"/>
                  </a:lnTo>
                  <a:lnTo>
                    <a:pt x="401320" y="79629"/>
                  </a:lnTo>
                  <a:lnTo>
                    <a:pt x="399160" y="74422"/>
                  </a:lnTo>
                  <a:lnTo>
                    <a:pt x="394716" y="70738"/>
                  </a:lnTo>
                  <a:lnTo>
                    <a:pt x="390398" y="67056"/>
                  </a:lnTo>
                  <a:lnTo>
                    <a:pt x="382524" y="64008"/>
                  </a:lnTo>
                  <a:lnTo>
                    <a:pt x="360299" y="58928"/>
                  </a:lnTo>
                  <a:lnTo>
                    <a:pt x="353822" y="56896"/>
                  </a:lnTo>
                  <a:lnTo>
                    <a:pt x="351917" y="55625"/>
                  </a:lnTo>
                  <a:lnTo>
                    <a:pt x="350520" y="54483"/>
                  </a:lnTo>
                  <a:lnTo>
                    <a:pt x="349884" y="53212"/>
                  </a:lnTo>
                  <a:lnTo>
                    <a:pt x="349884" y="50037"/>
                  </a:lnTo>
                  <a:lnTo>
                    <a:pt x="350647" y="48641"/>
                  </a:lnTo>
                  <a:lnTo>
                    <a:pt x="352171" y="47498"/>
                  </a:lnTo>
                  <a:lnTo>
                    <a:pt x="354583" y="45974"/>
                  </a:lnTo>
                  <a:lnTo>
                    <a:pt x="358521" y="45212"/>
                  </a:lnTo>
                  <a:lnTo>
                    <a:pt x="396922" y="45212"/>
                  </a:lnTo>
                  <a:lnTo>
                    <a:pt x="396621" y="44196"/>
                  </a:lnTo>
                  <a:lnTo>
                    <a:pt x="393065" y="38988"/>
                  </a:lnTo>
                  <a:lnTo>
                    <a:pt x="382524" y="32004"/>
                  </a:lnTo>
                  <a:lnTo>
                    <a:pt x="374523" y="30225"/>
                  </a:lnTo>
                  <a:close/>
                </a:path>
                <a:path w="835025" h="113030">
                  <a:moveTo>
                    <a:pt x="396922" y="45212"/>
                  </a:moveTo>
                  <a:lnTo>
                    <a:pt x="368426" y="45212"/>
                  </a:lnTo>
                  <a:lnTo>
                    <a:pt x="371728" y="46100"/>
                  </a:lnTo>
                  <a:lnTo>
                    <a:pt x="374142" y="47625"/>
                  </a:lnTo>
                  <a:lnTo>
                    <a:pt x="376427" y="49275"/>
                  </a:lnTo>
                  <a:lnTo>
                    <a:pt x="378078" y="51688"/>
                  </a:lnTo>
                  <a:lnTo>
                    <a:pt x="378968" y="54737"/>
                  </a:lnTo>
                  <a:lnTo>
                    <a:pt x="398652" y="51054"/>
                  </a:lnTo>
                  <a:lnTo>
                    <a:pt x="396922" y="45212"/>
                  </a:lnTo>
                  <a:close/>
                </a:path>
                <a:path w="835025" h="113030">
                  <a:moveTo>
                    <a:pt x="442214" y="48641"/>
                  </a:moveTo>
                  <a:lnTo>
                    <a:pt x="421131" y="48641"/>
                  </a:lnTo>
                  <a:lnTo>
                    <a:pt x="421198" y="91821"/>
                  </a:lnTo>
                  <a:lnTo>
                    <a:pt x="421412" y="95504"/>
                  </a:lnTo>
                  <a:lnTo>
                    <a:pt x="421894" y="97790"/>
                  </a:lnTo>
                  <a:lnTo>
                    <a:pt x="422401" y="101219"/>
                  </a:lnTo>
                  <a:lnTo>
                    <a:pt x="437896" y="112775"/>
                  </a:lnTo>
                  <a:lnTo>
                    <a:pt x="447801" y="112775"/>
                  </a:lnTo>
                  <a:lnTo>
                    <a:pt x="453263" y="111760"/>
                  </a:lnTo>
                  <a:lnTo>
                    <a:pt x="458216" y="109728"/>
                  </a:lnTo>
                  <a:lnTo>
                    <a:pt x="456660" y="95504"/>
                  </a:lnTo>
                  <a:lnTo>
                    <a:pt x="446531" y="95504"/>
                  </a:lnTo>
                  <a:lnTo>
                    <a:pt x="445389" y="95123"/>
                  </a:lnTo>
                  <a:lnTo>
                    <a:pt x="444373" y="94361"/>
                  </a:lnTo>
                  <a:lnTo>
                    <a:pt x="443483" y="93725"/>
                  </a:lnTo>
                  <a:lnTo>
                    <a:pt x="442849" y="92837"/>
                  </a:lnTo>
                  <a:lnTo>
                    <a:pt x="442595" y="91821"/>
                  </a:lnTo>
                  <a:lnTo>
                    <a:pt x="442341" y="90678"/>
                  </a:lnTo>
                  <a:lnTo>
                    <a:pt x="442214" y="48641"/>
                  </a:lnTo>
                  <a:close/>
                </a:path>
                <a:path w="835025" h="113030">
                  <a:moveTo>
                    <a:pt x="456438" y="93472"/>
                  </a:moveTo>
                  <a:lnTo>
                    <a:pt x="452754" y="94742"/>
                  </a:lnTo>
                  <a:lnTo>
                    <a:pt x="449960" y="95504"/>
                  </a:lnTo>
                  <a:lnTo>
                    <a:pt x="456660" y="95504"/>
                  </a:lnTo>
                  <a:lnTo>
                    <a:pt x="456438" y="93472"/>
                  </a:lnTo>
                  <a:close/>
                </a:path>
                <a:path w="835025" h="113030">
                  <a:moveTo>
                    <a:pt x="456438" y="32004"/>
                  </a:moveTo>
                  <a:lnTo>
                    <a:pt x="411606" y="32004"/>
                  </a:lnTo>
                  <a:lnTo>
                    <a:pt x="411606" y="48641"/>
                  </a:lnTo>
                  <a:lnTo>
                    <a:pt x="456438" y="48641"/>
                  </a:lnTo>
                  <a:lnTo>
                    <a:pt x="456438" y="32004"/>
                  </a:lnTo>
                  <a:close/>
                </a:path>
                <a:path w="835025" h="113030">
                  <a:moveTo>
                    <a:pt x="442214" y="4063"/>
                  </a:moveTo>
                  <a:lnTo>
                    <a:pt x="421131" y="16256"/>
                  </a:lnTo>
                  <a:lnTo>
                    <a:pt x="421131" y="32004"/>
                  </a:lnTo>
                  <a:lnTo>
                    <a:pt x="442214" y="32004"/>
                  </a:lnTo>
                  <a:lnTo>
                    <a:pt x="442214" y="4063"/>
                  </a:lnTo>
                  <a:close/>
                </a:path>
                <a:path w="835025" h="113030">
                  <a:moveTo>
                    <a:pt x="506349" y="30225"/>
                  </a:moveTo>
                  <a:lnTo>
                    <a:pt x="498601" y="30225"/>
                  </a:lnTo>
                  <a:lnTo>
                    <a:pt x="491617" y="31877"/>
                  </a:lnTo>
                  <a:lnTo>
                    <a:pt x="485394" y="35306"/>
                  </a:lnTo>
                  <a:lnTo>
                    <a:pt x="479044" y="38735"/>
                  </a:lnTo>
                  <a:lnTo>
                    <a:pt x="465777" y="79819"/>
                  </a:lnTo>
                  <a:lnTo>
                    <a:pt x="467359" y="87122"/>
                  </a:lnTo>
                  <a:lnTo>
                    <a:pt x="474218" y="99822"/>
                  </a:lnTo>
                  <a:lnTo>
                    <a:pt x="479171" y="104648"/>
                  </a:lnTo>
                  <a:lnTo>
                    <a:pt x="485775" y="107823"/>
                  </a:lnTo>
                  <a:lnTo>
                    <a:pt x="492378" y="111125"/>
                  </a:lnTo>
                  <a:lnTo>
                    <a:pt x="499237" y="112775"/>
                  </a:lnTo>
                  <a:lnTo>
                    <a:pt x="506475" y="112775"/>
                  </a:lnTo>
                  <a:lnTo>
                    <a:pt x="539844" y="95758"/>
                  </a:lnTo>
                  <a:lnTo>
                    <a:pt x="501015" y="95758"/>
                  </a:lnTo>
                  <a:lnTo>
                    <a:pt x="496443" y="93725"/>
                  </a:lnTo>
                  <a:lnTo>
                    <a:pt x="492632" y="89535"/>
                  </a:lnTo>
                  <a:lnTo>
                    <a:pt x="488950" y="85344"/>
                  </a:lnTo>
                  <a:lnTo>
                    <a:pt x="487085" y="79502"/>
                  </a:lnTo>
                  <a:lnTo>
                    <a:pt x="487126" y="63373"/>
                  </a:lnTo>
                  <a:lnTo>
                    <a:pt x="488950" y="57658"/>
                  </a:lnTo>
                  <a:lnTo>
                    <a:pt x="492632" y="53467"/>
                  </a:lnTo>
                  <a:lnTo>
                    <a:pt x="496443" y="49275"/>
                  </a:lnTo>
                  <a:lnTo>
                    <a:pt x="501015" y="47244"/>
                  </a:lnTo>
                  <a:lnTo>
                    <a:pt x="540172" y="47244"/>
                  </a:lnTo>
                  <a:lnTo>
                    <a:pt x="535813" y="41783"/>
                  </a:lnTo>
                  <a:lnTo>
                    <a:pt x="529619" y="36708"/>
                  </a:lnTo>
                  <a:lnTo>
                    <a:pt x="522652" y="33099"/>
                  </a:lnTo>
                  <a:lnTo>
                    <a:pt x="514899" y="30942"/>
                  </a:lnTo>
                  <a:lnTo>
                    <a:pt x="506349" y="30225"/>
                  </a:lnTo>
                  <a:close/>
                </a:path>
                <a:path w="835025" h="113030">
                  <a:moveTo>
                    <a:pt x="540172" y="47244"/>
                  </a:moveTo>
                  <a:lnTo>
                    <a:pt x="511937" y="47244"/>
                  </a:lnTo>
                  <a:lnTo>
                    <a:pt x="516508" y="49275"/>
                  </a:lnTo>
                  <a:lnTo>
                    <a:pt x="523875" y="57658"/>
                  </a:lnTo>
                  <a:lnTo>
                    <a:pt x="525698" y="63373"/>
                  </a:lnTo>
                  <a:lnTo>
                    <a:pt x="525700" y="79502"/>
                  </a:lnTo>
                  <a:lnTo>
                    <a:pt x="523875" y="85344"/>
                  </a:lnTo>
                  <a:lnTo>
                    <a:pt x="516508" y="93725"/>
                  </a:lnTo>
                  <a:lnTo>
                    <a:pt x="511937" y="95758"/>
                  </a:lnTo>
                  <a:lnTo>
                    <a:pt x="539844" y="95758"/>
                  </a:lnTo>
                  <a:lnTo>
                    <a:pt x="540706" y="94678"/>
                  </a:lnTo>
                  <a:lnTo>
                    <a:pt x="544322" y="87630"/>
                  </a:lnTo>
                  <a:lnTo>
                    <a:pt x="546508" y="79819"/>
                  </a:lnTo>
                  <a:lnTo>
                    <a:pt x="547221" y="71500"/>
                  </a:lnTo>
                  <a:lnTo>
                    <a:pt x="547168" y="70358"/>
                  </a:lnTo>
                  <a:lnTo>
                    <a:pt x="546528" y="62767"/>
                  </a:lnTo>
                  <a:lnTo>
                    <a:pt x="544385" y="55038"/>
                  </a:lnTo>
                  <a:lnTo>
                    <a:pt x="540813" y="48047"/>
                  </a:lnTo>
                  <a:lnTo>
                    <a:pt x="540172" y="47244"/>
                  </a:lnTo>
                  <a:close/>
                </a:path>
                <a:path w="835025" h="113030">
                  <a:moveTo>
                    <a:pt x="581151" y="32004"/>
                  </a:moveTo>
                  <a:lnTo>
                    <a:pt x="561848" y="32004"/>
                  </a:lnTo>
                  <a:lnTo>
                    <a:pt x="561848" y="110998"/>
                  </a:lnTo>
                  <a:lnTo>
                    <a:pt x="582802" y="110998"/>
                  </a:lnTo>
                  <a:lnTo>
                    <a:pt x="582802" y="65024"/>
                  </a:lnTo>
                  <a:lnTo>
                    <a:pt x="583438" y="59562"/>
                  </a:lnTo>
                  <a:lnTo>
                    <a:pt x="595502" y="46228"/>
                  </a:lnTo>
                  <a:lnTo>
                    <a:pt x="676900" y="46228"/>
                  </a:lnTo>
                  <a:lnTo>
                    <a:pt x="676021" y="44069"/>
                  </a:lnTo>
                  <a:lnTo>
                    <a:pt x="675456" y="42799"/>
                  </a:lnTo>
                  <a:lnTo>
                    <a:pt x="581151" y="42799"/>
                  </a:lnTo>
                  <a:lnTo>
                    <a:pt x="581151" y="32004"/>
                  </a:lnTo>
                  <a:close/>
                </a:path>
                <a:path w="835025" h="113030">
                  <a:moveTo>
                    <a:pt x="643254" y="46228"/>
                  </a:moveTo>
                  <a:lnTo>
                    <a:pt x="601472" y="46228"/>
                  </a:lnTo>
                  <a:lnTo>
                    <a:pt x="603503" y="46736"/>
                  </a:lnTo>
                  <a:lnTo>
                    <a:pt x="605154" y="47879"/>
                  </a:lnTo>
                  <a:lnTo>
                    <a:pt x="606678" y="48895"/>
                  </a:lnTo>
                  <a:lnTo>
                    <a:pt x="607822" y="50546"/>
                  </a:lnTo>
                  <a:lnTo>
                    <a:pt x="608718" y="53212"/>
                  </a:lnTo>
                  <a:lnTo>
                    <a:pt x="609346" y="54991"/>
                  </a:lnTo>
                  <a:lnTo>
                    <a:pt x="609697" y="59562"/>
                  </a:lnTo>
                  <a:lnTo>
                    <a:pt x="609726" y="110998"/>
                  </a:lnTo>
                  <a:lnTo>
                    <a:pt x="630554" y="110998"/>
                  </a:lnTo>
                  <a:lnTo>
                    <a:pt x="630628" y="65024"/>
                  </a:lnTo>
                  <a:lnTo>
                    <a:pt x="631190" y="60198"/>
                  </a:lnTo>
                  <a:lnTo>
                    <a:pt x="632332" y="56769"/>
                  </a:lnTo>
                  <a:lnTo>
                    <a:pt x="633476" y="53212"/>
                  </a:lnTo>
                  <a:lnTo>
                    <a:pt x="635253" y="50673"/>
                  </a:lnTo>
                  <a:lnTo>
                    <a:pt x="637921" y="48895"/>
                  </a:lnTo>
                  <a:lnTo>
                    <a:pt x="640460" y="47117"/>
                  </a:lnTo>
                  <a:lnTo>
                    <a:pt x="643254" y="46228"/>
                  </a:lnTo>
                  <a:close/>
                </a:path>
                <a:path w="835025" h="113030">
                  <a:moveTo>
                    <a:pt x="676900" y="46228"/>
                  </a:moveTo>
                  <a:lnTo>
                    <a:pt x="650113" y="46228"/>
                  </a:lnTo>
                  <a:lnTo>
                    <a:pt x="653160" y="47625"/>
                  </a:lnTo>
                  <a:lnTo>
                    <a:pt x="655066" y="50673"/>
                  </a:lnTo>
                  <a:lnTo>
                    <a:pt x="656385" y="52832"/>
                  </a:lnTo>
                  <a:lnTo>
                    <a:pt x="656501" y="53212"/>
                  </a:lnTo>
                  <a:lnTo>
                    <a:pt x="657225" y="58038"/>
                  </a:lnTo>
                  <a:lnTo>
                    <a:pt x="657225" y="110998"/>
                  </a:lnTo>
                  <a:lnTo>
                    <a:pt x="678179" y="110998"/>
                  </a:lnTo>
                  <a:lnTo>
                    <a:pt x="678162" y="52832"/>
                  </a:lnTo>
                  <a:lnTo>
                    <a:pt x="677418" y="47498"/>
                  </a:lnTo>
                  <a:lnTo>
                    <a:pt x="676900" y="46228"/>
                  </a:lnTo>
                  <a:close/>
                </a:path>
                <a:path w="835025" h="113030">
                  <a:moveTo>
                    <a:pt x="610870" y="30225"/>
                  </a:moveTo>
                  <a:lnTo>
                    <a:pt x="605790" y="30225"/>
                  </a:lnTo>
                  <a:lnTo>
                    <a:pt x="598904" y="31011"/>
                  </a:lnTo>
                  <a:lnTo>
                    <a:pt x="592518" y="33369"/>
                  </a:lnTo>
                  <a:lnTo>
                    <a:pt x="586609" y="37298"/>
                  </a:lnTo>
                  <a:lnTo>
                    <a:pt x="581151" y="42799"/>
                  </a:lnTo>
                  <a:lnTo>
                    <a:pt x="628142" y="42799"/>
                  </a:lnTo>
                  <a:lnTo>
                    <a:pt x="610870" y="30225"/>
                  </a:lnTo>
                  <a:close/>
                </a:path>
                <a:path w="835025" h="113030">
                  <a:moveTo>
                    <a:pt x="657987" y="30225"/>
                  </a:moveTo>
                  <a:lnTo>
                    <a:pt x="647700" y="30225"/>
                  </a:lnTo>
                  <a:lnTo>
                    <a:pt x="643381" y="31242"/>
                  </a:lnTo>
                  <a:lnTo>
                    <a:pt x="639318" y="33274"/>
                  </a:lnTo>
                  <a:lnTo>
                    <a:pt x="635380" y="35433"/>
                  </a:lnTo>
                  <a:lnTo>
                    <a:pt x="631571" y="38608"/>
                  </a:lnTo>
                  <a:lnTo>
                    <a:pt x="628142" y="42799"/>
                  </a:lnTo>
                  <a:lnTo>
                    <a:pt x="675456" y="42799"/>
                  </a:lnTo>
                  <a:lnTo>
                    <a:pt x="673989" y="39497"/>
                  </a:lnTo>
                  <a:lnTo>
                    <a:pt x="670941" y="36068"/>
                  </a:lnTo>
                  <a:lnTo>
                    <a:pt x="667003" y="33782"/>
                  </a:lnTo>
                  <a:lnTo>
                    <a:pt x="662940" y="31369"/>
                  </a:lnTo>
                  <a:lnTo>
                    <a:pt x="657987" y="30225"/>
                  </a:lnTo>
                  <a:close/>
                </a:path>
                <a:path w="835025" h="113030">
                  <a:moveTo>
                    <a:pt x="729233" y="30225"/>
                  </a:moveTo>
                  <a:lnTo>
                    <a:pt x="695610" y="54562"/>
                  </a:lnTo>
                  <a:lnTo>
                    <a:pt x="693039" y="72136"/>
                  </a:lnTo>
                  <a:lnTo>
                    <a:pt x="693517" y="79972"/>
                  </a:lnTo>
                  <a:lnTo>
                    <a:pt x="721645" y="111940"/>
                  </a:lnTo>
                  <a:lnTo>
                    <a:pt x="731266" y="112775"/>
                  </a:lnTo>
                  <a:lnTo>
                    <a:pt x="740028" y="112775"/>
                  </a:lnTo>
                  <a:lnTo>
                    <a:pt x="747268" y="110744"/>
                  </a:lnTo>
                  <a:lnTo>
                    <a:pt x="752982" y="106807"/>
                  </a:lnTo>
                  <a:lnTo>
                    <a:pt x="758825" y="102870"/>
                  </a:lnTo>
                  <a:lnTo>
                    <a:pt x="762924" y="97155"/>
                  </a:lnTo>
                  <a:lnTo>
                    <a:pt x="726694" y="97155"/>
                  </a:lnTo>
                  <a:lnTo>
                    <a:pt x="722756" y="95377"/>
                  </a:lnTo>
                  <a:lnTo>
                    <a:pt x="719454" y="91948"/>
                  </a:lnTo>
                  <a:lnTo>
                    <a:pt x="716279" y="88519"/>
                  </a:lnTo>
                  <a:lnTo>
                    <a:pt x="714628" y="83693"/>
                  </a:lnTo>
                  <a:lnTo>
                    <a:pt x="714375" y="77470"/>
                  </a:lnTo>
                  <a:lnTo>
                    <a:pt x="766826" y="77470"/>
                  </a:lnTo>
                  <a:lnTo>
                    <a:pt x="766369" y="66250"/>
                  </a:lnTo>
                  <a:lnTo>
                    <a:pt x="766099" y="64770"/>
                  </a:lnTo>
                  <a:lnTo>
                    <a:pt x="714755" y="64770"/>
                  </a:lnTo>
                  <a:lnTo>
                    <a:pt x="714882" y="58674"/>
                  </a:lnTo>
                  <a:lnTo>
                    <a:pt x="716279" y="54483"/>
                  </a:lnTo>
                  <a:lnTo>
                    <a:pt x="722122" y="47879"/>
                  </a:lnTo>
                  <a:lnTo>
                    <a:pt x="725931" y="46228"/>
                  </a:lnTo>
                  <a:lnTo>
                    <a:pt x="760027" y="46228"/>
                  </a:lnTo>
                  <a:lnTo>
                    <a:pt x="757047" y="41783"/>
                  </a:lnTo>
                  <a:lnTo>
                    <a:pt x="751522" y="36708"/>
                  </a:lnTo>
                  <a:lnTo>
                    <a:pt x="745045" y="33099"/>
                  </a:lnTo>
                  <a:lnTo>
                    <a:pt x="737616" y="30942"/>
                  </a:lnTo>
                  <a:lnTo>
                    <a:pt x="729233" y="30225"/>
                  </a:lnTo>
                  <a:close/>
                </a:path>
                <a:path w="835025" h="113030">
                  <a:moveTo>
                    <a:pt x="744854" y="85852"/>
                  </a:moveTo>
                  <a:lnTo>
                    <a:pt x="743712" y="89788"/>
                  </a:lnTo>
                  <a:lnTo>
                    <a:pt x="742060" y="92710"/>
                  </a:lnTo>
                  <a:lnTo>
                    <a:pt x="739775" y="94487"/>
                  </a:lnTo>
                  <a:lnTo>
                    <a:pt x="737616" y="96266"/>
                  </a:lnTo>
                  <a:lnTo>
                    <a:pt x="734822" y="97155"/>
                  </a:lnTo>
                  <a:lnTo>
                    <a:pt x="762924" y="97155"/>
                  </a:lnTo>
                  <a:lnTo>
                    <a:pt x="765682" y="89408"/>
                  </a:lnTo>
                  <a:lnTo>
                    <a:pt x="744854" y="85852"/>
                  </a:lnTo>
                  <a:close/>
                </a:path>
                <a:path w="835025" h="113030">
                  <a:moveTo>
                    <a:pt x="760027" y="46228"/>
                  </a:moveTo>
                  <a:lnTo>
                    <a:pt x="734822" y="46228"/>
                  </a:lnTo>
                  <a:lnTo>
                    <a:pt x="738377" y="47752"/>
                  </a:lnTo>
                  <a:lnTo>
                    <a:pt x="741426" y="50927"/>
                  </a:lnTo>
                  <a:lnTo>
                    <a:pt x="744347" y="54102"/>
                  </a:lnTo>
                  <a:lnTo>
                    <a:pt x="745871" y="58674"/>
                  </a:lnTo>
                  <a:lnTo>
                    <a:pt x="745998" y="64770"/>
                  </a:lnTo>
                  <a:lnTo>
                    <a:pt x="766099" y="64770"/>
                  </a:lnTo>
                  <a:lnTo>
                    <a:pt x="764603" y="56578"/>
                  </a:lnTo>
                  <a:lnTo>
                    <a:pt x="761503" y="48430"/>
                  </a:lnTo>
                  <a:lnTo>
                    <a:pt x="760027" y="46228"/>
                  </a:lnTo>
                  <a:close/>
                </a:path>
                <a:path w="835025" h="113030">
                  <a:moveTo>
                    <a:pt x="803021" y="32004"/>
                  </a:moveTo>
                  <a:lnTo>
                    <a:pt x="783590" y="32004"/>
                  </a:lnTo>
                  <a:lnTo>
                    <a:pt x="783590" y="110998"/>
                  </a:lnTo>
                  <a:lnTo>
                    <a:pt x="804418" y="110998"/>
                  </a:lnTo>
                  <a:lnTo>
                    <a:pt x="804535" y="77376"/>
                  </a:lnTo>
                  <a:lnTo>
                    <a:pt x="804878" y="69865"/>
                  </a:lnTo>
                  <a:lnTo>
                    <a:pt x="815467" y="48895"/>
                  </a:lnTo>
                  <a:lnTo>
                    <a:pt x="829516" y="48895"/>
                  </a:lnTo>
                  <a:lnTo>
                    <a:pt x="831555" y="43180"/>
                  </a:lnTo>
                  <a:lnTo>
                    <a:pt x="803021" y="43180"/>
                  </a:lnTo>
                  <a:lnTo>
                    <a:pt x="803021" y="32004"/>
                  </a:lnTo>
                  <a:close/>
                </a:path>
                <a:path w="835025" h="113030">
                  <a:moveTo>
                    <a:pt x="829516" y="48895"/>
                  </a:moveTo>
                  <a:lnTo>
                    <a:pt x="821435" y="48895"/>
                  </a:lnTo>
                  <a:lnTo>
                    <a:pt x="824738" y="50037"/>
                  </a:lnTo>
                  <a:lnTo>
                    <a:pt x="828294" y="52324"/>
                  </a:lnTo>
                  <a:lnTo>
                    <a:pt x="829516" y="48895"/>
                  </a:lnTo>
                  <a:close/>
                </a:path>
                <a:path w="835025" h="113030">
                  <a:moveTo>
                    <a:pt x="825753" y="30225"/>
                  </a:moveTo>
                  <a:lnTo>
                    <a:pt x="817626" y="30225"/>
                  </a:lnTo>
                  <a:lnTo>
                    <a:pt x="814577" y="30987"/>
                  </a:lnTo>
                  <a:lnTo>
                    <a:pt x="811910" y="32766"/>
                  </a:lnTo>
                  <a:lnTo>
                    <a:pt x="809244" y="34417"/>
                  </a:lnTo>
                  <a:lnTo>
                    <a:pt x="806323" y="37846"/>
                  </a:lnTo>
                  <a:lnTo>
                    <a:pt x="803021" y="43180"/>
                  </a:lnTo>
                  <a:lnTo>
                    <a:pt x="831555" y="43180"/>
                  </a:lnTo>
                  <a:lnTo>
                    <a:pt x="834771" y="34162"/>
                  </a:lnTo>
                  <a:lnTo>
                    <a:pt x="830326" y="31496"/>
                  </a:lnTo>
                  <a:lnTo>
                    <a:pt x="825753" y="30225"/>
                  </a:lnTo>
                  <a:close/>
                </a:path>
              </a:pathLst>
            </a:custGeom>
            <a:solidFill>
              <a:srgbClr val="FFFFFF">
                <a:alpha val="4117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442709" y="1567434"/>
            <a:ext cx="1083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Maturity</a:t>
            </a:r>
            <a:r>
              <a:rPr sz="12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C00000"/>
                </a:solidFill>
                <a:latin typeface="Arial"/>
                <a:cs typeface="Arial"/>
              </a:rPr>
              <a:t>levels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1052"/>
            <a:ext cx="12192000" cy="18415"/>
          </a:xfrm>
          <a:custGeom>
            <a:avLst/>
            <a:gdLst/>
            <a:ahLst/>
            <a:cxnLst/>
            <a:rect l="l" t="t" r="r" b="b"/>
            <a:pathLst>
              <a:path w="12192000" h="18415">
                <a:moveTo>
                  <a:pt x="0" y="18265"/>
                </a:moveTo>
                <a:lnTo>
                  <a:pt x="1219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13690" y="725868"/>
            <a:ext cx="11640820" cy="775970"/>
            <a:chOff x="213690" y="725868"/>
            <a:chExt cx="11640820" cy="775970"/>
          </a:xfrm>
        </p:grpSpPr>
        <p:sp>
          <p:nvSpPr>
            <p:cNvPr id="4" name="object 4"/>
            <p:cNvSpPr/>
            <p:nvPr/>
          </p:nvSpPr>
          <p:spPr>
            <a:xfrm>
              <a:off x="220040" y="732218"/>
              <a:ext cx="11628120" cy="763270"/>
            </a:xfrm>
            <a:custGeom>
              <a:avLst/>
              <a:gdLst/>
              <a:ahLst/>
              <a:cxnLst/>
              <a:rect l="l" t="t" r="r" b="b"/>
              <a:pathLst>
                <a:path w="11628120" h="763269">
                  <a:moveTo>
                    <a:pt x="11627612" y="0"/>
                  </a:moveTo>
                  <a:lnTo>
                    <a:pt x="0" y="0"/>
                  </a:lnTo>
                  <a:lnTo>
                    <a:pt x="0" y="762825"/>
                  </a:lnTo>
                  <a:lnTo>
                    <a:pt x="11627612" y="762825"/>
                  </a:lnTo>
                  <a:lnTo>
                    <a:pt x="116276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040" y="732218"/>
              <a:ext cx="11628120" cy="763270"/>
            </a:xfrm>
            <a:custGeom>
              <a:avLst/>
              <a:gdLst/>
              <a:ahLst/>
              <a:cxnLst/>
              <a:rect l="l" t="t" r="r" b="b"/>
              <a:pathLst>
                <a:path w="11628120" h="763269">
                  <a:moveTo>
                    <a:pt x="0" y="762825"/>
                  </a:moveTo>
                  <a:lnTo>
                    <a:pt x="11627612" y="762825"/>
                  </a:lnTo>
                  <a:lnTo>
                    <a:pt x="11627612" y="0"/>
                  </a:lnTo>
                  <a:lnTo>
                    <a:pt x="0" y="0"/>
                  </a:lnTo>
                  <a:lnTo>
                    <a:pt x="0" y="762825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5384" y="863599"/>
              <a:ext cx="1769110" cy="512445"/>
            </a:xfrm>
            <a:custGeom>
              <a:avLst/>
              <a:gdLst/>
              <a:ahLst/>
              <a:cxnLst/>
              <a:rect l="l" t="t" r="r" b="b"/>
              <a:pathLst>
                <a:path w="1769110" h="512444">
                  <a:moveTo>
                    <a:pt x="1683130" y="0"/>
                  </a:moveTo>
                  <a:lnTo>
                    <a:pt x="85394" y="0"/>
                  </a:lnTo>
                  <a:lnTo>
                    <a:pt x="52152" y="6711"/>
                  </a:lnTo>
                  <a:lnTo>
                    <a:pt x="25009" y="25018"/>
                  </a:lnTo>
                  <a:lnTo>
                    <a:pt x="6709" y="52185"/>
                  </a:lnTo>
                  <a:lnTo>
                    <a:pt x="0" y="85471"/>
                  </a:lnTo>
                  <a:lnTo>
                    <a:pt x="0" y="426974"/>
                  </a:lnTo>
                  <a:lnTo>
                    <a:pt x="6709" y="460186"/>
                  </a:lnTo>
                  <a:lnTo>
                    <a:pt x="25009" y="487314"/>
                  </a:lnTo>
                  <a:lnTo>
                    <a:pt x="52152" y="505608"/>
                  </a:lnTo>
                  <a:lnTo>
                    <a:pt x="85394" y="512317"/>
                  </a:lnTo>
                  <a:lnTo>
                    <a:pt x="1683130" y="512317"/>
                  </a:lnTo>
                  <a:lnTo>
                    <a:pt x="1716416" y="505608"/>
                  </a:lnTo>
                  <a:lnTo>
                    <a:pt x="1743583" y="487314"/>
                  </a:lnTo>
                  <a:lnTo>
                    <a:pt x="1761890" y="460186"/>
                  </a:lnTo>
                  <a:lnTo>
                    <a:pt x="1768602" y="426974"/>
                  </a:lnTo>
                  <a:lnTo>
                    <a:pt x="1768602" y="85471"/>
                  </a:lnTo>
                  <a:lnTo>
                    <a:pt x="1761890" y="52185"/>
                  </a:lnTo>
                  <a:lnTo>
                    <a:pt x="1743582" y="25018"/>
                  </a:lnTo>
                  <a:lnTo>
                    <a:pt x="1716416" y="6711"/>
                  </a:lnTo>
                  <a:lnTo>
                    <a:pt x="1683130" y="0"/>
                  </a:lnTo>
                  <a:close/>
                </a:path>
              </a:pathLst>
            </a:custGeom>
            <a:solidFill>
              <a:srgbClr val="007979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9871" y="1065275"/>
              <a:ext cx="1080135" cy="143510"/>
            </a:xfrm>
            <a:custGeom>
              <a:avLst/>
              <a:gdLst/>
              <a:ahLst/>
              <a:cxnLst/>
              <a:rect l="l" t="t" r="r" b="b"/>
              <a:pathLst>
                <a:path w="1080135" h="143509">
                  <a:moveTo>
                    <a:pt x="47917" y="32131"/>
                  </a:moveTo>
                  <a:lnTo>
                    <a:pt x="27000" y="32131"/>
                  </a:lnTo>
                  <a:lnTo>
                    <a:pt x="27000" y="110871"/>
                  </a:lnTo>
                  <a:lnTo>
                    <a:pt x="47917" y="110871"/>
                  </a:lnTo>
                  <a:lnTo>
                    <a:pt x="47917" y="32131"/>
                  </a:lnTo>
                  <a:close/>
                </a:path>
                <a:path w="1080135" h="143509">
                  <a:moveTo>
                    <a:pt x="47917" y="1397"/>
                  </a:moveTo>
                  <a:lnTo>
                    <a:pt x="30949" y="1397"/>
                  </a:lnTo>
                  <a:lnTo>
                    <a:pt x="28575" y="8000"/>
                  </a:lnTo>
                  <a:lnTo>
                    <a:pt x="24180" y="13843"/>
                  </a:lnTo>
                  <a:lnTo>
                    <a:pt x="17779" y="18796"/>
                  </a:lnTo>
                  <a:lnTo>
                    <a:pt x="11379" y="23875"/>
                  </a:lnTo>
                  <a:lnTo>
                    <a:pt x="5448" y="27177"/>
                  </a:lnTo>
                  <a:lnTo>
                    <a:pt x="0" y="28956"/>
                  </a:lnTo>
                  <a:lnTo>
                    <a:pt x="0" y="48006"/>
                  </a:lnTo>
                  <a:lnTo>
                    <a:pt x="7517" y="45079"/>
                  </a:lnTo>
                  <a:lnTo>
                    <a:pt x="14524" y="41449"/>
                  </a:lnTo>
                  <a:lnTo>
                    <a:pt x="21018" y="37129"/>
                  </a:lnTo>
                  <a:lnTo>
                    <a:pt x="27000" y="32131"/>
                  </a:lnTo>
                  <a:lnTo>
                    <a:pt x="47917" y="32131"/>
                  </a:lnTo>
                  <a:lnTo>
                    <a:pt x="47917" y="1397"/>
                  </a:lnTo>
                  <a:close/>
                </a:path>
                <a:path w="1080135" h="143509">
                  <a:moveTo>
                    <a:pt x="105130" y="90043"/>
                  </a:moveTo>
                  <a:lnTo>
                    <a:pt x="84226" y="90043"/>
                  </a:lnTo>
                  <a:lnTo>
                    <a:pt x="84226" y="110871"/>
                  </a:lnTo>
                  <a:lnTo>
                    <a:pt x="105130" y="110871"/>
                  </a:lnTo>
                  <a:lnTo>
                    <a:pt x="105130" y="90043"/>
                  </a:lnTo>
                  <a:close/>
                </a:path>
                <a:path w="1080135" h="143509">
                  <a:moveTo>
                    <a:pt x="216484" y="0"/>
                  </a:moveTo>
                  <a:lnTo>
                    <a:pt x="207606" y="0"/>
                  </a:lnTo>
                  <a:lnTo>
                    <a:pt x="199771" y="1397"/>
                  </a:lnTo>
                  <a:lnTo>
                    <a:pt x="168706" y="29083"/>
                  </a:lnTo>
                  <a:lnTo>
                    <a:pt x="163728" y="57023"/>
                  </a:lnTo>
                  <a:lnTo>
                    <a:pt x="164626" y="69359"/>
                  </a:lnTo>
                  <a:lnTo>
                    <a:pt x="185895" y="104417"/>
                  </a:lnTo>
                  <a:lnTo>
                    <a:pt x="216788" y="112775"/>
                  </a:lnTo>
                  <a:lnTo>
                    <a:pt x="228197" y="111847"/>
                  </a:lnTo>
                  <a:lnTo>
                    <a:pt x="238399" y="109061"/>
                  </a:lnTo>
                  <a:lnTo>
                    <a:pt x="247394" y="104417"/>
                  </a:lnTo>
                  <a:lnTo>
                    <a:pt x="255181" y="97916"/>
                  </a:lnTo>
                  <a:lnTo>
                    <a:pt x="258191" y="93979"/>
                  </a:lnTo>
                  <a:lnTo>
                    <a:pt x="207924" y="93979"/>
                  </a:lnTo>
                  <a:lnTo>
                    <a:pt x="200685" y="90804"/>
                  </a:lnTo>
                  <a:lnTo>
                    <a:pt x="186438" y="56007"/>
                  </a:lnTo>
                  <a:lnTo>
                    <a:pt x="186944" y="47446"/>
                  </a:lnTo>
                  <a:lnTo>
                    <a:pt x="207632" y="18796"/>
                  </a:lnTo>
                  <a:lnTo>
                    <a:pt x="258021" y="18796"/>
                  </a:lnTo>
                  <a:lnTo>
                    <a:pt x="255066" y="14986"/>
                  </a:lnTo>
                  <a:lnTo>
                    <a:pt x="247227" y="8411"/>
                  </a:lnTo>
                  <a:lnTo>
                    <a:pt x="238185" y="3730"/>
                  </a:lnTo>
                  <a:lnTo>
                    <a:pt x="227938" y="930"/>
                  </a:lnTo>
                  <a:lnTo>
                    <a:pt x="216484" y="0"/>
                  </a:lnTo>
                  <a:close/>
                </a:path>
                <a:path w="1080135" h="143509">
                  <a:moveTo>
                    <a:pt x="258021" y="18796"/>
                  </a:moveTo>
                  <a:lnTo>
                    <a:pt x="225793" y="18796"/>
                  </a:lnTo>
                  <a:lnTo>
                    <a:pt x="233070" y="21844"/>
                  </a:lnTo>
                  <a:lnTo>
                    <a:pt x="238544" y="28066"/>
                  </a:lnTo>
                  <a:lnTo>
                    <a:pt x="242144" y="33254"/>
                  </a:lnTo>
                  <a:lnTo>
                    <a:pt x="244716" y="39655"/>
                  </a:lnTo>
                  <a:lnTo>
                    <a:pt x="246259" y="47247"/>
                  </a:lnTo>
                  <a:lnTo>
                    <a:pt x="246773" y="56007"/>
                  </a:lnTo>
                  <a:lnTo>
                    <a:pt x="246245" y="64916"/>
                  </a:lnTo>
                  <a:lnTo>
                    <a:pt x="225488" y="93979"/>
                  </a:lnTo>
                  <a:lnTo>
                    <a:pt x="258191" y="93979"/>
                  </a:lnTo>
                  <a:lnTo>
                    <a:pt x="261465" y="89697"/>
                  </a:lnTo>
                  <a:lnTo>
                    <a:pt x="265953" y="80073"/>
                  </a:lnTo>
                  <a:lnTo>
                    <a:pt x="268647" y="69020"/>
                  </a:lnTo>
                  <a:lnTo>
                    <a:pt x="269508" y="57023"/>
                  </a:lnTo>
                  <a:lnTo>
                    <a:pt x="269508" y="56007"/>
                  </a:lnTo>
                  <a:lnTo>
                    <a:pt x="268639" y="43918"/>
                  </a:lnTo>
                  <a:lnTo>
                    <a:pt x="265925" y="32797"/>
                  </a:lnTo>
                  <a:lnTo>
                    <a:pt x="261400" y="23153"/>
                  </a:lnTo>
                  <a:lnTo>
                    <a:pt x="258021" y="18796"/>
                  </a:lnTo>
                  <a:close/>
                </a:path>
                <a:path w="1080135" h="143509">
                  <a:moveTo>
                    <a:pt x="305447" y="31876"/>
                  </a:moveTo>
                  <a:lnTo>
                    <a:pt x="286016" y="31876"/>
                  </a:lnTo>
                  <a:lnTo>
                    <a:pt x="286016" y="110871"/>
                  </a:lnTo>
                  <a:lnTo>
                    <a:pt x="306933" y="110871"/>
                  </a:lnTo>
                  <a:lnTo>
                    <a:pt x="307043" y="77269"/>
                  </a:lnTo>
                  <a:lnTo>
                    <a:pt x="307371" y="69802"/>
                  </a:lnTo>
                  <a:lnTo>
                    <a:pt x="313474" y="51308"/>
                  </a:lnTo>
                  <a:lnTo>
                    <a:pt x="315518" y="49657"/>
                  </a:lnTo>
                  <a:lnTo>
                    <a:pt x="317995" y="48895"/>
                  </a:lnTo>
                  <a:lnTo>
                    <a:pt x="331960" y="48895"/>
                  </a:lnTo>
                  <a:lnTo>
                    <a:pt x="333984" y="43179"/>
                  </a:lnTo>
                  <a:lnTo>
                    <a:pt x="305447" y="43179"/>
                  </a:lnTo>
                  <a:lnTo>
                    <a:pt x="305447" y="31876"/>
                  </a:lnTo>
                  <a:close/>
                </a:path>
                <a:path w="1080135" h="143509">
                  <a:moveTo>
                    <a:pt x="331960" y="48895"/>
                  </a:moveTo>
                  <a:lnTo>
                    <a:pt x="323951" y="48895"/>
                  </a:lnTo>
                  <a:lnTo>
                    <a:pt x="327215" y="50037"/>
                  </a:lnTo>
                  <a:lnTo>
                    <a:pt x="330746" y="52324"/>
                  </a:lnTo>
                  <a:lnTo>
                    <a:pt x="331960" y="48895"/>
                  </a:lnTo>
                  <a:close/>
                </a:path>
                <a:path w="1080135" h="143509">
                  <a:moveTo>
                    <a:pt x="328218" y="30099"/>
                  </a:moveTo>
                  <a:lnTo>
                    <a:pt x="320078" y="30099"/>
                  </a:lnTo>
                  <a:lnTo>
                    <a:pt x="317068" y="30987"/>
                  </a:lnTo>
                  <a:lnTo>
                    <a:pt x="311759" y="34289"/>
                  </a:lnTo>
                  <a:lnTo>
                    <a:pt x="308762" y="37846"/>
                  </a:lnTo>
                  <a:lnTo>
                    <a:pt x="305447" y="43179"/>
                  </a:lnTo>
                  <a:lnTo>
                    <a:pt x="333984" y="43179"/>
                  </a:lnTo>
                  <a:lnTo>
                    <a:pt x="337223" y="34036"/>
                  </a:lnTo>
                  <a:lnTo>
                    <a:pt x="332803" y="31369"/>
                  </a:lnTo>
                  <a:lnTo>
                    <a:pt x="328218" y="30099"/>
                  </a:lnTo>
                  <a:close/>
                </a:path>
                <a:path w="1080135" h="143509">
                  <a:moveTo>
                    <a:pt x="344411" y="116077"/>
                  </a:moveTo>
                  <a:lnTo>
                    <a:pt x="371936" y="142573"/>
                  </a:lnTo>
                  <a:lnTo>
                    <a:pt x="381253" y="143001"/>
                  </a:lnTo>
                  <a:lnTo>
                    <a:pt x="388340" y="143001"/>
                  </a:lnTo>
                  <a:lnTo>
                    <a:pt x="394207" y="142239"/>
                  </a:lnTo>
                  <a:lnTo>
                    <a:pt x="398843" y="140715"/>
                  </a:lnTo>
                  <a:lnTo>
                    <a:pt x="403491" y="139319"/>
                  </a:lnTo>
                  <a:lnTo>
                    <a:pt x="415365" y="127000"/>
                  </a:lnTo>
                  <a:lnTo>
                    <a:pt x="376161" y="127000"/>
                  </a:lnTo>
                  <a:lnTo>
                    <a:pt x="373037" y="126237"/>
                  </a:lnTo>
                  <a:lnTo>
                    <a:pt x="371055" y="124713"/>
                  </a:lnTo>
                  <a:lnTo>
                    <a:pt x="369620" y="123698"/>
                  </a:lnTo>
                  <a:lnTo>
                    <a:pt x="368693" y="121793"/>
                  </a:lnTo>
                  <a:lnTo>
                    <a:pt x="368300" y="118999"/>
                  </a:lnTo>
                  <a:lnTo>
                    <a:pt x="344411" y="116077"/>
                  </a:lnTo>
                  <a:close/>
                </a:path>
                <a:path w="1080135" h="143509">
                  <a:moveTo>
                    <a:pt x="418757" y="98171"/>
                  </a:moveTo>
                  <a:lnTo>
                    <a:pt x="397840" y="98171"/>
                  </a:lnTo>
                  <a:lnTo>
                    <a:pt x="397840" y="114300"/>
                  </a:lnTo>
                  <a:lnTo>
                    <a:pt x="397522" y="117475"/>
                  </a:lnTo>
                  <a:lnTo>
                    <a:pt x="385889" y="127000"/>
                  </a:lnTo>
                  <a:lnTo>
                    <a:pt x="415365" y="127000"/>
                  </a:lnTo>
                  <a:lnTo>
                    <a:pt x="417939" y="119252"/>
                  </a:lnTo>
                  <a:lnTo>
                    <a:pt x="417996" y="118999"/>
                  </a:lnTo>
                  <a:lnTo>
                    <a:pt x="418757" y="112140"/>
                  </a:lnTo>
                  <a:lnTo>
                    <a:pt x="418757" y="98171"/>
                  </a:lnTo>
                  <a:close/>
                </a:path>
                <a:path w="1080135" h="143509">
                  <a:moveTo>
                    <a:pt x="375005" y="30099"/>
                  </a:moveTo>
                  <a:lnTo>
                    <a:pt x="344052" y="53435"/>
                  </a:lnTo>
                  <a:lnTo>
                    <a:pt x="341668" y="70993"/>
                  </a:lnTo>
                  <a:lnTo>
                    <a:pt x="342123" y="78567"/>
                  </a:lnTo>
                  <a:lnTo>
                    <a:pt x="366631" y="110035"/>
                  </a:lnTo>
                  <a:lnTo>
                    <a:pt x="374180" y="110871"/>
                  </a:lnTo>
                  <a:lnTo>
                    <a:pt x="381016" y="110083"/>
                  </a:lnTo>
                  <a:lnTo>
                    <a:pt x="387238" y="107711"/>
                  </a:lnTo>
                  <a:lnTo>
                    <a:pt x="392846" y="103745"/>
                  </a:lnTo>
                  <a:lnTo>
                    <a:pt x="397840" y="98171"/>
                  </a:lnTo>
                  <a:lnTo>
                    <a:pt x="418757" y="98171"/>
                  </a:lnTo>
                  <a:lnTo>
                    <a:pt x="418757" y="93979"/>
                  </a:lnTo>
                  <a:lnTo>
                    <a:pt x="375221" y="93979"/>
                  </a:lnTo>
                  <a:lnTo>
                    <a:pt x="371221" y="92075"/>
                  </a:lnTo>
                  <a:lnTo>
                    <a:pt x="367861" y="88011"/>
                  </a:lnTo>
                  <a:lnTo>
                    <a:pt x="364718" y="84327"/>
                  </a:lnTo>
                  <a:lnTo>
                    <a:pt x="363213" y="78567"/>
                  </a:lnTo>
                  <a:lnTo>
                    <a:pt x="363125" y="61606"/>
                  </a:lnTo>
                  <a:lnTo>
                    <a:pt x="364718" y="55879"/>
                  </a:lnTo>
                  <a:lnTo>
                    <a:pt x="371221" y="48006"/>
                  </a:lnTo>
                  <a:lnTo>
                    <a:pt x="375348" y="46100"/>
                  </a:lnTo>
                  <a:lnTo>
                    <a:pt x="418757" y="46100"/>
                  </a:lnTo>
                  <a:lnTo>
                    <a:pt x="418757" y="42925"/>
                  </a:lnTo>
                  <a:lnTo>
                    <a:pt x="399186" y="42925"/>
                  </a:lnTo>
                  <a:lnTo>
                    <a:pt x="394102" y="37332"/>
                  </a:lnTo>
                  <a:lnTo>
                    <a:pt x="388377" y="33321"/>
                  </a:lnTo>
                  <a:lnTo>
                    <a:pt x="382011" y="30906"/>
                  </a:lnTo>
                  <a:lnTo>
                    <a:pt x="375005" y="30099"/>
                  </a:lnTo>
                  <a:close/>
                </a:path>
                <a:path w="1080135" h="143509">
                  <a:moveTo>
                    <a:pt x="418757" y="46100"/>
                  </a:moveTo>
                  <a:lnTo>
                    <a:pt x="385521" y="46100"/>
                  </a:lnTo>
                  <a:lnTo>
                    <a:pt x="389788" y="48133"/>
                  </a:lnTo>
                  <a:lnTo>
                    <a:pt x="396532" y="56007"/>
                  </a:lnTo>
                  <a:lnTo>
                    <a:pt x="398115" y="61722"/>
                  </a:lnTo>
                  <a:lnTo>
                    <a:pt x="398221" y="78104"/>
                  </a:lnTo>
                  <a:lnTo>
                    <a:pt x="396455" y="84074"/>
                  </a:lnTo>
                  <a:lnTo>
                    <a:pt x="392827" y="88137"/>
                  </a:lnTo>
                  <a:lnTo>
                    <a:pt x="389407" y="92075"/>
                  </a:lnTo>
                  <a:lnTo>
                    <a:pt x="385089" y="93979"/>
                  </a:lnTo>
                  <a:lnTo>
                    <a:pt x="418757" y="93979"/>
                  </a:lnTo>
                  <a:lnTo>
                    <a:pt x="418757" y="46100"/>
                  </a:lnTo>
                  <a:close/>
                </a:path>
                <a:path w="1080135" h="143509">
                  <a:moveTo>
                    <a:pt x="418757" y="31876"/>
                  </a:moveTo>
                  <a:lnTo>
                    <a:pt x="399186" y="31876"/>
                  </a:lnTo>
                  <a:lnTo>
                    <a:pt x="399186" y="42925"/>
                  </a:lnTo>
                  <a:lnTo>
                    <a:pt x="418757" y="42925"/>
                  </a:lnTo>
                  <a:lnTo>
                    <a:pt x="418757" y="31876"/>
                  </a:lnTo>
                  <a:close/>
                </a:path>
                <a:path w="1080135" h="143509">
                  <a:moveTo>
                    <a:pt x="502658" y="46100"/>
                  </a:moveTo>
                  <a:lnTo>
                    <a:pt x="474218" y="46100"/>
                  </a:lnTo>
                  <a:lnTo>
                    <a:pt x="477964" y="46989"/>
                  </a:lnTo>
                  <a:lnTo>
                    <a:pt x="479945" y="48640"/>
                  </a:lnTo>
                  <a:lnTo>
                    <a:pt x="481926" y="50419"/>
                  </a:lnTo>
                  <a:lnTo>
                    <a:pt x="482917" y="53212"/>
                  </a:lnTo>
                  <a:lnTo>
                    <a:pt x="482917" y="59309"/>
                  </a:lnTo>
                  <a:lnTo>
                    <a:pt x="479145" y="60960"/>
                  </a:lnTo>
                  <a:lnTo>
                    <a:pt x="472376" y="62611"/>
                  </a:lnTo>
                  <a:lnTo>
                    <a:pt x="455358" y="65912"/>
                  </a:lnTo>
                  <a:lnTo>
                    <a:pt x="449821" y="67437"/>
                  </a:lnTo>
                  <a:lnTo>
                    <a:pt x="433806" y="84836"/>
                  </a:lnTo>
                  <a:lnTo>
                    <a:pt x="433806" y="96138"/>
                  </a:lnTo>
                  <a:lnTo>
                    <a:pt x="436156" y="101726"/>
                  </a:lnTo>
                  <a:lnTo>
                    <a:pt x="440842" y="106045"/>
                  </a:lnTo>
                  <a:lnTo>
                    <a:pt x="445528" y="110489"/>
                  </a:lnTo>
                  <a:lnTo>
                    <a:pt x="451942" y="112649"/>
                  </a:lnTo>
                  <a:lnTo>
                    <a:pt x="464693" y="112649"/>
                  </a:lnTo>
                  <a:lnTo>
                    <a:pt x="469023" y="111887"/>
                  </a:lnTo>
                  <a:lnTo>
                    <a:pt x="477164" y="108331"/>
                  </a:lnTo>
                  <a:lnTo>
                    <a:pt x="480987" y="105790"/>
                  </a:lnTo>
                  <a:lnTo>
                    <a:pt x="484555" y="102235"/>
                  </a:lnTo>
                  <a:lnTo>
                    <a:pt x="504629" y="102235"/>
                  </a:lnTo>
                  <a:lnTo>
                    <a:pt x="503748" y="97916"/>
                  </a:lnTo>
                  <a:lnTo>
                    <a:pt x="462953" y="97916"/>
                  </a:lnTo>
                  <a:lnTo>
                    <a:pt x="460171" y="96900"/>
                  </a:lnTo>
                  <a:lnTo>
                    <a:pt x="455803" y="92583"/>
                  </a:lnTo>
                  <a:lnTo>
                    <a:pt x="454723" y="90170"/>
                  </a:lnTo>
                  <a:lnTo>
                    <a:pt x="454723" y="84200"/>
                  </a:lnTo>
                  <a:lnTo>
                    <a:pt x="475996" y="74929"/>
                  </a:lnTo>
                  <a:lnTo>
                    <a:pt x="480237" y="73913"/>
                  </a:lnTo>
                  <a:lnTo>
                    <a:pt x="482917" y="73025"/>
                  </a:lnTo>
                  <a:lnTo>
                    <a:pt x="503343" y="73025"/>
                  </a:lnTo>
                  <a:lnTo>
                    <a:pt x="503453" y="51435"/>
                  </a:lnTo>
                  <a:lnTo>
                    <a:pt x="502658" y="46100"/>
                  </a:lnTo>
                  <a:close/>
                </a:path>
                <a:path w="1080135" h="143509">
                  <a:moveTo>
                    <a:pt x="504629" y="102235"/>
                  </a:moveTo>
                  <a:lnTo>
                    <a:pt x="484555" y="102235"/>
                  </a:lnTo>
                  <a:lnTo>
                    <a:pt x="484986" y="103632"/>
                  </a:lnTo>
                  <a:lnTo>
                    <a:pt x="486092" y="107441"/>
                  </a:lnTo>
                  <a:lnTo>
                    <a:pt x="486765" y="109474"/>
                  </a:lnTo>
                  <a:lnTo>
                    <a:pt x="487311" y="110871"/>
                  </a:lnTo>
                  <a:lnTo>
                    <a:pt x="508000" y="110871"/>
                  </a:lnTo>
                  <a:lnTo>
                    <a:pt x="506158" y="107187"/>
                  </a:lnTo>
                  <a:lnTo>
                    <a:pt x="504913" y="103632"/>
                  </a:lnTo>
                  <a:lnTo>
                    <a:pt x="504629" y="102235"/>
                  </a:lnTo>
                  <a:close/>
                </a:path>
                <a:path w="1080135" h="143509">
                  <a:moveTo>
                    <a:pt x="503343" y="73025"/>
                  </a:moveTo>
                  <a:lnTo>
                    <a:pt x="482917" y="73025"/>
                  </a:lnTo>
                  <a:lnTo>
                    <a:pt x="482917" y="82169"/>
                  </a:lnTo>
                  <a:lnTo>
                    <a:pt x="482650" y="85598"/>
                  </a:lnTo>
                  <a:lnTo>
                    <a:pt x="481304" y="90043"/>
                  </a:lnTo>
                  <a:lnTo>
                    <a:pt x="479640" y="92328"/>
                  </a:lnTo>
                  <a:lnTo>
                    <a:pt x="473697" y="96774"/>
                  </a:lnTo>
                  <a:lnTo>
                    <a:pt x="470090" y="97916"/>
                  </a:lnTo>
                  <a:lnTo>
                    <a:pt x="503748" y="97916"/>
                  </a:lnTo>
                  <a:lnTo>
                    <a:pt x="503567" y="97027"/>
                  </a:lnTo>
                  <a:lnTo>
                    <a:pt x="503278" y="92583"/>
                  </a:lnTo>
                  <a:lnTo>
                    <a:pt x="503343" y="73025"/>
                  </a:lnTo>
                  <a:close/>
                </a:path>
                <a:path w="1080135" h="143509">
                  <a:moveTo>
                    <a:pt x="479526" y="30099"/>
                  </a:moveTo>
                  <a:lnTo>
                    <a:pt x="459930" y="30099"/>
                  </a:lnTo>
                  <a:lnTo>
                    <a:pt x="452183" y="32003"/>
                  </a:lnTo>
                  <a:lnTo>
                    <a:pt x="446976" y="35560"/>
                  </a:lnTo>
                  <a:lnTo>
                    <a:pt x="441769" y="39243"/>
                  </a:lnTo>
                  <a:lnTo>
                    <a:pt x="438099" y="44958"/>
                  </a:lnTo>
                  <a:lnTo>
                    <a:pt x="435965" y="52577"/>
                  </a:lnTo>
                  <a:lnTo>
                    <a:pt x="454939" y="56007"/>
                  </a:lnTo>
                  <a:lnTo>
                    <a:pt x="456234" y="52324"/>
                  </a:lnTo>
                  <a:lnTo>
                    <a:pt x="457911" y="49784"/>
                  </a:lnTo>
                  <a:lnTo>
                    <a:pt x="460006" y="48260"/>
                  </a:lnTo>
                  <a:lnTo>
                    <a:pt x="462089" y="46862"/>
                  </a:lnTo>
                  <a:lnTo>
                    <a:pt x="464985" y="46100"/>
                  </a:lnTo>
                  <a:lnTo>
                    <a:pt x="502658" y="46100"/>
                  </a:lnTo>
                  <a:lnTo>
                    <a:pt x="502526" y="45212"/>
                  </a:lnTo>
                  <a:lnTo>
                    <a:pt x="486473" y="31241"/>
                  </a:lnTo>
                  <a:lnTo>
                    <a:pt x="479526" y="30099"/>
                  </a:lnTo>
                  <a:close/>
                </a:path>
                <a:path w="1080135" h="143509">
                  <a:moveTo>
                    <a:pt x="543877" y="31876"/>
                  </a:moveTo>
                  <a:lnTo>
                    <a:pt x="524446" y="31876"/>
                  </a:lnTo>
                  <a:lnTo>
                    <a:pt x="524446" y="110871"/>
                  </a:lnTo>
                  <a:lnTo>
                    <a:pt x="545401" y="110871"/>
                  </a:lnTo>
                  <a:lnTo>
                    <a:pt x="545401" y="66294"/>
                  </a:lnTo>
                  <a:lnTo>
                    <a:pt x="545909" y="60198"/>
                  </a:lnTo>
                  <a:lnTo>
                    <a:pt x="547052" y="57023"/>
                  </a:lnTo>
                  <a:lnTo>
                    <a:pt x="548068" y="53721"/>
                  </a:lnTo>
                  <a:lnTo>
                    <a:pt x="550100" y="51053"/>
                  </a:lnTo>
                  <a:lnTo>
                    <a:pt x="552894" y="49022"/>
                  </a:lnTo>
                  <a:lnTo>
                    <a:pt x="555815" y="47116"/>
                  </a:lnTo>
                  <a:lnTo>
                    <a:pt x="559117" y="46100"/>
                  </a:lnTo>
                  <a:lnTo>
                    <a:pt x="595058" y="46100"/>
                  </a:lnTo>
                  <a:lnTo>
                    <a:pt x="594677" y="44450"/>
                  </a:lnTo>
                  <a:lnTo>
                    <a:pt x="594252" y="43561"/>
                  </a:lnTo>
                  <a:lnTo>
                    <a:pt x="543877" y="43561"/>
                  </a:lnTo>
                  <a:lnTo>
                    <a:pt x="543877" y="31876"/>
                  </a:lnTo>
                  <a:close/>
                </a:path>
                <a:path w="1080135" h="143509">
                  <a:moveTo>
                    <a:pt x="595058" y="46100"/>
                  </a:moveTo>
                  <a:lnTo>
                    <a:pt x="565467" y="46100"/>
                  </a:lnTo>
                  <a:lnTo>
                    <a:pt x="567880" y="46862"/>
                  </a:lnTo>
                  <a:lnTo>
                    <a:pt x="569912" y="48133"/>
                  </a:lnTo>
                  <a:lnTo>
                    <a:pt x="571944" y="49529"/>
                  </a:lnTo>
                  <a:lnTo>
                    <a:pt x="573341" y="51562"/>
                  </a:lnTo>
                  <a:lnTo>
                    <a:pt x="574230" y="53975"/>
                  </a:lnTo>
                  <a:lnTo>
                    <a:pt x="575246" y="56514"/>
                  </a:lnTo>
                  <a:lnTo>
                    <a:pt x="575627" y="62102"/>
                  </a:lnTo>
                  <a:lnTo>
                    <a:pt x="575627" y="110871"/>
                  </a:lnTo>
                  <a:lnTo>
                    <a:pt x="596582" y="110871"/>
                  </a:lnTo>
                  <a:lnTo>
                    <a:pt x="596582" y="55752"/>
                  </a:lnTo>
                  <a:lnTo>
                    <a:pt x="596201" y="51053"/>
                  </a:lnTo>
                  <a:lnTo>
                    <a:pt x="595058" y="46100"/>
                  </a:lnTo>
                  <a:close/>
                </a:path>
                <a:path w="1080135" h="143509">
                  <a:moveTo>
                    <a:pt x="574611" y="30099"/>
                  </a:moveTo>
                  <a:lnTo>
                    <a:pt x="569912" y="30099"/>
                  </a:lnTo>
                  <a:lnTo>
                    <a:pt x="562433" y="30934"/>
                  </a:lnTo>
                  <a:lnTo>
                    <a:pt x="555609" y="33448"/>
                  </a:lnTo>
                  <a:lnTo>
                    <a:pt x="549427" y="37653"/>
                  </a:lnTo>
                  <a:lnTo>
                    <a:pt x="543877" y="43561"/>
                  </a:lnTo>
                  <a:lnTo>
                    <a:pt x="594252" y="43561"/>
                  </a:lnTo>
                  <a:lnTo>
                    <a:pt x="593280" y="41528"/>
                  </a:lnTo>
                  <a:lnTo>
                    <a:pt x="591248" y="38988"/>
                  </a:lnTo>
                  <a:lnTo>
                    <a:pt x="589343" y="36322"/>
                  </a:lnTo>
                  <a:lnTo>
                    <a:pt x="586422" y="34289"/>
                  </a:lnTo>
                  <a:lnTo>
                    <a:pt x="578802" y="30987"/>
                  </a:lnTo>
                  <a:lnTo>
                    <a:pt x="574611" y="30099"/>
                  </a:lnTo>
                  <a:close/>
                </a:path>
                <a:path w="1080135" h="143509">
                  <a:moveTo>
                    <a:pt x="638492" y="1777"/>
                  </a:moveTo>
                  <a:lnTo>
                    <a:pt x="617664" y="1777"/>
                  </a:lnTo>
                  <a:lnTo>
                    <a:pt x="617664" y="21209"/>
                  </a:lnTo>
                  <a:lnTo>
                    <a:pt x="638492" y="21209"/>
                  </a:lnTo>
                  <a:lnTo>
                    <a:pt x="638492" y="1777"/>
                  </a:lnTo>
                  <a:close/>
                </a:path>
                <a:path w="1080135" h="143509">
                  <a:moveTo>
                    <a:pt x="638492" y="31876"/>
                  </a:moveTo>
                  <a:lnTo>
                    <a:pt x="617664" y="31876"/>
                  </a:lnTo>
                  <a:lnTo>
                    <a:pt x="617664" y="110871"/>
                  </a:lnTo>
                  <a:lnTo>
                    <a:pt x="638492" y="110871"/>
                  </a:lnTo>
                  <a:lnTo>
                    <a:pt x="638492" y="31876"/>
                  </a:lnTo>
                  <a:close/>
                </a:path>
                <a:path w="1080135" h="143509">
                  <a:moveTo>
                    <a:pt x="718388" y="48768"/>
                  </a:moveTo>
                  <a:lnTo>
                    <a:pt x="692340" y="48768"/>
                  </a:lnTo>
                  <a:lnTo>
                    <a:pt x="689927" y="51053"/>
                  </a:lnTo>
                  <a:lnTo>
                    <a:pt x="686371" y="55118"/>
                  </a:lnTo>
                  <a:lnTo>
                    <a:pt x="681545" y="60578"/>
                  </a:lnTo>
                  <a:lnTo>
                    <a:pt x="651827" y="94614"/>
                  </a:lnTo>
                  <a:lnTo>
                    <a:pt x="651827" y="110871"/>
                  </a:lnTo>
                  <a:lnTo>
                    <a:pt x="722439" y="110871"/>
                  </a:lnTo>
                  <a:lnTo>
                    <a:pt x="722439" y="93090"/>
                  </a:lnTo>
                  <a:lnTo>
                    <a:pt x="679259" y="93090"/>
                  </a:lnTo>
                  <a:lnTo>
                    <a:pt x="689927" y="81534"/>
                  </a:lnTo>
                  <a:lnTo>
                    <a:pt x="718388" y="48768"/>
                  </a:lnTo>
                  <a:close/>
                </a:path>
                <a:path w="1080135" h="143509">
                  <a:moveTo>
                    <a:pt x="722439" y="92583"/>
                  </a:moveTo>
                  <a:lnTo>
                    <a:pt x="688657" y="92583"/>
                  </a:lnTo>
                  <a:lnTo>
                    <a:pt x="685101" y="92710"/>
                  </a:lnTo>
                  <a:lnTo>
                    <a:pt x="679259" y="93090"/>
                  </a:lnTo>
                  <a:lnTo>
                    <a:pt x="722439" y="93090"/>
                  </a:lnTo>
                  <a:lnTo>
                    <a:pt x="722439" y="92583"/>
                  </a:lnTo>
                  <a:close/>
                </a:path>
                <a:path w="1080135" h="143509">
                  <a:moveTo>
                    <a:pt x="720153" y="31876"/>
                  </a:moveTo>
                  <a:lnTo>
                    <a:pt x="654748" y="31876"/>
                  </a:lnTo>
                  <a:lnTo>
                    <a:pt x="654748" y="49275"/>
                  </a:lnTo>
                  <a:lnTo>
                    <a:pt x="686625" y="49022"/>
                  </a:lnTo>
                  <a:lnTo>
                    <a:pt x="692340" y="48768"/>
                  </a:lnTo>
                  <a:lnTo>
                    <a:pt x="718388" y="48768"/>
                  </a:lnTo>
                  <a:lnTo>
                    <a:pt x="720153" y="46736"/>
                  </a:lnTo>
                  <a:lnTo>
                    <a:pt x="720153" y="31876"/>
                  </a:lnTo>
                  <a:close/>
                </a:path>
                <a:path w="1080135" h="143509">
                  <a:moveTo>
                    <a:pt x="799800" y="46100"/>
                  </a:moveTo>
                  <a:lnTo>
                    <a:pt x="771334" y="46100"/>
                  </a:lnTo>
                  <a:lnTo>
                    <a:pt x="775144" y="46989"/>
                  </a:lnTo>
                  <a:lnTo>
                    <a:pt x="777176" y="48640"/>
                  </a:lnTo>
                  <a:lnTo>
                    <a:pt x="779081" y="50419"/>
                  </a:lnTo>
                  <a:lnTo>
                    <a:pt x="780097" y="53212"/>
                  </a:lnTo>
                  <a:lnTo>
                    <a:pt x="780097" y="59309"/>
                  </a:lnTo>
                  <a:lnTo>
                    <a:pt x="776287" y="60960"/>
                  </a:lnTo>
                  <a:lnTo>
                    <a:pt x="769556" y="62611"/>
                  </a:lnTo>
                  <a:lnTo>
                    <a:pt x="752538" y="65912"/>
                  </a:lnTo>
                  <a:lnTo>
                    <a:pt x="746950" y="67437"/>
                  </a:lnTo>
                  <a:lnTo>
                    <a:pt x="730948" y="84836"/>
                  </a:lnTo>
                  <a:lnTo>
                    <a:pt x="730948" y="96138"/>
                  </a:lnTo>
                  <a:lnTo>
                    <a:pt x="733361" y="101726"/>
                  </a:lnTo>
                  <a:lnTo>
                    <a:pt x="738060" y="106045"/>
                  </a:lnTo>
                  <a:lnTo>
                    <a:pt x="742759" y="110489"/>
                  </a:lnTo>
                  <a:lnTo>
                    <a:pt x="749109" y="112649"/>
                  </a:lnTo>
                  <a:lnTo>
                    <a:pt x="761809" y="112649"/>
                  </a:lnTo>
                  <a:lnTo>
                    <a:pt x="766254" y="111887"/>
                  </a:lnTo>
                  <a:lnTo>
                    <a:pt x="774382" y="108331"/>
                  </a:lnTo>
                  <a:lnTo>
                    <a:pt x="778192" y="105790"/>
                  </a:lnTo>
                  <a:lnTo>
                    <a:pt x="781748" y="102235"/>
                  </a:lnTo>
                  <a:lnTo>
                    <a:pt x="801799" y="102235"/>
                  </a:lnTo>
                  <a:lnTo>
                    <a:pt x="800969" y="97916"/>
                  </a:lnTo>
                  <a:lnTo>
                    <a:pt x="760158" y="97916"/>
                  </a:lnTo>
                  <a:lnTo>
                    <a:pt x="757364" y="96900"/>
                  </a:lnTo>
                  <a:lnTo>
                    <a:pt x="753046" y="92583"/>
                  </a:lnTo>
                  <a:lnTo>
                    <a:pt x="751903" y="90170"/>
                  </a:lnTo>
                  <a:lnTo>
                    <a:pt x="751903" y="84200"/>
                  </a:lnTo>
                  <a:lnTo>
                    <a:pt x="773239" y="74929"/>
                  </a:lnTo>
                  <a:lnTo>
                    <a:pt x="777430" y="73913"/>
                  </a:lnTo>
                  <a:lnTo>
                    <a:pt x="780097" y="73025"/>
                  </a:lnTo>
                  <a:lnTo>
                    <a:pt x="800541" y="73025"/>
                  </a:lnTo>
                  <a:lnTo>
                    <a:pt x="800667" y="60960"/>
                  </a:lnTo>
                  <a:lnTo>
                    <a:pt x="800671" y="51435"/>
                  </a:lnTo>
                  <a:lnTo>
                    <a:pt x="799800" y="46100"/>
                  </a:lnTo>
                  <a:close/>
                </a:path>
                <a:path w="1080135" h="143509">
                  <a:moveTo>
                    <a:pt x="801799" y="102235"/>
                  </a:moveTo>
                  <a:lnTo>
                    <a:pt x="781748" y="102235"/>
                  </a:lnTo>
                  <a:lnTo>
                    <a:pt x="781875" y="102743"/>
                  </a:lnTo>
                  <a:lnTo>
                    <a:pt x="782166" y="103632"/>
                  </a:lnTo>
                  <a:lnTo>
                    <a:pt x="783272" y="107441"/>
                  </a:lnTo>
                  <a:lnTo>
                    <a:pt x="783907" y="109474"/>
                  </a:lnTo>
                  <a:lnTo>
                    <a:pt x="784542" y="110871"/>
                  </a:lnTo>
                  <a:lnTo>
                    <a:pt x="805116" y="110871"/>
                  </a:lnTo>
                  <a:lnTo>
                    <a:pt x="803338" y="107187"/>
                  </a:lnTo>
                  <a:lnTo>
                    <a:pt x="802068" y="103632"/>
                  </a:lnTo>
                  <a:lnTo>
                    <a:pt x="801799" y="102235"/>
                  </a:lnTo>
                  <a:close/>
                </a:path>
                <a:path w="1080135" h="143509">
                  <a:moveTo>
                    <a:pt x="800541" y="73025"/>
                  </a:moveTo>
                  <a:lnTo>
                    <a:pt x="780097" y="73025"/>
                  </a:lnTo>
                  <a:lnTo>
                    <a:pt x="780097" y="82169"/>
                  </a:lnTo>
                  <a:lnTo>
                    <a:pt x="779843" y="85598"/>
                  </a:lnTo>
                  <a:lnTo>
                    <a:pt x="767270" y="97916"/>
                  </a:lnTo>
                  <a:lnTo>
                    <a:pt x="800969" y="97916"/>
                  </a:lnTo>
                  <a:lnTo>
                    <a:pt x="800798" y="97027"/>
                  </a:lnTo>
                  <a:lnTo>
                    <a:pt x="800465" y="92583"/>
                  </a:lnTo>
                  <a:lnTo>
                    <a:pt x="800541" y="73025"/>
                  </a:lnTo>
                  <a:close/>
                </a:path>
                <a:path w="1080135" h="143509">
                  <a:moveTo>
                    <a:pt x="776668" y="30099"/>
                  </a:moveTo>
                  <a:lnTo>
                    <a:pt x="757110" y="30099"/>
                  </a:lnTo>
                  <a:lnTo>
                    <a:pt x="749363" y="32003"/>
                  </a:lnTo>
                  <a:lnTo>
                    <a:pt x="744156" y="35560"/>
                  </a:lnTo>
                  <a:lnTo>
                    <a:pt x="738949" y="39243"/>
                  </a:lnTo>
                  <a:lnTo>
                    <a:pt x="735266" y="44958"/>
                  </a:lnTo>
                  <a:lnTo>
                    <a:pt x="733107" y="52577"/>
                  </a:lnTo>
                  <a:lnTo>
                    <a:pt x="752157" y="56007"/>
                  </a:lnTo>
                  <a:lnTo>
                    <a:pt x="753427" y="52324"/>
                  </a:lnTo>
                  <a:lnTo>
                    <a:pt x="755078" y="49784"/>
                  </a:lnTo>
                  <a:lnTo>
                    <a:pt x="757237" y="48260"/>
                  </a:lnTo>
                  <a:lnTo>
                    <a:pt x="759269" y="46862"/>
                  </a:lnTo>
                  <a:lnTo>
                    <a:pt x="762190" y="46100"/>
                  </a:lnTo>
                  <a:lnTo>
                    <a:pt x="799800" y="46100"/>
                  </a:lnTo>
                  <a:lnTo>
                    <a:pt x="799655" y="45212"/>
                  </a:lnTo>
                  <a:lnTo>
                    <a:pt x="783653" y="31241"/>
                  </a:lnTo>
                  <a:lnTo>
                    <a:pt x="776668" y="30099"/>
                  </a:lnTo>
                  <a:close/>
                </a:path>
                <a:path w="1080135" h="143509">
                  <a:moveTo>
                    <a:pt x="843851" y="48513"/>
                  </a:moveTo>
                  <a:lnTo>
                    <a:pt x="822769" y="48513"/>
                  </a:lnTo>
                  <a:lnTo>
                    <a:pt x="822886" y="92710"/>
                  </a:lnTo>
                  <a:lnTo>
                    <a:pt x="823023" y="95376"/>
                  </a:lnTo>
                  <a:lnTo>
                    <a:pt x="823531" y="97789"/>
                  </a:lnTo>
                  <a:lnTo>
                    <a:pt x="824039" y="101219"/>
                  </a:lnTo>
                  <a:lnTo>
                    <a:pt x="839533" y="112649"/>
                  </a:lnTo>
                  <a:lnTo>
                    <a:pt x="849439" y="112649"/>
                  </a:lnTo>
                  <a:lnTo>
                    <a:pt x="854900" y="111633"/>
                  </a:lnTo>
                  <a:lnTo>
                    <a:pt x="859726" y="109600"/>
                  </a:lnTo>
                  <a:lnTo>
                    <a:pt x="858170" y="95376"/>
                  </a:lnTo>
                  <a:lnTo>
                    <a:pt x="848169" y="95376"/>
                  </a:lnTo>
                  <a:lnTo>
                    <a:pt x="847026" y="94996"/>
                  </a:lnTo>
                  <a:lnTo>
                    <a:pt x="846010" y="94361"/>
                  </a:lnTo>
                  <a:lnTo>
                    <a:pt x="845121" y="93599"/>
                  </a:lnTo>
                  <a:lnTo>
                    <a:pt x="844486" y="92710"/>
                  </a:lnTo>
                  <a:lnTo>
                    <a:pt x="843978" y="90677"/>
                  </a:lnTo>
                  <a:lnTo>
                    <a:pt x="843851" y="48513"/>
                  </a:lnTo>
                  <a:close/>
                </a:path>
                <a:path w="1080135" h="143509">
                  <a:moveTo>
                    <a:pt x="857948" y="93345"/>
                  </a:moveTo>
                  <a:lnTo>
                    <a:pt x="854392" y="94741"/>
                  </a:lnTo>
                  <a:lnTo>
                    <a:pt x="851471" y="95376"/>
                  </a:lnTo>
                  <a:lnTo>
                    <a:pt x="858170" y="95376"/>
                  </a:lnTo>
                  <a:lnTo>
                    <a:pt x="857948" y="93345"/>
                  </a:lnTo>
                  <a:close/>
                </a:path>
                <a:path w="1080135" h="143509">
                  <a:moveTo>
                    <a:pt x="858075" y="31876"/>
                  </a:moveTo>
                  <a:lnTo>
                    <a:pt x="813244" y="31876"/>
                  </a:lnTo>
                  <a:lnTo>
                    <a:pt x="813244" y="48513"/>
                  </a:lnTo>
                  <a:lnTo>
                    <a:pt x="858075" y="48513"/>
                  </a:lnTo>
                  <a:lnTo>
                    <a:pt x="858075" y="31876"/>
                  </a:lnTo>
                  <a:close/>
                </a:path>
                <a:path w="1080135" h="143509">
                  <a:moveTo>
                    <a:pt x="843851" y="3937"/>
                  </a:moveTo>
                  <a:lnTo>
                    <a:pt x="822769" y="16128"/>
                  </a:lnTo>
                  <a:lnTo>
                    <a:pt x="822769" y="31876"/>
                  </a:lnTo>
                  <a:lnTo>
                    <a:pt x="843851" y="31876"/>
                  </a:lnTo>
                  <a:lnTo>
                    <a:pt x="843851" y="3937"/>
                  </a:lnTo>
                  <a:close/>
                </a:path>
                <a:path w="1080135" h="143509">
                  <a:moveTo>
                    <a:pt x="893000" y="1777"/>
                  </a:moveTo>
                  <a:lnTo>
                    <a:pt x="872172" y="1777"/>
                  </a:lnTo>
                  <a:lnTo>
                    <a:pt x="872172" y="21209"/>
                  </a:lnTo>
                  <a:lnTo>
                    <a:pt x="893000" y="21209"/>
                  </a:lnTo>
                  <a:lnTo>
                    <a:pt x="893000" y="1777"/>
                  </a:lnTo>
                  <a:close/>
                </a:path>
                <a:path w="1080135" h="143509">
                  <a:moveTo>
                    <a:pt x="893000" y="31876"/>
                  </a:moveTo>
                  <a:lnTo>
                    <a:pt x="872172" y="31876"/>
                  </a:lnTo>
                  <a:lnTo>
                    <a:pt x="872172" y="110871"/>
                  </a:lnTo>
                  <a:lnTo>
                    <a:pt x="893000" y="110871"/>
                  </a:lnTo>
                  <a:lnTo>
                    <a:pt x="893000" y="31876"/>
                  </a:lnTo>
                  <a:close/>
                </a:path>
                <a:path w="1080135" h="143509">
                  <a:moveTo>
                    <a:pt x="950658" y="30099"/>
                  </a:moveTo>
                  <a:lnTo>
                    <a:pt x="942911" y="30099"/>
                  </a:lnTo>
                  <a:lnTo>
                    <a:pt x="935926" y="31876"/>
                  </a:lnTo>
                  <a:lnTo>
                    <a:pt x="910184" y="62696"/>
                  </a:lnTo>
                  <a:lnTo>
                    <a:pt x="910113" y="79819"/>
                  </a:lnTo>
                  <a:lnTo>
                    <a:pt x="911669" y="87122"/>
                  </a:lnTo>
                  <a:lnTo>
                    <a:pt x="915098" y="93345"/>
                  </a:lnTo>
                  <a:lnTo>
                    <a:pt x="918527" y="99695"/>
                  </a:lnTo>
                  <a:lnTo>
                    <a:pt x="923480" y="104521"/>
                  </a:lnTo>
                  <a:lnTo>
                    <a:pt x="936688" y="111125"/>
                  </a:lnTo>
                  <a:lnTo>
                    <a:pt x="943546" y="112649"/>
                  </a:lnTo>
                  <a:lnTo>
                    <a:pt x="950785" y="112649"/>
                  </a:lnTo>
                  <a:lnTo>
                    <a:pt x="984255" y="95631"/>
                  </a:lnTo>
                  <a:lnTo>
                    <a:pt x="945324" y="95631"/>
                  </a:lnTo>
                  <a:lnTo>
                    <a:pt x="940752" y="93599"/>
                  </a:lnTo>
                  <a:lnTo>
                    <a:pt x="936942" y="89408"/>
                  </a:lnTo>
                  <a:lnTo>
                    <a:pt x="933259" y="85216"/>
                  </a:lnTo>
                  <a:lnTo>
                    <a:pt x="931395" y="79375"/>
                  </a:lnTo>
                  <a:lnTo>
                    <a:pt x="931433" y="63373"/>
                  </a:lnTo>
                  <a:lnTo>
                    <a:pt x="933259" y="57531"/>
                  </a:lnTo>
                  <a:lnTo>
                    <a:pt x="936942" y="53339"/>
                  </a:lnTo>
                  <a:lnTo>
                    <a:pt x="940752" y="49275"/>
                  </a:lnTo>
                  <a:lnTo>
                    <a:pt x="945324" y="47116"/>
                  </a:lnTo>
                  <a:lnTo>
                    <a:pt x="984429" y="47116"/>
                  </a:lnTo>
                  <a:lnTo>
                    <a:pt x="980122" y="41783"/>
                  </a:lnTo>
                  <a:lnTo>
                    <a:pt x="973929" y="36689"/>
                  </a:lnTo>
                  <a:lnTo>
                    <a:pt x="966962" y="33035"/>
                  </a:lnTo>
                  <a:lnTo>
                    <a:pt x="959209" y="30835"/>
                  </a:lnTo>
                  <a:lnTo>
                    <a:pt x="950658" y="30099"/>
                  </a:lnTo>
                  <a:close/>
                </a:path>
                <a:path w="1080135" h="143509">
                  <a:moveTo>
                    <a:pt x="984429" y="47116"/>
                  </a:moveTo>
                  <a:lnTo>
                    <a:pt x="956246" y="47116"/>
                  </a:lnTo>
                  <a:lnTo>
                    <a:pt x="960818" y="49275"/>
                  </a:lnTo>
                  <a:lnTo>
                    <a:pt x="964501" y="53339"/>
                  </a:lnTo>
                  <a:lnTo>
                    <a:pt x="968184" y="57531"/>
                  </a:lnTo>
                  <a:lnTo>
                    <a:pt x="969924" y="63373"/>
                  </a:lnTo>
                  <a:lnTo>
                    <a:pt x="969924" y="79375"/>
                  </a:lnTo>
                  <a:lnTo>
                    <a:pt x="968184" y="85216"/>
                  </a:lnTo>
                  <a:lnTo>
                    <a:pt x="960818" y="93599"/>
                  </a:lnTo>
                  <a:lnTo>
                    <a:pt x="956246" y="95631"/>
                  </a:lnTo>
                  <a:lnTo>
                    <a:pt x="984255" y="95631"/>
                  </a:lnTo>
                  <a:lnTo>
                    <a:pt x="985015" y="94678"/>
                  </a:lnTo>
                  <a:lnTo>
                    <a:pt x="988631" y="87630"/>
                  </a:lnTo>
                  <a:lnTo>
                    <a:pt x="990818" y="79819"/>
                  </a:lnTo>
                  <a:lnTo>
                    <a:pt x="991541" y="71374"/>
                  </a:lnTo>
                  <a:lnTo>
                    <a:pt x="991467" y="70231"/>
                  </a:lnTo>
                  <a:lnTo>
                    <a:pt x="990838" y="62696"/>
                  </a:lnTo>
                  <a:lnTo>
                    <a:pt x="988695" y="54943"/>
                  </a:lnTo>
                  <a:lnTo>
                    <a:pt x="985123" y="47976"/>
                  </a:lnTo>
                  <a:lnTo>
                    <a:pt x="984429" y="47116"/>
                  </a:lnTo>
                  <a:close/>
                </a:path>
                <a:path w="1080135" h="143509">
                  <a:moveTo>
                    <a:pt x="1026985" y="31876"/>
                  </a:moveTo>
                  <a:lnTo>
                    <a:pt x="1007554" y="31876"/>
                  </a:lnTo>
                  <a:lnTo>
                    <a:pt x="1007554" y="110871"/>
                  </a:lnTo>
                  <a:lnTo>
                    <a:pt x="1028509" y="110871"/>
                  </a:lnTo>
                  <a:lnTo>
                    <a:pt x="1028509" y="66294"/>
                  </a:lnTo>
                  <a:lnTo>
                    <a:pt x="1029017" y="60198"/>
                  </a:lnTo>
                  <a:lnTo>
                    <a:pt x="1030160" y="57023"/>
                  </a:lnTo>
                  <a:lnTo>
                    <a:pt x="1031176" y="53721"/>
                  </a:lnTo>
                  <a:lnTo>
                    <a:pt x="1033208" y="51053"/>
                  </a:lnTo>
                  <a:lnTo>
                    <a:pt x="1036002" y="49022"/>
                  </a:lnTo>
                  <a:lnTo>
                    <a:pt x="1038923" y="47116"/>
                  </a:lnTo>
                  <a:lnTo>
                    <a:pt x="1042225" y="46100"/>
                  </a:lnTo>
                  <a:lnTo>
                    <a:pt x="1078166" y="46100"/>
                  </a:lnTo>
                  <a:lnTo>
                    <a:pt x="1077785" y="44450"/>
                  </a:lnTo>
                  <a:lnTo>
                    <a:pt x="1077360" y="43561"/>
                  </a:lnTo>
                  <a:lnTo>
                    <a:pt x="1026985" y="43561"/>
                  </a:lnTo>
                  <a:lnTo>
                    <a:pt x="1026985" y="31876"/>
                  </a:lnTo>
                  <a:close/>
                </a:path>
                <a:path w="1080135" h="143509">
                  <a:moveTo>
                    <a:pt x="1078166" y="46100"/>
                  </a:moveTo>
                  <a:lnTo>
                    <a:pt x="1048575" y="46100"/>
                  </a:lnTo>
                  <a:lnTo>
                    <a:pt x="1050988" y="46862"/>
                  </a:lnTo>
                  <a:lnTo>
                    <a:pt x="1053020" y="48133"/>
                  </a:lnTo>
                  <a:lnTo>
                    <a:pt x="1055052" y="49529"/>
                  </a:lnTo>
                  <a:lnTo>
                    <a:pt x="1056449" y="51562"/>
                  </a:lnTo>
                  <a:lnTo>
                    <a:pt x="1057338" y="53975"/>
                  </a:lnTo>
                  <a:lnTo>
                    <a:pt x="1058354" y="56514"/>
                  </a:lnTo>
                  <a:lnTo>
                    <a:pt x="1058735" y="62102"/>
                  </a:lnTo>
                  <a:lnTo>
                    <a:pt x="1058735" y="110871"/>
                  </a:lnTo>
                  <a:lnTo>
                    <a:pt x="1079690" y="110871"/>
                  </a:lnTo>
                  <a:lnTo>
                    <a:pt x="1079690" y="55752"/>
                  </a:lnTo>
                  <a:lnTo>
                    <a:pt x="1079309" y="51053"/>
                  </a:lnTo>
                  <a:lnTo>
                    <a:pt x="1078166" y="46100"/>
                  </a:lnTo>
                  <a:close/>
                </a:path>
                <a:path w="1080135" h="143509">
                  <a:moveTo>
                    <a:pt x="1057719" y="30099"/>
                  </a:moveTo>
                  <a:lnTo>
                    <a:pt x="1053147" y="30099"/>
                  </a:lnTo>
                  <a:lnTo>
                    <a:pt x="1045594" y="30934"/>
                  </a:lnTo>
                  <a:lnTo>
                    <a:pt x="1038732" y="33448"/>
                  </a:lnTo>
                  <a:lnTo>
                    <a:pt x="1032537" y="37653"/>
                  </a:lnTo>
                  <a:lnTo>
                    <a:pt x="1026985" y="43561"/>
                  </a:lnTo>
                  <a:lnTo>
                    <a:pt x="1077360" y="43561"/>
                  </a:lnTo>
                  <a:lnTo>
                    <a:pt x="1076388" y="41528"/>
                  </a:lnTo>
                  <a:lnTo>
                    <a:pt x="1074356" y="38988"/>
                  </a:lnTo>
                  <a:lnTo>
                    <a:pt x="1072451" y="36322"/>
                  </a:lnTo>
                  <a:lnTo>
                    <a:pt x="1069530" y="34289"/>
                  </a:lnTo>
                  <a:lnTo>
                    <a:pt x="1061910" y="30987"/>
                  </a:lnTo>
                  <a:lnTo>
                    <a:pt x="1057719" y="30099"/>
                  </a:lnTo>
                  <a:close/>
                </a:path>
              </a:pathLst>
            </a:custGeom>
            <a:solidFill>
              <a:srgbClr val="FFFFFF">
                <a:alpha val="5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7270" y="857249"/>
              <a:ext cx="1781175" cy="5339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4175" y="839596"/>
              <a:ext cx="1781175" cy="52501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4955" y="857249"/>
              <a:ext cx="1781302" cy="5250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0769" y="845692"/>
              <a:ext cx="1781175" cy="52501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049132" y="852042"/>
              <a:ext cx="1768475" cy="512445"/>
            </a:xfrm>
            <a:custGeom>
              <a:avLst/>
              <a:gdLst/>
              <a:ahLst/>
              <a:cxnLst/>
              <a:rect l="l" t="t" r="r" b="b"/>
              <a:pathLst>
                <a:path w="1768475" h="512444">
                  <a:moveTo>
                    <a:pt x="1683131" y="0"/>
                  </a:moveTo>
                  <a:lnTo>
                    <a:pt x="85344" y="0"/>
                  </a:lnTo>
                  <a:lnTo>
                    <a:pt x="52131" y="6711"/>
                  </a:lnTo>
                  <a:lnTo>
                    <a:pt x="25003" y="25019"/>
                  </a:lnTo>
                  <a:lnTo>
                    <a:pt x="6709" y="52185"/>
                  </a:lnTo>
                  <a:lnTo>
                    <a:pt x="0" y="85471"/>
                  </a:lnTo>
                  <a:lnTo>
                    <a:pt x="0" y="426974"/>
                  </a:lnTo>
                  <a:lnTo>
                    <a:pt x="6709" y="460186"/>
                  </a:lnTo>
                  <a:lnTo>
                    <a:pt x="25003" y="487314"/>
                  </a:lnTo>
                  <a:lnTo>
                    <a:pt x="52131" y="505608"/>
                  </a:lnTo>
                  <a:lnTo>
                    <a:pt x="85344" y="512318"/>
                  </a:lnTo>
                  <a:lnTo>
                    <a:pt x="1683131" y="512318"/>
                  </a:lnTo>
                  <a:lnTo>
                    <a:pt x="1716343" y="505608"/>
                  </a:lnTo>
                  <a:lnTo>
                    <a:pt x="1743471" y="487314"/>
                  </a:lnTo>
                  <a:lnTo>
                    <a:pt x="1761765" y="460186"/>
                  </a:lnTo>
                  <a:lnTo>
                    <a:pt x="1768475" y="426974"/>
                  </a:lnTo>
                  <a:lnTo>
                    <a:pt x="1768475" y="85471"/>
                  </a:lnTo>
                  <a:lnTo>
                    <a:pt x="1761765" y="52185"/>
                  </a:lnTo>
                  <a:lnTo>
                    <a:pt x="1743471" y="25019"/>
                  </a:lnTo>
                  <a:lnTo>
                    <a:pt x="1716343" y="6711"/>
                  </a:lnTo>
                  <a:lnTo>
                    <a:pt x="1683131" y="0"/>
                  </a:lnTo>
                  <a:close/>
                </a:path>
              </a:pathLst>
            </a:custGeom>
            <a:solidFill>
              <a:srgbClr val="BB1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49132" y="852042"/>
              <a:ext cx="1768475" cy="512445"/>
            </a:xfrm>
            <a:custGeom>
              <a:avLst/>
              <a:gdLst/>
              <a:ahLst/>
              <a:cxnLst/>
              <a:rect l="l" t="t" r="r" b="b"/>
              <a:pathLst>
                <a:path w="1768475" h="512444">
                  <a:moveTo>
                    <a:pt x="0" y="85471"/>
                  </a:moveTo>
                  <a:lnTo>
                    <a:pt x="6709" y="52185"/>
                  </a:lnTo>
                  <a:lnTo>
                    <a:pt x="25003" y="25019"/>
                  </a:lnTo>
                  <a:lnTo>
                    <a:pt x="52131" y="6711"/>
                  </a:lnTo>
                  <a:lnTo>
                    <a:pt x="85344" y="0"/>
                  </a:lnTo>
                  <a:lnTo>
                    <a:pt x="1683131" y="0"/>
                  </a:lnTo>
                  <a:lnTo>
                    <a:pt x="1716343" y="6711"/>
                  </a:lnTo>
                  <a:lnTo>
                    <a:pt x="1743471" y="25019"/>
                  </a:lnTo>
                  <a:lnTo>
                    <a:pt x="1761765" y="52185"/>
                  </a:lnTo>
                  <a:lnTo>
                    <a:pt x="1768475" y="85471"/>
                  </a:lnTo>
                  <a:lnTo>
                    <a:pt x="1768475" y="426974"/>
                  </a:lnTo>
                  <a:lnTo>
                    <a:pt x="1761765" y="460186"/>
                  </a:lnTo>
                  <a:lnTo>
                    <a:pt x="1743471" y="487314"/>
                  </a:lnTo>
                  <a:lnTo>
                    <a:pt x="1716343" y="505608"/>
                  </a:lnTo>
                  <a:lnTo>
                    <a:pt x="1683131" y="512318"/>
                  </a:lnTo>
                  <a:lnTo>
                    <a:pt x="85344" y="512318"/>
                  </a:lnTo>
                  <a:lnTo>
                    <a:pt x="52131" y="505608"/>
                  </a:lnTo>
                  <a:lnTo>
                    <a:pt x="25003" y="487314"/>
                  </a:lnTo>
                  <a:lnTo>
                    <a:pt x="6709" y="460186"/>
                  </a:lnTo>
                  <a:lnTo>
                    <a:pt x="0" y="426974"/>
                  </a:lnTo>
                  <a:lnTo>
                    <a:pt x="0" y="85471"/>
                  </a:lnTo>
                  <a:close/>
                </a:path>
              </a:pathLst>
            </a:custGeom>
            <a:ln w="12700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500998" y="999871"/>
            <a:ext cx="8648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5.Customer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338D"/>
                </a:solidFill>
              </a:rPr>
              <a:t>Tool</a:t>
            </a:r>
            <a:r>
              <a:rPr sz="2800" spc="-10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Snapshot</a:t>
            </a:r>
            <a:r>
              <a:rPr sz="2800" spc="-7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–</a:t>
            </a:r>
            <a:r>
              <a:rPr sz="2800" spc="-10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Domain</a:t>
            </a:r>
            <a:r>
              <a:rPr sz="2800" spc="-9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View</a:t>
            </a:r>
            <a:r>
              <a:rPr sz="2800" spc="-114" dirty="0">
                <a:solidFill>
                  <a:srgbClr val="00338D"/>
                </a:solidFill>
              </a:rPr>
              <a:t> </a:t>
            </a:r>
            <a:r>
              <a:rPr sz="2800" spc="-10" dirty="0">
                <a:solidFill>
                  <a:srgbClr val="00338D"/>
                </a:solidFill>
              </a:rPr>
              <a:t>(2/2)</a:t>
            </a:r>
            <a:endParaRPr sz="2800"/>
          </a:p>
        </p:txBody>
      </p:sp>
      <p:sp>
        <p:nvSpPr>
          <p:cNvPr id="16" name="object 16"/>
          <p:cNvSpPr txBox="1"/>
          <p:nvPr/>
        </p:nvSpPr>
        <p:spPr>
          <a:xfrm>
            <a:off x="6442709" y="1514602"/>
            <a:ext cx="1083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C00000"/>
                </a:solidFill>
                <a:latin typeface="Arial"/>
                <a:cs typeface="Arial"/>
              </a:rPr>
              <a:t>Maturity</a:t>
            </a:r>
            <a:r>
              <a:rPr sz="12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C00000"/>
                </a:solidFill>
                <a:latin typeface="Arial"/>
                <a:cs typeface="Arial"/>
              </a:rPr>
              <a:t>levels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5752" y="2088870"/>
            <a:ext cx="1734820" cy="1089025"/>
            <a:chOff x="205752" y="2088870"/>
            <a:chExt cx="1734820" cy="1089025"/>
          </a:xfrm>
        </p:grpSpPr>
        <p:sp>
          <p:nvSpPr>
            <p:cNvPr id="18" name="object 18"/>
            <p:cNvSpPr/>
            <p:nvPr/>
          </p:nvSpPr>
          <p:spPr>
            <a:xfrm>
              <a:off x="220040" y="2103158"/>
              <a:ext cx="1706245" cy="1060450"/>
            </a:xfrm>
            <a:custGeom>
              <a:avLst/>
              <a:gdLst/>
              <a:ahLst/>
              <a:cxnLst/>
              <a:rect l="l" t="t" r="r" b="b"/>
              <a:pathLst>
                <a:path w="1706245" h="1060450">
                  <a:moveTo>
                    <a:pt x="1706118" y="0"/>
                  </a:moveTo>
                  <a:lnTo>
                    <a:pt x="0" y="0"/>
                  </a:lnTo>
                  <a:lnTo>
                    <a:pt x="0" y="1060157"/>
                  </a:lnTo>
                  <a:lnTo>
                    <a:pt x="1706118" y="1060157"/>
                  </a:lnTo>
                  <a:lnTo>
                    <a:pt x="1706118" y="0"/>
                  </a:lnTo>
                  <a:close/>
                </a:path>
              </a:pathLst>
            </a:custGeom>
            <a:solidFill>
              <a:srgbClr val="F7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0040" y="2103158"/>
              <a:ext cx="1706245" cy="1060450"/>
            </a:xfrm>
            <a:custGeom>
              <a:avLst/>
              <a:gdLst/>
              <a:ahLst/>
              <a:cxnLst/>
              <a:rect l="l" t="t" r="r" b="b"/>
              <a:pathLst>
                <a:path w="1706245" h="1060450">
                  <a:moveTo>
                    <a:pt x="0" y="1060157"/>
                  </a:moveTo>
                  <a:lnTo>
                    <a:pt x="1706118" y="1060157"/>
                  </a:lnTo>
                  <a:lnTo>
                    <a:pt x="1706118" y="0"/>
                  </a:lnTo>
                  <a:lnTo>
                    <a:pt x="0" y="0"/>
                  </a:lnTo>
                  <a:lnTo>
                    <a:pt x="0" y="1060157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3092" y="2430526"/>
            <a:ext cx="1219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9075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Consumer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Connection</a:t>
            </a:r>
            <a:r>
              <a:rPr sz="1200" b="1" spc="-6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00256A"/>
                </a:solidFill>
                <a:latin typeface="Arial"/>
                <a:cs typeface="Arial"/>
              </a:rPr>
              <a:t>Mgt.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7741" y="3239985"/>
            <a:ext cx="1734820" cy="1069975"/>
            <a:chOff x="217741" y="3239985"/>
            <a:chExt cx="1734820" cy="1069975"/>
          </a:xfrm>
        </p:grpSpPr>
        <p:sp>
          <p:nvSpPr>
            <p:cNvPr id="22" name="object 22"/>
            <p:cNvSpPr/>
            <p:nvPr/>
          </p:nvSpPr>
          <p:spPr>
            <a:xfrm>
              <a:off x="232029" y="3254273"/>
              <a:ext cx="1706245" cy="1041400"/>
            </a:xfrm>
            <a:custGeom>
              <a:avLst/>
              <a:gdLst/>
              <a:ahLst/>
              <a:cxnLst/>
              <a:rect l="l" t="t" r="r" b="b"/>
              <a:pathLst>
                <a:path w="1706245" h="1041400">
                  <a:moveTo>
                    <a:pt x="1706118" y="0"/>
                  </a:moveTo>
                  <a:lnTo>
                    <a:pt x="0" y="0"/>
                  </a:lnTo>
                  <a:lnTo>
                    <a:pt x="0" y="1041120"/>
                  </a:lnTo>
                  <a:lnTo>
                    <a:pt x="1706118" y="1041120"/>
                  </a:lnTo>
                  <a:lnTo>
                    <a:pt x="1706118" y="0"/>
                  </a:lnTo>
                  <a:close/>
                </a:path>
              </a:pathLst>
            </a:custGeom>
            <a:solidFill>
              <a:srgbClr val="F7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2029" y="3254273"/>
              <a:ext cx="1706245" cy="1041400"/>
            </a:xfrm>
            <a:custGeom>
              <a:avLst/>
              <a:gdLst/>
              <a:ahLst/>
              <a:cxnLst/>
              <a:rect l="l" t="t" r="r" b="b"/>
              <a:pathLst>
                <a:path w="1706245" h="1041400">
                  <a:moveTo>
                    <a:pt x="0" y="1041120"/>
                  </a:moveTo>
                  <a:lnTo>
                    <a:pt x="1706118" y="1041120"/>
                  </a:lnTo>
                  <a:lnTo>
                    <a:pt x="1706118" y="0"/>
                  </a:lnTo>
                  <a:lnTo>
                    <a:pt x="0" y="0"/>
                  </a:lnTo>
                  <a:lnTo>
                    <a:pt x="0" y="1041120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25272" y="3572382"/>
            <a:ext cx="1116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Customer</a:t>
            </a:r>
            <a:r>
              <a:rPr sz="1200" b="1" spc="-7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00256A"/>
                </a:solidFill>
                <a:latin typeface="Arial"/>
                <a:cs typeface="Arial"/>
              </a:rPr>
              <a:t>Care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Infrastructure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7741" y="4369917"/>
            <a:ext cx="1734820" cy="1089025"/>
            <a:chOff x="217741" y="4369917"/>
            <a:chExt cx="1734820" cy="1089025"/>
          </a:xfrm>
        </p:grpSpPr>
        <p:sp>
          <p:nvSpPr>
            <p:cNvPr id="26" name="object 26"/>
            <p:cNvSpPr/>
            <p:nvPr/>
          </p:nvSpPr>
          <p:spPr>
            <a:xfrm>
              <a:off x="232029" y="4384205"/>
              <a:ext cx="1706245" cy="1060450"/>
            </a:xfrm>
            <a:custGeom>
              <a:avLst/>
              <a:gdLst/>
              <a:ahLst/>
              <a:cxnLst/>
              <a:rect l="l" t="t" r="r" b="b"/>
              <a:pathLst>
                <a:path w="1706245" h="1060450">
                  <a:moveTo>
                    <a:pt x="1706118" y="0"/>
                  </a:moveTo>
                  <a:lnTo>
                    <a:pt x="0" y="0"/>
                  </a:lnTo>
                  <a:lnTo>
                    <a:pt x="0" y="1060157"/>
                  </a:lnTo>
                  <a:lnTo>
                    <a:pt x="1706118" y="1060157"/>
                  </a:lnTo>
                  <a:lnTo>
                    <a:pt x="1706118" y="0"/>
                  </a:lnTo>
                  <a:close/>
                </a:path>
              </a:pathLst>
            </a:custGeom>
            <a:solidFill>
              <a:srgbClr val="F7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2029" y="4384205"/>
              <a:ext cx="1706245" cy="1060450"/>
            </a:xfrm>
            <a:custGeom>
              <a:avLst/>
              <a:gdLst/>
              <a:ahLst/>
              <a:cxnLst/>
              <a:rect l="l" t="t" r="r" b="b"/>
              <a:pathLst>
                <a:path w="1706245" h="1060450">
                  <a:moveTo>
                    <a:pt x="0" y="1060157"/>
                  </a:moveTo>
                  <a:lnTo>
                    <a:pt x="1706118" y="1060157"/>
                  </a:lnTo>
                  <a:lnTo>
                    <a:pt x="1706118" y="0"/>
                  </a:lnTo>
                  <a:lnTo>
                    <a:pt x="0" y="0"/>
                  </a:lnTo>
                  <a:lnTo>
                    <a:pt x="0" y="1060157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79908" y="4711954"/>
            <a:ext cx="1609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4655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Consumer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Engagement</a:t>
            </a:r>
            <a:r>
              <a:rPr sz="1200" b="1" spc="-8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Program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17741" y="5518861"/>
            <a:ext cx="1734820" cy="1089025"/>
            <a:chOff x="217741" y="5518861"/>
            <a:chExt cx="1734820" cy="1089025"/>
          </a:xfrm>
        </p:grpSpPr>
        <p:sp>
          <p:nvSpPr>
            <p:cNvPr id="30" name="object 30"/>
            <p:cNvSpPr/>
            <p:nvPr/>
          </p:nvSpPr>
          <p:spPr>
            <a:xfrm>
              <a:off x="232029" y="5533148"/>
              <a:ext cx="1706245" cy="1060450"/>
            </a:xfrm>
            <a:custGeom>
              <a:avLst/>
              <a:gdLst/>
              <a:ahLst/>
              <a:cxnLst/>
              <a:rect l="l" t="t" r="r" b="b"/>
              <a:pathLst>
                <a:path w="1706245" h="1060450">
                  <a:moveTo>
                    <a:pt x="1706118" y="0"/>
                  </a:moveTo>
                  <a:lnTo>
                    <a:pt x="0" y="0"/>
                  </a:lnTo>
                  <a:lnTo>
                    <a:pt x="0" y="1060157"/>
                  </a:lnTo>
                  <a:lnTo>
                    <a:pt x="1706118" y="1060157"/>
                  </a:lnTo>
                  <a:lnTo>
                    <a:pt x="1706118" y="0"/>
                  </a:lnTo>
                  <a:close/>
                </a:path>
              </a:pathLst>
            </a:custGeom>
            <a:solidFill>
              <a:srgbClr val="F7D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2029" y="5533148"/>
              <a:ext cx="1706245" cy="1060450"/>
            </a:xfrm>
            <a:custGeom>
              <a:avLst/>
              <a:gdLst/>
              <a:ahLst/>
              <a:cxnLst/>
              <a:rect l="l" t="t" r="r" b="b"/>
              <a:pathLst>
                <a:path w="1706245" h="1060450">
                  <a:moveTo>
                    <a:pt x="0" y="1060157"/>
                  </a:moveTo>
                  <a:lnTo>
                    <a:pt x="1706118" y="1060157"/>
                  </a:lnTo>
                  <a:lnTo>
                    <a:pt x="1706118" y="0"/>
                  </a:lnTo>
                  <a:lnTo>
                    <a:pt x="0" y="0"/>
                  </a:lnTo>
                  <a:lnTo>
                    <a:pt x="0" y="1060157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10920" y="5952845"/>
            <a:ext cx="948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Net</a:t>
            </a:r>
            <a:r>
              <a:rPr sz="1200" b="1" spc="-2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Metering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58289" y="1762213"/>
            <a:ext cx="1877695" cy="267335"/>
          </a:xfrm>
          <a:custGeom>
            <a:avLst/>
            <a:gdLst/>
            <a:ahLst/>
            <a:cxnLst/>
            <a:rect l="l" t="t" r="r" b="b"/>
            <a:pathLst>
              <a:path w="1877695" h="267335">
                <a:moveTo>
                  <a:pt x="1877440" y="0"/>
                </a:moveTo>
                <a:lnTo>
                  <a:pt x="0" y="0"/>
                </a:lnTo>
                <a:lnTo>
                  <a:pt x="0" y="266865"/>
                </a:lnTo>
                <a:lnTo>
                  <a:pt x="1877440" y="266865"/>
                </a:lnTo>
                <a:lnTo>
                  <a:pt x="18774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895092" y="1787397"/>
            <a:ext cx="203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L1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067428" y="1748142"/>
            <a:ext cx="1877695" cy="257810"/>
          </a:xfrm>
          <a:custGeom>
            <a:avLst/>
            <a:gdLst/>
            <a:ahLst/>
            <a:cxnLst/>
            <a:rect l="l" t="t" r="r" b="b"/>
            <a:pathLst>
              <a:path w="1877695" h="257810">
                <a:moveTo>
                  <a:pt x="1877441" y="0"/>
                </a:moveTo>
                <a:lnTo>
                  <a:pt x="0" y="0"/>
                </a:lnTo>
                <a:lnTo>
                  <a:pt x="0" y="257695"/>
                </a:lnTo>
                <a:lnTo>
                  <a:pt x="1877441" y="257695"/>
                </a:lnTo>
                <a:lnTo>
                  <a:pt x="187744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904613" y="1768602"/>
            <a:ext cx="203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L2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45453" y="1748142"/>
            <a:ext cx="1877695" cy="257810"/>
          </a:xfrm>
          <a:custGeom>
            <a:avLst/>
            <a:gdLst/>
            <a:ahLst/>
            <a:cxnLst/>
            <a:rect l="l" t="t" r="r" b="b"/>
            <a:pathLst>
              <a:path w="1877695" h="257810">
                <a:moveTo>
                  <a:pt x="1877441" y="0"/>
                </a:moveTo>
                <a:lnTo>
                  <a:pt x="0" y="0"/>
                </a:lnTo>
                <a:lnTo>
                  <a:pt x="0" y="257695"/>
                </a:lnTo>
                <a:lnTo>
                  <a:pt x="1877441" y="257695"/>
                </a:lnTo>
                <a:lnTo>
                  <a:pt x="187744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882765" y="1768602"/>
            <a:ext cx="203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L3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023479" y="1748142"/>
            <a:ext cx="1877695" cy="257810"/>
          </a:xfrm>
          <a:custGeom>
            <a:avLst/>
            <a:gdLst/>
            <a:ahLst/>
            <a:cxnLst/>
            <a:rect l="l" t="t" r="r" b="b"/>
            <a:pathLst>
              <a:path w="1877695" h="257810">
                <a:moveTo>
                  <a:pt x="1877441" y="0"/>
                </a:moveTo>
                <a:lnTo>
                  <a:pt x="0" y="0"/>
                </a:lnTo>
                <a:lnTo>
                  <a:pt x="0" y="257695"/>
                </a:lnTo>
                <a:lnTo>
                  <a:pt x="1877441" y="257695"/>
                </a:lnTo>
                <a:lnTo>
                  <a:pt x="187744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860917" y="1768602"/>
            <a:ext cx="203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L4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001504" y="1748142"/>
            <a:ext cx="1877695" cy="257810"/>
          </a:xfrm>
          <a:custGeom>
            <a:avLst/>
            <a:gdLst/>
            <a:ahLst/>
            <a:cxnLst/>
            <a:rect l="l" t="t" r="r" b="b"/>
            <a:pathLst>
              <a:path w="1877695" h="257810">
                <a:moveTo>
                  <a:pt x="1877441" y="0"/>
                </a:moveTo>
                <a:lnTo>
                  <a:pt x="0" y="0"/>
                </a:lnTo>
                <a:lnTo>
                  <a:pt x="0" y="257695"/>
                </a:lnTo>
                <a:lnTo>
                  <a:pt x="1877441" y="257695"/>
                </a:lnTo>
                <a:lnTo>
                  <a:pt x="187744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839450" y="1768602"/>
            <a:ext cx="203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L5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58289" y="2103158"/>
            <a:ext cx="1877695" cy="1060450"/>
          </a:xfrm>
          <a:custGeom>
            <a:avLst/>
            <a:gdLst/>
            <a:ahLst/>
            <a:cxnLst/>
            <a:rect l="l" t="t" r="r" b="b"/>
            <a:pathLst>
              <a:path w="1877695" h="1060450">
                <a:moveTo>
                  <a:pt x="0" y="1060157"/>
                </a:moveTo>
                <a:lnTo>
                  <a:pt x="1877440" y="1060157"/>
                </a:lnTo>
                <a:lnTo>
                  <a:pt x="1877440" y="0"/>
                </a:lnTo>
                <a:lnTo>
                  <a:pt x="0" y="0"/>
                </a:lnTo>
                <a:lnTo>
                  <a:pt x="0" y="1060157"/>
                </a:lnTo>
                <a:close/>
              </a:path>
            </a:pathLst>
          </a:custGeom>
          <a:ln w="12700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100452" y="2140966"/>
            <a:ext cx="1682114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BB1F4A"/>
                </a:solidFill>
                <a:latin typeface="Courier New"/>
                <a:cs typeface="Courier New"/>
              </a:rPr>
              <a:t>o</a:t>
            </a:r>
            <a:r>
              <a:rPr sz="1100" spc="-10" dirty="0">
                <a:solidFill>
                  <a:srgbClr val="BB1F4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Manual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process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new/existing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connection mgmt.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036186" y="2103158"/>
            <a:ext cx="1877695" cy="1060450"/>
          </a:xfrm>
          <a:custGeom>
            <a:avLst/>
            <a:gdLst/>
            <a:ahLst/>
            <a:cxnLst/>
            <a:rect l="l" t="t" r="r" b="b"/>
            <a:pathLst>
              <a:path w="1877695" h="1060450">
                <a:moveTo>
                  <a:pt x="0" y="1060157"/>
                </a:moveTo>
                <a:lnTo>
                  <a:pt x="1877440" y="1060157"/>
                </a:lnTo>
                <a:lnTo>
                  <a:pt x="1877440" y="0"/>
                </a:lnTo>
                <a:lnTo>
                  <a:pt x="0" y="0"/>
                </a:lnTo>
                <a:lnTo>
                  <a:pt x="0" y="1060157"/>
                </a:lnTo>
                <a:close/>
              </a:path>
            </a:pathLst>
          </a:custGeom>
          <a:ln w="12700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078604" y="2140966"/>
            <a:ext cx="1731645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BB1F4A"/>
                </a:solidFill>
                <a:latin typeface="Courier New"/>
                <a:cs typeface="Courier New"/>
              </a:rPr>
              <a:t>o</a:t>
            </a:r>
            <a:r>
              <a:rPr sz="1100" spc="-15" dirty="0">
                <a:solidFill>
                  <a:srgbClr val="BB1F4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Centralized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new </a:t>
            </a:r>
            <a:r>
              <a:rPr sz="1100" dirty="0">
                <a:latin typeface="Arial"/>
                <a:cs typeface="Arial"/>
              </a:rPr>
              <a:t>connection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management activities</a:t>
            </a:r>
            <a:endParaRPr sz="1100">
              <a:latin typeface="Arial"/>
              <a:cs typeface="Arial"/>
            </a:endParaRPr>
          </a:p>
          <a:p>
            <a:pPr marL="184785" marR="474980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KPIs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defined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 </a:t>
            </a:r>
            <a:r>
              <a:rPr sz="1100" spc="-10" dirty="0">
                <a:latin typeface="Arial"/>
                <a:cs typeface="Arial"/>
              </a:rPr>
              <a:t>monitored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4211" y="2103158"/>
            <a:ext cx="1877695" cy="1060450"/>
          </a:xfrm>
          <a:custGeom>
            <a:avLst/>
            <a:gdLst/>
            <a:ahLst/>
            <a:cxnLst/>
            <a:rect l="l" t="t" r="r" b="b"/>
            <a:pathLst>
              <a:path w="1877695" h="1060450">
                <a:moveTo>
                  <a:pt x="0" y="1060157"/>
                </a:moveTo>
                <a:lnTo>
                  <a:pt x="1877440" y="1060157"/>
                </a:lnTo>
                <a:lnTo>
                  <a:pt x="1877440" y="0"/>
                </a:lnTo>
                <a:lnTo>
                  <a:pt x="0" y="0"/>
                </a:lnTo>
                <a:lnTo>
                  <a:pt x="0" y="1060157"/>
                </a:lnTo>
                <a:close/>
              </a:path>
            </a:pathLst>
          </a:custGeom>
          <a:ln w="12700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057138" y="2140966"/>
            <a:ext cx="1647189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Online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services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new </a:t>
            </a:r>
            <a:r>
              <a:rPr sz="1100" spc="-10" dirty="0">
                <a:latin typeface="Arial"/>
                <a:cs typeface="Arial"/>
              </a:rPr>
              <a:t>connection.</a:t>
            </a:r>
            <a:endParaRPr sz="11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spc="-10" dirty="0">
                <a:latin typeface="Arial"/>
                <a:cs typeface="Arial"/>
              </a:rPr>
              <a:t>Improvement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KPIs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992236" y="2103158"/>
            <a:ext cx="1877695" cy="1060450"/>
          </a:xfrm>
          <a:custGeom>
            <a:avLst/>
            <a:gdLst/>
            <a:ahLst/>
            <a:cxnLst/>
            <a:rect l="l" t="t" r="r" b="b"/>
            <a:pathLst>
              <a:path w="1877695" h="1060450">
                <a:moveTo>
                  <a:pt x="0" y="1060157"/>
                </a:moveTo>
                <a:lnTo>
                  <a:pt x="1877441" y="1060157"/>
                </a:lnTo>
                <a:lnTo>
                  <a:pt x="1877441" y="0"/>
                </a:lnTo>
                <a:lnTo>
                  <a:pt x="0" y="0"/>
                </a:lnTo>
                <a:lnTo>
                  <a:pt x="0" y="1060157"/>
                </a:lnTo>
                <a:close/>
              </a:path>
            </a:pathLst>
          </a:custGeom>
          <a:ln w="12700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035290" y="2140966"/>
            <a:ext cx="1580515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 algn="just">
              <a:lnSpc>
                <a:spcPct val="100000"/>
              </a:lnSpc>
              <a:spcBef>
                <a:spcPts val="105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Online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tracking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new </a:t>
            </a:r>
            <a:r>
              <a:rPr sz="1100" dirty="0">
                <a:latin typeface="Arial"/>
                <a:cs typeface="Arial"/>
              </a:rPr>
              <a:t>connection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application </a:t>
            </a:r>
            <a:r>
              <a:rPr sz="1100" dirty="0">
                <a:latin typeface="Arial"/>
                <a:cs typeface="Arial"/>
              </a:rPr>
              <a:t>status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available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970261" y="2103158"/>
            <a:ext cx="1877695" cy="1060450"/>
          </a:xfrm>
          <a:custGeom>
            <a:avLst/>
            <a:gdLst/>
            <a:ahLst/>
            <a:cxnLst/>
            <a:rect l="l" t="t" r="r" b="b"/>
            <a:pathLst>
              <a:path w="1877695" h="1060450">
                <a:moveTo>
                  <a:pt x="0" y="1060157"/>
                </a:moveTo>
                <a:lnTo>
                  <a:pt x="1877441" y="1060157"/>
                </a:lnTo>
                <a:lnTo>
                  <a:pt x="1877441" y="0"/>
                </a:lnTo>
                <a:lnTo>
                  <a:pt x="0" y="0"/>
                </a:lnTo>
                <a:lnTo>
                  <a:pt x="0" y="1060157"/>
                </a:lnTo>
                <a:close/>
              </a:path>
            </a:pathLst>
          </a:custGeom>
          <a:ln w="12700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0013442" y="2140966"/>
            <a:ext cx="1756410" cy="1031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Online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monitoring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connection status/maximum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demand</a:t>
            </a:r>
            <a:endParaRPr sz="1100">
              <a:latin typeface="Arial"/>
              <a:cs typeface="Arial"/>
            </a:endParaRPr>
          </a:p>
          <a:p>
            <a:pPr marL="184785" marR="17081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Analysis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customer‟s </a:t>
            </a:r>
            <a:r>
              <a:rPr sz="1100" dirty="0">
                <a:latin typeface="Arial"/>
                <a:cs typeface="Arial"/>
              </a:rPr>
              <a:t>historical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improving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services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058289" y="3235236"/>
            <a:ext cx="1877695" cy="1060450"/>
          </a:xfrm>
          <a:custGeom>
            <a:avLst/>
            <a:gdLst/>
            <a:ahLst/>
            <a:cxnLst/>
            <a:rect l="l" t="t" r="r" b="b"/>
            <a:pathLst>
              <a:path w="1877695" h="1060450">
                <a:moveTo>
                  <a:pt x="0" y="1060157"/>
                </a:moveTo>
                <a:lnTo>
                  <a:pt x="1877440" y="1060157"/>
                </a:lnTo>
                <a:lnTo>
                  <a:pt x="1877440" y="0"/>
                </a:lnTo>
                <a:lnTo>
                  <a:pt x="0" y="0"/>
                </a:lnTo>
                <a:lnTo>
                  <a:pt x="0" y="1060157"/>
                </a:lnTo>
                <a:close/>
              </a:path>
            </a:pathLst>
          </a:custGeom>
          <a:ln w="12700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100452" y="3273297"/>
            <a:ext cx="144780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Customer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help-</a:t>
            </a:r>
            <a:r>
              <a:rPr sz="1100" spc="-20" dirty="0">
                <a:latin typeface="Arial"/>
                <a:cs typeface="Arial"/>
              </a:rPr>
              <a:t>desk </a:t>
            </a:r>
            <a:r>
              <a:rPr sz="1100" spc="-10" dirty="0">
                <a:latin typeface="Arial"/>
                <a:cs typeface="Arial"/>
              </a:rPr>
              <a:t>established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036186" y="3235236"/>
            <a:ext cx="1877695" cy="1060450"/>
          </a:xfrm>
          <a:custGeom>
            <a:avLst/>
            <a:gdLst/>
            <a:ahLst/>
            <a:cxnLst/>
            <a:rect l="l" t="t" r="r" b="b"/>
            <a:pathLst>
              <a:path w="1877695" h="1060450">
                <a:moveTo>
                  <a:pt x="0" y="1060157"/>
                </a:moveTo>
                <a:lnTo>
                  <a:pt x="1877440" y="1060157"/>
                </a:lnTo>
                <a:lnTo>
                  <a:pt x="1877440" y="0"/>
                </a:lnTo>
                <a:lnTo>
                  <a:pt x="0" y="0"/>
                </a:lnTo>
                <a:lnTo>
                  <a:pt x="0" y="1060157"/>
                </a:lnTo>
                <a:close/>
              </a:path>
            </a:pathLst>
          </a:custGeom>
          <a:ln w="12700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078604" y="3273297"/>
            <a:ext cx="1791335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25400" indent="-172720">
              <a:lnSpc>
                <a:spcPct val="100000"/>
              </a:lnSpc>
              <a:spcBef>
                <a:spcPts val="105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Customer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centers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IT </a:t>
            </a:r>
            <a:r>
              <a:rPr sz="1100" spc="-10" dirty="0">
                <a:latin typeface="Arial"/>
                <a:cs typeface="Arial"/>
              </a:rPr>
              <a:t>enabled</a:t>
            </a:r>
            <a:endParaRPr sz="11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KPIs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defined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monitored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(e.g.:</a:t>
            </a:r>
            <a:r>
              <a:rPr sz="1100" spc="5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complaint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resolution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time)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014211" y="3235236"/>
            <a:ext cx="1877695" cy="1060450"/>
          </a:xfrm>
          <a:custGeom>
            <a:avLst/>
            <a:gdLst/>
            <a:ahLst/>
            <a:cxnLst/>
            <a:rect l="l" t="t" r="r" b="b"/>
            <a:pathLst>
              <a:path w="1877695" h="1060450">
                <a:moveTo>
                  <a:pt x="0" y="1060157"/>
                </a:moveTo>
                <a:lnTo>
                  <a:pt x="1877440" y="1060157"/>
                </a:lnTo>
                <a:lnTo>
                  <a:pt x="1877440" y="0"/>
                </a:lnTo>
                <a:lnTo>
                  <a:pt x="0" y="0"/>
                </a:lnTo>
                <a:lnTo>
                  <a:pt x="0" y="1060157"/>
                </a:lnTo>
                <a:close/>
              </a:path>
            </a:pathLst>
          </a:custGeom>
          <a:ln w="12700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057138" y="3273297"/>
            <a:ext cx="1644014" cy="1031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Optimum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routing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consumer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calls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through </a:t>
            </a:r>
            <a:r>
              <a:rPr sz="1100" dirty="0">
                <a:latin typeface="Arial"/>
                <a:cs typeface="Arial"/>
              </a:rPr>
              <a:t>IVRS,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Computer </a:t>
            </a:r>
            <a:r>
              <a:rPr sz="1100" dirty="0">
                <a:latin typeface="Arial"/>
                <a:cs typeface="Arial"/>
              </a:rPr>
              <a:t>Telephony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Integration,</a:t>
            </a:r>
            <a:endParaRPr sz="1100">
              <a:latin typeface="Arial"/>
              <a:cs typeface="Arial"/>
            </a:endParaRPr>
          </a:p>
          <a:p>
            <a:pPr marL="184785" marR="157480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spc="-10" dirty="0">
                <a:latin typeface="Arial"/>
                <a:cs typeface="Arial"/>
              </a:rPr>
              <a:t>Improvement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KPIs </a:t>
            </a:r>
            <a:r>
              <a:rPr sz="1100" spc="-10" dirty="0">
                <a:latin typeface="Arial"/>
                <a:cs typeface="Arial"/>
              </a:rPr>
              <a:t>observed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992236" y="3235236"/>
            <a:ext cx="1877695" cy="1060450"/>
          </a:xfrm>
          <a:custGeom>
            <a:avLst/>
            <a:gdLst/>
            <a:ahLst/>
            <a:cxnLst/>
            <a:rect l="l" t="t" r="r" b="b"/>
            <a:pathLst>
              <a:path w="1877695" h="1060450">
                <a:moveTo>
                  <a:pt x="0" y="1060157"/>
                </a:moveTo>
                <a:lnTo>
                  <a:pt x="1877441" y="1060157"/>
                </a:lnTo>
                <a:lnTo>
                  <a:pt x="1877441" y="0"/>
                </a:lnTo>
                <a:lnTo>
                  <a:pt x="0" y="0"/>
                </a:lnTo>
                <a:lnTo>
                  <a:pt x="0" y="1060157"/>
                </a:lnTo>
                <a:close/>
              </a:path>
            </a:pathLst>
          </a:custGeom>
          <a:ln w="12700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035290" y="3273297"/>
            <a:ext cx="1512570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 algn="just">
              <a:lnSpc>
                <a:spcPct val="100000"/>
              </a:lnSpc>
              <a:spcBef>
                <a:spcPts val="105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Call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center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workforce management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system implemented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970261" y="3254286"/>
            <a:ext cx="1877695" cy="1060450"/>
          </a:xfrm>
          <a:custGeom>
            <a:avLst/>
            <a:gdLst/>
            <a:ahLst/>
            <a:cxnLst/>
            <a:rect l="l" t="t" r="r" b="b"/>
            <a:pathLst>
              <a:path w="1877695" h="1060450">
                <a:moveTo>
                  <a:pt x="0" y="1060157"/>
                </a:moveTo>
                <a:lnTo>
                  <a:pt x="1877441" y="1060157"/>
                </a:lnTo>
                <a:lnTo>
                  <a:pt x="1877441" y="0"/>
                </a:lnTo>
                <a:lnTo>
                  <a:pt x="0" y="0"/>
                </a:lnTo>
                <a:lnTo>
                  <a:pt x="0" y="1060157"/>
                </a:lnTo>
                <a:close/>
              </a:path>
            </a:pathLst>
          </a:custGeom>
          <a:ln w="12700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0013442" y="3292220"/>
            <a:ext cx="175133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spc="-10" dirty="0">
                <a:latin typeface="Arial"/>
                <a:cs typeface="Arial"/>
              </a:rPr>
              <a:t>Self-</a:t>
            </a:r>
            <a:r>
              <a:rPr sz="1100" dirty="0">
                <a:latin typeface="Arial"/>
                <a:cs typeface="Arial"/>
              </a:rPr>
              <a:t>service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options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such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chat-bots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introduced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058289" y="4384205"/>
            <a:ext cx="1877695" cy="1060450"/>
          </a:xfrm>
          <a:custGeom>
            <a:avLst/>
            <a:gdLst/>
            <a:ahLst/>
            <a:cxnLst/>
            <a:rect l="l" t="t" r="r" b="b"/>
            <a:pathLst>
              <a:path w="1877695" h="1060450">
                <a:moveTo>
                  <a:pt x="0" y="1060157"/>
                </a:moveTo>
                <a:lnTo>
                  <a:pt x="1877440" y="1060157"/>
                </a:lnTo>
                <a:lnTo>
                  <a:pt x="1877440" y="0"/>
                </a:lnTo>
                <a:lnTo>
                  <a:pt x="0" y="0"/>
                </a:lnTo>
                <a:lnTo>
                  <a:pt x="0" y="1060157"/>
                </a:lnTo>
                <a:close/>
              </a:path>
            </a:pathLst>
          </a:custGeom>
          <a:ln w="12700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100452" y="4422394"/>
            <a:ext cx="162179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Customer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engagement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reactive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basis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036186" y="4384205"/>
            <a:ext cx="1877695" cy="1060450"/>
          </a:xfrm>
          <a:custGeom>
            <a:avLst/>
            <a:gdLst/>
            <a:ahLst/>
            <a:cxnLst/>
            <a:rect l="l" t="t" r="r" b="b"/>
            <a:pathLst>
              <a:path w="1877695" h="1060450">
                <a:moveTo>
                  <a:pt x="0" y="1060157"/>
                </a:moveTo>
                <a:lnTo>
                  <a:pt x="1877440" y="1060157"/>
                </a:lnTo>
                <a:lnTo>
                  <a:pt x="1877440" y="0"/>
                </a:lnTo>
                <a:lnTo>
                  <a:pt x="0" y="0"/>
                </a:lnTo>
                <a:lnTo>
                  <a:pt x="0" y="1060157"/>
                </a:lnTo>
                <a:close/>
              </a:path>
            </a:pathLst>
          </a:custGeom>
          <a:ln w="12700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078604" y="4422394"/>
            <a:ext cx="1782445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Customer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segmentation</a:t>
            </a:r>
            <a:endParaRPr sz="1100">
              <a:latin typeface="Arial"/>
              <a:cs typeface="Arial"/>
            </a:endParaRPr>
          </a:p>
          <a:p>
            <a:pPr marL="184785" marR="193675" indent="-172720">
              <a:lnSpc>
                <a:spcPct val="100000"/>
              </a:lnSpc>
              <a:spcBef>
                <a:spcPts val="5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Trained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customer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care </a:t>
            </a:r>
            <a:r>
              <a:rPr sz="1100" spc="-10" dirty="0">
                <a:latin typeface="Arial"/>
                <a:cs typeface="Arial"/>
              </a:rPr>
              <a:t>executives</a:t>
            </a:r>
            <a:endParaRPr sz="1100">
              <a:latin typeface="Arial"/>
              <a:cs typeface="Arial"/>
            </a:endParaRPr>
          </a:p>
          <a:p>
            <a:pPr marL="184785" marR="1968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Engagement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activities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pilots</a:t>
            </a:r>
            <a:endParaRPr sz="11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KPIs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defined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&amp;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monitored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014211" y="4384205"/>
            <a:ext cx="1877695" cy="1060450"/>
          </a:xfrm>
          <a:custGeom>
            <a:avLst/>
            <a:gdLst/>
            <a:ahLst/>
            <a:cxnLst/>
            <a:rect l="l" t="t" r="r" b="b"/>
            <a:pathLst>
              <a:path w="1877695" h="1060450">
                <a:moveTo>
                  <a:pt x="0" y="1060157"/>
                </a:moveTo>
                <a:lnTo>
                  <a:pt x="1877440" y="1060157"/>
                </a:lnTo>
                <a:lnTo>
                  <a:pt x="1877440" y="0"/>
                </a:lnTo>
                <a:lnTo>
                  <a:pt x="0" y="0"/>
                </a:lnTo>
                <a:lnTo>
                  <a:pt x="0" y="1060157"/>
                </a:lnTo>
                <a:close/>
              </a:path>
            </a:pathLst>
          </a:custGeom>
          <a:ln w="12700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057138" y="4422394"/>
            <a:ext cx="15265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Budget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allocated</a:t>
            </a:r>
            <a:endParaRPr sz="11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5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Dynamic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website</a:t>
            </a:r>
            <a:r>
              <a:rPr sz="1100" spc="-25" dirty="0">
                <a:latin typeface="Arial"/>
                <a:cs typeface="Arial"/>
              </a:rPr>
              <a:t> and </a:t>
            </a:r>
            <a:r>
              <a:rPr sz="1100" dirty="0">
                <a:latin typeface="Arial"/>
                <a:cs typeface="Arial"/>
              </a:rPr>
              <a:t>CRM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implemented.</a:t>
            </a:r>
            <a:endParaRPr sz="11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spc="-10" dirty="0">
                <a:latin typeface="Arial"/>
                <a:cs typeface="Arial"/>
              </a:rPr>
              <a:t>Improvement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KPIs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992236" y="4384205"/>
            <a:ext cx="1877695" cy="1060450"/>
          </a:xfrm>
          <a:custGeom>
            <a:avLst/>
            <a:gdLst/>
            <a:ahLst/>
            <a:cxnLst/>
            <a:rect l="l" t="t" r="r" b="b"/>
            <a:pathLst>
              <a:path w="1877695" h="1060450">
                <a:moveTo>
                  <a:pt x="0" y="1060157"/>
                </a:moveTo>
                <a:lnTo>
                  <a:pt x="1877441" y="1060157"/>
                </a:lnTo>
                <a:lnTo>
                  <a:pt x="1877441" y="0"/>
                </a:lnTo>
                <a:lnTo>
                  <a:pt x="0" y="0"/>
                </a:lnTo>
                <a:lnTo>
                  <a:pt x="0" y="1060157"/>
                </a:lnTo>
                <a:close/>
              </a:path>
            </a:pathLst>
          </a:custGeom>
          <a:ln w="12700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035290" y="4422394"/>
            <a:ext cx="1762125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99695" indent="-172720">
              <a:lnSpc>
                <a:spcPct val="100000"/>
              </a:lnSpc>
              <a:spcBef>
                <a:spcPts val="100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On-demand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information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consumers</a:t>
            </a:r>
            <a:endParaRPr sz="1100">
              <a:latin typeface="Arial"/>
              <a:cs typeface="Arial"/>
            </a:endParaRPr>
          </a:p>
          <a:p>
            <a:pPr marL="184785" marR="370840" indent="-172720">
              <a:lnSpc>
                <a:spcPct val="100000"/>
              </a:lnSpc>
              <a:spcBef>
                <a:spcPts val="5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Consumer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portal </a:t>
            </a:r>
            <a:r>
              <a:rPr sz="1100" dirty="0">
                <a:latin typeface="Arial"/>
                <a:cs typeface="Arial"/>
              </a:rPr>
              <a:t>available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mobile</a:t>
            </a:r>
            <a:endParaRPr sz="11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Feedback/complaint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mgt. </a:t>
            </a:r>
            <a:r>
              <a:rPr sz="1100" dirty="0">
                <a:latin typeface="Arial"/>
                <a:cs typeface="Arial"/>
              </a:rPr>
              <a:t>system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deployed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970261" y="4384205"/>
            <a:ext cx="1877695" cy="1060450"/>
          </a:xfrm>
          <a:custGeom>
            <a:avLst/>
            <a:gdLst/>
            <a:ahLst/>
            <a:cxnLst/>
            <a:rect l="l" t="t" r="r" b="b"/>
            <a:pathLst>
              <a:path w="1877695" h="1060450">
                <a:moveTo>
                  <a:pt x="0" y="1060157"/>
                </a:moveTo>
                <a:lnTo>
                  <a:pt x="1877441" y="1060157"/>
                </a:lnTo>
                <a:lnTo>
                  <a:pt x="1877441" y="0"/>
                </a:lnTo>
                <a:lnTo>
                  <a:pt x="0" y="0"/>
                </a:lnTo>
                <a:lnTo>
                  <a:pt x="0" y="1060157"/>
                </a:lnTo>
                <a:close/>
              </a:path>
            </a:pathLst>
          </a:custGeom>
          <a:ln w="12700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0013442" y="4422394"/>
            <a:ext cx="154432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Social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media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creating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awareness</a:t>
            </a:r>
            <a:endParaRPr sz="1100">
              <a:latin typeface="Arial"/>
              <a:cs typeface="Arial"/>
            </a:endParaRPr>
          </a:p>
          <a:p>
            <a:pPr marL="184785" marR="6350" indent="-172720">
              <a:lnSpc>
                <a:spcPct val="100000"/>
              </a:lnSpc>
              <a:spcBef>
                <a:spcPts val="5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Dedicated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staff</a:t>
            </a:r>
            <a:r>
              <a:rPr sz="1100" spc="24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dirty="0">
                <a:latin typeface="Arial"/>
                <a:cs typeface="Arial"/>
              </a:rPr>
              <a:t>handling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social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media </a:t>
            </a:r>
            <a:r>
              <a:rPr sz="1100" spc="-10" dirty="0">
                <a:latin typeface="Arial"/>
                <a:cs typeface="Arial"/>
              </a:rPr>
              <a:t>accounts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058289" y="5533148"/>
            <a:ext cx="1877695" cy="1060450"/>
          </a:xfrm>
          <a:custGeom>
            <a:avLst/>
            <a:gdLst/>
            <a:ahLst/>
            <a:cxnLst/>
            <a:rect l="l" t="t" r="r" b="b"/>
            <a:pathLst>
              <a:path w="1877695" h="1060450">
                <a:moveTo>
                  <a:pt x="0" y="1060157"/>
                </a:moveTo>
                <a:lnTo>
                  <a:pt x="1877440" y="1060157"/>
                </a:lnTo>
                <a:lnTo>
                  <a:pt x="1877440" y="0"/>
                </a:lnTo>
                <a:lnTo>
                  <a:pt x="0" y="0"/>
                </a:lnTo>
                <a:lnTo>
                  <a:pt x="0" y="1060157"/>
                </a:lnTo>
                <a:close/>
              </a:path>
            </a:pathLst>
          </a:custGeom>
          <a:ln w="12700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100452" y="5571540"/>
            <a:ext cx="1532890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Development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net </a:t>
            </a:r>
            <a:r>
              <a:rPr sz="1100" dirty="0">
                <a:latin typeface="Arial"/>
                <a:cs typeface="Arial"/>
              </a:rPr>
              <a:t>metering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policy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under consideration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036186" y="5533148"/>
            <a:ext cx="1877695" cy="1060450"/>
          </a:xfrm>
          <a:custGeom>
            <a:avLst/>
            <a:gdLst/>
            <a:ahLst/>
            <a:cxnLst/>
            <a:rect l="l" t="t" r="r" b="b"/>
            <a:pathLst>
              <a:path w="1877695" h="1060450">
                <a:moveTo>
                  <a:pt x="0" y="1060157"/>
                </a:moveTo>
                <a:lnTo>
                  <a:pt x="1877440" y="1060157"/>
                </a:lnTo>
                <a:lnTo>
                  <a:pt x="1877440" y="0"/>
                </a:lnTo>
                <a:lnTo>
                  <a:pt x="0" y="0"/>
                </a:lnTo>
                <a:lnTo>
                  <a:pt x="0" y="1060157"/>
                </a:lnTo>
                <a:close/>
              </a:path>
            </a:pathLst>
          </a:custGeom>
          <a:ln w="12700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078604" y="5571540"/>
            <a:ext cx="178244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396875" indent="-172720">
              <a:lnSpc>
                <a:spcPct val="100000"/>
              </a:lnSpc>
              <a:spcBef>
                <a:spcPts val="100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Net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metering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policy developed.</a:t>
            </a:r>
            <a:endParaRPr sz="1100">
              <a:latin typeface="Arial"/>
              <a:cs typeface="Arial"/>
            </a:endParaRPr>
          </a:p>
          <a:p>
            <a:pPr marL="184785" marR="424815" indent="-172720">
              <a:lnSpc>
                <a:spcPct val="100000"/>
              </a:lnSpc>
              <a:spcBef>
                <a:spcPts val="5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Manual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application process</a:t>
            </a:r>
            <a:endParaRPr sz="11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KPIs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defined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&amp;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monitored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014211" y="5533148"/>
            <a:ext cx="1877695" cy="1060450"/>
          </a:xfrm>
          <a:custGeom>
            <a:avLst/>
            <a:gdLst/>
            <a:ahLst/>
            <a:cxnLst/>
            <a:rect l="l" t="t" r="r" b="b"/>
            <a:pathLst>
              <a:path w="1877695" h="1060450">
                <a:moveTo>
                  <a:pt x="0" y="1060157"/>
                </a:moveTo>
                <a:lnTo>
                  <a:pt x="1877440" y="1060157"/>
                </a:lnTo>
                <a:lnTo>
                  <a:pt x="1877440" y="0"/>
                </a:lnTo>
                <a:lnTo>
                  <a:pt x="0" y="0"/>
                </a:lnTo>
                <a:lnTo>
                  <a:pt x="0" y="1060157"/>
                </a:lnTo>
                <a:close/>
              </a:path>
            </a:pathLst>
          </a:custGeom>
          <a:ln w="12700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057138" y="5571540"/>
            <a:ext cx="1716405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Online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application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&amp; </a:t>
            </a:r>
            <a:r>
              <a:rPr sz="1100" dirty="0">
                <a:latin typeface="Arial"/>
                <a:cs typeface="Arial"/>
              </a:rPr>
              <a:t>payment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services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net </a:t>
            </a:r>
            <a:r>
              <a:rPr sz="1100" spc="-10" dirty="0">
                <a:latin typeface="Arial"/>
                <a:cs typeface="Arial"/>
              </a:rPr>
              <a:t>metering</a:t>
            </a:r>
            <a:endParaRPr sz="11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spc="-10" dirty="0">
                <a:latin typeface="Arial"/>
                <a:cs typeface="Arial"/>
              </a:rPr>
              <a:t>Improvement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KPIs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992236" y="5533148"/>
            <a:ext cx="1877695" cy="1060450"/>
          </a:xfrm>
          <a:custGeom>
            <a:avLst/>
            <a:gdLst/>
            <a:ahLst/>
            <a:cxnLst/>
            <a:rect l="l" t="t" r="r" b="b"/>
            <a:pathLst>
              <a:path w="1877695" h="1060450">
                <a:moveTo>
                  <a:pt x="0" y="1060157"/>
                </a:moveTo>
                <a:lnTo>
                  <a:pt x="1877441" y="1060157"/>
                </a:lnTo>
                <a:lnTo>
                  <a:pt x="1877441" y="0"/>
                </a:lnTo>
                <a:lnTo>
                  <a:pt x="0" y="0"/>
                </a:lnTo>
                <a:lnTo>
                  <a:pt x="0" y="1060157"/>
                </a:lnTo>
                <a:close/>
              </a:path>
            </a:pathLst>
          </a:custGeom>
          <a:ln w="12700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8035290" y="5571540"/>
            <a:ext cx="170180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spc="-10" dirty="0">
                <a:latin typeface="Arial"/>
                <a:cs typeface="Arial"/>
              </a:rPr>
              <a:t>End-</a:t>
            </a:r>
            <a:r>
              <a:rPr sz="1100" dirty="0">
                <a:latin typeface="Arial"/>
                <a:cs typeface="Arial"/>
              </a:rPr>
              <a:t>to-end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online </a:t>
            </a:r>
            <a:r>
              <a:rPr sz="1100" dirty="0">
                <a:latin typeface="Arial"/>
                <a:cs typeface="Arial"/>
              </a:rPr>
              <a:t>process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metering </a:t>
            </a:r>
            <a:r>
              <a:rPr sz="1100" dirty="0">
                <a:latin typeface="Arial"/>
                <a:cs typeface="Arial"/>
              </a:rPr>
              <a:t>application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replicated </a:t>
            </a:r>
            <a:r>
              <a:rPr sz="1100" dirty="0">
                <a:latin typeface="Arial"/>
                <a:cs typeface="Arial"/>
              </a:rPr>
              <a:t>(including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agreement signing)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9970261" y="5533148"/>
            <a:ext cx="1877695" cy="1060450"/>
          </a:xfrm>
          <a:custGeom>
            <a:avLst/>
            <a:gdLst/>
            <a:ahLst/>
            <a:cxnLst/>
            <a:rect l="l" t="t" r="r" b="b"/>
            <a:pathLst>
              <a:path w="1877695" h="1060450">
                <a:moveTo>
                  <a:pt x="0" y="1060157"/>
                </a:moveTo>
                <a:lnTo>
                  <a:pt x="1877441" y="1060157"/>
                </a:lnTo>
                <a:lnTo>
                  <a:pt x="1877441" y="0"/>
                </a:lnTo>
                <a:lnTo>
                  <a:pt x="0" y="0"/>
                </a:lnTo>
                <a:lnTo>
                  <a:pt x="0" y="1060157"/>
                </a:lnTo>
                <a:close/>
              </a:path>
            </a:pathLst>
          </a:custGeom>
          <a:ln w="12700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0013442" y="5571540"/>
            <a:ext cx="1710055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lr>
                <a:srgbClr val="BB1F4A"/>
              </a:buClr>
              <a:buFont typeface="Courier New"/>
              <a:buChar char="o"/>
              <a:tabLst>
                <a:tab pos="185420" algn="l"/>
              </a:tabLst>
            </a:pPr>
            <a:r>
              <a:rPr sz="1100" spc="-10" dirty="0">
                <a:latin typeface="Arial"/>
                <a:cs typeface="Arial"/>
              </a:rPr>
              <a:t>Net-</a:t>
            </a:r>
            <a:r>
              <a:rPr sz="1100" dirty="0">
                <a:latin typeface="Arial"/>
                <a:cs typeface="Arial"/>
              </a:rPr>
              <a:t>metering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application </a:t>
            </a:r>
            <a:r>
              <a:rPr sz="1100" dirty="0">
                <a:latin typeface="Arial"/>
                <a:cs typeface="Arial"/>
              </a:rPr>
              <a:t>system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automatically </a:t>
            </a:r>
            <a:r>
              <a:rPr sz="1100" dirty="0">
                <a:latin typeface="Arial"/>
                <a:cs typeface="Arial"/>
              </a:rPr>
              <a:t>determines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feasibility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803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00338D"/>
                </a:solidFill>
              </a:rPr>
              <a:t>Tool</a:t>
            </a:r>
            <a:r>
              <a:rPr sz="2800" spc="-10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Snapshot</a:t>
            </a:r>
            <a:r>
              <a:rPr sz="2800" spc="-65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–</a:t>
            </a:r>
            <a:r>
              <a:rPr sz="2800" spc="-100" dirty="0">
                <a:solidFill>
                  <a:srgbClr val="00338D"/>
                </a:solidFill>
              </a:rPr>
              <a:t> </a:t>
            </a:r>
            <a:r>
              <a:rPr sz="2800" spc="-25" dirty="0">
                <a:solidFill>
                  <a:srgbClr val="00338D"/>
                </a:solidFill>
              </a:rPr>
              <a:t>Sub-</a:t>
            </a:r>
            <a:r>
              <a:rPr sz="2800" dirty="0">
                <a:solidFill>
                  <a:srgbClr val="00338D"/>
                </a:solidFill>
              </a:rPr>
              <a:t>Domain</a:t>
            </a:r>
            <a:r>
              <a:rPr sz="2800" spc="-70" dirty="0">
                <a:solidFill>
                  <a:srgbClr val="00338D"/>
                </a:solidFill>
              </a:rPr>
              <a:t> </a:t>
            </a:r>
            <a:r>
              <a:rPr sz="2800" dirty="0">
                <a:solidFill>
                  <a:srgbClr val="00338D"/>
                </a:solidFill>
              </a:rPr>
              <a:t>View</a:t>
            </a:r>
            <a:r>
              <a:rPr sz="2800" spc="-110" dirty="0">
                <a:solidFill>
                  <a:srgbClr val="00338D"/>
                </a:solidFill>
              </a:rPr>
              <a:t> </a:t>
            </a:r>
            <a:r>
              <a:rPr sz="2800" spc="-10" dirty="0">
                <a:solidFill>
                  <a:srgbClr val="00338D"/>
                </a:solidFill>
              </a:rPr>
              <a:t>(1/2)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89547" y="1263269"/>
            <a:ext cx="2552065" cy="523240"/>
          </a:xfrm>
          <a:custGeom>
            <a:avLst/>
            <a:gdLst/>
            <a:ahLst/>
            <a:cxnLst/>
            <a:rect l="l" t="t" r="r" b="b"/>
            <a:pathLst>
              <a:path w="2552065" h="523239">
                <a:moveTo>
                  <a:pt x="2464650" y="0"/>
                </a:moveTo>
                <a:lnTo>
                  <a:pt x="87185" y="0"/>
                </a:lnTo>
                <a:lnTo>
                  <a:pt x="53251" y="6844"/>
                </a:lnTo>
                <a:lnTo>
                  <a:pt x="25538" y="25511"/>
                </a:lnTo>
                <a:lnTo>
                  <a:pt x="6852" y="53203"/>
                </a:lnTo>
                <a:lnTo>
                  <a:pt x="0" y="87121"/>
                </a:lnTo>
                <a:lnTo>
                  <a:pt x="0" y="435863"/>
                </a:lnTo>
                <a:lnTo>
                  <a:pt x="6852" y="469802"/>
                </a:lnTo>
                <a:lnTo>
                  <a:pt x="25538" y="497538"/>
                </a:lnTo>
                <a:lnTo>
                  <a:pt x="53251" y="516249"/>
                </a:lnTo>
                <a:lnTo>
                  <a:pt x="87185" y="523113"/>
                </a:lnTo>
                <a:lnTo>
                  <a:pt x="2464650" y="523113"/>
                </a:lnTo>
                <a:lnTo>
                  <a:pt x="2498569" y="516249"/>
                </a:lnTo>
                <a:lnTo>
                  <a:pt x="2526261" y="497538"/>
                </a:lnTo>
                <a:lnTo>
                  <a:pt x="2544928" y="469802"/>
                </a:lnTo>
                <a:lnTo>
                  <a:pt x="2551772" y="435863"/>
                </a:lnTo>
                <a:lnTo>
                  <a:pt x="2551772" y="87121"/>
                </a:lnTo>
                <a:lnTo>
                  <a:pt x="2544928" y="53203"/>
                </a:lnTo>
                <a:lnTo>
                  <a:pt x="2526261" y="25511"/>
                </a:lnTo>
                <a:lnTo>
                  <a:pt x="2498569" y="6844"/>
                </a:lnTo>
                <a:lnTo>
                  <a:pt x="2464650" y="0"/>
                </a:lnTo>
                <a:close/>
              </a:path>
            </a:pathLst>
          </a:custGeom>
          <a:solidFill>
            <a:srgbClr val="0025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65" y="726505"/>
            <a:ext cx="12175490" cy="24765"/>
          </a:xfrm>
          <a:custGeom>
            <a:avLst/>
            <a:gdLst/>
            <a:ahLst/>
            <a:cxnLst/>
            <a:rect l="l" t="t" r="r" b="b"/>
            <a:pathLst>
              <a:path w="12175490" h="24765">
                <a:moveTo>
                  <a:pt x="0" y="24699"/>
                </a:moveTo>
                <a:lnTo>
                  <a:pt x="1217513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716022" y="3352927"/>
            <a:ext cx="4418330" cy="318135"/>
            <a:chOff x="2716022" y="3352927"/>
            <a:chExt cx="4418330" cy="318135"/>
          </a:xfrm>
        </p:grpSpPr>
        <p:sp>
          <p:nvSpPr>
            <p:cNvPr id="6" name="object 6"/>
            <p:cNvSpPr/>
            <p:nvPr/>
          </p:nvSpPr>
          <p:spPr>
            <a:xfrm>
              <a:off x="2722372" y="3359277"/>
              <a:ext cx="2106930" cy="305435"/>
            </a:xfrm>
            <a:custGeom>
              <a:avLst/>
              <a:gdLst/>
              <a:ahLst/>
              <a:cxnLst/>
              <a:rect l="l" t="t" r="r" b="b"/>
              <a:pathLst>
                <a:path w="2106929" h="305435">
                  <a:moveTo>
                    <a:pt x="2056129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127"/>
                  </a:lnTo>
                  <a:lnTo>
                    <a:pt x="3990" y="273905"/>
                  </a:lnTo>
                  <a:lnTo>
                    <a:pt x="14874" y="290052"/>
                  </a:lnTo>
                  <a:lnTo>
                    <a:pt x="31021" y="300936"/>
                  </a:lnTo>
                  <a:lnTo>
                    <a:pt x="50800" y="304927"/>
                  </a:lnTo>
                  <a:lnTo>
                    <a:pt x="2056129" y="304927"/>
                  </a:lnTo>
                  <a:lnTo>
                    <a:pt x="2075908" y="300936"/>
                  </a:lnTo>
                  <a:lnTo>
                    <a:pt x="2092055" y="290052"/>
                  </a:lnTo>
                  <a:lnTo>
                    <a:pt x="2102939" y="273905"/>
                  </a:lnTo>
                  <a:lnTo>
                    <a:pt x="2106929" y="254127"/>
                  </a:lnTo>
                  <a:lnTo>
                    <a:pt x="2106929" y="50800"/>
                  </a:lnTo>
                  <a:lnTo>
                    <a:pt x="2102939" y="31021"/>
                  </a:lnTo>
                  <a:lnTo>
                    <a:pt x="2092055" y="14874"/>
                  </a:lnTo>
                  <a:lnTo>
                    <a:pt x="2075908" y="3990"/>
                  </a:lnTo>
                  <a:lnTo>
                    <a:pt x="2056129" y="0"/>
                  </a:lnTo>
                  <a:close/>
                </a:path>
              </a:pathLst>
            </a:custGeom>
            <a:solidFill>
              <a:srgbClr val="00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22372" y="3359277"/>
              <a:ext cx="2106930" cy="305435"/>
            </a:xfrm>
            <a:custGeom>
              <a:avLst/>
              <a:gdLst/>
              <a:ahLst/>
              <a:cxnLst/>
              <a:rect l="l" t="t" r="r" b="b"/>
              <a:pathLst>
                <a:path w="2106929" h="305435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2056129" y="0"/>
                  </a:lnTo>
                  <a:lnTo>
                    <a:pt x="2075908" y="3990"/>
                  </a:lnTo>
                  <a:lnTo>
                    <a:pt x="2092055" y="14874"/>
                  </a:lnTo>
                  <a:lnTo>
                    <a:pt x="2102939" y="31021"/>
                  </a:lnTo>
                  <a:lnTo>
                    <a:pt x="2106929" y="50800"/>
                  </a:lnTo>
                  <a:lnTo>
                    <a:pt x="2106929" y="254127"/>
                  </a:lnTo>
                  <a:lnTo>
                    <a:pt x="2102939" y="273905"/>
                  </a:lnTo>
                  <a:lnTo>
                    <a:pt x="2092055" y="290052"/>
                  </a:lnTo>
                  <a:lnTo>
                    <a:pt x="2075908" y="300936"/>
                  </a:lnTo>
                  <a:lnTo>
                    <a:pt x="2056129" y="304927"/>
                  </a:lnTo>
                  <a:lnTo>
                    <a:pt x="50800" y="304927"/>
                  </a:lnTo>
                  <a:lnTo>
                    <a:pt x="31021" y="300936"/>
                  </a:lnTo>
                  <a:lnTo>
                    <a:pt x="14874" y="290052"/>
                  </a:lnTo>
                  <a:lnTo>
                    <a:pt x="3990" y="273905"/>
                  </a:lnTo>
                  <a:lnTo>
                    <a:pt x="0" y="254127"/>
                  </a:lnTo>
                  <a:lnTo>
                    <a:pt x="0" y="50800"/>
                  </a:lnTo>
                  <a:close/>
                </a:path>
              </a:pathLst>
            </a:custGeom>
            <a:ln w="12700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20945" y="3359277"/>
              <a:ext cx="2106930" cy="305435"/>
            </a:xfrm>
            <a:custGeom>
              <a:avLst/>
              <a:gdLst/>
              <a:ahLst/>
              <a:cxnLst/>
              <a:rect l="l" t="t" r="r" b="b"/>
              <a:pathLst>
                <a:path w="2106929" h="305435">
                  <a:moveTo>
                    <a:pt x="2056002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127"/>
                  </a:lnTo>
                  <a:lnTo>
                    <a:pt x="3990" y="273905"/>
                  </a:lnTo>
                  <a:lnTo>
                    <a:pt x="14874" y="290052"/>
                  </a:lnTo>
                  <a:lnTo>
                    <a:pt x="31021" y="300936"/>
                  </a:lnTo>
                  <a:lnTo>
                    <a:pt x="50800" y="304927"/>
                  </a:lnTo>
                  <a:lnTo>
                    <a:pt x="2056002" y="304927"/>
                  </a:lnTo>
                  <a:lnTo>
                    <a:pt x="2075781" y="300936"/>
                  </a:lnTo>
                  <a:lnTo>
                    <a:pt x="2091928" y="290052"/>
                  </a:lnTo>
                  <a:lnTo>
                    <a:pt x="2102812" y="273905"/>
                  </a:lnTo>
                  <a:lnTo>
                    <a:pt x="2106803" y="254127"/>
                  </a:lnTo>
                  <a:lnTo>
                    <a:pt x="2106803" y="50800"/>
                  </a:lnTo>
                  <a:lnTo>
                    <a:pt x="2102812" y="31021"/>
                  </a:lnTo>
                  <a:lnTo>
                    <a:pt x="2091928" y="14874"/>
                  </a:lnTo>
                  <a:lnTo>
                    <a:pt x="2075781" y="3990"/>
                  </a:lnTo>
                  <a:lnTo>
                    <a:pt x="2056002" y="0"/>
                  </a:lnTo>
                  <a:close/>
                </a:path>
              </a:pathLst>
            </a:custGeom>
            <a:solidFill>
              <a:srgbClr val="00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20945" y="3359277"/>
              <a:ext cx="2106930" cy="305435"/>
            </a:xfrm>
            <a:custGeom>
              <a:avLst/>
              <a:gdLst/>
              <a:ahLst/>
              <a:cxnLst/>
              <a:rect l="l" t="t" r="r" b="b"/>
              <a:pathLst>
                <a:path w="2106929" h="305435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2056002" y="0"/>
                  </a:lnTo>
                  <a:lnTo>
                    <a:pt x="2075781" y="3990"/>
                  </a:lnTo>
                  <a:lnTo>
                    <a:pt x="2091928" y="14874"/>
                  </a:lnTo>
                  <a:lnTo>
                    <a:pt x="2102812" y="31021"/>
                  </a:lnTo>
                  <a:lnTo>
                    <a:pt x="2106803" y="50800"/>
                  </a:lnTo>
                  <a:lnTo>
                    <a:pt x="2106803" y="254127"/>
                  </a:lnTo>
                  <a:lnTo>
                    <a:pt x="2102812" y="273905"/>
                  </a:lnTo>
                  <a:lnTo>
                    <a:pt x="2091928" y="290052"/>
                  </a:lnTo>
                  <a:lnTo>
                    <a:pt x="2075781" y="300936"/>
                  </a:lnTo>
                  <a:lnTo>
                    <a:pt x="2056002" y="304927"/>
                  </a:lnTo>
                  <a:lnTo>
                    <a:pt x="50800" y="304927"/>
                  </a:lnTo>
                  <a:lnTo>
                    <a:pt x="31021" y="300936"/>
                  </a:lnTo>
                  <a:lnTo>
                    <a:pt x="14874" y="290052"/>
                  </a:lnTo>
                  <a:lnTo>
                    <a:pt x="3990" y="273905"/>
                  </a:lnTo>
                  <a:lnTo>
                    <a:pt x="0" y="254127"/>
                  </a:lnTo>
                  <a:lnTo>
                    <a:pt x="0" y="50800"/>
                  </a:lnTo>
                  <a:close/>
                </a:path>
              </a:pathLst>
            </a:custGeom>
            <a:ln w="12700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34732" y="3387089"/>
            <a:ext cx="20796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56653" y="3352927"/>
            <a:ext cx="2119630" cy="318135"/>
            <a:chOff x="7256653" y="3352927"/>
            <a:chExt cx="2119630" cy="318135"/>
          </a:xfrm>
        </p:grpSpPr>
        <p:sp>
          <p:nvSpPr>
            <p:cNvPr id="12" name="object 12"/>
            <p:cNvSpPr/>
            <p:nvPr/>
          </p:nvSpPr>
          <p:spPr>
            <a:xfrm>
              <a:off x="7263003" y="3359277"/>
              <a:ext cx="2106930" cy="305435"/>
            </a:xfrm>
            <a:custGeom>
              <a:avLst/>
              <a:gdLst/>
              <a:ahLst/>
              <a:cxnLst/>
              <a:rect l="l" t="t" r="r" b="b"/>
              <a:pathLst>
                <a:path w="2106929" h="305435">
                  <a:moveTo>
                    <a:pt x="2056002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127"/>
                  </a:lnTo>
                  <a:lnTo>
                    <a:pt x="3990" y="273905"/>
                  </a:lnTo>
                  <a:lnTo>
                    <a:pt x="14874" y="290052"/>
                  </a:lnTo>
                  <a:lnTo>
                    <a:pt x="31021" y="300936"/>
                  </a:lnTo>
                  <a:lnTo>
                    <a:pt x="50800" y="304927"/>
                  </a:lnTo>
                  <a:lnTo>
                    <a:pt x="2056002" y="304927"/>
                  </a:lnTo>
                  <a:lnTo>
                    <a:pt x="2075781" y="300936"/>
                  </a:lnTo>
                  <a:lnTo>
                    <a:pt x="2091928" y="290052"/>
                  </a:lnTo>
                  <a:lnTo>
                    <a:pt x="2102812" y="273905"/>
                  </a:lnTo>
                  <a:lnTo>
                    <a:pt x="2106803" y="254127"/>
                  </a:lnTo>
                  <a:lnTo>
                    <a:pt x="2106803" y="50800"/>
                  </a:lnTo>
                  <a:lnTo>
                    <a:pt x="2102812" y="31021"/>
                  </a:lnTo>
                  <a:lnTo>
                    <a:pt x="2091928" y="14874"/>
                  </a:lnTo>
                  <a:lnTo>
                    <a:pt x="2075781" y="3990"/>
                  </a:lnTo>
                  <a:lnTo>
                    <a:pt x="2056002" y="0"/>
                  </a:lnTo>
                  <a:close/>
                </a:path>
              </a:pathLst>
            </a:custGeom>
            <a:solidFill>
              <a:srgbClr val="00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63003" y="3359277"/>
              <a:ext cx="2106930" cy="305435"/>
            </a:xfrm>
            <a:custGeom>
              <a:avLst/>
              <a:gdLst/>
              <a:ahLst/>
              <a:cxnLst/>
              <a:rect l="l" t="t" r="r" b="b"/>
              <a:pathLst>
                <a:path w="2106929" h="305435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2056002" y="0"/>
                  </a:lnTo>
                  <a:lnTo>
                    <a:pt x="2075781" y="3990"/>
                  </a:lnTo>
                  <a:lnTo>
                    <a:pt x="2091928" y="14874"/>
                  </a:lnTo>
                  <a:lnTo>
                    <a:pt x="2102812" y="31021"/>
                  </a:lnTo>
                  <a:lnTo>
                    <a:pt x="2106803" y="50800"/>
                  </a:lnTo>
                  <a:lnTo>
                    <a:pt x="2106803" y="254127"/>
                  </a:lnTo>
                  <a:lnTo>
                    <a:pt x="2102812" y="273905"/>
                  </a:lnTo>
                  <a:lnTo>
                    <a:pt x="2091928" y="290052"/>
                  </a:lnTo>
                  <a:lnTo>
                    <a:pt x="2075781" y="300936"/>
                  </a:lnTo>
                  <a:lnTo>
                    <a:pt x="2056002" y="304927"/>
                  </a:lnTo>
                  <a:lnTo>
                    <a:pt x="50800" y="304927"/>
                  </a:lnTo>
                  <a:lnTo>
                    <a:pt x="31021" y="300936"/>
                  </a:lnTo>
                  <a:lnTo>
                    <a:pt x="14874" y="290052"/>
                  </a:lnTo>
                  <a:lnTo>
                    <a:pt x="3990" y="273905"/>
                  </a:lnTo>
                  <a:lnTo>
                    <a:pt x="0" y="254127"/>
                  </a:lnTo>
                  <a:lnTo>
                    <a:pt x="0" y="50800"/>
                  </a:lnTo>
                  <a:close/>
                </a:path>
              </a:pathLst>
            </a:custGeom>
            <a:ln w="12700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76790" y="3387089"/>
            <a:ext cx="20796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555098" y="3352927"/>
            <a:ext cx="2119630" cy="318135"/>
            <a:chOff x="9555098" y="3352927"/>
            <a:chExt cx="2119630" cy="318135"/>
          </a:xfrm>
        </p:grpSpPr>
        <p:sp>
          <p:nvSpPr>
            <p:cNvPr id="16" name="object 16"/>
            <p:cNvSpPr/>
            <p:nvPr/>
          </p:nvSpPr>
          <p:spPr>
            <a:xfrm>
              <a:off x="9561448" y="3359277"/>
              <a:ext cx="2106930" cy="305435"/>
            </a:xfrm>
            <a:custGeom>
              <a:avLst/>
              <a:gdLst/>
              <a:ahLst/>
              <a:cxnLst/>
              <a:rect l="l" t="t" r="r" b="b"/>
              <a:pathLst>
                <a:path w="2106929" h="305435">
                  <a:moveTo>
                    <a:pt x="2056002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127"/>
                  </a:lnTo>
                  <a:lnTo>
                    <a:pt x="3990" y="273905"/>
                  </a:lnTo>
                  <a:lnTo>
                    <a:pt x="14874" y="290052"/>
                  </a:lnTo>
                  <a:lnTo>
                    <a:pt x="31021" y="300936"/>
                  </a:lnTo>
                  <a:lnTo>
                    <a:pt x="50800" y="304927"/>
                  </a:lnTo>
                  <a:lnTo>
                    <a:pt x="2056002" y="304927"/>
                  </a:lnTo>
                  <a:lnTo>
                    <a:pt x="2075801" y="300936"/>
                  </a:lnTo>
                  <a:lnTo>
                    <a:pt x="2091991" y="290052"/>
                  </a:lnTo>
                  <a:lnTo>
                    <a:pt x="2102919" y="273905"/>
                  </a:lnTo>
                  <a:lnTo>
                    <a:pt x="2106929" y="254127"/>
                  </a:lnTo>
                  <a:lnTo>
                    <a:pt x="2106929" y="50800"/>
                  </a:lnTo>
                  <a:lnTo>
                    <a:pt x="2102919" y="31021"/>
                  </a:lnTo>
                  <a:lnTo>
                    <a:pt x="2091991" y="14874"/>
                  </a:lnTo>
                  <a:lnTo>
                    <a:pt x="2075801" y="3990"/>
                  </a:lnTo>
                  <a:lnTo>
                    <a:pt x="2056002" y="0"/>
                  </a:lnTo>
                  <a:close/>
                </a:path>
              </a:pathLst>
            </a:custGeom>
            <a:solidFill>
              <a:srgbClr val="00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61448" y="3359277"/>
              <a:ext cx="2106930" cy="305435"/>
            </a:xfrm>
            <a:custGeom>
              <a:avLst/>
              <a:gdLst/>
              <a:ahLst/>
              <a:cxnLst/>
              <a:rect l="l" t="t" r="r" b="b"/>
              <a:pathLst>
                <a:path w="2106929" h="305435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2056002" y="0"/>
                  </a:lnTo>
                  <a:lnTo>
                    <a:pt x="2075801" y="3990"/>
                  </a:lnTo>
                  <a:lnTo>
                    <a:pt x="2091991" y="14874"/>
                  </a:lnTo>
                  <a:lnTo>
                    <a:pt x="2102919" y="31021"/>
                  </a:lnTo>
                  <a:lnTo>
                    <a:pt x="2106929" y="50800"/>
                  </a:lnTo>
                  <a:lnTo>
                    <a:pt x="2106929" y="254127"/>
                  </a:lnTo>
                  <a:lnTo>
                    <a:pt x="2102919" y="273905"/>
                  </a:lnTo>
                  <a:lnTo>
                    <a:pt x="2091991" y="290052"/>
                  </a:lnTo>
                  <a:lnTo>
                    <a:pt x="2075801" y="300936"/>
                  </a:lnTo>
                  <a:lnTo>
                    <a:pt x="2056002" y="304927"/>
                  </a:lnTo>
                  <a:lnTo>
                    <a:pt x="50800" y="304927"/>
                  </a:lnTo>
                  <a:lnTo>
                    <a:pt x="31021" y="300936"/>
                  </a:lnTo>
                  <a:lnTo>
                    <a:pt x="14874" y="290052"/>
                  </a:lnTo>
                  <a:lnTo>
                    <a:pt x="3990" y="273905"/>
                  </a:lnTo>
                  <a:lnTo>
                    <a:pt x="0" y="254127"/>
                  </a:lnTo>
                  <a:lnTo>
                    <a:pt x="0" y="50800"/>
                  </a:lnTo>
                  <a:close/>
                </a:path>
              </a:pathLst>
            </a:custGeom>
            <a:ln w="12700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575236" y="3387089"/>
            <a:ext cx="20796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2247" y="3352927"/>
            <a:ext cx="2119630" cy="318135"/>
            <a:chOff x="402247" y="3352927"/>
            <a:chExt cx="2119630" cy="318135"/>
          </a:xfrm>
        </p:grpSpPr>
        <p:sp>
          <p:nvSpPr>
            <p:cNvPr id="20" name="object 20"/>
            <p:cNvSpPr/>
            <p:nvPr/>
          </p:nvSpPr>
          <p:spPr>
            <a:xfrm>
              <a:off x="408597" y="3359277"/>
              <a:ext cx="2106930" cy="305435"/>
            </a:xfrm>
            <a:custGeom>
              <a:avLst/>
              <a:gdLst/>
              <a:ahLst/>
              <a:cxnLst/>
              <a:rect l="l" t="t" r="r" b="b"/>
              <a:pathLst>
                <a:path w="2106930" h="305435">
                  <a:moveTo>
                    <a:pt x="2056091" y="0"/>
                  </a:moveTo>
                  <a:lnTo>
                    <a:pt x="50825" y="0"/>
                  </a:lnTo>
                  <a:lnTo>
                    <a:pt x="31043" y="3990"/>
                  </a:lnTo>
                  <a:lnTo>
                    <a:pt x="14887" y="14874"/>
                  </a:lnTo>
                  <a:lnTo>
                    <a:pt x="3994" y="31021"/>
                  </a:lnTo>
                  <a:lnTo>
                    <a:pt x="0" y="50800"/>
                  </a:lnTo>
                  <a:lnTo>
                    <a:pt x="0" y="254127"/>
                  </a:lnTo>
                  <a:lnTo>
                    <a:pt x="3994" y="273905"/>
                  </a:lnTo>
                  <a:lnTo>
                    <a:pt x="14887" y="290052"/>
                  </a:lnTo>
                  <a:lnTo>
                    <a:pt x="31043" y="300936"/>
                  </a:lnTo>
                  <a:lnTo>
                    <a:pt x="50825" y="304927"/>
                  </a:lnTo>
                  <a:lnTo>
                    <a:pt x="2056091" y="304927"/>
                  </a:lnTo>
                  <a:lnTo>
                    <a:pt x="2075870" y="300936"/>
                  </a:lnTo>
                  <a:lnTo>
                    <a:pt x="2092017" y="290052"/>
                  </a:lnTo>
                  <a:lnTo>
                    <a:pt x="2102901" y="273905"/>
                  </a:lnTo>
                  <a:lnTo>
                    <a:pt x="2106891" y="254127"/>
                  </a:lnTo>
                  <a:lnTo>
                    <a:pt x="2106891" y="50800"/>
                  </a:lnTo>
                  <a:lnTo>
                    <a:pt x="2102901" y="31021"/>
                  </a:lnTo>
                  <a:lnTo>
                    <a:pt x="2092017" y="14874"/>
                  </a:lnTo>
                  <a:lnTo>
                    <a:pt x="2075870" y="3990"/>
                  </a:lnTo>
                  <a:lnTo>
                    <a:pt x="2056091" y="0"/>
                  </a:lnTo>
                  <a:close/>
                </a:path>
              </a:pathLst>
            </a:custGeom>
            <a:solidFill>
              <a:srgbClr val="001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8597" y="3359277"/>
              <a:ext cx="2106930" cy="305435"/>
            </a:xfrm>
            <a:custGeom>
              <a:avLst/>
              <a:gdLst/>
              <a:ahLst/>
              <a:cxnLst/>
              <a:rect l="l" t="t" r="r" b="b"/>
              <a:pathLst>
                <a:path w="2106930" h="305435">
                  <a:moveTo>
                    <a:pt x="0" y="50800"/>
                  </a:moveTo>
                  <a:lnTo>
                    <a:pt x="3994" y="31021"/>
                  </a:lnTo>
                  <a:lnTo>
                    <a:pt x="14887" y="14874"/>
                  </a:lnTo>
                  <a:lnTo>
                    <a:pt x="31043" y="3990"/>
                  </a:lnTo>
                  <a:lnTo>
                    <a:pt x="50825" y="0"/>
                  </a:lnTo>
                  <a:lnTo>
                    <a:pt x="2056091" y="0"/>
                  </a:lnTo>
                  <a:lnTo>
                    <a:pt x="2075870" y="3990"/>
                  </a:lnTo>
                  <a:lnTo>
                    <a:pt x="2092017" y="14874"/>
                  </a:lnTo>
                  <a:lnTo>
                    <a:pt x="2102901" y="31021"/>
                  </a:lnTo>
                  <a:lnTo>
                    <a:pt x="2106891" y="50800"/>
                  </a:lnTo>
                  <a:lnTo>
                    <a:pt x="2106891" y="254127"/>
                  </a:lnTo>
                  <a:lnTo>
                    <a:pt x="2102901" y="273905"/>
                  </a:lnTo>
                  <a:lnTo>
                    <a:pt x="2092017" y="290052"/>
                  </a:lnTo>
                  <a:lnTo>
                    <a:pt x="2075870" y="300936"/>
                  </a:lnTo>
                  <a:lnTo>
                    <a:pt x="2056091" y="304927"/>
                  </a:lnTo>
                  <a:lnTo>
                    <a:pt x="50825" y="304927"/>
                  </a:lnTo>
                  <a:lnTo>
                    <a:pt x="31043" y="300936"/>
                  </a:lnTo>
                  <a:lnTo>
                    <a:pt x="14887" y="290052"/>
                  </a:lnTo>
                  <a:lnTo>
                    <a:pt x="3994" y="273905"/>
                  </a:lnTo>
                  <a:lnTo>
                    <a:pt x="0" y="254127"/>
                  </a:lnTo>
                  <a:lnTo>
                    <a:pt x="0" y="50800"/>
                  </a:lnTo>
                  <a:close/>
                </a:path>
              </a:pathLst>
            </a:custGeom>
            <a:ln w="12700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07009" y="2984957"/>
            <a:ext cx="440880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Maturity</a:t>
            </a:r>
            <a:r>
              <a:rPr sz="14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levels</a:t>
            </a: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(Selection</a:t>
            </a:r>
            <a:r>
              <a:rPr sz="14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14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be</a:t>
            </a:r>
            <a:r>
              <a:rPr sz="14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made</a:t>
            </a:r>
            <a:r>
              <a:rPr sz="14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by</a:t>
            </a:r>
            <a:r>
              <a:rPr sz="14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C00000"/>
                </a:solidFill>
                <a:latin typeface="Arial"/>
                <a:cs typeface="Arial"/>
              </a:rPr>
              <a:t>utilities)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Arial"/>
              <a:cs typeface="Arial"/>
            </a:endParaRPr>
          </a:p>
          <a:p>
            <a:pPr marL="15875" algn="ctr">
              <a:lnSpc>
                <a:spcPct val="100000"/>
              </a:lnSpc>
              <a:tabLst>
                <a:tab pos="2329815" algn="l"/>
              </a:tabLst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	Level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 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2434" y="3715004"/>
            <a:ext cx="17900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Load</a:t>
            </a:r>
            <a:r>
              <a:rPr sz="1200" spc="280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growth</a:t>
            </a:r>
            <a:r>
              <a:rPr sz="1200" spc="280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done</a:t>
            </a:r>
            <a:r>
              <a:rPr sz="1200" spc="275" dirty="0">
                <a:latin typeface="Arial"/>
                <a:cs typeface="Arial"/>
              </a:rPr>
              <a:t>  </a:t>
            </a:r>
            <a:r>
              <a:rPr sz="1200" spc="-35" dirty="0">
                <a:latin typeface="Arial"/>
                <a:cs typeface="Arial"/>
              </a:rPr>
              <a:t>on </a:t>
            </a:r>
            <a:r>
              <a:rPr sz="1200" dirty="0">
                <a:latin typeface="Arial"/>
                <a:cs typeface="Arial"/>
              </a:rPr>
              <a:t>reactive</a:t>
            </a:r>
            <a:r>
              <a:rPr sz="1200" spc="210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basis;</a:t>
            </a:r>
            <a:r>
              <a:rPr sz="1200" spc="215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210" dirty="0">
                <a:latin typeface="Arial"/>
                <a:cs typeface="Arial"/>
              </a:rPr>
              <a:t>  </a:t>
            </a:r>
            <a:r>
              <a:rPr sz="1200" spc="-25" dirty="0">
                <a:latin typeface="Arial"/>
                <a:cs typeface="Arial"/>
              </a:rPr>
              <a:t>no </a:t>
            </a:r>
            <a:r>
              <a:rPr sz="1200" dirty="0">
                <a:latin typeface="Arial"/>
                <a:cs typeface="Arial"/>
              </a:rPr>
              <a:t>standard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load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forecasting/ </a:t>
            </a:r>
            <a:r>
              <a:rPr sz="1200" dirty="0">
                <a:latin typeface="Arial"/>
                <a:cs typeface="Arial"/>
              </a:rPr>
              <a:t>model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established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55998" y="3715004"/>
            <a:ext cx="733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process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tabLst>
                <a:tab pos="433705" algn="l"/>
              </a:tabLst>
            </a:pPr>
            <a:r>
              <a:rPr sz="1200" spc="-25" dirty="0">
                <a:latin typeface="Arial"/>
                <a:cs typeface="Arial"/>
              </a:rPr>
              <a:t>for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0" dirty="0">
                <a:latin typeface="Arial"/>
                <a:cs typeface="Arial"/>
              </a:rPr>
              <a:t>load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33014" y="3715004"/>
            <a:ext cx="780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Standard established forecasting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33014" y="4446473"/>
            <a:ext cx="17557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KPIs</a:t>
            </a:r>
            <a:r>
              <a:rPr sz="1200" spc="4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(like</a:t>
            </a:r>
            <a:r>
              <a:rPr sz="1200" spc="4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error</a:t>
            </a:r>
            <a:r>
              <a:rPr sz="1200" spc="45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margin)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33014" y="4629657"/>
            <a:ext cx="1757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682625" algn="l"/>
                <a:tab pos="967740" algn="l"/>
                <a:tab pos="1371600" algn="l"/>
              </a:tabLst>
            </a:pPr>
            <a:r>
              <a:rPr sz="1200" spc="-10" dirty="0">
                <a:latin typeface="Arial"/>
                <a:cs typeface="Arial"/>
              </a:rPr>
              <a:t>defined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&amp;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5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being </a:t>
            </a:r>
            <a:r>
              <a:rPr sz="1200" dirty="0">
                <a:latin typeface="Arial"/>
                <a:cs typeface="Arial"/>
              </a:rPr>
              <a:t>monitored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regularly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99836" y="3739388"/>
            <a:ext cx="18503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92835" algn="l"/>
              </a:tabLst>
            </a:pPr>
            <a:r>
              <a:rPr sz="1200" spc="-10" dirty="0">
                <a:latin typeface="Arial"/>
                <a:cs typeface="Arial"/>
              </a:rPr>
              <a:t>Dedicated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forecasting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99836" y="3922267"/>
            <a:ext cx="1849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04215" algn="l"/>
                <a:tab pos="1449070" algn="l"/>
              </a:tabLst>
            </a:pPr>
            <a:r>
              <a:rPr sz="1200" spc="-10" dirty="0">
                <a:latin typeface="Arial"/>
                <a:cs typeface="Arial"/>
              </a:rPr>
              <a:t>software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deployed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0" dirty="0">
                <a:latin typeface="Arial"/>
                <a:cs typeface="Arial"/>
              </a:rPr>
              <a:t>which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99836" y="4105097"/>
            <a:ext cx="184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68325" algn="l"/>
                <a:tab pos="1016635" algn="l"/>
                <a:tab pos="1751330" algn="l"/>
              </a:tabLst>
            </a:pPr>
            <a:r>
              <a:rPr sz="1200" spc="-10" dirty="0">
                <a:latin typeface="Arial"/>
                <a:cs typeface="Arial"/>
              </a:rPr>
              <a:t>takes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0" dirty="0">
                <a:latin typeface="Arial"/>
                <a:cs typeface="Arial"/>
              </a:rPr>
              <a:t>into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account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717550" algn="l"/>
                <a:tab pos="1048385" algn="l"/>
                <a:tab pos="1706880" algn="l"/>
              </a:tabLst>
            </a:pPr>
            <a:r>
              <a:rPr sz="1200" spc="-10" dirty="0">
                <a:latin typeface="Arial"/>
                <a:cs typeface="Arial"/>
              </a:rPr>
              <a:t>number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5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factors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5" dirty="0"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99836" y="4471161"/>
            <a:ext cx="800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predict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load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99836" y="4836921"/>
            <a:ext cx="18503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75005" algn="l"/>
                <a:tab pos="1112520" algn="l"/>
              </a:tabLst>
            </a:pPr>
            <a:r>
              <a:rPr sz="1200" spc="-10" dirty="0">
                <a:latin typeface="Arial"/>
                <a:cs typeface="Arial"/>
              </a:rPr>
              <a:t>On-</a:t>
            </a:r>
            <a:r>
              <a:rPr sz="1200" spc="-20" dirty="0">
                <a:latin typeface="Arial"/>
                <a:cs typeface="Arial"/>
              </a:rPr>
              <a:t>line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0" dirty="0">
                <a:latin typeface="Arial"/>
                <a:cs typeface="Arial"/>
              </a:rPr>
              <a:t>grid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scheduling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99836" y="5019802"/>
            <a:ext cx="1847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681355" algn="l"/>
                <a:tab pos="1359535" algn="l"/>
                <a:tab pos="1631950" algn="l"/>
              </a:tabLst>
            </a:pPr>
            <a:r>
              <a:rPr sz="1200" dirty="0">
                <a:latin typeface="Arial"/>
                <a:cs typeface="Arial"/>
              </a:rPr>
              <a:t>system</a:t>
            </a:r>
            <a:r>
              <a:rPr sz="1200" spc="4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implemented</a:t>
            </a:r>
            <a:r>
              <a:rPr sz="1200" spc="47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with </a:t>
            </a:r>
            <a:r>
              <a:rPr sz="1200" spc="-10" dirty="0">
                <a:latin typeface="Arial"/>
                <a:cs typeface="Arial"/>
              </a:rPr>
              <a:t>process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0" dirty="0">
                <a:latin typeface="Arial"/>
                <a:cs typeface="Arial"/>
              </a:rPr>
              <a:t>in-place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5" dirty="0">
                <a:latin typeface="Arial"/>
                <a:cs typeface="Arial"/>
              </a:rPr>
              <a:t>to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5" dirty="0">
                <a:latin typeface="Arial"/>
                <a:cs typeface="Arial"/>
              </a:rPr>
              <a:t>vet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99836" y="5385561"/>
            <a:ext cx="184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1229995" algn="l"/>
              </a:tabLst>
            </a:pPr>
            <a:r>
              <a:rPr sz="1200" spc="-10" dirty="0">
                <a:latin typeface="Arial"/>
                <a:cs typeface="Arial"/>
              </a:rPr>
              <a:t>day-ahead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schedule </a:t>
            </a:r>
            <a:r>
              <a:rPr sz="1200" dirty="0">
                <a:latin typeface="Arial"/>
                <a:cs typeface="Arial"/>
              </a:rPr>
              <a:t>exchanges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SLDC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420" y="3761676"/>
            <a:ext cx="211442" cy="211455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7594727" y="3754628"/>
            <a:ext cx="1155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873125" algn="l"/>
              </a:tabLst>
            </a:pPr>
            <a:r>
              <a:rPr sz="1200" spc="-10" dirty="0">
                <a:latin typeface="Arial"/>
                <a:cs typeface="Arial"/>
              </a:rPr>
              <a:t>Forecasting integrated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0" dirty="0">
                <a:latin typeface="Arial"/>
                <a:cs typeface="Arial"/>
              </a:rPr>
              <a:t>with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742298" y="3754628"/>
            <a:ext cx="587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software</a:t>
            </a:r>
            <a:endParaRPr sz="12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smart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94727" y="4120388"/>
            <a:ext cx="9442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metering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94727" y="4486402"/>
            <a:ext cx="1734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1281430" algn="l"/>
                <a:tab pos="1468755" algn="l"/>
              </a:tabLst>
            </a:pPr>
            <a:r>
              <a:rPr sz="1200" spc="-10" dirty="0">
                <a:latin typeface="Arial"/>
                <a:cs typeface="Arial"/>
              </a:rPr>
              <a:t>Sub-transmission</a:t>
            </a:r>
            <a:r>
              <a:rPr sz="1200" dirty="0">
                <a:latin typeface="Arial"/>
                <a:cs typeface="Arial"/>
              </a:rPr>
              <a:t>		</a:t>
            </a:r>
            <a:r>
              <a:rPr sz="1200" spc="-25" dirty="0">
                <a:latin typeface="Arial"/>
                <a:cs typeface="Arial"/>
              </a:rPr>
              <a:t>and </a:t>
            </a:r>
            <a:r>
              <a:rPr sz="1200" spc="-10" dirty="0">
                <a:latin typeface="Arial"/>
                <a:cs typeface="Arial"/>
              </a:rPr>
              <a:t>distribution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assets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94727" y="4852161"/>
            <a:ext cx="173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augmentation</a:t>
            </a:r>
            <a:r>
              <a:rPr sz="1200" spc="2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plans</a:t>
            </a:r>
            <a:r>
              <a:rPr sz="1200" spc="28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fully </a:t>
            </a:r>
            <a:r>
              <a:rPr sz="1200" dirty="0">
                <a:latin typeface="Arial"/>
                <a:cs typeface="Arial"/>
              </a:rPr>
              <a:t>aligned</a:t>
            </a:r>
            <a:r>
              <a:rPr sz="1200" spc="3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3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power</a:t>
            </a:r>
            <a:r>
              <a:rPr sz="1200" spc="36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flow </a:t>
            </a:r>
            <a:r>
              <a:rPr sz="1200" spc="-10" dirty="0"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94727" y="5583732"/>
            <a:ext cx="1475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All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zones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covered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929494" y="3754628"/>
            <a:ext cx="17360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45210" algn="l"/>
              </a:tabLst>
            </a:pPr>
            <a:r>
              <a:rPr sz="1200" spc="-10" dirty="0">
                <a:latin typeface="Arial"/>
                <a:cs typeface="Arial"/>
              </a:rPr>
              <a:t>Forecasting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software's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929494" y="3937507"/>
            <a:ext cx="1734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545465" algn="l"/>
                <a:tab pos="1452245" algn="l"/>
              </a:tabLst>
            </a:pPr>
            <a:r>
              <a:rPr sz="1200" spc="-10" dirty="0">
                <a:latin typeface="Arial"/>
                <a:cs typeface="Arial"/>
              </a:rPr>
              <a:t>logic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integrated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0" dirty="0">
                <a:latin typeface="Arial"/>
                <a:cs typeface="Arial"/>
              </a:rPr>
              <a:t>with </a:t>
            </a:r>
            <a:r>
              <a:rPr sz="1200" spc="-10" dirty="0">
                <a:latin typeface="Arial"/>
                <a:cs typeface="Arial"/>
              </a:rPr>
              <a:t>Artificial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929494" y="4120388"/>
            <a:ext cx="17360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914400">
              <a:lnSpc>
                <a:spcPct val="100000"/>
              </a:lnSpc>
              <a:spcBef>
                <a:spcPts val="100"/>
              </a:spcBef>
              <a:tabLst>
                <a:tab pos="726440" algn="l"/>
                <a:tab pos="1470025" algn="l"/>
              </a:tabLst>
            </a:pPr>
            <a:r>
              <a:rPr sz="1200" spc="-10" dirty="0">
                <a:latin typeface="Arial"/>
                <a:cs typeface="Arial"/>
              </a:rPr>
              <a:t>Intelligence/ Machine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Learning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5" dirty="0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929494" y="4486402"/>
            <a:ext cx="17360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other</a:t>
            </a:r>
            <a:r>
              <a:rPr sz="1200" spc="125" dirty="0">
                <a:latin typeface="Arial"/>
                <a:cs typeface="Arial"/>
              </a:rPr>
              <a:t>  </a:t>
            </a:r>
            <a:r>
              <a:rPr sz="1200" spc="-25" dirty="0">
                <a:latin typeface="Arial"/>
                <a:cs typeface="Arial"/>
              </a:rPr>
              <a:t>IT-</a:t>
            </a:r>
            <a:r>
              <a:rPr sz="1200" dirty="0">
                <a:latin typeface="Arial"/>
                <a:cs typeface="Arial"/>
              </a:rPr>
              <a:t>OT</a:t>
            </a:r>
            <a:r>
              <a:rPr sz="1200" spc="125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smart</a:t>
            </a:r>
            <a:r>
              <a:rPr sz="1200" spc="125" dirty="0">
                <a:latin typeface="Arial"/>
                <a:cs typeface="Arial"/>
              </a:rPr>
              <a:t>  </a:t>
            </a:r>
            <a:r>
              <a:rPr sz="1200" spc="-20" dirty="0">
                <a:latin typeface="Arial"/>
                <a:cs typeface="Arial"/>
              </a:rPr>
              <a:t>grid </a:t>
            </a:r>
            <a:r>
              <a:rPr sz="1200" dirty="0">
                <a:latin typeface="Arial"/>
                <a:cs typeface="Arial"/>
              </a:rPr>
              <a:t>systems</a:t>
            </a:r>
            <a:r>
              <a:rPr sz="1200" spc="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minimize</a:t>
            </a:r>
            <a:r>
              <a:rPr sz="1200" spc="254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margin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error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[1-</a:t>
            </a:r>
            <a:r>
              <a:rPr sz="1200" spc="-25" dirty="0">
                <a:latin typeface="Arial"/>
                <a:cs typeface="Arial"/>
              </a:rPr>
              <a:t>2%]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736659" y="3750246"/>
            <a:ext cx="4811395" cy="2039620"/>
            <a:chOff x="2736659" y="3750246"/>
            <a:chExt cx="4811395" cy="2039620"/>
          </a:xfrm>
        </p:grpSpPr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6659" y="3750246"/>
              <a:ext cx="211454" cy="21145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6659" y="4469701"/>
              <a:ext cx="211454" cy="21145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30914" y="3773868"/>
              <a:ext cx="211455" cy="21145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06657" y="4889309"/>
              <a:ext cx="211454" cy="21145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28217" y="3761676"/>
              <a:ext cx="211454" cy="21145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36345" y="4481385"/>
              <a:ext cx="211455" cy="21145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28217" y="5578348"/>
              <a:ext cx="211454" cy="211455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7412101" y="5516981"/>
            <a:ext cx="5524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`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`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45262" y="3313468"/>
            <a:ext cx="11516995" cy="3157855"/>
            <a:chOff x="345262" y="3313468"/>
            <a:chExt cx="11516995" cy="3157855"/>
          </a:xfrm>
        </p:grpSpPr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13582" y="3801681"/>
              <a:ext cx="211454" cy="211455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51612" y="3319818"/>
              <a:ext cx="11504295" cy="3145155"/>
            </a:xfrm>
            <a:custGeom>
              <a:avLst/>
              <a:gdLst/>
              <a:ahLst/>
              <a:cxnLst/>
              <a:rect l="l" t="t" r="r" b="b"/>
              <a:pathLst>
                <a:path w="11504295" h="3145154">
                  <a:moveTo>
                    <a:pt x="0" y="3145154"/>
                  </a:moveTo>
                  <a:lnTo>
                    <a:pt x="11504041" y="3145154"/>
                  </a:lnTo>
                  <a:lnTo>
                    <a:pt x="11504041" y="0"/>
                  </a:lnTo>
                  <a:lnTo>
                    <a:pt x="0" y="0"/>
                  </a:lnTo>
                  <a:lnTo>
                    <a:pt x="0" y="3145154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46895" y="5977687"/>
              <a:ext cx="487286" cy="487286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336994" y="2266124"/>
            <a:ext cx="1723389" cy="518795"/>
            <a:chOff x="336994" y="2266124"/>
            <a:chExt cx="1723389" cy="518795"/>
          </a:xfrm>
        </p:grpSpPr>
        <p:sp>
          <p:nvSpPr>
            <p:cNvPr id="60" name="object 60"/>
            <p:cNvSpPr/>
            <p:nvPr/>
          </p:nvSpPr>
          <p:spPr>
            <a:xfrm>
              <a:off x="351281" y="2280411"/>
              <a:ext cx="1694814" cy="490220"/>
            </a:xfrm>
            <a:custGeom>
              <a:avLst/>
              <a:gdLst/>
              <a:ahLst/>
              <a:cxnLst/>
              <a:rect l="l" t="t" r="r" b="b"/>
              <a:pathLst>
                <a:path w="1694814" h="490219">
                  <a:moveTo>
                    <a:pt x="1613027" y="0"/>
                  </a:moveTo>
                  <a:lnTo>
                    <a:pt x="81686" y="0"/>
                  </a:lnTo>
                  <a:lnTo>
                    <a:pt x="49891" y="6421"/>
                  </a:lnTo>
                  <a:lnTo>
                    <a:pt x="23926" y="23939"/>
                  </a:lnTo>
                  <a:lnTo>
                    <a:pt x="6419" y="49934"/>
                  </a:lnTo>
                  <a:lnTo>
                    <a:pt x="0" y="81787"/>
                  </a:lnTo>
                  <a:lnTo>
                    <a:pt x="0" y="408559"/>
                  </a:lnTo>
                  <a:lnTo>
                    <a:pt x="6419" y="440338"/>
                  </a:lnTo>
                  <a:lnTo>
                    <a:pt x="23926" y="466296"/>
                  </a:lnTo>
                  <a:lnTo>
                    <a:pt x="49891" y="483800"/>
                  </a:lnTo>
                  <a:lnTo>
                    <a:pt x="81686" y="490220"/>
                  </a:lnTo>
                  <a:lnTo>
                    <a:pt x="1613027" y="490220"/>
                  </a:lnTo>
                  <a:lnTo>
                    <a:pt x="1644806" y="483800"/>
                  </a:lnTo>
                  <a:lnTo>
                    <a:pt x="1670764" y="466296"/>
                  </a:lnTo>
                  <a:lnTo>
                    <a:pt x="1688268" y="440338"/>
                  </a:lnTo>
                  <a:lnTo>
                    <a:pt x="1694688" y="408559"/>
                  </a:lnTo>
                  <a:lnTo>
                    <a:pt x="1694688" y="81787"/>
                  </a:lnTo>
                  <a:lnTo>
                    <a:pt x="1688268" y="49934"/>
                  </a:lnTo>
                  <a:lnTo>
                    <a:pt x="1670764" y="23939"/>
                  </a:lnTo>
                  <a:lnTo>
                    <a:pt x="1644806" y="6421"/>
                  </a:lnTo>
                  <a:lnTo>
                    <a:pt x="1613027" y="0"/>
                  </a:lnTo>
                  <a:close/>
                </a:path>
              </a:pathLst>
            </a:custGeom>
            <a:solidFill>
              <a:srgbClr val="B7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51281" y="2280411"/>
              <a:ext cx="1694814" cy="490220"/>
            </a:xfrm>
            <a:custGeom>
              <a:avLst/>
              <a:gdLst/>
              <a:ahLst/>
              <a:cxnLst/>
              <a:rect l="l" t="t" r="r" b="b"/>
              <a:pathLst>
                <a:path w="1694814" h="490219">
                  <a:moveTo>
                    <a:pt x="0" y="81787"/>
                  </a:moveTo>
                  <a:lnTo>
                    <a:pt x="6419" y="49934"/>
                  </a:lnTo>
                  <a:lnTo>
                    <a:pt x="23926" y="23939"/>
                  </a:lnTo>
                  <a:lnTo>
                    <a:pt x="49891" y="6421"/>
                  </a:lnTo>
                  <a:lnTo>
                    <a:pt x="81686" y="0"/>
                  </a:lnTo>
                  <a:lnTo>
                    <a:pt x="1613027" y="0"/>
                  </a:lnTo>
                  <a:lnTo>
                    <a:pt x="1644806" y="6421"/>
                  </a:lnTo>
                  <a:lnTo>
                    <a:pt x="1670764" y="23939"/>
                  </a:lnTo>
                  <a:lnTo>
                    <a:pt x="1688268" y="49934"/>
                  </a:lnTo>
                  <a:lnTo>
                    <a:pt x="1694688" y="81787"/>
                  </a:lnTo>
                  <a:lnTo>
                    <a:pt x="1694688" y="408559"/>
                  </a:lnTo>
                  <a:lnTo>
                    <a:pt x="1688268" y="440338"/>
                  </a:lnTo>
                  <a:lnTo>
                    <a:pt x="1670764" y="466296"/>
                  </a:lnTo>
                  <a:lnTo>
                    <a:pt x="1644806" y="483800"/>
                  </a:lnTo>
                  <a:lnTo>
                    <a:pt x="1613027" y="490220"/>
                  </a:lnTo>
                  <a:lnTo>
                    <a:pt x="81686" y="490220"/>
                  </a:lnTo>
                  <a:lnTo>
                    <a:pt x="49891" y="483800"/>
                  </a:lnTo>
                  <a:lnTo>
                    <a:pt x="23926" y="466296"/>
                  </a:lnTo>
                  <a:lnTo>
                    <a:pt x="6419" y="440338"/>
                  </a:lnTo>
                  <a:lnTo>
                    <a:pt x="0" y="408559"/>
                  </a:lnTo>
                  <a:lnTo>
                    <a:pt x="0" y="81787"/>
                  </a:lnTo>
                  <a:close/>
                </a:path>
              </a:pathLst>
            </a:custGeom>
            <a:ln w="28575">
              <a:solidFill>
                <a:srgbClr val="00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12800" y="930986"/>
            <a:ext cx="2372995" cy="1783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C00000"/>
                </a:solidFill>
                <a:latin typeface="Arial"/>
                <a:cs typeface="Arial"/>
              </a:rPr>
              <a:t>Domain:</a:t>
            </a:r>
            <a:endParaRPr sz="1400">
              <a:latin typeface="Arial"/>
              <a:cs typeface="Arial"/>
            </a:endParaRPr>
          </a:p>
          <a:p>
            <a:pPr marL="144145">
              <a:lnSpc>
                <a:spcPct val="100000"/>
              </a:lnSpc>
              <a:spcBef>
                <a:spcPts val="117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2.Network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Planning,</a:t>
            </a: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Asset</a:t>
            </a:r>
            <a:endParaRPr sz="14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Asset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Mgt.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C00000"/>
                </a:solidFill>
                <a:latin typeface="Arial"/>
                <a:cs typeface="Arial"/>
              </a:rPr>
              <a:t>Subdomain: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55880" marR="850900" indent="16510">
              <a:lnSpc>
                <a:spcPct val="100000"/>
              </a:lnSpc>
            </a:pP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Load</a:t>
            </a:r>
            <a:r>
              <a:rPr sz="1200" b="1" spc="-1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Growth</a:t>
            </a:r>
            <a:r>
              <a:rPr sz="1200" b="1" spc="-35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&amp;</a:t>
            </a:r>
            <a:r>
              <a:rPr sz="1200" b="1" spc="-20" dirty="0">
                <a:solidFill>
                  <a:srgbClr val="00256A"/>
                </a:solidFill>
                <a:latin typeface="Arial"/>
                <a:cs typeface="Arial"/>
              </a:rPr>
              <a:t> Net. </a:t>
            </a:r>
            <a:r>
              <a:rPr sz="1200" b="1" dirty="0">
                <a:solidFill>
                  <a:srgbClr val="00256A"/>
                </a:solidFill>
                <a:latin typeface="Arial"/>
                <a:cs typeface="Arial"/>
              </a:rPr>
              <a:t>Expansion</a:t>
            </a:r>
            <a:r>
              <a:rPr sz="1200" b="1" spc="-40" dirty="0">
                <a:solidFill>
                  <a:srgbClr val="00256A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256A"/>
                </a:solidFill>
                <a:latin typeface="Arial"/>
                <a:cs typeface="Arial"/>
              </a:rPr>
              <a:t>Planning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3" name="object 6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82021" y="2267013"/>
            <a:ext cx="1741296" cy="518795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824283" y="2265489"/>
            <a:ext cx="1741424" cy="518668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161222" y="2265997"/>
            <a:ext cx="1723263" cy="518794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47749" y="2248344"/>
            <a:ext cx="1741424" cy="518794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482137" y="2246185"/>
            <a:ext cx="1741424" cy="518794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9886442" y="6023864"/>
            <a:ext cx="1762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5080" indent="-1524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00338D"/>
                </a:solidFill>
                <a:latin typeface="Arial"/>
                <a:cs typeface="Arial"/>
              </a:rPr>
              <a:t>Options</a:t>
            </a:r>
            <a:r>
              <a:rPr sz="1200" i="1" spc="-50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00338D"/>
                </a:solidFill>
                <a:latin typeface="Arial"/>
                <a:cs typeface="Arial"/>
              </a:rPr>
              <a:t>to</a:t>
            </a:r>
            <a:r>
              <a:rPr sz="1200" i="1" spc="-30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00338D"/>
                </a:solidFill>
                <a:latin typeface="Arial"/>
                <a:cs typeface="Arial"/>
              </a:rPr>
              <a:t>upload</a:t>
            </a:r>
            <a:r>
              <a:rPr sz="1200" i="1" spc="-70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00338D"/>
                </a:solidFill>
                <a:latin typeface="Arial"/>
                <a:cs typeface="Arial"/>
              </a:rPr>
              <a:t>existing documents</a:t>
            </a:r>
            <a:r>
              <a:rPr sz="1200" i="1" spc="-15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00338D"/>
                </a:solidFill>
                <a:latin typeface="Arial"/>
                <a:cs typeface="Arial"/>
              </a:rPr>
              <a:t>for</a:t>
            </a:r>
            <a:r>
              <a:rPr sz="1200" i="1" spc="-15" dirty="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00338D"/>
                </a:solidFill>
                <a:latin typeface="Arial"/>
                <a:cs typeface="Arial"/>
              </a:rPr>
              <a:t>review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3E2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6378</Words>
  <Application>Microsoft Office PowerPoint</Application>
  <PresentationFormat>Widescreen</PresentationFormat>
  <Paragraphs>1052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Times New Roman</vt:lpstr>
      <vt:lpstr>Wingdings</vt:lpstr>
      <vt:lpstr>Office Theme</vt:lpstr>
      <vt:lpstr>Smart Grid Readiness – Self Assessment Tool (SGR-SAT)</vt:lpstr>
      <vt:lpstr>Contents</vt:lpstr>
      <vt:lpstr>Architecture</vt:lpstr>
      <vt:lpstr>Design Consideration: Six Domains reflect key utility functions</vt:lpstr>
      <vt:lpstr>Design Consideration: Capturing the sub-processes within the core functions</vt:lpstr>
      <vt:lpstr>Design Consideration: Levels within each sub-domain map the journeys as the process matures, hence support defining ‘To-be targets’</vt:lpstr>
      <vt:lpstr>Tool Snapshot – Domain View (1/2)</vt:lpstr>
      <vt:lpstr>Tool Snapshot – Domain View (2/2)</vt:lpstr>
      <vt:lpstr>Tool Snapshot – Sub-Domain View (1/2)</vt:lpstr>
      <vt:lpstr>Tool Snapshot – Sub-Domain View (2/2)</vt:lpstr>
      <vt:lpstr>Tool Usefulness– Illustrative Example</vt:lpstr>
      <vt:lpstr>Tool Usefulness– Illustrative Example</vt:lpstr>
      <vt:lpstr>Sub-Domain Characteristics and Maturity Implications (Organization</vt:lpstr>
      <vt:lpstr>Sub-Domain Characteristics and Maturity Implications: (Network Planning, Asset Deployment and Management Domain) - (1/2)</vt:lpstr>
      <vt:lpstr>Sub-Domain Characteristics and Maturity Implications: (Network Planning, Asset Deployment and Management Domain)- (2/2)</vt:lpstr>
      <vt:lpstr>Sub-Domain Characteristics and Maturity Implications: (Grid Operations Domain)</vt:lpstr>
      <vt:lpstr>Sub-Domain Characteristics and Maturity Implications: (Revenue Mgt. &amp; Energy Audit Domain)</vt:lpstr>
      <vt:lpstr>Sub-Domain Characteristics and Maturity Implications: (Consumer</vt:lpstr>
      <vt:lpstr>Sub-Domain Characteristics and Maturity Implications: (Regulatory &amp;</vt:lpstr>
      <vt:lpstr>Utility smart grid maturity assessment survey with criteria – Organization Domain</vt:lpstr>
      <vt:lpstr>Utility smart grid maturity assessment survey with criteria – Grid</vt:lpstr>
      <vt:lpstr>Utility smart grid maturity assessment survey with criteria – Revenue</vt:lpstr>
      <vt:lpstr>Utility smart grid maturity assessment survey with criteria – Regulatory and Policy Domain</vt:lpstr>
      <vt:lpstr>Smart Grid Maturity Model (Software Engineering Institute at Carnegie Mellon University)</vt:lpstr>
      <vt:lpstr>PowerPoint Presentation</vt:lpstr>
      <vt:lpstr>Smart Grid Maturity Model (Software Engineering Institute at Carnegie Mellon University )</vt:lpstr>
      <vt:lpstr>Smart Grid Definition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Pavanasam</dc:creator>
  <cp:lastModifiedBy>Sheshu Kumar</cp:lastModifiedBy>
  <cp:revision>3</cp:revision>
  <dcterms:created xsi:type="dcterms:W3CDTF">2022-07-17T03:06:50Z</dcterms:created>
  <dcterms:modified xsi:type="dcterms:W3CDTF">2022-07-20T18:09:25Z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2022-07-17T00:00:00Z</vt:filetime>
  </property>
  <property fmtid="{D5CDD505-2E9C-101B-9397-08002B2CF9AE}" pid="5" name="Producer">
    <vt:lpwstr>Microsoft® PowerPoint® 2010</vt:lpwstr>
  </property>
</Properties>
</file>