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1DEA-F901-1D84-A897-C13E8F80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3CBA4-177A-36A0-5EFA-F14CCE1A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1670-A545-1FE5-2B6D-D3E64476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A246-16B9-055A-CD49-A777A480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1655-9FDF-43F5-E257-27C4473C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CA287-19CF-5242-1C4A-2445A08F0202}"/>
              </a:ext>
            </a:extLst>
          </p:cNvPr>
          <p:cNvSpPr txBox="1"/>
          <p:nvPr userDrawn="1"/>
        </p:nvSpPr>
        <p:spPr>
          <a:xfrm>
            <a:off x="129209" y="2564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JESUSCHRIST!</a:t>
            </a:r>
          </a:p>
        </p:txBody>
      </p:sp>
    </p:spTree>
    <p:extLst>
      <p:ext uri="{BB962C8B-B14F-4D97-AF65-F5344CB8AC3E}">
        <p14:creationId xmlns:p14="http://schemas.microsoft.com/office/powerpoint/2010/main" val="253583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A366-5DE7-8DB0-50B7-33A939C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BE7FE-1AEF-0B76-89FA-0B42EFC75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3644-817C-E523-6668-AC12B2C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F194-81FD-A979-8744-7DC97E11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12F1-3041-32E1-E4C0-D82DBA8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E66AF-6287-8AE1-F861-4095BAC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789BF-DA03-0712-9027-AA8C6DA9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9DD8-2F86-4A93-461F-92A80F45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D113-43BD-E15C-A391-3C4C5C77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FF1-CF36-38E8-334E-0E62B9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63C6-E57D-F397-7DA8-2257A60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5EE-580B-04D6-8AC0-1C002A8B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0473-6FF1-1DCC-2B2E-FFFD349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151A-F653-AADB-4A2C-2D8D3ADA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9E9A-F6DC-4E0F-797E-6E9CC9EF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973-CF4F-17C6-F4AF-D62974E8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E019-89FD-C3AC-6C41-DCBCEB81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6EB3-9219-8E8A-5918-B956B43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9BB5-A28B-73BF-B357-FA0E14C3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47D9-4E00-1A5D-44B7-580E2892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3DDB-656E-50F3-FD40-5BB0065A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1ADF-93DD-A385-2473-9C9D5AD03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2348C-5562-2E14-81E9-C25B666D5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11C5-519A-2916-4E88-01657EA5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79AA-CD88-3E65-3A57-1125ED14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93E7-FB0B-7510-31FE-226A4B99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0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A3C2-3CDD-C59B-EF8F-4BFF4163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853A-1762-0F3D-D5B5-B7D738B9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40569-B19B-FE4C-B4B3-A8EBFBB9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E3924-5DE4-CA2C-D3CC-456530EE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F98A2-24F9-307A-138B-B34FDC09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B586B-D864-090E-B657-CB8CC1EC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8BE6C-48B2-0662-0D6B-E1C862A4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4C02-C8B5-5491-37BB-0ED36490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D1DA-AE5F-22EF-BF28-FCB1CF3E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EA617-4A57-119C-9737-CF0D334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6748-7DBA-822B-F120-9A1DF48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2AC7-FE84-53A0-4EC3-0EDC4203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2CCF-53A9-3936-D0B6-CB11ACA8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219B1-F597-F5DA-887A-60AD7BE2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DF9A-FA03-4958-581B-8C778ABA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509-BAA3-D2FE-4DA7-AD7EF747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5482-A6FC-7DBB-09CA-53747ACC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6A3B9-3D82-3894-A875-2E4B95A6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53A9-FC8C-5701-67D5-DA8FD2C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7C69A-65D2-166B-8669-8DFC6377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10BA-2B23-0F2A-E52B-EDF4AB55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190-9411-DBBA-D09C-4DAA0B4A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260E-2A06-C43D-4A07-D0350F30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8529-0F50-4F3B-3902-01DACF05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B24B-9956-6D07-019E-90264B73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DF14-1B86-0A99-61AB-2CC933C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CE9CD-C9A7-0B19-8D09-ABE6C66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0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764C2-9FE1-6A9E-DD47-53320745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1747-59A1-8797-E56B-9AE9CDB1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D52A-8AAB-F8F1-9215-567922D9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32F7-1E0A-4BF0-9129-8EC42F4A5DC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79C3-DC3D-D87A-658D-0FB48206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23D2-7F87-0018-07B2-B92C3789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36E-E8D2-4BEC-BA4C-057F09204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9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0FDDE-870F-E2E0-B793-323B166477D6}"/>
              </a:ext>
            </a:extLst>
          </p:cNvPr>
          <p:cNvSpPr txBox="1"/>
          <p:nvPr/>
        </p:nvSpPr>
        <p:spPr>
          <a:xfrm>
            <a:off x="129209" y="2564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JESUSCHRIST!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AC709-0083-6613-A048-BADE240E5D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53C4-9A0A-763B-3E64-E50375133A09}"/>
              </a:ext>
            </a:extLst>
          </p:cNvPr>
          <p:cNvSpPr txBox="1"/>
          <p:nvPr/>
        </p:nvSpPr>
        <p:spPr>
          <a:xfrm>
            <a:off x="2260600" y="2102900"/>
            <a:ext cx="7670800" cy="1785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5500" b="1" dirty="0">
                <a:solidFill>
                  <a:srgbClr val="0000FF"/>
                </a:solidFill>
              </a:rPr>
              <a:t>PEAK LOAD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291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481056-0EA1-727B-81FB-B7CA9B142447}"/>
              </a:ext>
            </a:extLst>
          </p:cNvPr>
          <p:cNvSpPr/>
          <p:nvPr/>
        </p:nvSpPr>
        <p:spPr>
          <a:xfrm>
            <a:off x="0" y="-31402"/>
            <a:ext cx="12192000" cy="6889402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C609-5E27-E793-A7E5-42CB8323951F}"/>
              </a:ext>
            </a:extLst>
          </p:cNvPr>
          <p:cNvSpPr txBox="1"/>
          <p:nvPr/>
        </p:nvSpPr>
        <p:spPr>
          <a:xfrm>
            <a:off x="441960" y="599220"/>
            <a:ext cx="2697480" cy="27699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0000FF"/>
                </a:solidFill>
              </a:rPr>
              <a:t>1. PLMS ARCHITECTURE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EC47A-9F33-2728-FC64-1B4ED1CD6E98}"/>
              </a:ext>
            </a:extLst>
          </p:cNvPr>
          <p:cNvSpPr txBox="1"/>
          <p:nvPr/>
        </p:nvSpPr>
        <p:spPr>
          <a:xfrm>
            <a:off x="441960" y="1262856"/>
            <a:ext cx="4353560" cy="10156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IN" sz="1200" dirty="0"/>
              <a:t>2. PEAK LOAD SUPPLY REGIONS WISE</a:t>
            </a:r>
          </a:p>
          <a:p>
            <a:r>
              <a:rPr lang="en-IN" sz="1200" dirty="0"/>
              <a:t> - Region Wise</a:t>
            </a:r>
          </a:p>
          <a:p>
            <a:r>
              <a:rPr lang="en-IN" sz="1200" dirty="0"/>
              <a:t> -  Zone Wise </a:t>
            </a:r>
          </a:p>
          <a:p>
            <a:r>
              <a:rPr lang="en-IN" sz="1200" dirty="0"/>
              <a:t> - City Wise</a:t>
            </a:r>
          </a:p>
          <a:p>
            <a:r>
              <a:rPr lang="en-IN" sz="1200" dirty="0"/>
              <a:t>FORMAT==&gt; TABULAR &amp; CHART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261DE1-9FEC-A25C-14C7-302457BFF101}"/>
              </a:ext>
            </a:extLst>
          </p:cNvPr>
          <p:cNvSpPr txBox="1"/>
          <p:nvPr/>
        </p:nvSpPr>
        <p:spPr>
          <a:xfrm>
            <a:off x="441960" y="2722879"/>
            <a:ext cx="3865880" cy="104644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IN" sz="1200" dirty="0"/>
              <a:t>3. PARETO ANALYSIS - PEAK LOAD MANAGEMENT</a:t>
            </a:r>
          </a:p>
          <a:p>
            <a:r>
              <a:rPr lang="en-IN" sz="1200" dirty="0"/>
              <a:t> - TAMILNADU REGION WISE</a:t>
            </a:r>
          </a:p>
          <a:p>
            <a:r>
              <a:rPr lang="en-IN" sz="1200" dirty="0"/>
              <a:t> - SEGMENTWISE - RICHA WISE</a:t>
            </a:r>
          </a:p>
          <a:p>
            <a:r>
              <a:rPr lang="en-IN" sz="1200" dirty="0"/>
              <a:t>     - RICHA - ENDUSER WISE</a:t>
            </a:r>
          </a:p>
          <a:p>
            <a:r>
              <a:rPr lang="en-IN" sz="1200" dirty="0"/>
              <a:t>FORMAT==&gt; TABULAR &amp; CHART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465518-210E-6424-8E6F-9084BB9A6248}"/>
              </a:ext>
            </a:extLst>
          </p:cNvPr>
          <p:cNvSpPr txBox="1"/>
          <p:nvPr/>
        </p:nvSpPr>
        <p:spPr>
          <a:xfrm>
            <a:off x="441960" y="4178221"/>
            <a:ext cx="4353560" cy="175432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IN" sz="1200" dirty="0"/>
              <a:t>4. Load Management Options</a:t>
            </a:r>
          </a:p>
          <a:p>
            <a:r>
              <a:rPr lang="en-IN" sz="1200" dirty="0"/>
              <a:t> - Direct Load Control (DLC) </a:t>
            </a:r>
          </a:p>
          <a:p>
            <a:r>
              <a:rPr lang="en-IN" sz="1200" dirty="0"/>
              <a:t>	- Cycling</a:t>
            </a:r>
          </a:p>
          <a:p>
            <a:r>
              <a:rPr lang="en-IN" sz="1200" dirty="0"/>
              <a:t>	- Payback control</a:t>
            </a:r>
          </a:p>
          <a:p>
            <a:r>
              <a:rPr lang="en-IN" sz="1200" dirty="0"/>
              <a:t> - Interruptible Load Control (ILC)</a:t>
            </a:r>
          </a:p>
          <a:p>
            <a:r>
              <a:rPr lang="en-IN" sz="1200" dirty="0"/>
              <a:t>	- Utility</a:t>
            </a:r>
          </a:p>
          <a:p>
            <a:r>
              <a:rPr lang="en-IN" sz="1200" dirty="0"/>
              <a:t> -  Time of Use (TOU) Tariffs</a:t>
            </a:r>
          </a:p>
          <a:p>
            <a:r>
              <a:rPr lang="en-IN" sz="1200" dirty="0"/>
              <a:t>	- Graph</a:t>
            </a:r>
          </a:p>
          <a:p>
            <a:r>
              <a:rPr lang="en-IN" sz="1200" dirty="0"/>
              <a:t>FORMAT==&gt; TABULAR &amp; CHART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91D7D3-2A8A-F1B9-5A51-3A13F5926BF6}"/>
              </a:ext>
            </a:extLst>
          </p:cNvPr>
          <p:cNvSpPr txBox="1"/>
          <p:nvPr/>
        </p:nvSpPr>
        <p:spPr>
          <a:xfrm>
            <a:off x="5166360" y="599220"/>
            <a:ext cx="2880359" cy="424731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IN" sz="1200" dirty="0"/>
              <a:t>5. PLMS CLASSIFICATION</a:t>
            </a:r>
          </a:p>
          <a:p>
            <a:r>
              <a:rPr lang="en-IN" sz="1200" dirty="0"/>
              <a:t>A Time intervals</a:t>
            </a:r>
          </a:p>
          <a:p>
            <a:r>
              <a:rPr lang="en-IN" sz="1200" dirty="0"/>
              <a:t>   - Daily Load Curves (hourly/half hourly)</a:t>
            </a:r>
          </a:p>
          <a:p>
            <a:r>
              <a:rPr lang="en-IN" sz="1200" dirty="0"/>
              <a:t>   - Seasonal (Winter/Summer/monsoon)</a:t>
            </a:r>
          </a:p>
          <a:p>
            <a:r>
              <a:rPr lang="en-IN" sz="1200" dirty="0"/>
              <a:t>   - Annual Load Curves</a:t>
            </a:r>
          </a:p>
          <a:p>
            <a:r>
              <a:rPr lang="en-IN" sz="1200" dirty="0"/>
              <a:t>FORMAT==&gt; TABULAR &amp; CHART</a:t>
            </a:r>
          </a:p>
          <a:p>
            <a:endParaRPr lang="en-IN" sz="1200" dirty="0"/>
          </a:p>
          <a:p>
            <a:r>
              <a:rPr lang="en-IN" sz="1200" dirty="0"/>
              <a:t>B User Classes</a:t>
            </a:r>
          </a:p>
          <a:p>
            <a:r>
              <a:rPr lang="en-IN" sz="1200" dirty="0"/>
              <a:t>	 - Residential</a:t>
            </a:r>
          </a:p>
          <a:p>
            <a:r>
              <a:rPr lang="en-IN" sz="1200" dirty="0"/>
              <a:t>	 - Industries</a:t>
            </a:r>
          </a:p>
          <a:p>
            <a:r>
              <a:rPr lang="en-IN" sz="1200" dirty="0"/>
              <a:t>	 - Commercials</a:t>
            </a:r>
          </a:p>
          <a:p>
            <a:r>
              <a:rPr lang="en-IN" sz="1200" dirty="0"/>
              <a:t>	 - Huts</a:t>
            </a:r>
          </a:p>
          <a:p>
            <a:r>
              <a:rPr lang="en-IN" sz="1200" dirty="0"/>
              <a:t>	 - Agriculture</a:t>
            </a:r>
          </a:p>
          <a:p>
            <a:r>
              <a:rPr lang="en-IN" sz="1200" dirty="0"/>
              <a:t>FORMAT==&gt; TABULAR &amp; CHART</a:t>
            </a:r>
          </a:p>
          <a:p>
            <a:endParaRPr lang="en-IN" sz="1200" dirty="0"/>
          </a:p>
          <a:p>
            <a:r>
              <a:rPr lang="en-IN" sz="1200" dirty="0"/>
              <a:t>C UTILITY CATEGORY</a:t>
            </a:r>
          </a:p>
          <a:p>
            <a:r>
              <a:rPr lang="en-IN" sz="1200" dirty="0"/>
              <a:t> 	 - LIGHTING RELATED</a:t>
            </a:r>
          </a:p>
          <a:p>
            <a:r>
              <a:rPr lang="en-IN" sz="1200" dirty="0"/>
              <a:t>	 - MOTOR RELATED</a:t>
            </a:r>
          </a:p>
          <a:p>
            <a:r>
              <a:rPr lang="en-IN" sz="1200" dirty="0"/>
              <a:t>	 - PUMPING RELATED</a:t>
            </a:r>
          </a:p>
          <a:p>
            <a:r>
              <a:rPr lang="en-IN" sz="1200" dirty="0"/>
              <a:t>	 - HEATING RELATED</a:t>
            </a:r>
          </a:p>
          <a:p>
            <a:r>
              <a:rPr lang="en-IN" sz="1200" dirty="0"/>
              <a:t>	 - AC RELATED</a:t>
            </a:r>
          </a:p>
          <a:p>
            <a:r>
              <a:rPr lang="en-IN" sz="1200" dirty="0"/>
              <a:t>FORMAT==&gt; TABULAR &amp; 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0FD-6042-0546-C183-1A2F31F4DE59}"/>
              </a:ext>
            </a:extLst>
          </p:cNvPr>
          <p:cNvSpPr txBox="1"/>
          <p:nvPr/>
        </p:nvSpPr>
        <p:spPr>
          <a:xfrm>
            <a:off x="8511825" y="648454"/>
            <a:ext cx="3418269" cy="141577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IN" sz="1200" dirty="0"/>
              <a:t>6. PLMS Evaluation </a:t>
            </a:r>
          </a:p>
          <a:p>
            <a:r>
              <a:rPr lang="en-IN" sz="1200" dirty="0"/>
              <a:t> - Pre &amp; Post programme metering</a:t>
            </a:r>
          </a:p>
          <a:p>
            <a:r>
              <a:rPr lang="en-IN" sz="1200" dirty="0"/>
              <a:t> - Analysis of Customer Billing data</a:t>
            </a:r>
          </a:p>
          <a:p>
            <a:r>
              <a:rPr lang="en-IN" sz="1200" dirty="0"/>
              <a:t> - Engineering analysis</a:t>
            </a:r>
          </a:p>
          <a:p>
            <a:r>
              <a:rPr lang="en-IN" sz="1200" dirty="0"/>
              <a:t> - Questionnaires &amp; Survey</a:t>
            </a:r>
          </a:p>
          <a:p>
            <a:r>
              <a:rPr lang="en-IN" sz="1200" dirty="0"/>
              <a:t> - Statistical Modelling- demographics, economics</a:t>
            </a:r>
          </a:p>
          <a:p>
            <a:r>
              <a:rPr lang="en-IN" sz="1200" dirty="0"/>
              <a:t>FORMAT==&gt; TABULAR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8F7A-6D29-D2BF-D8B6-DF7FA650BA01}"/>
              </a:ext>
            </a:extLst>
          </p:cNvPr>
          <p:cNvSpPr txBox="1"/>
          <p:nvPr/>
        </p:nvSpPr>
        <p:spPr>
          <a:xfrm>
            <a:off x="8511825" y="2278519"/>
            <a:ext cx="3418268" cy="156966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IN" dirty="0"/>
              <a:t>7. PLMS ANALYSIS:</a:t>
            </a:r>
          </a:p>
          <a:p>
            <a:r>
              <a:rPr lang="en-IN" dirty="0"/>
              <a:t> - Analysis of System Load Curve</a:t>
            </a:r>
          </a:p>
          <a:p>
            <a:r>
              <a:rPr lang="en-IN" dirty="0"/>
              <a:t> - Economic analysis from different perspectives</a:t>
            </a:r>
          </a:p>
          <a:p>
            <a:r>
              <a:rPr lang="en-IN" dirty="0"/>
              <a:t> - Quantification and trend Analysis</a:t>
            </a:r>
          </a:p>
          <a:p>
            <a:r>
              <a:rPr lang="en-IN" dirty="0"/>
              <a:t>   - peak shortage</a:t>
            </a:r>
          </a:p>
          <a:p>
            <a:r>
              <a:rPr lang="en-IN" dirty="0"/>
              <a:t>   - Variation of monthly average energy</a:t>
            </a:r>
          </a:p>
          <a:p>
            <a:r>
              <a:rPr lang="en-IN" dirty="0"/>
              <a:t> - PLMS - PEAK LOAD VS SEGMENT MAPPING</a:t>
            </a:r>
          </a:p>
          <a:p>
            <a:r>
              <a:rPr lang="en-IN" dirty="0"/>
              <a:t>FORMAT==&gt; TABULAR &amp; CHART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211F1-DB90-FBBA-0BD6-7741D97AEF65}"/>
              </a:ext>
            </a:extLst>
          </p:cNvPr>
          <p:cNvSpPr txBox="1"/>
          <p:nvPr/>
        </p:nvSpPr>
        <p:spPr>
          <a:xfrm>
            <a:off x="8511824" y="4071269"/>
            <a:ext cx="3418267" cy="83099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IN" dirty="0"/>
              <a:t>8. PLMS ENERGY SAVINGS</a:t>
            </a:r>
          </a:p>
          <a:p>
            <a:r>
              <a:rPr lang="en-IN" dirty="0"/>
              <a:t> - Least Cost Curve</a:t>
            </a:r>
          </a:p>
          <a:p>
            <a:r>
              <a:rPr lang="en-IN" dirty="0"/>
              <a:t> - CRITICAL Factors</a:t>
            </a:r>
          </a:p>
          <a:p>
            <a:r>
              <a:rPr lang="en-IN" dirty="0"/>
              <a:t>FORMAT==&gt; TABULAR &amp; CHART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36B2A-02DB-127C-0AAF-999EC3B6F38D}"/>
              </a:ext>
            </a:extLst>
          </p:cNvPr>
          <p:cNvSpPr txBox="1"/>
          <p:nvPr/>
        </p:nvSpPr>
        <p:spPr>
          <a:xfrm>
            <a:off x="5166360" y="5055384"/>
            <a:ext cx="2880357" cy="646331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IN" dirty="0"/>
              <a:t>9. PLMS UTILITY MODEL - DONE</a:t>
            </a:r>
          </a:p>
          <a:p>
            <a:r>
              <a:rPr lang="en-IN" dirty="0"/>
              <a:t> - Generalised lighting end use model</a:t>
            </a:r>
          </a:p>
          <a:p>
            <a:r>
              <a:rPr lang="en-IN" dirty="0"/>
              <a:t>FORMAT==&gt; TABULAR &amp; CHART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3F0F65-B921-EEBF-EB62-2F9551CF3140}"/>
              </a:ext>
            </a:extLst>
          </p:cNvPr>
          <p:cNvSpPr txBox="1"/>
          <p:nvPr/>
        </p:nvSpPr>
        <p:spPr>
          <a:xfrm>
            <a:off x="8511823" y="5055384"/>
            <a:ext cx="3418267" cy="10156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IN" dirty="0"/>
              <a:t>10. AI MEASURE</a:t>
            </a:r>
          </a:p>
          <a:p>
            <a:r>
              <a:rPr lang="en-IN" dirty="0"/>
              <a:t> - COST OF ENERGY SAVED</a:t>
            </a:r>
          </a:p>
          <a:p>
            <a:r>
              <a:rPr lang="en-IN" dirty="0"/>
              <a:t> - PEAK SHAVING</a:t>
            </a:r>
          </a:p>
          <a:p>
            <a:r>
              <a:rPr lang="en-IN" dirty="0"/>
              <a:t> - LOAD SHEDDING</a:t>
            </a:r>
          </a:p>
          <a:p>
            <a:r>
              <a:rPr lang="en-IN" dirty="0"/>
              <a:t>FORMAT==&gt; TABULAR &amp;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1EC5F-47BC-8615-5054-220A4C4F004B}"/>
              </a:ext>
            </a:extLst>
          </p:cNvPr>
          <p:cNvSpPr/>
          <p:nvPr/>
        </p:nvSpPr>
        <p:spPr>
          <a:xfrm>
            <a:off x="304800" y="375920"/>
            <a:ext cx="11744960" cy="597408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7E3E2-2783-E872-1474-DD1893CF1922}"/>
              </a:ext>
            </a:extLst>
          </p:cNvPr>
          <p:cNvCxnSpPr>
            <a:cxnSpLocks/>
          </p:cNvCxnSpPr>
          <p:nvPr/>
        </p:nvCxnSpPr>
        <p:spPr>
          <a:xfrm>
            <a:off x="5029200" y="375920"/>
            <a:ext cx="0" cy="597408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E96668-A657-0DBD-6A1C-9E7858639E6D}"/>
              </a:ext>
            </a:extLst>
          </p:cNvPr>
          <p:cNvCxnSpPr>
            <a:cxnSpLocks/>
          </p:cNvCxnSpPr>
          <p:nvPr/>
        </p:nvCxnSpPr>
        <p:spPr>
          <a:xfrm>
            <a:off x="8290560" y="355600"/>
            <a:ext cx="0" cy="597408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481056-0EA1-727B-81FB-B7CA9B142447}"/>
              </a:ext>
            </a:extLst>
          </p:cNvPr>
          <p:cNvSpPr/>
          <p:nvPr/>
        </p:nvSpPr>
        <p:spPr>
          <a:xfrm>
            <a:off x="0" y="-31402"/>
            <a:ext cx="12192000" cy="6889402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D6C31-C276-5FEA-3B43-E038053A7C94}"/>
              </a:ext>
            </a:extLst>
          </p:cNvPr>
          <p:cNvSpPr txBox="1"/>
          <p:nvPr/>
        </p:nvSpPr>
        <p:spPr>
          <a:xfrm>
            <a:off x="3898900" y="111540"/>
            <a:ext cx="4394200" cy="60016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300" b="1" dirty="0">
                <a:solidFill>
                  <a:srgbClr val="0000FF"/>
                </a:solidFill>
              </a:rPr>
              <a:t>PLMS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0135C-A96F-FFB9-F0B0-BDA62EF6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84" y="933511"/>
            <a:ext cx="9955232" cy="55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481056-0EA1-727B-81FB-B7CA9B142447}"/>
              </a:ext>
            </a:extLst>
          </p:cNvPr>
          <p:cNvSpPr/>
          <p:nvPr/>
        </p:nvSpPr>
        <p:spPr>
          <a:xfrm>
            <a:off x="0" y="-31402"/>
            <a:ext cx="12192000" cy="6889402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06EE4-67FE-B9BA-4699-50B8DA522712}"/>
              </a:ext>
            </a:extLst>
          </p:cNvPr>
          <p:cNvSpPr txBox="1"/>
          <p:nvPr/>
        </p:nvSpPr>
        <p:spPr>
          <a:xfrm>
            <a:off x="2260600" y="2391132"/>
            <a:ext cx="7670800" cy="93871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5500" b="1" dirty="0">
                <a:solidFill>
                  <a:srgbClr val="0000FF"/>
                </a:solidFill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75086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367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ASHOKANAND RAMAKRISHNAN</dc:creator>
  <cp:lastModifiedBy>ASHOKANAND RAMAKRISHNAN</cp:lastModifiedBy>
  <cp:revision>26</cp:revision>
  <dcterms:created xsi:type="dcterms:W3CDTF">2022-07-17T10:54:46Z</dcterms:created>
  <dcterms:modified xsi:type="dcterms:W3CDTF">2022-07-18T15:55:11Z</dcterms:modified>
</cp:coreProperties>
</file>