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</p:sldMasterIdLst>
  <p:notesMasterIdLst>
    <p:notesMasterId r:id="rId49"/>
  </p:notesMasterIdLst>
  <p:sldIdLst>
    <p:sldId id="438" r:id="rId3"/>
    <p:sldId id="257" r:id="rId4"/>
    <p:sldId id="318" r:id="rId5"/>
    <p:sldId id="368" r:id="rId6"/>
    <p:sldId id="427" r:id="rId7"/>
    <p:sldId id="428" r:id="rId8"/>
    <p:sldId id="369" r:id="rId9"/>
    <p:sldId id="385" r:id="rId10"/>
    <p:sldId id="320" r:id="rId11"/>
    <p:sldId id="378" r:id="rId12"/>
    <p:sldId id="384" r:id="rId13"/>
    <p:sldId id="379" r:id="rId14"/>
    <p:sldId id="380" r:id="rId15"/>
    <p:sldId id="381" r:id="rId16"/>
    <p:sldId id="422" r:id="rId17"/>
    <p:sldId id="424" r:id="rId18"/>
    <p:sldId id="423" r:id="rId19"/>
    <p:sldId id="425" r:id="rId20"/>
    <p:sldId id="426" r:id="rId21"/>
    <p:sldId id="400" r:id="rId22"/>
    <p:sldId id="429" r:id="rId23"/>
    <p:sldId id="430" r:id="rId24"/>
    <p:sldId id="431" r:id="rId25"/>
    <p:sldId id="403" r:id="rId26"/>
    <p:sldId id="440" r:id="rId27"/>
    <p:sldId id="406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386" r:id="rId40"/>
    <p:sldId id="382" r:id="rId41"/>
    <p:sldId id="388" r:id="rId42"/>
    <p:sldId id="387" r:id="rId43"/>
    <p:sldId id="432" r:id="rId44"/>
    <p:sldId id="433" r:id="rId45"/>
    <p:sldId id="391" r:id="rId46"/>
    <p:sldId id="421" r:id="rId47"/>
    <p:sldId id="420" r:id="rId48"/>
  </p:sldIdLst>
  <p:sldSz cx="12192000" cy="6858000"/>
  <p:notesSz cx="6858000" cy="9144000"/>
  <p:embeddedFontLst>
    <p:embeddedFont>
      <p:font typeface="맑은 고딕" panose="020B0503020000020004" pitchFamily="50" charset="-127"/>
      <p:regular r:id="rId50"/>
      <p:bold r:id="rId51"/>
    </p:embeddedFont>
    <p:embeddedFont>
      <p:font typeface="210 맨발의청춘 L" panose="02020603020101020101" pitchFamily="18" charset="-127"/>
      <p:regular r:id="rId52"/>
    </p:embeddedFont>
    <p:embeddedFont>
      <p:font typeface="08서울남산체 EB" panose="02020603020101020101" pitchFamily="18" charset="-127"/>
      <p:regular r:id="rId53"/>
    </p:embeddedFont>
    <p:embeddedFont>
      <p:font typeface="210 맨발의청춘 B" panose="02020603020101020101" pitchFamily="18" charset="-127"/>
      <p:regular r:id="rId54"/>
    </p:embeddedFont>
    <p:embeddedFont>
      <p:font typeface="210 맨발의청춘 R" panose="02020603020101020101" pitchFamily="18" charset="-127"/>
      <p:regular r:id="rId55"/>
    </p:embeddedFont>
    <p:embeddedFont>
      <p:font typeface="Impact" panose="020B0806030902050204" pitchFamily="34" charset="0"/>
      <p:regular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6A8ED0"/>
    <a:srgbClr val="4472C4"/>
    <a:srgbClr val="5BD4FF"/>
    <a:srgbClr val="F2F2F2"/>
    <a:srgbClr val="ADB9CA"/>
    <a:srgbClr val="B2CBF0"/>
    <a:srgbClr val="2DC8FF"/>
    <a:srgbClr val="9DC3E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&#53685;&#54633;%20&#47928;&#49436;1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sz="2400" dirty="0">
                <a:latin typeface="210 맨발의청춘 L" pitchFamily="18" charset="-127"/>
                <a:ea typeface="210 맨발의청춘 L" pitchFamily="18" charset="-127"/>
              </a:rPr>
              <a:t>&lt; </a:t>
            </a:r>
            <a:r>
              <a:rPr lang="ko-KR" altLang="en-US" sz="2400" dirty="0">
                <a:latin typeface="210 맨발의청춘 L" pitchFamily="18" charset="-127"/>
                <a:ea typeface="210 맨발의청춘 L" pitchFamily="18" charset="-127"/>
              </a:rPr>
              <a:t>연도별 체류 외국인 </a:t>
            </a:r>
            <a:r>
              <a:rPr lang="en-US" altLang="ko-KR" sz="2400" dirty="0">
                <a:latin typeface="210 맨발의청춘 L" pitchFamily="18" charset="-127"/>
                <a:ea typeface="210 맨발의청춘 L" pitchFamily="18" charset="-127"/>
              </a:rPr>
              <a:t>&gt;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체류외국인</c:v>
                </c:pt>
              </c:strCache>
            </c:strRef>
          </c:tx>
          <c:invertIfNegative val="0"/>
          <c:cat>
            <c:numRef>
              <c:f>Sheet1!$F$50:$X$50</c:f>
              <c:numCache>
                <c:formatCode>General</c:formatCode>
                <c:ptCount val="19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</c:numCache>
            </c:numRef>
          </c:cat>
          <c:val>
            <c:numRef>
              <c:f>Sheet1!$F$51:$X$51</c:f>
              <c:numCache>
                <c:formatCode>#,##0</c:formatCode>
                <c:ptCount val="19"/>
                <c:pt idx="0">
                  <c:v>308339</c:v>
                </c:pt>
                <c:pt idx="1">
                  <c:v>381116</c:v>
                </c:pt>
                <c:pt idx="2">
                  <c:v>491324</c:v>
                </c:pt>
                <c:pt idx="3">
                  <c:v>566835</c:v>
                </c:pt>
                <c:pt idx="4">
                  <c:v>629006</c:v>
                </c:pt>
                <c:pt idx="5">
                  <c:v>678687</c:v>
                </c:pt>
                <c:pt idx="6">
                  <c:v>750873</c:v>
                </c:pt>
                <c:pt idx="7">
                  <c:v>747467</c:v>
                </c:pt>
                <c:pt idx="8">
                  <c:v>910149</c:v>
                </c:pt>
                <c:pt idx="9">
                  <c:v>1066273</c:v>
                </c:pt>
                <c:pt idx="10">
                  <c:v>1158866</c:v>
                </c:pt>
                <c:pt idx="11">
                  <c:v>1168477</c:v>
                </c:pt>
                <c:pt idx="12">
                  <c:v>1261415</c:v>
                </c:pt>
                <c:pt idx="13">
                  <c:v>1395077</c:v>
                </c:pt>
                <c:pt idx="14">
                  <c:v>1445103</c:v>
                </c:pt>
                <c:pt idx="15">
                  <c:v>1576034</c:v>
                </c:pt>
                <c:pt idx="16">
                  <c:v>1797618</c:v>
                </c:pt>
                <c:pt idx="17">
                  <c:v>1899519</c:v>
                </c:pt>
                <c:pt idx="18">
                  <c:v>2049441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2-4A38-9567-3314C0773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107840"/>
        <c:axId val="171909696"/>
      </c:barChart>
      <c:catAx>
        <c:axId val="351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171909696"/>
        <c:crosses val="autoZero"/>
        <c:auto val="1"/>
        <c:lblAlgn val="ctr"/>
        <c:lblOffset val="100"/>
        <c:noMultiLvlLbl val="0"/>
      </c:catAx>
      <c:valAx>
        <c:axId val="17190969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35107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ko-KR" sz="2400" dirty="0">
                <a:latin typeface="210 맨발의청춘 L" pitchFamily="18" charset="-127"/>
                <a:ea typeface="210 맨발의청춘 L" pitchFamily="18" charset="-127"/>
              </a:rPr>
              <a:t>&lt; </a:t>
            </a:r>
            <a:r>
              <a:rPr lang="ko-KR" altLang="en-US" sz="2400" dirty="0">
                <a:latin typeface="210 맨발의청춘 L" pitchFamily="18" charset="-127"/>
                <a:ea typeface="210 맨발의청춘 L" pitchFamily="18" charset="-127"/>
              </a:rPr>
              <a:t>연도별 체류 외국인 </a:t>
            </a:r>
            <a:r>
              <a:rPr lang="en-US" altLang="ko-KR" sz="2400" dirty="0">
                <a:latin typeface="210 맨발의청춘 L" pitchFamily="18" charset="-127"/>
                <a:ea typeface="210 맨발의청춘 L" pitchFamily="18" charset="-127"/>
              </a:rPr>
              <a:t>&gt;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352064"/>
        <c:axId val="171914880"/>
      </c:barChart>
      <c:catAx>
        <c:axId val="3535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171914880"/>
        <c:crosses val="autoZero"/>
        <c:auto val="1"/>
        <c:lblAlgn val="ctr"/>
        <c:lblOffset val="100"/>
        <c:noMultiLvlLbl val="0"/>
      </c:catAx>
      <c:valAx>
        <c:axId val="17191488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353520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&lt; </a:t>
            </a:r>
            <a:r>
              <a:rPr lang="ko-KR"/>
              <a:t>체류 자격 별 체류 외국인 현황</a:t>
            </a:r>
            <a:r>
              <a:rPr lang="en-US"/>
              <a:t>&gt;</a:t>
            </a:r>
            <a:endParaRPr lang="ko-KR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외국인 수</c:v>
          </c:tx>
          <c:invertIfNegative val="0"/>
          <c:cat>
            <c:strRef>
              <c:f>Sheet1!$D$38:$D$56</c:f>
              <c:strCache>
                <c:ptCount val="19"/>
                <c:pt idx="0">
                  <c:v>재외동포</c:v>
                </c:pt>
                <c:pt idx="1">
                  <c:v>비전문취업</c:v>
                </c:pt>
                <c:pt idx="2">
                  <c:v>방문취업</c:v>
                </c:pt>
                <c:pt idx="3">
                  <c:v>단기방문</c:v>
                </c:pt>
                <c:pt idx="4">
                  <c:v>영주</c:v>
                </c:pt>
                <c:pt idx="5">
                  <c:v>결혼이민</c:v>
                </c:pt>
                <c:pt idx="6">
                  <c:v>관광통과</c:v>
                </c:pt>
                <c:pt idx="7">
                  <c:v>사증면제</c:v>
                </c:pt>
                <c:pt idx="8">
                  <c:v>방문동거</c:v>
                </c:pt>
                <c:pt idx="9">
                  <c:v>기타</c:v>
                </c:pt>
                <c:pt idx="10">
                  <c:v>유학</c:v>
                </c:pt>
                <c:pt idx="11">
                  <c:v>일반연수</c:v>
                </c:pt>
                <c:pt idx="12">
                  <c:v>거주</c:v>
                </c:pt>
                <c:pt idx="13">
                  <c:v>동반</c:v>
                </c:pt>
                <c:pt idx="14">
                  <c:v>관광상륙</c:v>
                </c:pt>
                <c:pt idx="15">
                  <c:v>특정활동</c:v>
                </c:pt>
                <c:pt idx="16">
                  <c:v>기타</c:v>
                </c:pt>
                <c:pt idx="17">
                  <c:v>회화</c:v>
                </c:pt>
                <c:pt idx="18">
                  <c:v>선원취업</c:v>
                </c:pt>
              </c:strCache>
            </c:strRef>
          </c:cat>
          <c:val>
            <c:numRef>
              <c:f>Sheet1!$E$38:$E$56</c:f>
              <c:numCache>
                <c:formatCode>#,##0</c:formatCode>
                <c:ptCount val="19"/>
                <c:pt idx="0">
                  <c:v>372533</c:v>
                </c:pt>
                <c:pt idx="1">
                  <c:v>279187</c:v>
                </c:pt>
                <c:pt idx="2">
                  <c:v>254950</c:v>
                </c:pt>
                <c:pt idx="3">
                  <c:v>190443</c:v>
                </c:pt>
                <c:pt idx="4">
                  <c:v>130237</c:v>
                </c:pt>
                <c:pt idx="5">
                  <c:v>121332</c:v>
                </c:pt>
                <c:pt idx="6">
                  <c:v>118566</c:v>
                </c:pt>
                <c:pt idx="7">
                  <c:v>112323</c:v>
                </c:pt>
                <c:pt idx="8">
                  <c:v>103826</c:v>
                </c:pt>
                <c:pt idx="9">
                  <c:v>94126</c:v>
                </c:pt>
                <c:pt idx="10">
                  <c:v>76040</c:v>
                </c:pt>
                <c:pt idx="11">
                  <c:v>41592</c:v>
                </c:pt>
                <c:pt idx="12">
                  <c:v>39681</c:v>
                </c:pt>
                <c:pt idx="13">
                  <c:v>22828</c:v>
                </c:pt>
                <c:pt idx="14">
                  <c:v>22239</c:v>
                </c:pt>
                <c:pt idx="15">
                  <c:v>21498</c:v>
                </c:pt>
                <c:pt idx="16">
                  <c:v>17278</c:v>
                </c:pt>
                <c:pt idx="17">
                  <c:v>15450</c:v>
                </c:pt>
                <c:pt idx="18">
                  <c:v>15312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7-45D4-94D0-FF5F7C09E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373568"/>
        <c:axId val="175736512"/>
      </c:barChart>
      <c:catAx>
        <c:axId val="35373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5736512"/>
        <c:crosses val="autoZero"/>
        <c:auto val="1"/>
        <c:lblAlgn val="ctr"/>
        <c:lblOffset val="100"/>
        <c:noMultiLvlLbl val="0"/>
      </c:catAx>
      <c:valAx>
        <c:axId val="175736512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crossAx val="3537356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ko-KR"/>
          </a:p>
        </c:txPr>
      </c:dTable>
    </c:plotArea>
    <c:plotVisOnly val="1"/>
    <c:dispBlanksAs val="gap"/>
    <c:showDLblsOverMax val="0"/>
  </c:chart>
  <c:txPr>
    <a:bodyPr/>
    <a:lstStyle/>
    <a:p>
      <a:pPr>
        <a:defRPr>
          <a:latin typeface="210 맨발의청춘 L" pitchFamily="18" charset="-127"/>
          <a:ea typeface="210 맨발의청춘 L" pitchFamily="18" charset="-127"/>
        </a:defRPr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23B7E-4836-41A1-A7D8-1DB103210511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BB2A1B1-0C53-44B1-A31F-26D0436CBD07}">
      <dgm:prSet phldrT="[텍스트]"/>
      <dgm:spPr/>
      <dgm:t>
        <a:bodyPr/>
        <a:lstStyle/>
        <a:p>
          <a:pPr latinLnBrk="1"/>
          <a:r>
            <a:rPr lang="ko-KR" altLang="en-US">
              <a:latin typeface="210 맨발의청춘 R" pitchFamily="18" charset="-127"/>
              <a:ea typeface="210 맨발의청춘 R" pitchFamily="18" charset="-127"/>
            </a:rPr>
            <a:t>이용자</a:t>
          </a:r>
        </a:p>
      </dgm:t>
    </dgm:pt>
    <dgm:pt modelId="{0AA0C18C-4DE8-4B6F-B2B7-B6FD4CFA32F9}" type="parTrans" cxnId="{66371DCE-EF48-4EDD-A673-F63767083676}">
      <dgm:prSet/>
      <dgm:spPr/>
      <dgm:t>
        <a:bodyPr/>
        <a:lstStyle/>
        <a:p>
          <a:pPr latinLnBrk="1"/>
          <a:endParaRPr lang="ko-KR" altLang="en-US"/>
        </a:p>
      </dgm:t>
    </dgm:pt>
    <dgm:pt modelId="{CAEF5A68-3911-4FAC-8BB5-1EDC92F5CFF6}" type="sibTrans" cxnId="{66371DCE-EF48-4EDD-A673-F63767083676}">
      <dgm:prSet/>
      <dgm:spPr/>
      <dgm:t>
        <a:bodyPr/>
        <a:lstStyle/>
        <a:p>
          <a:pPr latinLnBrk="1"/>
          <a:endParaRPr lang="ko-KR" altLang="en-US"/>
        </a:p>
      </dgm:t>
    </dgm:pt>
    <dgm:pt modelId="{557A6F86-06F1-4E27-9645-31A4F322E95D}">
      <dgm:prSet phldrT="[텍스트]"/>
      <dgm:spPr/>
      <dgm:t>
        <a:bodyPr/>
        <a:lstStyle/>
        <a:p>
          <a:pPr latinLnBrk="1"/>
          <a:r>
            <a:rPr lang="en-US" altLang="ko-KR" dirty="0">
              <a:latin typeface="210 맨발의청춘 R" pitchFamily="18" charset="-127"/>
              <a:ea typeface="210 맨발의청춘 R" pitchFamily="18" charset="-127"/>
            </a:rPr>
            <a:t>1345</a:t>
          </a:r>
          <a:endParaRPr lang="ko-KR" altLang="en-US" dirty="0">
            <a:latin typeface="210 맨발의청춘 R" pitchFamily="18" charset="-127"/>
            <a:ea typeface="210 맨발의청춘 R" pitchFamily="18" charset="-127"/>
          </a:endParaRPr>
        </a:p>
      </dgm:t>
    </dgm:pt>
    <dgm:pt modelId="{F9BF37B8-3038-4915-8860-90237F1F5867}" type="parTrans" cxnId="{6D553310-DC41-460A-A548-C9F707914B14}">
      <dgm:prSet/>
      <dgm:spPr/>
      <dgm:t>
        <a:bodyPr/>
        <a:lstStyle/>
        <a:p>
          <a:pPr latinLnBrk="1"/>
          <a:endParaRPr lang="ko-KR" altLang="en-US"/>
        </a:p>
      </dgm:t>
    </dgm:pt>
    <dgm:pt modelId="{C8977217-FAF6-4BC8-8F15-8F989D2AD95D}" type="sibTrans" cxnId="{6D553310-DC41-460A-A548-C9F707914B14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27CB55E5-11BF-4A98-A030-1CC9DA7862F8}">
      <dgm:prSet phldrT="[텍스트]"/>
      <dgm:spPr/>
      <dgm:t>
        <a:bodyPr/>
        <a:lstStyle/>
        <a:p>
          <a:pPr latinLnBrk="1"/>
          <a:r>
            <a:rPr lang="ko-KR" altLang="en-US">
              <a:latin typeface="210 맨발의청춘 R" pitchFamily="18" charset="-127"/>
              <a:ea typeface="210 맨발의청춘 R" pitchFamily="18" charset="-127"/>
            </a:rPr>
            <a:t>제공자</a:t>
          </a:r>
        </a:p>
      </dgm:t>
    </dgm:pt>
    <dgm:pt modelId="{C4BACC86-2435-42C4-8B35-2A3CED23403B}" type="parTrans" cxnId="{70977EDC-A5DE-469F-A97A-F4F787B592A9}">
      <dgm:prSet/>
      <dgm:spPr/>
      <dgm:t>
        <a:bodyPr/>
        <a:lstStyle/>
        <a:p>
          <a:pPr latinLnBrk="1"/>
          <a:endParaRPr lang="ko-KR" altLang="en-US"/>
        </a:p>
      </dgm:t>
    </dgm:pt>
    <dgm:pt modelId="{9476C97C-9DF5-428C-9A16-824B1312C3A6}" type="sibTrans" cxnId="{70977EDC-A5DE-469F-A97A-F4F787B592A9}">
      <dgm:prSet/>
      <dgm:spPr/>
      <dgm:t>
        <a:bodyPr/>
        <a:lstStyle/>
        <a:p>
          <a:pPr latinLnBrk="1"/>
          <a:endParaRPr lang="ko-KR" altLang="en-US"/>
        </a:p>
      </dgm:t>
    </dgm:pt>
    <dgm:pt modelId="{E79A3885-DD3F-4F36-8228-3D901C3C81FC}" type="pres">
      <dgm:prSet presAssocID="{55923B7E-4836-41A1-A7D8-1DB103210511}" presName="Name0" presStyleCnt="0">
        <dgm:presLayoutVars>
          <dgm:dir/>
          <dgm:resizeHandles val="exact"/>
        </dgm:presLayoutVars>
      </dgm:prSet>
      <dgm:spPr/>
    </dgm:pt>
    <dgm:pt modelId="{8416DB33-F8D0-4B45-A7F9-666D22FCA074}" type="pres">
      <dgm:prSet presAssocID="{DBB2A1B1-0C53-44B1-A31F-26D0436CBD07}" presName="node" presStyleLbl="node1" presStyleIdx="0" presStyleCnt="3">
        <dgm:presLayoutVars>
          <dgm:bulletEnabled val="1"/>
        </dgm:presLayoutVars>
      </dgm:prSet>
      <dgm:spPr/>
    </dgm:pt>
    <dgm:pt modelId="{7CC7E71D-91DF-488C-8398-927B09817DBD}" type="pres">
      <dgm:prSet presAssocID="{CAEF5A68-3911-4FAC-8BB5-1EDC92F5CFF6}" presName="sibTrans" presStyleLbl="sibTrans2D1" presStyleIdx="0" presStyleCnt="3" custAng="10690113" custScaleX="119787" custScaleY="111762"/>
      <dgm:spPr>
        <a:prstGeom prst="leftArrow">
          <a:avLst/>
        </a:prstGeom>
      </dgm:spPr>
    </dgm:pt>
    <dgm:pt modelId="{9C6CA8F0-9199-45F2-8B52-FFBE41288E2A}" type="pres">
      <dgm:prSet presAssocID="{CAEF5A68-3911-4FAC-8BB5-1EDC92F5CFF6}" presName="connectorText" presStyleLbl="sibTrans2D1" presStyleIdx="0" presStyleCnt="3"/>
      <dgm:spPr/>
    </dgm:pt>
    <dgm:pt modelId="{CDFD26C9-6280-4048-A0D5-4F2740BFDF8B}" type="pres">
      <dgm:prSet presAssocID="{557A6F86-06F1-4E27-9645-31A4F322E95D}" presName="node" presStyleLbl="node1" presStyleIdx="1" presStyleCnt="3">
        <dgm:presLayoutVars>
          <dgm:bulletEnabled val="1"/>
        </dgm:presLayoutVars>
      </dgm:prSet>
      <dgm:spPr/>
    </dgm:pt>
    <dgm:pt modelId="{01DA7CE0-6105-4705-BFE6-F8DF97A6E81C}" type="pres">
      <dgm:prSet presAssocID="{C8977217-FAF6-4BC8-8F15-8F989D2AD95D}" presName="sibTrans" presStyleLbl="sibTrans2D1" presStyleIdx="1" presStyleCnt="3"/>
      <dgm:spPr>
        <a:prstGeom prst="flowChartConnector">
          <a:avLst/>
        </a:prstGeom>
      </dgm:spPr>
    </dgm:pt>
    <dgm:pt modelId="{6F4A58DF-5379-4C65-84C1-ED91D65BDF09}" type="pres">
      <dgm:prSet presAssocID="{C8977217-FAF6-4BC8-8F15-8F989D2AD95D}" presName="connectorText" presStyleLbl="sibTrans2D1" presStyleIdx="1" presStyleCnt="3"/>
      <dgm:spPr/>
    </dgm:pt>
    <dgm:pt modelId="{41ADA1F8-32E6-4D20-A7AE-2E67FFA26099}" type="pres">
      <dgm:prSet presAssocID="{27CB55E5-11BF-4A98-A030-1CC9DA7862F8}" presName="node" presStyleLbl="node1" presStyleIdx="2" presStyleCnt="3">
        <dgm:presLayoutVars>
          <dgm:bulletEnabled val="1"/>
        </dgm:presLayoutVars>
      </dgm:prSet>
      <dgm:spPr/>
    </dgm:pt>
    <dgm:pt modelId="{5892A57D-665C-4801-909B-13D49D97D609}" type="pres">
      <dgm:prSet presAssocID="{9476C97C-9DF5-428C-9A16-824B1312C3A6}" presName="sibTrans" presStyleLbl="sibTrans2D1" presStyleIdx="2" presStyleCnt="3" custScaleX="124818" custScaleY="108904"/>
      <dgm:spPr/>
    </dgm:pt>
    <dgm:pt modelId="{4CB316DA-6A8E-44BE-942D-701C27A7FC85}" type="pres">
      <dgm:prSet presAssocID="{9476C97C-9DF5-428C-9A16-824B1312C3A6}" presName="connectorText" presStyleLbl="sibTrans2D1" presStyleIdx="2" presStyleCnt="3"/>
      <dgm:spPr/>
    </dgm:pt>
  </dgm:ptLst>
  <dgm:cxnLst>
    <dgm:cxn modelId="{FBA7470C-47DC-47DA-9DD4-99791318FD9D}" type="presOf" srcId="{DBB2A1B1-0C53-44B1-A31F-26D0436CBD07}" destId="{8416DB33-F8D0-4B45-A7F9-666D22FCA074}" srcOrd="0" destOrd="0" presId="urn:microsoft.com/office/officeart/2005/8/layout/cycle7"/>
    <dgm:cxn modelId="{6D553310-DC41-460A-A548-C9F707914B14}" srcId="{55923B7E-4836-41A1-A7D8-1DB103210511}" destId="{557A6F86-06F1-4E27-9645-31A4F322E95D}" srcOrd="1" destOrd="0" parTransId="{F9BF37B8-3038-4915-8860-90237F1F5867}" sibTransId="{C8977217-FAF6-4BC8-8F15-8F989D2AD95D}"/>
    <dgm:cxn modelId="{CD391524-C4A0-4779-9063-D4DDDA60A9A8}" type="presOf" srcId="{55923B7E-4836-41A1-A7D8-1DB103210511}" destId="{E79A3885-DD3F-4F36-8228-3D901C3C81FC}" srcOrd="0" destOrd="0" presId="urn:microsoft.com/office/officeart/2005/8/layout/cycle7"/>
    <dgm:cxn modelId="{202F8032-DEC3-4CE1-A061-CFB154A4331B}" type="presOf" srcId="{557A6F86-06F1-4E27-9645-31A4F322E95D}" destId="{CDFD26C9-6280-4048-A0D5-4F2740BFDF8B}" srcOrd="0" destOrd="0" presId="urn:microsoft.com/office/officeart/2005/8/layout/cycle7"/>
    <dgm:cxn modelId="{E238FD45-7128-460C-9D67-7766C28458EE}" type="presOf" srcId="{C8977217-FAF6-4BC8-8F15-8F989D2AD95D}" destId="{01DA7CE0-6105-4705-BFE6-F8DF97A6E81C}" srcOrd="0" destOrd="0" presId="urn:microsoft.com/office/officeart/2005/8/layout/cycle7"/>
    <dgm:cxn modelId="{B8AD757D-706F-41CF-B5E0-32E9A0C2597D}" type="presOf" srcId="{27CB55E5-11BF-4A98-A030-1CC9DA7862F8}" destId="{41ADA1F8-32E6-4D20-A7AE-2E67FFA26099}" srcOrd="0" destOrd="0" presId="urn:microsoft.com/office/officeart/2005/8/layout/cycle7"/>
    <dgm:cxn modelId="{DE22D6A6-6642-4C64-97AC-ED657F09C242}" type="presOf" srcId="{CAEF5A68-3911-4FAC-8BB5-1EDC92F5CFF6}" destId="{9C6CA8F0-9199-45F2-8B52-FFBE41288E2A}" srcOrd="1" destOrd="0" presId="urn:microsoft.com/office/officeart/2005/8/layout/cycle7"/>
    <dgm:cxn modelId="{969C9ABE-AD69-461C-80E6-1D0991F31EE4}" type="presOf" srcId="{9476C97C-9DF5-428C-9A16-824B1312C3A6}" destId="{4CB316DA-6A8E-44BE-942D-701C27A7FC85}" srcOrd="1" destOrd="0" presId="urn:microsoft.com/office/officeart/2005/8/layout/cycle7"/>
    <dgm:cxn modelId="{66371DCE-EF48-4EDD-A673-F63767083676}" srcId="{55923B7E-4836-41A1-A7D8-1DB103210511}" destId="{DBB2A1B1-0C53-44B1-A31F-26D0436CBD07}" srcOrd="0" destOrd="0" parTransId="{0AA0C18C-4DE8-4B6F-B2B7-B6FD4CFA32F9}" sibTransId="{CAEF5A68-3911-4FAC-8BB5-1EDC92F5CFF6}"/>
    <dgm:cxn modelId="{68718ED6-DC40-4A23-A4E6-315E736432ED}" type="presOf" srcId="{CAEF5A68-3911-4FAC-8BB5-1EDC92F5CFF6}" destId="{7CC7E71D-91DF-488C-8398-927B09817DBD}" srcOrd="0" destOrd="0" presId="urn:microsoft.com/office/officeart/2005/8/layout/cycle7"/>
    <dgm:cxn modelId="{70977EDC-A5DE-469F-A97A-F4F787B592A9}" srcId="{55923B7E-4836-41A1-A7D8-1DB103210511}" destId="{27CB55E5-11BF-4A98-A030-1CC9DA7862F8}" srcOrd="2" destOrd="0" parTransId="{C4BACC86-2435-42C4-8B35-2A3CED23403B}" sibTransId="{9476C97C-9DF5-428C-9A16-824B1312C3A6}"/>
    <dgm:cxn modelId="{7788DADF-8296-4D80-94A4-3FA8C8C766C8}" type="presOf" srcId="{9476C97C-9DF5-428C-9A16-824B1312C3A6}" destId="{5892A57D-665C-4801-909B-13D49D97D609}" srcOrd="0" destOrd="0" presId="urn:microsoft.com/office/officeart/2005/8/layout/cycle7"/>
    <dgm:cxn modelId="{7FDBEBE6-49FA-4261-886D-B2504B7184FB}" type="presOf" srcId="{C8977217-FAF6-4BC8-8F15-8F989D2AD95D}" destId="{6F4A58DF-5379-4C65-84C1-ED91D65BDF09}" srcOrd="1" destOrd="0" presId="urn:microsoft.com/office/officeart/2005/8/layout/cycle7"/>
    <dgm:cxn modelId="{AC363726-EE7C-4B46-AE1E-33B703C56625}" type="presParOf" srcId="{E79A3885-DD3F-4F36-8228-3D901C3C81FC}" destId="{8416DB33-F8D0-4B45-A7F9-666D22FCA074}" srcOrd="0" destOrd="0" presId="urn:microsoft.com/office/officeart/2005/8/layout/cycle7"/>
    <dgm:cxn modelId="{AC7E1F53-35D7-423D-814E-4D3666322C29}" type="presParOf" srcId="{E79A3885-DD3F-4F36-8228-3D901C3C81FC}" destId="{7CC7E71D-91DF-488C-8398-927B09817DBD}" srcOrd="1" destOrd="0" presId="urn:microsoft.com/office/officeart/2005/8/layout/cycle7"/>
    <dgm:cxn modelId="{26454C3F-BBF8-499E-B5D5-404B1D9F25A5}" type="presParOf" srcId="{7CC7E71D-91DF-488C-8398-927B09817DBD}" destId="{9C6CA8F0-9199-45F2-8B52-FFBE41288E2A}" srcOrd="0" destOrd="0" presId="urn:microsoft.com/office/officeart/2005/8/layout/cycle7"/>
    <dgm:cxn modelId="{11265944-67B3-4933-91DA-D3D772DDB1A6}" type="presParOf" srcId="{E79A3885-DD3F-4F36-8228-3D901C3C81FC}" destId="{CDFD26C9-6280-4048-A0D5-4F2740BFDF8B}" srcOrd="2" destOrd="0" presId="urn:microsoft.com/office/officeart/2005/8/layout/cycle7"/>
    <dgm:cxn modelId="{EFFA4552-58F8-43BD-B053-040B4BD394FD}" type="presParOf" srcId="{E79A3885-DD3F-4F36-8228-3D901C3C81FC}" destId="{01DA7CE0-6105-4705-BFE6-F8DF97A6E81C}" srcOrd="3" destOrd="0" presId="urn:microsoft.com/office/officeart/2005/8/layout/cycle7"/>
    <dgm:cxn modelId="{1C00295D-03A2-4F3B-9713-EECABCF00558}" type="presParOf" srcId="{01DA7CE0-6105-4705-BFE6-F8DF97A6E81C}" destId="{6F4A58DF-5379-4C65-84C1-ED91D65BDF09}" srcOrd="0" destOrd="0" presId="urn:microsoft.com/office/officeart/2005/8/layout/cycle7"/>
    <dgm:cxn modelId="{B9EA208B-4DBB-4055-AB2B-B98317B1AFF8}" type="presParOf" srcId="{E79A3885-DD3F-4F36-8228-3D901C3C81FC}" destId="{41ADA1F8-32E6-4D20-A7AE-2E67FFA26099}" srcOrd="4" destOrd="0" presId="urn:microsoft.com/office/officeart/2005/8/layout/cycle7"/>
    <dgm:cxn modelId="{EE89BCCB-4185-4B0A-9A38-8DCB84B999B7}" type="presParOf" srcId="{E79A3885-DD3F-4F36-8228-3D901C3C81FC}" destId="{5892A57D-665C-4801-909B-13D49D97D609}" srcOrd="5" destOrd="0" presId="urn:microsoft.com/office/officeart/2005/8/layout/cycle7"/>
    <dgm:cxn modelId="{0DAA8C1A-BE68-4B38-AB97-79863E151010}" type="presParOf" srcId="{5892A57D-665C-4801-909B-13D49D97D609}" destId="{4CB316DA-6A8E-44BE-942D-701C27A7FC8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6DB33-F8D0-4B45-A7F9-666D22FCA074}">
      <dsp:nvSpPr>
        <dsp:cNvPr id="0" name=""/>
        <dsp:cNvSpPr/>
      </dsp:nvSpPr>
      <dsp:spPr>
        <a:xfrm>
          <a:off x="2891755" y="1224"/>
          <a:ext cx="1633289" cy="816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>
              <a:latin typeface="210 맨발의청춘 R" pitchFamily="18" charset="-127"/>
              <a:ea typeface="210 맨발의청춘 R" pitchFamily="18" charset="-127"/>
            </a:rPr>
            <a:t>이용자</a:t>
          </a:r>
        </a:p>
      </dsp:txBody>
      <dsp:txXfrm>
        <a:off x="2915674" y="25143"/>
        <a:ext cx="1585451" cy="768806"/>
      </dsp:txXfrm>
    </dsp:sp>
    <dsp:sp modelId="{7CC7E71D-91DF-488C-8398-927B09817DBD}">
      <dsp:nvSpPr>
        <dsp:cNvPr id="0" name=""/>
        <dsp:cNvSpPr/>
      </dsp:nvSpPr>
      <dsp:spPr>
        <a:xfrm rot="14290113">
          <a:off x="3872491" y="1418574"/>
          <a:ext cx="1021374" cy="319444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3968324" y="1482463"/>
        <a:ext cx="829708" cy="191666"/>
      </dsp:txXfrm>
    </dsp:sp>
    <dsp:sp modelId="{CDFD26C9-6280-4048-A0D5-4F2740BFDF8B}">
      <dsp:nvSpPr>
        <dsp:cNvPr id="0" name=""/>
        <dsp:cNvSpPr/>
      </dsp:nvSpPr>
      <dsp:spPr>
        <a:xfrm>
          <a:off x="4241311" y="2338724"/>
          <a:ext cx="1633289" cy="816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>
              <a:latin typeface="210 맨발의청춘 R" pitchFamily="18" charset="-127"/>
              <a:ea typeface="210 맨발의청춘 R" pitchFamily="18" charset="-127"/>
            </a:rPr>
            <a:t>1345</a:t>
          </a:r>
          <a:endParaRPr lang="ko-KR" altLang="en-US" sz="2900" kern="1200" dirty="0">
            <a:latin typeface="210 맨발의청춘 R" pitchFamily="18" charset="-127"/>
            <a:ea typeface="210 맨발의청춘 R" pitchFamily="18" charset="-127"/>
          </a:endParaRPr>
        </a:p>
      </dsp:txBody>
      <dsp:txXfrm>
        <a:off x="4265230" y="2362643"/>
        <a:ext cx="1585451" cy="768806"/>
      </dsp:txXfrm>
    </dsp:sp>
    <dsp:sp modelId="{01DA7CE0-6105-4705-BFE6-F8DF97A6E81C}">
      <dsp:nvSpPr>
        <dsp:cNvPr id="0" name=""/>
        <dsp:cNvSpPr/>
      </dsp:nvSpPr>
      <dsp:spPr>
        <a:xfrm rot="10800000">
          <a:off x="3282070" y="2604134"/>
          <a:ext cx="852658" cy="285825"/>
        </a:xfrm>
        <a:prstGeom prst="flowChartConnector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3367817" y="2661299"/>
        <a:ext cx="681163" cy="171495"/>
      </dsp:txXfrm>
    </dsp:sp>
    <dsp:sp modelId="{41ADA1F8-32E6-4D20-A7AE-2E67FFA26099}">
      <dsp:nvSpPr>
        <dsp:cNvPr id="0" name=""/>
        <dsp:cNvSpPr/>
      </dsp:nvSpPr>
      <dsp:spPr>
        <a:xfrm>
          <a:off x="1542198" y="2338724"/>
          <a:ext cx="1633289" cy="816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>
              <a:latin typeface="210 맨발의청춘 R" pitchFamily="18" charset="-127"/>
              <a:ea typeface="210 맨발의청춘 R" pitchFamily="18" charset="-127"/>
            </a:rPr>
            <a:t>제공자</a:t>
          </a:r>
        </a:p>
      </dsp:txBody>
      <dsp:txXfrm>
        <a:off x="1566117" y="2362643"/>
        <a:ext cx="1585451" cy="768806"/>
      </dsp:txXfrm>
    </dsp:sp>
    <dsp:sp modelId="{5892A57D-665C-4801-909B-13D49D97D609}">
      <dsp:nvSpPr>
        <dsp:cNvPr id="0" name=""/>
        <dsp:cNvSpPr/>
      </dsp:nvSpPr>
      <dsp:spPr>
        <a:xfrm rot="18000000">
          <a:off x="2501485" y="1422659"/>
          <a:ext cx="1064271" cy="311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2594868" y="1484914"/>
        <a:ext cx="877506" cy="186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2023A-9ACB-4F82-B3B5-0CF7D061F773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AC6D-E0FE-4069-B5EF-5E0A2A59BC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5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omgo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 커미션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35?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광고 유치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45?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외국인들이 많이 사용하는 사이트가 된다면 광고가 많이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들어올것임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3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61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56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숨고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https://soomgo.com/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필요한 사람을 필요한 분야에서 찾는 것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공급자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고수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프로필과 함께 등록을 해놓으면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수요자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공급자를 선택하여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컨텍하는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방식이다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공급자와 수요자는 가입을 따로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해야하며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카테고리로 공급자를 검색할 수 있고 공급자의 프로필과 리뷰를 열람할 수 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견적을 받아보고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컨텍을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확정하는 식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외국인을 위한 사이트는 아니다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공급자와 수요자를 연결해준다는 점에서는 </a:t>
            </a:r>
            <a:r>
              <a:rPr lang="ko-KR" altLang="en-US" dirty="0" err="1"/>
              <a:t>숨고와</a:t>
            </a:r>
            <a:r>
              <a:rPr lang="ko-KR" altLang="en-US" dirty="0"/>
              <a:t> </a:t>
            </a:r>
            <a:r>
              <a:rPr lang="ko-KR" altLang="en-US" dirty="0" err="1"/>
              <a:t>비슷해보일</a:t>
            </a:r>
            <a:r>
              <a:rPr lang="ko-KR" altLang="en-US" dirty="0"/>
              <a:t> 수 있으나</a:t>
            </a:r>
            <a:r>
              <a:rPr lang="en-US" altLang="ko-KR" dirty="0"/>
              <a:t>, </a:t>
            </a:r>
            <a:r>
              <a:rPr lang="ko-KR" altLang="en-US" dirty="0"/>
              <a:t>전문가는 아니며 대부분이 단순노동과 관련된 일</a:t>
            </a:r>
            <a:r>
              <a:rPr lang="en-US" altLang="ko-KR" dirty="0"/>
              <a:t>. </a:t>
            </a:r>
            <a:r>
              <a:rPr lang="ko-KR" altLang="en-US" baseline="0" dirty="0"/>
              <a:t>위치 기반</a:t>
            </a:r>
            <a:r>
              <a:rPr lang="en-US" altLang="ko-KR" baseline="0" dirty="0"/>
              <a:t>(</a:t>
            </a:r>
            <a:r>
              <a:rPr lang="ko-KR" altLang="en-US" baseline="0" dirty="0"/>
              <a:t>도와줘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으로 근처에 있는 사람들과 연결해주기도 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프로필을 띄우고 그 사람에 대한 후기와 </a:t>
            </a:r>
            <a:r>
              <a:rPr lang="ko-KR" altLang="en-US" baseline="0" dirty="0" err="1"/>
              <a:t>별점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등의 정보</a:t>
            </a:r>
            <a:r>
              <a:rPr lang="en-US" altLang="ko-KR" baseline="0" dirty="0"/>
              <a:t>(</a:t>
            </a:r>
            <a:r>
              <a:rPr lang="ko-KR" altLang="en-US" baseline="0" dirty="0"/>
              <a:t>도와줘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를 보고서 선택할 수 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앱</a:t>
            </a:r>
            <a:r>
              <a:rPr lang="ko-KR" altLang="en-US" baseline="0" dirty="0"/>
              <a:t> 내에서 서비스 공급자와 수요자 간의 메시지 기능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과 통화 기능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)</a:t>
            </a:r>
            <a:r>
              <a:rPr lang="ko-KR" altLang="en-US" baseline="0" dirty="0"/>
              <a:t>을 제공하기도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실시간 </a:t>
            </a:r>
            <a:r>
              <a:rPr lang="ko-KR" altLang="en-US" baseline="0" dirty="0" err="1"/>
              <a:t>매칭이나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가격을 입찰하는 시스템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있기도 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알림 기능 공통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1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25FDA-6D2D-4F93-8D98-C7B08343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10C79-757B-42C9-B3A0-DFDDE665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9876C-FDB1-4B70-BB44-818CC76C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596-B0FD-4898-9F87-4A69FD79005D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EB012-9B01-467E-860B-61C76361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AA90C-267F-48AD-A12D-5AD5593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6CAD-74AD-46F9-A6AB-4C68E8BE1B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6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0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74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8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9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3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6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8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D2A2E0-19EE-4539-9984-2ACBCB9B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B1D81-C146-4C54-9352-01C2EB9F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DF1C-2920-4AE5-BA49-874B072BE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B596-B0FD-4898-9F87-4A69FD79005D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32D40-5873-42EE-B4E7-7E2DDDB1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0AB7F-84E8-49B4-9924-52A89C84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6CAD-74AD-46F9-A6AB-4C68E8BE1B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3-304E-45F9-A580-D49838F9C76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3F08-3FC7-41B1-BC86-31918BB820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11" Type="http://schemas.openxmlformats.org/officeDocument/2006/relationships/image" Target="../media/image16.svg"/><Relationship Id="rId5" Type="http://schemas.openxmlformats.org/officeDocument/2006/relationships/image" Target="../media/image29.png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14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5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3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ex.go.kr/potal/main/EachDtlPageDetail.do?idx_cd=275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sbluebird.or.kr/error/expire145864.html" TargetMode="External"/><Relationship Id="rId5" Type="http://schemas.openxmlformats.org/officeDocument/2006/relationships/hyperlink" Target="http://www.suwonmcs.com/" TargetMode="External"/><Relationship Id="rId4" Type="http://schemas.openxmlformats.org/officeDocument/2006/relationships/hyperlink" Target="https://www.hikorea.go.kr/pt/InfoDetailR_kr.pt?catSeq=&amp;categoryId=24&amp;parentId=1109&amp;showMenuId=102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9CD607-5618-458F-980A-14F0EB53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876A65-A3AE-4B4A-8972-2875F8BBEBD0}"/>
              </a:ext>
            </a:extLst>
          </p:cNvPr>
          <p:cNvSpPr/>
          <p:nvPr/>
        </p:nvSpPr>
        <p:spPr>
          <a:xfrm>
            <a:off x="0" y="0"/>
            <a:ext cx="12208212" cy="6858000"/>
          </a:xfrm>
          <a:prstGeom prst="rect">
            <a:avLst/>
          </a:prstGeom>
          <a:solidFill>
            <a:schemeClr val="tx2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AC6093-D9CE-4769-87C1-CC6D819D7EFC}"/>
              </a:ext>
            </a:extLst>
          </p:cNvPr>
          <p:cNvSpPr/>
          <p:nvPr/>
        </p:nvSpPr>
        <p:spPr>
          <a:xfrm>
            <a:off x="6632805" y="0"/>
            <a:ext cx="4740288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F0BBDB-7D2C-4755-AA0A-D10D3AE81E85}"/>
              </a:ext>
            </a:extLst>
          </p:cNvPr>
          <p:cNvCxnSpPr/>
          <p:nvPr/>
        </p:nvCxnSpPr>
        <p:spPr>
          <a:xfrm>
            <a:off x="7003915" y="1031132"/>
            <a:ext cx="3998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BD3DF5C-77C7-47DD-AF25-08FDD7182235}"/>
              </a:ext>
            </a:extLst>
          </p:cNvPr>
          <p:cNvCxnSpPr/>
          <p:nvPr/>
        </p:nvCxnSpPr>
        <p:spPr>
          <a:xfrm>
            <a:off x="7003915" y="2937754"/>
            <a:ext cx="3998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CE08C5-688A-4A75-BDA9-EFE6B9B29221}"/>
              </a:ext>
            </a:extLst>
          </p:cNvPr>
          <p:cNvSpPr txBox="1"/>
          <p:nvPr/>
        </p:nvSpPr>
        <p:spPr>
          <a:xfrm>
            <a:off x="7057417" y="4620644"/>
            <a:ext cx="383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도움 제공 어플리케이션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5DBE1-BF8C-471C-ABFF-61F7A50F53C4}"/>
              </a:ext>
            </a:extLst>
          </p:cNvPr>
          <p:cNvSpPr txBox="1"/>
          <p:nvPr/>
        </p:nvSpPr>
        <p:spPr>
          <a:xfrm>
            <a:off x="7192145" y="3429000"/>
            <a:ext cx="3563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  <a:ea typeface="210 맨발의청춘 L" panose="02020603020101020101" pitchFamily="18" charset="-127"/>
              </a:rPr>
              <a:t>3</a:t>
            </a:r>
            <a:r>
              <a:rPr lang="ko-KR" altLang="en-US" sz="4400" dirty="0">
                <a:solidFill>
                  <a:schemeClr val="bg1"/>
                </a:solidFill>
                <a:latin typeface="Impact" panose="020B0806030902050204" pitchFamily="34" charset="0"/>
                <a:ea typeface="210 맨발의청춘 L" panose="02020603020101020101" pitchFamily="18" charset="-127"/>
              </a:rPr>
              <a:t>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5D4F4-3709-4C65-A14F-F0A77EFB8538}"/>
              </a:ext>
            </a:extLst>
          </p:cNvPr>
          <p:cNvSpPr txBox="1"/>
          <p:nvPr/>
        </p:nvSpPr>
        <p:spPr>
          <a:xfrm>
            <a:off x="6935821" y="1245145"/>
            <a:ext cx="420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LinKorea</a:t>
            </a:r>
            <a:endParaRPr lang="en-US" altLang="ko-KR" sz="4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링코리아</a:t>
            </a:r>
            <a:endParaRPr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21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종합 안내 센터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1345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8032" y="1636296"/>
            <a:ext cx="6713839" cy="43668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969" y="2298355"/>
            <a:ext cx="3349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L" pitchFamily="18" charset="-127"/>
                <a:ea typeface="210 맨발의청춘 L" pitchFamily="18" charset="-127"/>
              </a:rPr>
              <a:t>-  </a:t>
            </a:r>
            <a:r>
              <a:rPr lang="ko-KR" altLang="en-US" sz="2000" dirty="0">
                <a:latin typeface="210 맨발의청춘 L" pitchFamily="18" charset="-127"/>
                <a:ea typeface="210 맨발의청춘 L" pitchFamily="18" charset="-127"/>
              </a:rPr>
              <a:t>전화 상담만 가능</a:t>
            </a:r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210 맨발의청춘 L" pitchFamily="18" charset="-127"/>
                <a:ea typeface="210 맨발의청춘 L" pitchFamily="18" charset="-127"/>
              </a:rPr>
              <a:t>행정 업무에만 치중되어    생활 밀착형 도움을 받기   어려움</a:t>
            </a:r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210 맨발의청춘 L" pitchFamily="18" charset="-127"/>
                <a:ea typeface="210 맨발의청춘 L" pitchFamily="18" charset="-127"/>
              </a:rPr>
              <a:t>운영 시간에만 상담 가능</a:t>
            </a:r>
          </a:p>
        </p:txBody>
      </p:sp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지자체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별 외국인도움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복지 센터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5" y="1821439"/>
            <a:ext cx="3138876" cy="285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935" y="1821439"/>
            <a:ext cx="2875334" cy="279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20" y="4500979"/>
            <a:ext cx="2451278" cy="183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26" y="3349240"/>
            <a:ext cx="3656419" cy="203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9160" y="1513662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↓ 수원시외국인복지센터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30269" y="2511992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← </a:t>
            </a:r>
            <a:r>
              <a:rPr lang="ko-KR" altLang="en-US" sz="1400" dirty="0" err="1">
                <a:latin typeface="210 맨발의청춘 L" pitchFamily="18" charset="-127"/>
                <a:ea typeface="210 맨발의청춘 L" pitchFamily="18" charset="-127"/>
              </a:rPr>
              <a:t>화성시외국인복지센터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8839" y="5489451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↑경주외국인도움센터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229" y="4908735"/>
            <a:ext cx="5362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해당 지역을 벗어난 곳에서 서비스 받기 어려움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-  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기관에서 제공하는 서비스만 지원 받을 수 있음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서비스 운영이 원활하게 제공되지 않음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지역 주민들을 대상으로 매우 영세하게 운영되고 있는 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 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경우도 있음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63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숨고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Soomgo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7711" y="1559458"/>
            <a:ext cx="7580870" cy="5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0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심부름 대행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어플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508" y="2544393"/>
            <a:ext cx="2028825" cy="2066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3146990" y="4613566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도와줘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5574814" y="4639842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애니맨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1832" y="2596780"/>
            <a:ext cx="1952625" cy="1962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7999248" y="4606582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도와도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37136" y="2687267"/>
            <a:ext cx="16287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요약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53794"/>
              </p:ext>
            </p:extLst>
          </p:nvPr>
        </p:nvGraphicFramePr>
        <p:xfrm>
          <a:off x="1359174" y="1931489"/>
          <a:ext cx="9497943" cy="412463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04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715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LinKorea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외국인 종합 </a:t>
                      </a:r>
                      <a:endParaRPr lang="en-US" altLang="ko-KR" sz="16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안내 센터 </a:t>
                      </a:r>
                      <a:r>
                        <a:rPr lang="en-US" altLang="ko-KR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1345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지자체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외국인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복지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도움센터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숨고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심부름 대행 </a:t>
                      </a:r>
                      <a:r>
                        <a:rPr lang="ko-KR" altLang="en-US" sz="1600" dirty="0" err="1">
                          <a:latin typeface="210 맨발의청춘 L" pitchFamily="18" charset="-127"/>
                          <a:ea typeface="210 맨발의청춘 L" pitchFamily="18" charset="-127"/>
                        </a:rPr>
                        <a:t>어플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외국인 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모든</a:t>
                      </a:r>
                      <a:r>
                        <a:rPr lang="en-US" altLang="ko-KR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범위의 </a:t>
                      </a:r>
                      <a:endParaRPr lang="en-US" altLang="ko-KR" sz="1200" baseline="0" dirty="0"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서비스 제공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원하는 지역에서의 서비스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개인화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67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기획 배경과 방향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0" y="1506450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407" y="1583635"/>
            <a:ext cx="6500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‘1345’ </a:t>
            </a:r>
            <a:r>
              <a:rPr lang="ko-KR" altLang="en-US" sz="28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컨셉</a:t>
            </a:r>
            <a:r>
              <a:rPr lang="ko-KR" altLang="en-US" sz="2800" b="1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 </a:t>
            </a:r>
            <a:r>
              <a:rPr lang="ko-KR" altLang="en-US" sz="2800" b="1" dirty="0" err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웹어플리케이션</a:t>
            </a:r>
            <a:r>
              <a:rPr lang="ko-KR" altLang="en-US" sz="2800" b="1" dirty="0" err="1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</a:t>
            </a:r>
            <a:r>
              <a:rPr lang="ko-KR" altLang="en-US" sz="2800" b="1" dirty="0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만들자</a:t>
            </a:r>
            <a:endParaRPr lang="en-US" altLang="ko-KR" sz="2800" b="1" dirty="0">
              <a:solidFill>
                <a:srgbClr val="6A8ED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9687" y="3193775"/>
            <a:ext cx="993913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제공되는 서비스가 </a:t>
            </a:r>
            <a:r>
              <a:rPr lang="ko-KR" altLang="en-US" sz="240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전화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40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상담 안내에 국한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된다는 단점</a:t>
            </a:r>
            <a:endParaRPr lang="en-US" altLang="ko-KR" sz="240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정부가 상담원을 고용해서 서비스를 제공하므로 </a:t>
            </a:r>
            <a:r>
              <a:rPr lang="ko-KR" altLang="en-US" sz="240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인건비가 많이 든다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는 단점</a:t>
            </a:r>
            <a:endParaRPr lang="en-US" altLang="ko-KR" sz="240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40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개인화된 서비스는 제공하지 못한다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는 단점 </a:t>
            </a:r>
            <a:endParaRPr lang="en-US" altLang="ko-KR" sz="240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113" y="2438399"/>
            <a:ext cx="682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R" pitchFamily="18" charset="-127"/>
                <a:ea typeface="210 맨발의청춘 R" pitchFamily="18" charset="-127"/>
              </a:rPr>
              <a:t>왜</a:t>
            </a:r>
            <a:r>
              <a:rPr lang="en-US" altLang="ko-KR" sz="2400" dirty="0">
                <a:latin typeface="210 맨발의청춘 R" pitchFamily="18" charset="-127"/>
                <a:ea typeface="210 맨발의청춘 R" pitchFamily="18" charset="-127"/>
              </a:rPr>
              <a:t>? </a:t>
            </a:r>
            <a:r>
              <a:rPr lang="ko-KR" altLang="en-US" sz="2400" dirty="0">
                <a:latin typeface="210 맨발의청춘 R" pitchFamily="18" charset="-127"/>
                <a:ea typeface="210 맨발의청춘 R" pitchFamily="18" charset="-127"/>
              </a:rPr>
              <a:t>보완돼야 할 기존 </a:t>
            </a:r>
            <a:r>
              <a:rPr lang="en-US" altLang="ko-KR" sz="2400" dirty="0">
                <a:latin typeface="210 맨발의청춘 R" pitchFamily="18" charset="-127"/>
                <a:ea typeface="210 맨발의청춘 R" pitchFamily="18" charset="-127"/>
              </a:rPr>
              <a:t>1345</a:t>
            </a:r>
            <a:r>
              <a:rPr lang="ko-KR" altLang="en-US" sz="2400" dirty="0">
                <a:latin typeface="210 맨발의청춘 R" pitchFamily="18" charset="-127"/>
                <a:ea typeface="210 맨발의청춘 R" pitchFamily="18" charset="-127"/>
              </a:rPr>
              <a:t>의 </a:t>
            </a:r>
            <a:r>
              <a:rPr lang="ko-KR" altLang="en-US" sz="2400" dirty="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단점</a:t>
            </a:r>
            <a:r>
              <a:rPr lang="ko-KR" altLang="en-US" sz="2400" dirty="0">
                <a:latin typeface="210 맨발의청춘 R" pitchFamily="18" charset="-127"/>
                <a:ea typeface="210 맨발의청춘 R" pitchFamily="18" charset="-127"/>
              </a:rPr>
              <a:t>이 존재하니까</a:t>
            </a:r>
          </a:p>
        </p:txBody>
      </p:sp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기획 배경과 방향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0" y="1484243"/>
            <a:ext cx="12192000" cy="48768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902" y="1570383"/>
            <a:ext cx="6261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‘1345’ </a:t>
            </a:r>
            <a:r>
              <a:rPr lang="ko-KR" altLang="en-US" sz="28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컨셉</a:t>
            </a:r>
            <a:r>
              <a:rPr lang="ko-KR" altLang="en-US" sz="2800" b="1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 </a:t>
            </a:r>
            <a:r>
              <a:rPr lang="ko-KR" altLang="en-US" sz="2800" b="1" dirty="0" err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웹어플리케이션</a:t>
            </a:r>
            <a:r>
              <a:rPr lang="ko-KR" altLang="en-US" sz="2800" b="1" dirty="0" err="1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</a:t>
            </a:r>
            <a:r>
              <a:rPr lang="ko-KR" altLang="en-US" sz="2800" b="1" dirty="0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만들자</a:t>
            </a:r>
            <a:endParaRPr lang="en-US" altLang="ko-KR" sz="2800" b="1" dirty="0">
              <a:solidFill>
                <a:srgbClr val="6A8ED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496" y="2484784"/>
            <a:ext cx="682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단점을 이렇게 </a:t>
            </a:r>
            <a:r>
              <a:rPr lang="ko-KR" altLang="en-US" sz="2400">
                <a:solidFill>
                  <a:srgbClr val="6A8ED0"/>
                </a:solidFill>
                <a:latin typeface="210 맨발의청춘 R" pitchFamily="18" charset="-127"/>
                <a:ea typeface="210 맨발의청춘 R" pitchFamily="18" charset="-127"/>
              </a:rPr>
              <a:t>보완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하자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6434" y="3213653"/>
            <a:ext cx="10376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전화 상담뿐만 아니라 실제로 고객을 </a:t>
            </a:r>
            <a:r>
              <a:rPr lang="ko-KR" altLang="en-US" sz="2400">
                <a:solidFill>
                  <a:srgbClr val="6A8ED0"/>
                </a:solidFill>
                <a:latin typeface="210 맨발의청춘 R" pitchFamily="18" charset="-127"/>
                <a:ea typeface="210 맨발의청춘 R" pitchFamily="18" charset="-127"/>
              </a:rPr>
              <a:t>만나서 도움을 줄 수 있는 서비스 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제공 </a:t>
            </a:r>
            <a:endParaRPr lang="en-US" altLang="ko-KR" sz="240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전화 상담원 고용</a:t>
            </a:r>
            <a:r>
              <a:rPr lang="en-US" altLang="ko-KR" sz="2400">
                <a:latin typeface="210 맨발의청춘 R" pitchFamily="18" charset="-127"/>
                <a:ea typeface="210 맨발의청춘 R" pitchFamily="18" charset="-127"/>
              </a:rPr>
              <a:t> X, 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서비스 이용자와 판매자를 연결해주므로 </a:t>
            </a:r>
            <a:r>
              <a:rPr lang="ko-KR" altLang="en-US" sz="2400">
                <a:solidFill>
                  <a:srgbClr val="6A8ED0"/>
                </a:solidFill>
                <a:latin typeface="210 맨발의청춘 R" pitchFamily="18" charset="-127"/>
                <a:ea typeface="210 맨발의청춘 R" pitchFamily="18" charset="-127"/>
              </a:rPr>
              <a:t>인건비 절약</a:t>
            </a:r>
            <a:endParaRPr lang="en-US" altLang="ko-KR" sz="2400">
              <a:solidFill>
                <a:srgbClr val="6A8ED0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개인의 위치와 성별</a:t>
            </a:r>
            <a:r>
              <a:rPr lang="en-US" altLang="ko-KR" sz="240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나이 등을 고려한 </a:t>
            </a:r>
            <a:r>
              <a:rPr lang="en-US" altLang="ko-KR" sz="2400">
                <a:solidFill>
                  <a:srgbClr val="6A8ED0"/>
                </a:solidFill>
                <a:latin typeface="210 맨발의청춘 R" pitchFamily="18" charset="-127"/>
                <a:ea typeface="210 맨발의청춘 R" pitchFamily="18" charset="-127"/>
              </a:rPr>
              <a:t>‘</a:t>
            </a:r>
            <a:r>
              <a:rPr lang="ko-KR" altLang="en-US" sz="2400">
                <a:solidFill>
                  <a:srgbClr val="6A8ED0"/>
                </a:solidFill>
                <a:latin typeface="210 맨발의청춘 R" pitchFamily="18" charset="-127"/>
                <a:ea typeface="210 맨발의청춘 R" pitchFamily="18" charset="-127"/>
              </a:rPr>
              <a:t>개인화</a:t>
            </a:r>
            <a:r>
              <a:rPr lang="en-US" altLang="ko-KR" sz="2400">
                <a:solidFill>
                  <a:srgbClr val="6A8ED0"/>
                </a:solidFill>
                <a:latin typeface="210 맨발의청춘 R" pitchFamily="18" charset="-127"/>
                <a:ea typeface="210 맨발의청춘 R" pitchFamily="18" charset="-127"/>
              </a:rPr>
              <a:t>’</a:t>
            </a:r>
            <a:r>
              <a:rPr lang="ko-KR" altLang="en-US" sz="2400">
                <a:solidFill>
                  <a:srgbClr val="6A8ED0"/>
                </a:solidFill>
                <a:latin typeface="210 맨발의청춘 R" pitchFamily="18" charset="-127"/>
                <a:ea typeface="210 맨발의청춘 R" pitchFamily="18" charset="-127"/>
              </a:rPr>
              <a:t>된 서비스 추천</a:t>
            </a:r>
            <a:r>
              <a:rPr lang="ko-KR" altLang="en-US" sz="2400">
                <a:latin typeface="210 맨발의청춘 R" pitchFamily="18" charset="-127"/>
                <a:ea typeface="210 맨발의청춘 R" pitchFamily="18" charset="-127"/>
              </a:rPr>
              <a:t> 및 제공</a:t>
            </a:r>
          </a:p>
        </p:txBody>
      </p:sp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있을법한 의문들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2365" y="2146852"/>
            <a:ext cx="979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외국인 보조 기구로서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1345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가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10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년 동안 쌓아온 대내외 이미지와 브랜드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</a:p>
          <a:p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정부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법무부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가 운영하는 공식 기관으로 고정적인 수요가 있다는 점 등을 고려하면 수요는 보장될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052" y="1616766"/>
            <a:ext cx="315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수요가 충분할까</a:t>
            </a:r>
            <a:r>
              <a:rPr lang="en-US" altLang="ko-KR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4433" y="2975114"/>
            <a:ext cx="3982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400" b="1" dirty="0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친구가 있는데 굳이 쓸까</a:t>
            </a:r>
            <a:r>
              <a:rPr lang="en-US" altLang="ko-KR" sz="2400" b="1" dirty="0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808" y="4174436"/>
            <a:ext cx="3982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독자 생존 가능할까</a:t>
            </a:r>
            <a:r>
              <a:rPr lang="en-US" altLang="ko-KR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5494" y="4711147"/>
            <a:ext cx="10846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독자적인 신규 브랜드를 </a:t>
            </a:r>
            <a:r>
              <a:rPr lang="ko-KR" altLang="en-US" dirty="0" err="1">
                <a:latin typeface="210 맨발의청춘 R" pitchFamily="18" charset="-127"/>
                <a:ea typeface="210 맨발의청춘 R" pitchFamily="18" charset="-127"/>
              </a:rPr>
              <a:t>런칭하되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정부가 운영하는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1345 </a:t>
            </a:r>
            <a:r>
              <a:rPr lang="ko-KR" altLang="en-US" dirty="0" err="1">
                <a:latin typeface="210 맨발의청춘 R" pitchFamily="18" charset="-127"/>
                <a:ea typeface="210 맨발의청춘 R" pitchFamily="18" charset="-127"/>
              </a:rPr>
              <a:t>컨셉의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 err="1">
                <a:latin typeface="210 맨발의청춘 R" pitchFamily="18" charset="-127"/>
                <a:ea typeface="210 맨발의청춘 R" pitchFamily="18" charset="-127"/>
              </a:rPr>
              <a:t>웹어플리케이션으로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제작하는 것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.</a:t>
            </a:r>
          </a:p>
          <a:p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메인 페이지에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1345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연결이 가능한 기능 추가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/ 1345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와 업무 제휴 제안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기능적 상호 보완 및 홍보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→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리스크를</a:t>
            </a:r>
            <a:r>
              <a:rPr lang="ko-KR" altLang="en-US" dirty="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 최소한으로 줄이며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마켓에 진입 시도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539" y="3399183"/>
            <a:ext cx="979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R" pitchFamily="18" charset="-127"/>
                <a:ea typeface="210 맨발의청춘 R" pitchFamily="18" charset="-127"/>
              </a:rPr>
              <a:t>ppt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5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장의 통계에 따르면 </a:t>
            </a:r>
            <a:r>
              <a:rPr lang="ko-KR" altLang="en-US" dirty="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한국에 형성된 인맥이 거의 없이 입국할 것으로 추정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되는 유형에 해당하는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외국인이 최소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72</a:t>
            </a:r>
            <a:r>
              <a:rPr lang="ko-KR" altLang="en-US" dirty="0" err="1">
                <a:latin typeface="210 맨발의청춘 R" pitchFamily="18" charset="-127"/>
                <a:ea typeface="210 맨발의청춘 R" pitchFamily="18" charset="-127"/>
              </a:rPr>
              <a:t>만명에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육박한다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.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인맥이 갖춰진 외국인을 제외하더라도 수요는 충분하다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.</a:t>
            </a: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핵심 콘셉트</a:t>
            </a:r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(Main Concept)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635" y="2756452"/>
            <a:ext cx="9793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210 맨발의청춘 R" pitchFamily="18" charset="-127"/>
                <a:ea typeface="210 맨발의청춘 R" pitchFamily="18" charset="-127"/>
              </a:rPr>
              <a:t>정부가 운영중인 </a:t>
            </a:r>
            <a:r>
              <a:rPr lang="en-US" altLang="ko-KR" sz="2000">
                <a:latin typeface="210 맨발의청춘 R" pitchFamily="18" charset="-127"/>
                <a:ea typeface="210 맨발의청춘 R" pitchFamily="18" charset="-127"/>
              </a:rPr>
              <a:t>1345</a:t>
            </a:r>
            <a:r>
              <a:rPr lang="ko-KR" altLang="en-US" sz="2000">
                <a:latin typeface="210 맨발의청춘 R" pitchFamily="18" charset="-127"/>
                <a:ea typeface="210 맨발의청춘 R" pitchFamily="18" charset="-127"/>
              </a:rPr>
              <a:t> 컨셉의 웹어플리케이션을 대학생 재능기부 형식으로 제작하는 것</a:t>
            </a:r>
            <a:r>
              <a:rPr lang="en-US" altLang="ko-KR" sz="2000">
                <a:latin typeface="210 맨발의청춘 R" pitchFamily="18" charset="-127"/>
                <a:ea typeface="210 맨발의청춘 R" pitchFamily="18" charset="-127"/>
              </a:rPr>
              <a:t>.</a:t>
            </a:r>
          </a:p>
          <a:p>
            <a:endParaRPr lang="en-US" altLang="ko-KR" sz="200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sz="2000">
                <a:latin typeface="210 맨발의청춘 R" pitchFamily="18" charset="-127"/>
                <a:ea typeface="210 맨발의청춘 R" pitchFamily="18" charset="-127"/>
              </a:rPr>
              <a:t>  </a:t>
            </a:r>
            <a:endParaRPr lang="ko-KR" altLang="en-US" sz="200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47" y="2120348"/>
            <a:ext cx="315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‘1345’</a:t>
            </a:r>
            <a:r>
              <a:rPr lang="ko-KR" altLang="en-US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와의  연동</a:t>
            </a:r>
            <a:endParaRPr lang="en-US" altLang="ko-KR" sz="2400" b="1">
              <a:solidFill>
                <a:srgbClr val="2F528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65773" y="3564834"/>
            <a:ext cx="1868557" cy="1934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latin typeface="210 맨발의청춘 R" pitchFamily="18" charset="-127"/>
                <a:ea typeface="210 맨발의청춘 R" pitchFamily="18" charset="-127"/>
              </a:rPr>
              <a:t>1345</a:t>
            </a:r>
            <a:r>
              <a:rPr lang="ko-KR" altLang="en-US" sz="1500">
                <a:latin typeface="210 맨발의청춘 R" pitchFamily="18" charset="-127"/>
                <a:ea typeface="210 맨발의청춘 R" pitchFamily="18" charset="-127"/>
              </a:rPr>
              <a:t>와 상호 홍보</a:t>
            </a:r>
            <a:endParaRPr lang="en-US" altLang="ko-KR" sz="1500"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ko-KR" sz="1500">
                <a:latin typeface="210 맨발의청춘 R" pitchFamily="18" charset="-127"/>
                <a:ea typeface="210 맨발의청춘 R" pitchFamily="18" charset="-127"/>
              </a:rPr>
              <a:t>→</a:t>
            </a:r>
            <a:r>
              <a:rPr lang="en-US" altLang="ko-KR" sz="150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1500">
                <a:latin typeface="210 맨발의청춘 R" pitchFamily="18" charset="-127"/>
                <a:ea typeface="210 맨발의청춘 R" pitchFamily="18" charset="-127"/>
              </a:rPr>
              <a:t>상호 호혜</a:t>
            </a:r>
            <a:r>
              <a:rPr lang="en-US" altLang="ko-KR" sz="1500">
                <a:latin typeface="210 맨발의청춘 R" pitchFamily="18" charset="-127"/>
                <a:ea typeface="210 맨발의청춘 R" pitchFamily="18" charset="-127"/>
              </a:rPr>
              <a:t>, </a:t>
            </a:r>
          </a:p>
          <a:p>
            <a:pPr algn="ctr"/>
            <a:r>
              <a:rPr lang="ko-KR" altLang="en-US" sz="1500">
                <a:latin typeface="210 맨발의청춘 R" pitchFamily="18" charset="-127"/>
                <a:ea typeface="210 맨발의청춘 R" pitchFamily="18" charset="-127"/>
              </a:rPr>
              <a:t>공생관계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76191" y="3558208"/>
            <a:ext cx="1868557" cy="1934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210 맨발의청춘 R" pitchFamily="18" charset="-127"/>
                <a:ea typeface="210 맨발의청춘 R" pitchFamily="18" charset="-127"/>
              </a:rPr>
              <a:t>기존 </a:t>
            </a:r>
            <a:r>
              <a:rPr lang="en-US" altLang="ko-KR" sz="1500">
                <a:latin typeface="210 맨발의청춘 R" pitchFamily="18" charset="-127"/>
                <a:ea typeface="210 맨발의청춘 R" pitchFamily="18" charset="-127"/>
              </a:rPr>
              <a:t>1345</a:t>
            </a:r>
            <a:r>
              <a:rPr lang="ko-KR" altLang="en-US" sz="1500"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en-US" altLang="ko-KR" sz="1500"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1500">
                <a:latin typeface="210 맨발의청춘 R" pitchFamily="18" charset="-127"/>
                <a:ea typeface="210 맨발의청춘 R" pitchFamily="18" charset="-127"/>
              </a:rPr>
              <a:t>서비스의 </a:t>
            </a:r>
            <a:endParaRPr lang="en-US" altLang="ko-KR" sz="1500"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1500">
                <a:latin typeface="210 맨발의청춘 R" pitchFamily="18" charset="-127"/>
                <a:ea typeface="210 맨발의청춘 R" pitchFamily="18" charset="-127"/>
              </a:rPr>
              <a:t>한계 보완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52869" y="3525077"/>
            <a:ext cx="1868557" cy="1934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210 맨발의청춘 R" pitchFamily="18" charset="-127"/>
                <a:ea typeface="210 맨발의청춘 R" pitchFamily="18" charset="-127"/>
              </a:rPr>
              <a:t>1345 </a:t>
            </a:r>
            <a:r>
              <a:rPr lang="ko-KR" altLang="en-US" sz="1500" dirty="0">
                <a:latin typeface="210 맨발의청춘 R" pitchFamily="18" charset="-127"/>
                <a:ea typeface="210 맨발의청춘 R" pitchFamily="18" charset="-127"/>
              </a:rPr>
              <a:t>이용 수요층 </a:t>
            </a:r>
            <a:endParaRPr lang="en-US" altLang="ko-KR" sz="1500" dirty="0"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1500" dirty="0">
                <a:latin typeface="210 맨발의청춘 R" pitchFamily="18" charset="-127"/>
                <a:ea typeface="210 맨발의청춘 R" pitchFamily="18" charset="-127"/>
              </a:rPr>
              <a:t>흡수 용이 </a:t>
            </a:r>
            <a:endParaRPr lang="en-US" altLang="ko-KR" sz="15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핵심 콘셉트</a:t>
            </a:r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(Main Concept)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8416" y="1742662"/>
            <a:ext cx="3982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공익성</a:t>
            </a:r>
            <a:r>
              <a:rPr lang="en-US" altLang="ko-KR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2400" b="1">
                <a:solidFill>
                  <a:srgbClr val="2F528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사회 기여</a:t>
            </a:r>
            <a:endParaRPr lang="en-US" altLang="ko-KR" sz="2400" b="1">
              <a:solidFill>
                <a:srgbClr val="2F528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6226" y="2285999"/>
            <a:ext cx="979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>
                <a:latin typeface="210 맨발의청춘 R" pitchFamily="18" charset="-127"/>
                <a:ea typeface="210 맨발의청춘 R" pitchFamily="18" charset="-127"/>
              </a:rPr>
              <a:t>외국인의 한국 적응에 기여</a:t>
            </a:r>
            <a:endParaRPr lang="en-US" altLang="ko-KR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>
                <a:latin typeface="210 맨발의청춘 R" pitchFamily="18" charset="-127"/>
                <a:ea typeface="210 맨발의청춘 R" pitchFamily="18" charset="-127"/>
              </a:rPr>
              <a:t>- </a:t>
            </a:r>
            <a:r>
              <a:rPr lang="ko-KR" altLang="en-US">
                <a:latin typeface="210 맨발의청춘 R" pitchFamily="18" charset="-127"/>
                <a:ea typeface="210 맨발의청춘 R" pitchFamily="18" charset="-127"/>
              </a:rPr>
              <a:t>발생하는 </a:t>
            </a:r>
            <a:r>
              <a:rPr lang="ko-KR" altLang="en-US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연결 커미션은 사회공익활동에 쓰이도록 </a:t>
            </a:r>
            <a:r>
              <a:rPr lang="ko-KR" altLang="en-US">
                <a:latin typeface="210 맨발의청춘 R" pitchFamily="18" charset="-127"/>
                <a:ea typeface="210 맨발의청춘 R" pitchFamily="18" charset="-127"/>
              </a:rPr>
              <a:t>정부에 위탁</a:t>
            </a: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439641720"/>
              </p:ext>
            </p:extLst>
          </p:nvPr>
        </p:nvGraphicFramePr>
        <p:xfrm>
          <a:off x="2032000" y="2981739"/>
          <a:ext cx="7416800" cy="3156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58817" y="4253948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맨발의청춘 R" pitchFamily="18" charset="-127"/>
                <a:ea typeface="210 맨발의청춘 R" pitchFamily="18" charset="-127"/>
              </a:rPr>
              <a:t>서비스 제공료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7182" y="419431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맨발의청춘 R" pitchFamily="18" charset="-127"/>
                <a:ea typeface="210 맨발의청춘 R" pitchFamily="18" charset="-127"/>
              </a:rPr>
              <a:t>연결 커미션</a:t>
            </a:r>
          </a:p>
        </p:txBody>
      </p:sp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215BF9C-E004-4ED7-A6B0-F93A07E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r="-230"/>
          <a:stretch/>
        </p:blipFill>
        <p:spPr>
          <a:xfrm>
            <a:off x="3414411" y="0"/>
            <a:ext cx="8806774" cy="6858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016170-8E4E-4CEF-A49C-DF7B7D942D19}"/>
              </a:ext>
            </a:extLst>
          </p:cNvPr>
          <p:cNvSpPr/>
          <p:nvPr/>
        </p:nvSpPr>
        <p:spPr>
          <a:xfrm>
            <a:off x="3414410" y="0"/>
            <a:ext cx="8793801" cy="6858000"/>
          </a:xfrm>
          <a:prstGeom prst="rect">
            <a:avLst/>
          </a:prstGeom>
          <a:solidFill>
            <a:schemeClr val="tx2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0D06D5-8823-4BC0-841D-E768FCC3502F}"/>
              </a:ext>
            </a:extLst>
          </p:cNvPr>
          <p:cNvCxnSpPr>
            <a:cxnSpLocks/>
          </p:cNvCxnSpPr>
          <p:nvPr/>
        </p:nvCxnSpPr>
        <p:spPr>
          <a:xfrm>
            <a:off x="398834" y="797666"/>
            <a:ext cx="117704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791097-1C5E-46B3-8097-F505BAE13A8F}"/>
              </a:ext>
            </a:extLst>
          </p:cNvPr>
          <p:cNvSpPr txBox="1"/>
          <p:nvPr/>
        </p:nvSpPr>
        <p:spPr>
          <a:xfrm>
            <a:off x="466928" y="914393"/>
            <a:ext cx="220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Contents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97756" y="622949"/>
            <a:ext cx="6504024" cy="911790"/>
            <a:chOff x="4585975" y="622949"/>
            <a:chExt cx="6693865" cy="103231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840A9F1-5EDB-4466-92FE-C8047F3A70FF}"/>
                </a:ext>
              </a:extLst>
            </p:cNvPr>
            <p:cNvSpPr/>
            <p:nvPr/>
          </p:nvSpPr>
          <p:spPr>
            <a:xfrm>
              <a:off x="4585975" y="622949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A0E735-03FF-44B4-BB1C-03E0F1D2EE4A}"/>
                </a:ext>
              </a:extLst>
            </p:cNvPr>
            <p:cNvSpPr txBox="1"/>
            <p:nvPr/>
          </p:nvSpPr>
          <p:spPr>
            <a:xfrm>
              <a:off x="4922196" y="826853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1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선정이유 및 배경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97756" y="1839053"/>
            <a:ext cx="6504024" cy="911790"/>
            <a:chOff x="4585975" y="2072370"/>
            <a:chExt cx="6693865" cy="10323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A8C43BA-9085-4FAC-B140-880033ED9C7E}"/>
                </a:ext>
              </a:extLst>
            </p:cNvPr>
            <p:cNvSpPr/>
            <p:nvPr/>
          </p:nvSpPr>
          <p:spPr>
            <a:xfrm>
              <a:off x="4585975" y="2072370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5AA7D5-DCD2-4101-B076-A6669811BB1A}"/>
                </a:ext>
              </a:extLst>
            </p:cNvPr>
            <p:cNvSpPr txBox="1"/>
            <p:nvPr/>
          </p:nvSpPr>
          <p:spPr>
            <a:xfrm>
              <a:off x="4922196" y="2280591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2	</a:t>
              </a:r>
              <a:r>
                <a:rPr lang="ko-KR" altLang="en-US" sz="360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시장 분석 및 기획방향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97756" y="3055157"/>
            <a:ext cx="6504024" cy="911790"/>
            <a:chOff x="4585975" y="3521791"/>
            <a:chExt cx="6693865" cy="103231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D206EB6-FF66-48CF-BB55-8CF9F592E98B}"/>
                </a:ext>
              </a:extLst>
            </p:cNvPr>
            <p:cNvSpPr/>
            <p:nvPr/>
          </p:nvSpPr>
          <p:spPr>
            <a:xfrm>
              <a:off x="4585975" y="3521791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38E22B-4C2F-43EC-9B82-BE08CF17184F}"/>
                </a:ext>
              </a:extLst>
            </p:cNvPr>
            <p:cNvSpPr txBox="1"/>
            <p:nvPr/>
          </p:nvSpPr>
          <p:spPr>
            <a:xfrm>
              <a:off x="4922196" y="3720284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3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핵심 기능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97756" y="4271261"/>
            <a:ext cx="6504024" cy="911790"/>
            <a:chOff x="4585975" y="4971212"/>
            <a:chExt cx="6693865" cy="103231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6826CAF-D48A-4D66-93BF-185F996DF77A}"/>
                </a:ext>
              </a:extLst>
            </p:cNvPr>
            <p:cNvSpPr/>
            <p:nvPr/>
          </p:nvSpPr>
          <p:spPr>
            <a:xfrm>
              <a:off x="4585975" y="4971212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12CEA6-28C7-4571-ADF1-026840448437}"/>
                </a:ext>
              </a:extLst>
            </p:cNvPr>
            <p:cNvSpPr txBox="1"/>
            <p:nvPr/>
          </p:nvSpPr>
          <p:spPr>
            <a:xfrm>
              <a:off x="4922196" y="5162608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4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수익 구조 및 기대 효과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97756" y="5487367"/>
            <a:ext cx="6504024" cy="911790"/>
            <a:chOff x="1075717" y="2472322"/>
            <a:chExt cx="6693865" cy="10323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40A9F1-5EDB-4466-92FE-C8047F3A70FF}"/>
                </a:ext>
              </a:extLst>
            </p:cNvPr>
            <p:cNvSpPr/>
            <p:nvPr/>
          </p:nvSpPr>
          <p:spPr>
            <a:xfrm>
              <a:off x="1075717" y="2472322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0E735-03FF-44B4-BB1C-03E0F1D2EE4A}"/>
                </a:ext>
              </a:extLst>
            </p:cNvPr>
            <p:cNvSpPr txBox="1"/>
            <p:nvPr/>
          </p:nvSpPr>
          <p:spPr>
            <a:xfrm>
              <a:off x="1411938" y="2676226"/>
              <a:ext cx="6316687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5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개발 환경 및 산출물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6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526102-730A-473E-B719-49005295F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핵심 기능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500" y="4457700"/>
            <a:ext cx="270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Workflow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Development</a:t>
            </a:r>
            <a:endParaRPr lang="ko-KR" altLang="en-US" sz="2000" dirty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6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0" y="1333141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46B0A-A0EB-4D50-BA00-126E4ABF5FBA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3C93A-D3DA-4302-A9EA-B67A7338149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Work Flow: </a:t>
            </a:r>
            <a:r>
              <a:rPr lang="ko-KR" altLang="en-US" sz="24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121384" y="1910051"/>
            <a:ext cx="2398036" cy="1028532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결제 진행 및 평가 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8" name="모서리가 둥근 직사각형 29">
            <a:extLst>
              <a:ext uri="{FF2B5EF4-FFF2-40B4-BE49-F238E27FC236}">
                <a16:creationId xmlns:a16="http://schemas.microsoft.com/office/drawing/2014/main" id="{C032F1BA-940D-4B02-A9E8-A5E116D61479}"/>
              </a:ext>
            </a:extLst>
          </p:cNvPr>
          <p:cNvSpPr/>
          <p:nvPr/>
        </p:nvSpPr>
        <p:spPr>
          <a:xfrm>
            <a:off x="398834" y="1911532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이용자 가입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3396794" y="2795925"/>
            <a:ext cx="12938" cy="2689085"/>
          </a:xfrm>
          <a:prstGeom prst="line">
            <a:avLst/>
          </a:prstGeom>
          <a:ln w="57150">
            <a:solidFill>
              <a:srgbClr val="2F55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3243828" y="3230570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카테고리 선택 등</a:t>
            </a:r>
            <a:endParaRPr lang="en-US" altLang="ko-KR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세부정보 선택</a:t>
            </a:r>
            <a:endParaRPr lang="en-US" altLang="ko-KR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1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3287019" y="4549608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세부정보 바탕으로</a:t>
            </a:r>
            <a:endParaRPr lang="en-US" altLang="ko-KR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제공자 추천</a:t>
            </a:r>
            <a:endParaRPr lang="en-US" altLang="ko-KR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6394754" y="2728750"/>
            <a:ext cx="12938" cy="2689085"/>
          </a:xfrm>
          <a:prstGeom prst="line">
            <a:avLst/>
          </a:prstGeom>
          <a:ln w="57150">
            <a:solidFill>
              <a:srgbClr val="2F55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6241788" y="3163395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제공자 조회 가능</a:t>
            </a:r>
            <a:endParaRPr lang="en-US" altLang="ko-KR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6284979" y="4482433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여러 제안서 송출 가능</a:t>
            </a:r>
            <a:endParaRPr lang="en-US" altLang="ko-KR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0" name="모서리가 둥근 직사각형 29">
            <a:extLst>
              <a:ext uri="{FF2B5EF4-FFF2-40B4-BE49-F238E27FC236}">
                <a16:creationId xmlns:a16="http://schemas.microsoft.com/office/drawing/2014/main" id="{DE47C07C-0DDC-4053-B185-533B1D186ACE}"/>
              </a:ext>
            </a:extLst>
          </p:cNvPr>
          <p:cNvSpPr/>
          <p:nvPr/>
        </p:nvSpPr>
        <p:spPr>
          <a:xfrm>
            <a:off x="6182606" y="1911532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제공자 검색 및 추천 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제안서 송출 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6B31428-3795-4687-B4CF-10913B94E4F2}"/>
              </a:ext>
            </a:extLst>
          </p:cNvPr>
          <p:cNvSpPr/>
          <p:nvPr/>
        </p:nvSpPr>
        <p:spPr>
          <a:xfrm>
            <a:off x="8474030" y="2163206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3243828" y="1911532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희망 서비스 등록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96D6681-3F4D-4C39-BD4A-CE94F6DE56D0}"/>
              </a:ext>
            </a:extLst>
          </p:cNvPr>
          <p:cNvSpPr/>
          <p:nvPr/>
        </p:nvSpPr>
        <p:spPr>
          <a:xfrm>
            <a:off x="2689891" y="2133847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7115B10-A673-43ED-BA78-EB72599259C9}"/>
              </a:ext>
            </a:extLst>
          </p:cNvPr>
          <p:cNvSpPr/>
          <p:nvPr/>
        </p:nvSpPr>
        <p:spPr>
          <a:xfrm>
            <a:off x="5491518" y="2113696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7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0" y="1333141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46B0A-A0EB-4D50-BA00-126E4ABF5FBA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3C93A-D3DA-4302-A9EA-B67A7338149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Work Flow: </a:t>
            </a:r>
            <a:r>
              <a:rPr lang="ko-KR" altLang="en-US" sz="24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제공자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6360978" y="2697971"/>
            <a:ext cx="1722" cy="1411717"/>
          </a:xfrm>
          <a:prstGeom prst="line">
            <a:avLst/>
          </a:prstGeom>
          <a:ln w="57150">
            <a:solidFill>
              <a:srgbClr val="2F55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6195074" y="3132616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시간대 선택 가능</a:t>
            </a:r>
            <a:endParaRPr lang="en-US" altLang="ko-KR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id="{DE47C07C-0DDC-4053-B185-533B1D186ACE}"/>
              </a:ext>
            </a:extLst>
          </p:cNvPr>
          <p:cNvSpPr/>
          <p:nvPr/>
        </p:nvSpPr>
        <p:spPr>
          <a:xfrm>
            <a:off x="6135892" y="1880753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제공자의 승인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3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3197114" y="1880753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이용자의 제안서에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대한 알림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4" name="화살표: 오른쪽 33">
            <a:extLst>
              <a:ext uri="{FF2B5EF4-FFF2-40B4-BE49-F238E27FC236}">
                <a16:creationId xmlns:a16="http://schemas.microsoft.com/office/drawing/2014/main" id="{47115B10-A673-43ED-BA78-EB72599259C9}"/>
              </a:ext>
            </a:extLst>
          </p:cNvPr>
          <p:cNvSpPr/>
          <p:nvPr/>
        </p:nvSpPr>
        <p:spPr>
          <a:xfrm>
            <a:off x="5444804" y="2082917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9137970" y="2634563"/>
            <a:ext cx="1722" cy="1411717"/>
          </a:xfrm>
          <a:prstGeom prst="line">
            <a:avLst/>
          </a:prstGeom>
          <a:ln w="57150">
            <a:solidFill>
              <a:srgbClr val="2F55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3197114" y="4551533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프로필 설정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2" name="화살표: 오른쪽 47">
            <a:extLst>
              <a:ext uri="{FF2B5EF4-FFF2-40B4-BE49-F238E27FC236}">
                <a16:creationId xmlns:a16="http://schemas.microsoft.com/office/drawing/2014/main" id="{EE5E24CE-DCCE-432D-BBCC-736528D225DA}"/>
              </a:ext>
            </a:extLst>
          </p:cNvPr>
          <p:cNvSpPr/>
          <p:nvPr/>
        </p:nvSpPr>
        <p:spPr>
          <a:xfrm>
            <a:off x="2619642" y="4846155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8972066" y="3069208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평가 반영됨 </a:t>
            </a:r>
            <a:endParaRPr lang="en-US" altLang="ko-KR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927304" y="1869490"/>
            <a:ext cx="2398036" cy="1028532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결제 진행 및 평가 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8100CB5F-D7F0-48FA-A3E6-D3B8FEAD767C}"/>
              </a:ext>
            </a:extLst>
          </p:cNvPr>
          <p:cNvSpPr/>
          <p:nvPr/>
        </p:nvSpPr>
        <p:spPr>
          <a:xfrm>
            <a:off x="8386562" y="2121422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2687019" y="2426756"/>
            <a:ext cx="0" cy="2679303"/>
          </a:xfrm>
          <a:prstGeom prst="line">
            <a:avLst/>
          </a:prstGeom>
          <a:ln w="57150">
            <a:solidFill>
              <a:srgbClr val="2F55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98834" y="1880753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제공자 가입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E5E24CE-DCCE-432D-BBCC-736528D225DA}"/>
              </a:ext>
            </a:extLst>
          </p:cNvPr>
          <p:cNvSpPr/>
          <p:nvPr/>
        </p:nvSpPr>
        <p:spPr>
          <a:xfrm>
            <a:off x="2619642" y="2175375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3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-154004" y="-262467"/>
            <a:ext cx="12473004" cy="7526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46B0A-A0EB-4D50-BA00-126E4ABF5FBA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3C93A-D3DA-4302-A9EA-B67A7338149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Web model</a:t>
            </a:r>
            <a:endParaRPr lang="ko-KR" altLang="en-US" sz="2400" dirty="0">
              <a:solidFill>
                <a:prstClr val="black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494" y="2692123"/>
            <a:ext cx="1252985" cy="132381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홈</a:t>
            </a:r>
            <a:endParaRPr lang="en-US" altLang="ko-KR" sz="24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1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2649102" y="1357245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이용자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en-US" altLang="ko-KR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Login</a:t>
            </a:r>
          </a:p>
        </p:txBody>
      </p:sp>
      <p:sp>
        <p:nvSpPr>
          <p:cNvPr id="28" name="화살표: 오른쪽 46">
            <a:extLst>
              <a:ext uri="{FF2B5EF4-FFF2-40B4-BE49-F238E27FC236}">
                <a16:creationId xmlns:a16="http://schemas.microsoft.com/office/drawing/2014/main" id="{36415D64-2E10-44BB-9A9A-A8781954DB36}"/>
              </a:ext>
            </a:extLst>
          </p:cNvPr>
          <p:cNvSpPr/>
          <p:nvPr/>
        </p:nvSpPr>
        <p:spPr>
          <a:xfrm>
            <a:off x="4097228" y="2057359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화살표: 오른쪽 47">
            <a:extLst>
              <a:ext uri="{FF2B5EF4-FFF2-40B4-BE49-F238E27FC236}">
                <a16:creationId xmlns:a16="http://schemas.microsoft.com/office/drawing/2014/main" id="{EE5E24CE-DCCE-432D-BBCC-736528D225DA}"/>
              </a:ext>
            </a:extLst>
          </p:cNvPr>
          <p:cNvSpPr/>
          <p:nvPr/>
        </p:nvSpPr>
        <p:spPr>
          <a:xfrm rot="20126385">
            <a:off x="1720548" y="2345642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화살표: 오른쪽 49">
            <a:extLst>
              <a:ext uri="{FF2B5EF4-FFF2-40B4-BE49-F238E27FC236}">
                <a16:creationId xmlns:a16="http://schemas.microsoft.com/office/drawing/2014/main" id="{8100CB5F-D7F0-48FA-A3E6-D3B8FEAD767C}"/>
              </a:ext>
            </a:extLst>
          </p:cNvPr>
          <p:cNvSpPr/>
          <p:nvPr/>
        </p:nvSpPr>
        <p:spPr>
          <a:xfrm>
            <a:off x="4097228" y="4312976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2649101" y="4015941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제공자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en-US" altLang="ko-KR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Login</a:t>
            </a:r>
          </a:p>
        </p:txBody>
      </p:sp>
      <p:sp>
        <p:nvSpPr>
          <p:cNvPr id="35" name="화살표: 오른쪽 47">
            <a:extLst>
              <a:ext uri="{FF2B5EF4-FFF2-40B4-BE49-F238E27FC236}">
                <a16:creationId xmlns:a16="http://schemas.microsoft.com/office/drawing/2014/main" id="{EE5E24CE-DCCE-432D-BBCC-736528D225DA}"/>
              </a:ext>
            </a:extLst>
          </p:cNvPr>
          <p:cNvSpPr/>
          <p:nvPr/>
        </p:nvSpPr>
        <p:spPr>
          <a:xfrm rot="1155018">
            <a:off x="1730190" y="3898195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화살표: 오른쪽 46">
            <a:extLst>
              <a:ext uri="{FF2B5EF4-FFF2-40B4-BE49-F238E27FC236}">
                <a16:creationId xmlns:a16="http://schemas.microsoft.com/office/drawing/2014/main" id="{36415D64-2E10-44BB-9A9A-A8781954DB36}"/>
              </a:ext>
            </a:extLst>
          </p:cNvPr>
          <p:cNvSpPr/>
          <p:nvPr/>
        </p:nvSpPr>
        <p:spPr>
          <a:xfrm>
            <a:off x="4097228" y="525393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화살표: 오른쪽 46">
            <a:extLst>
              <a:ext uri="{FF2B5EF4-FFF2-40B4-BE49-F238E27FC236}">
                <a16:creationId xmlns:a16="http://schemas.microsoft.com/office/drawing/2014/main" id="{36415D64-2E10-44BB-9A9A-A8781954DB36}"/>
              </a:ext>
            </a:extLst>
          </p:cNvPr>
          <p:cNvSpPr/>
          <p:nvPr/>
        </p:nvSpPr>
        <p:spPr>
          <a:xfrm>
            <a:off x="4097228" y="5907759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5027191" y="117859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프로필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5022179" y="1667019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희망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서비스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등록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5027190" y="3935001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프로필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3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5027189" y="5484161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제안서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알림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7329364" y="117858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상세정보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확인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5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7379787" y="1649824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검색 및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추천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6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8852740" y="1667019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조회 및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제안서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송출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1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10325694" y="1649825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결제 및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평가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7405273" y="3951628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상세정보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확인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7405274" y="5484161"/>
            <a:ext cx="1252985" cy="133487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승인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en-US" altLang="ko-KR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Or</a:t>
            </a: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210 맨발의청춘 R" pitchFamily="18" charset="-127"/>
                <a:ea typeface="210 맨발의청춘 R" pitchFamily="18" charset="-127"/>
              </a:rPr>
              <a:t>거절</a:t>
            </a:r>
            <a:endParaRPr lang="en-US" altLang="ko-KR" sz="2000" dirty="0">
              <a:solidFill>
                <a:prstClr val="black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5" name="화살표: 오른쪽 49">
            <a:extLst>
              <a:ext uri="{FF2B5EF4-FFF2-40B4-BE49-F238E27FC236}">
                <a16:creationId xmlns:a16="http://schemas.microsoft.com/office/drawing/2014/main" id="{8100CB5F-D7F0-48FA-A3E6-D3B8FEAD767C}"/>
              </a:ext>
            </a:extLst>
          </p:cNvPr>
          <p:cNvSpPr/>
          <p:nvPr/>
        </p:nvSpPr>
        <p:spPr>
          <a:xfrm>
            <a:off x="6475313" y="4312976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화살표: 오른쪽 49">
            <a:extLst>
              <a:ext uri="{FF2B5EF4-FFF2-40B4-BE49-F238E27FC236}">
                <a16:creationId xmlns:a16="http://schemas.microsoft.com/office/drawing/2014/main" id="{8100CB5F-D7F0-48FA-A3E6-D3B8FEAD767C}"/>
              </a:ext>
            </a:extLst>
          </p:cNvPr>
          <p:cNvSpPr/>
          <p:nvPr/>
        </p:nvSpPr>
        <p:spPr>
          <a:xfrm>
            <a:off x="6475313" y="5909072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화살표: 오른쪽 46">
            <a:extLst>
              <a:ext uri="{FF2B5EF4-FFF2-40B4-BE49-F238E27FC236}">
                <a16:creationId xmlns:a16="http://schemas.microsoft.com/office/drawing/2014/main" id="{36415D64-2E10-44BB-9A9A-A8781954DB36}"/>
              </a:ext>
            </a:extLst>
          </p:cNvPr>
          <p:cNvSpPr/>
          <p:nvPr/>
        </p:nvSpPr>
        <p:spPr>
          <a:xfrm>
            <a:off x="6475313" y="554466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화살표: 오른쪽 46">
            <a:extLst>
              <a:ext uri="{FF2B5EF4-FFF2-40B4-BE49-F238E27FC236}">
                <a16:creationId xmlns:a16="http://schemas.microsoft.com/office/drawing/2014/main" id="{36415D64-2E10-44BB-9A9A-A8781954DB36}"/>
              </a:ext>
            </a:extLst>
          </p:cNvPr>
          <p:cNvSpPr/>
          <p:nvPr/>
        </p:nvSpPr>
        <p:spPr>
          <a:xfrm>
            <a:off x="6475313" y="2057359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0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0" y="1333141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46B0A-A0EB-4D50-BA00-126E4ABF5FBA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3C93A-D3DA-4302-A9EA-B67A7338149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Work Flow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446" y="3889868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제공자 가입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939746" y="2828434"/>
            <a:ext cx="2398036" cy="1028532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결제 진행 및 평가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8" name="모서리가 둥근 직사각형 29">
            <a:extLst>
              <a:ext uri="{FF2B5EF4-FFF2-40B4-BE49-F238E27FC236}">
                <a16:creationId xmlns:a16="http://schemas.microsoft.com/office/drawing/2014/main" id="{C032F1BA-940D-4B02-A9E8-A5E116D61479}"/>
              </a:ext>
            </a:extLst>
          </p:cNvPr>
          <p:cNvSpPr/>
          <p:nvPr/>
        </p:nvSpPr>
        <p:spPr>
          <a:xfrm>
            <a:off x="564446" y="1978778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이용자 가입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2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3409440" y="1978778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희망 서비스 등록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3409440" y="3908062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이용자의 제안서에 대한 알림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7" name="모서리가 둥근 직사각형 29">
            <a:extLst>
              <a:ext uri="{FF2B5EF4-FFF2-40B4-BE49-F238E27FC236}">
                <a16:creationId xmlns:a16="http://schemas.microsoft.com/office/drawing/2014/main" id="{883EE604-40C7-429E-B200-8AF644DD3333}"/>
              </a:ext>
            </a:extLst>
          </p:cNvPr>
          <p:cNvSpPr/>
          <p:nvPr/>
        </p:nvSpPr>
        <p:spPr>
          <a:xfrm>
            <a:off x="6348218" y="3905109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제공자의 승인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0" name="모서리가 둥근 직사각형 29">
            <a:extLst>
              <a:ext uri="{FF2B5EF4-FFF2-40B4-BE49-F238E27FC236}">
                <a16:creationId xmlns:a16="http://schemas.microsoft.com/office/drawing/2014/main" id="{DE47C07C-0DDC-4053-B185-533B1D186ACE}"/>
              </a:ext>
            </a:extLst>
          </p:cNvPr>
          <p:cNvSpPr/>
          <p:nvPr/>
        </p:nvSpPr>
        <p:spPr>
          <a:xfrm>
            <a:off x="6348218" y="1978778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제공자 검색 및 추천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제안서 송출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96D6681-3F4D-4C39-BD4A-CE94F6DE56D0}"/>
              </a:ext>
            </a:extLst>
          </p:cNvPr>
          <p:cNvSpPr/>
          <p:nvPr/>
        </p:nvSpPr>
        <p:spPr>
          <a:xfrm>
            <a:off x="2855503" y="2201093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7115B10-A673-43ED-BA78-EB72599259C9}"/>
              </a:ext>
            </a:extLst>
          </p:cNvPr>
          <p:cNvSpPr/>
          <p:nvPr/>
        </p:nvSpPr>
        <p:spPr>
          <a:xfrm>
            <a:off x="5657130" y="2180942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6415D64-2E10-44BB-9A9A-A8781954DB36}"/>
              </a:ext>
            </a:extLst>
          </p:cNvPr>
          <p:cNvSpPr/>
          <p:nvPr/>
        </p:nvSpPr>
        <p:spPr>
          <a:xfrm>
            <a:off x="5675683" y="4130538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E5E24CE-DCCE-432D-BBCC-736528D225DA}"/>
              </a:ext>
            </a:extLst>
          </p:cNvPr>
          <p:cNvSpPr/>
          <p:nvPr/>
        </p:nvSpPr>
        <p:spPr>
          <a:xfrm>
            <a:off x="2785254" y="4184490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6B31428-3795-4687-B4CF-10913B94E4F2}"/>
              </a:ext>
            </a:extLst>
          </p:cNvPr>
          <p:cNvSpPr/>
          <p:nvPr/>
        </p:nvSpPr>
        <p:spPr>
          <a:xfrm rot="2534243">
            <a:off x="8535535" y="2539261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8100CB5F-D7F0-48FA-A3E6-D3B8FEAD767C}"/>
              </a:ext>
            </a:extLst>
          </p:cNvPr>
          <p:cNvSpPr/>
          <p:nvPr/>
        </p:nvSpPr>
        <p:spPr>
          <a:xfrm rot="18828371">
            <a:off x="8476322" y="3686649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1AD8F9-46B9-40D6-B9EA-958D090EDE3E}"/>
              </a:ext>
            </a:extLst>
          </p:cNvPr>
          <p:cNvCxnSpPr/>
          <p:nvPr/>
        </p:nvCxnSpPr>
        <p:spPr>
          <a:xfrm flipH="1">
            <a:off x="4854338" y="2980806"/>
            <a:ext cx="1556167" cy="92430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9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FFA33C-3F92-4EF7-A085-49D0994641B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580828"/>
            <a:ext cx="6882066" cy="49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7704963" y="1296074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  및 로그인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B1F887-9037-479A-A429-C0F4FBE3511A}"/>
              </a:ext>
            </a:extLst>
          </p:cNvPr>
          <p:cNvSpPr/>
          <p:nvPr/>
        </p:nvSpPr>
        <p:spPr>
          <a:xfrm>
            <a:off x="327611" y="1843840"/>
            <a:ext cx="6256424" cy="598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DFB4BB-3128-4143-9745-F1F5B9DD30C1}"/>
              </a:ext>
            </a:extLst>
          </p:cNvPr>
          <p:cNvSpPr/>
          <p:nvPr/>
        </p:nvSpPr>
        <p:spPr>
          <a:xfrm>
            <a:off x="327611" y="2529449"/>
            <a:ext cx="6256424" cy="598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A719CBD-FE4B-453C-9F38-CA1DE97FC747}"/>
              </a:ext>
            </a:extLst>
          </p:cNvPr>
          <p:cNvSpPr/>
          <p:nvPr/>
        </p:nvSpPr>
        <p:spPr>
          <a:xfrm>
            <a:off x="358849" y="3316713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502CE-EA2E-459F-99DF-36BA173D8A9C}"/>
              </a:ext>
            </a:extLst>
          </p:cNvPr>
          <p:cNvSpPr txBox="1"/>
          <p:nvPr/>
        </p:nvSpPr>
        <p:spPr>
          <a:xfrm>
            <a:off x="2668177" y="3327967"/>
            <a:ext cx="168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 in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A69691-A454-4662-BCF4-37CD96017483}"/>
              </a:ext>
            </a:extLst>
          </p:cNvPr>
          <p:cNvSpPr/>
          <p:nvPr/>
        </p:nvSpPr>
        <p:spPr>
          <a:xfrm>
            <a:off x="347357" y="2517094"/>
            <a:ext cx="1125275" cy="598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0575207-1C87-4E02-B480-80B8EBBA60BB}"/>
              </a:ext>
            </a:extLst>
          </p:cNvPr>
          <p:cNvSpPr/>
          <p:nvPr/>
        </p:nvSpPr>
        <p:spPr>
          <a:xfrm>
            <a:off x="321771" y="1856195"/>
            <a:ext cx="1139297" cy="598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3929C6-5879-4915-9CE7-4F627AA994C7}"/>
              </a:ext>
            </a:extLst>
          </p:cNvPr>
          <p:cNvSpPr txBox="1"/>
          <p:nvPr/>
        </p:nvSpPr>
        <p:spPr>
          <a:xfrm>
            <a:off x="405710" y="1961632"/>
            <a:ext cx="135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Name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4D4F17-16B5-4F3F-8B07-A1D2BE2D03A1}"/>
              </a:ext>
            </a:extLst>
          </p:cNvPr>
          <p:cNvSpPr txBox="1"/>
          <p:nvPr/>
        </p:nvSpPr>
        <p:spPr>
          <a:xfrm>
            <a:off x="297632" y="2642785"/>
            <a:ext cx="177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password</a:t>
            </a:r>
            <a:endParaRPr lang="ko-KR" altLang="en-US" sz="1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EA501-7188-46F9-B890-238EB8C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88" y="5455331"/>
            <a:ext cx="560122" cy="56512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52EC85B-A204-4948-8B09-485B3F3055EF}"/>
              </a:ext>
            </a:extLst>
          </p:cNvPr>
          <p:cNvSpPr txBox="1"/>
          <p:nvPr/>
        </p:nvSpPr>
        <p:spPr>
          <a:xfrm>
            <a:off x="1509599" y="5577357"/>
            <a:ext cx="222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with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7037C6-0F62-43F1-9B39-27C715DCFDEB}"/>
              </a:ext>
            </a:extLst>
          </p:cNvPr>
          <p:cNvSpPr/>
          <p:nvPr/>
        </p:nvSpPr>
        <p:spPr>
          <a:xfrm>
            <a:off x="358849" y="3878558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A18DC-CD7B-4B9D-8685-B17436FC2B44}"/>
              </a:ext>
            </a:extLst>
          </p:cNvPr>
          <p:cNvSpPr txBox="1"/>
          <p:nvPr/>
        </p:nvSpPr>
        <p:spPr>
          <a:xfrm>
            <a:off x="2668177" y="3887684"/>
            <a:ext cx="168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 up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BA0A9-74F2-4A2B-8645-9CAC93799DE3}"/>
              </a:ext>
            </a:extLst>
          </p:cNvPr>
          <p:cNvSpPr/>
          <p:nvPr/>
        </p:nvSpPr>
        <p:spPr>
          <a:xfrm>
            <a:off x="358849" y="4462343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9A20E7-4FFE-4BEE-A54B-7AE95D64512A}"/>
              </a:ext>
            </a:extLst>
          </p:cNvPr>
          <p:cNvSpPr txBox="1"/>
          <p:nvPr/>
        </p:nvSpPr>
        <p:spPr>
          <a:xfrm>
            <a:off x="1944388" y="4466502"/>
            <a:ext cx="313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Join us for seller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872C6-B2F9-425D-94B5-9E79889F03FA}"/>
              </a:ext>
            </a:extLst>
          </p:cNvPr>
          <p:cNvSpPr txBox="1"/>
          <p:nvPr/>
        </p:nvSpPr>
        <p:spPr>
          <a:xfrm>
            <a:off x="3668115" y="6058114"/>
            <a:ext cx="177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Click here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D57379-9B50-4FC5-B167-3DE65CD105D0}"/>
              </a:ext>
            </a:extLst>
          </p:cNvPr>
          <p:cNvSpPr txBox="1"/>
          <p:nvPr/>
        </p:nvSpPr>
        <p:spPr>
          <a:xfrm>
            <a:off x="5341222" y="5260071"/>
            <a:ext cx="14700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Language</a:t>
            </a:r>
          </a:p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English</a:t>
            </a:r>
          </a:p>
          <a:p>
            <a:pPr algn="ctr"/>
            <a:r>
              <a:rPr lang="ko-KR" altLang="en-US" sz="1200" b="1" dirty="0">
                <a:latin typeface="210 맨발의청춘 R" pitchFamily="18" charset="-127"/>
                <a:ea typeface="210 맨발의청춘 R" pitchFamily="18" charset="-127"/>
              </a:rPr>
              <a:t>外國人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4186D-4395-455F-BB77-241239ED8747}"/>
              </a:ext>
            </a:extLst>
          </p:cNvPr>
          <p:cNvSpPr txBox="1"/>
          <p:nvPr/>
        </p:nvSpPr>
        <p:spPr>
          <a:xfrm>
            <a:off x="7636781" y="4000626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 회원 가입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1348BD-71FB-43A5-B1DC-9A9D81ECA3A1}"/>
              </a:ext>
            </a:extLst>
          </p:cNvPr>
          <p:cNvCxnSpPr/>
          <p:nvPr/>
        </p:nvCxnSpPr>
        <p:spPr>
          <a:xfrm>
            <a:off x="6611767" y="4104378"/>
            <a:ext cx="928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93533F-0D9E-4470-AE14-5148A1CD7D1F}"/>
              </a:ext>
            </a:extLst>
          </p:cNvPr>
          <p:cNvCxnSpPr/>
          <p:nvPr/>
        </p:nvCxnSpPr>
        <p:spPr>
          <a:xfrm>
            <a:off x="6618393" y="4680846"/>
            <a:ext cx="928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88CBDA-64B3-4387-8A2A-1A554F536573}"/>
              </a:ext>
            </a:extLst>
          </p:cNvPr>
          <p:cNvSpPr txBox="1"/>
          <p:nvPr/>
        </p:nvSpPr>
        <p:spPr>
          <a:xfrm>
            <a:off x="7612199" y="4543257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제공자 회원 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FAF72-B89A-4F98-97AB-14F6C6A783FD}"/>
              </a:ext>
            </a:extLst>
          </p:cNvPr>
          <p:cNvSpPr txBox="1"/>
          <p:nvPr/>
        </p:nvSpPr>
        <p:spPr>
          <a:xfrm>
            <a:off x="7433969" y="5675098"/>
            <a:ext cx="414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중국어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 총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 국어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 이후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Facebook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로그인 기능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8A2A78-A174-4100-BB5C-5189FD6DCA8E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F9CA5EB-E072-451A-A340-097352E792EA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A2677E8-E04E-4D83-816F-3400BC1AAB34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7CC8AE-E146-47C8-9348-851BDB4A2564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0A5F30-A284-498A-AED4-158BD265AF1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7F1417-C4B4-47C4-BECF-4404852AF326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9EC652D-BB11-4FD8-9169-6150292AC639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26FA-ACD3-4085-BA94-CC08C32004F4}"/>
              </a:ext>
            </a:extLst>
          </p:cNvPr>
          <p:cNvSpPr txBox="1"/>
          <p:nvPr/>
        </p:nvSpPr>
        <p:spPr>
          <a:xfrm>
            <a:off x="76007" y="1097697"/>
            <a:ext cx="1958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927D8F-FDEF-41D1-A09D-BEC6B8FEEDD7}"/>
              </a:ext>
            </a:extLst>
          </p:cNvPr>
          <p:cNvSpPr/>
          <p:nvPr/>
        </p:nvSpPr>
        <p:spPr>
          <a:xfrm>
            <a:off x="5480884" y="5273773"/>
            <a:ext cx="1230231" cy="105275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EA98EA-72C4-4970-8482-DCF6FC214C90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DAF961-3578-4110-822C-577C700CAF8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505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362" y="1646454"/>
            <a:ext cx="6882066" cy="490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33">
            <a:extLst>
              <a:ext uri="{FF2B5EF4-FFF2-40B4-BE49-F238E27FC236}">
                <a16:creationId xmlns:a16="http://schemas.microsoft.com/office/drawing/2014/main" id="{3C97FC80-9C23-429C-A07F-FA58B52BF043}"/>
              </a:ext>
            </a:extLst>
          </p:cNvPr>
          <p:cNvGrpSpPr/>
          <p:nvPr/>
        </p:nvGrpSpPr>
        <p:grpSpPr>
          <a:xfrm>
            <a:off x="321766" y="2060462"/>
            <a:ext cx="6229486" cy="4449563"/>
            <a:chOff x="730233" y="2214685"/>
            <a:chExt cx="3692220" cy="3806603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1D49FCE-9D24-482B-957C-B451F9EB3BE3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C09EF79-2531-4A34-B619-8B87D21097C9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EEE7D4-456E-47D0-A691-5A70F5111549}"/>
              </a:ext>
            </a:extLst>
          </p:cNvPr>
          <p:cNvSpPr/>
          <p:nvPr/>
        </p:nvSpPr>
        <p:spPr>
          <a:xfrm>
            <a:off x="7258571" y="2068189"/>
            <a:ext cx="2736647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세부 정보 선택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장소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(or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거주지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pPr lvl="0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 가능 언어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가격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시간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서비스 카테고리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ko-KR" altLang="en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5EA84F-1BD5-4FF6-95A3-F6952DAD57D4}"/>
              </a:ext>
            </a:extLst>
          </p:cNvPr>
          <p:cNvSpPr/>
          <p:nvPr/>
        </p:nvSpPr>
        <p:spPr>
          <a:xfrm>
            <a:off x="4930578" y="6097775"/>
            <a:ext cx="1444401" cy="2904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C0F29-3825-4B85-A5AD-50D93DE5CFD1}"/>
              </a:ext>
            </a:extLst>
          </p:cNvPr>
          <p:cNvSpPr txBox="1"/>
          <p:nvPr/>
        </p:nvSpPr>
        <p:spPr>
          <a:xfrm>
            <a:off x="5062007" y="6064078"/>
            <a:ext cx="118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1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5" name="그룹 85">
            <a:extLst>
              <a:ext uri="{FF2B5EF4-FFF2-40B4-BE49-F238E27FC236}">
                <a16:creationId xmlns:a16="http://schemas.microsoft.com/office/drawing/2014/main" id="{97C4D40E-7B5C-48CD-AA9D-90DEE8104B01}"/>
              </a:ext>
            </a:extLst>
          </p:cNvPr>
          <p:cNvGrpSpPr/>
          <p:nvPr/>
        </p:nvGrpSpPr>
        <p:grpSpPr>
          <a:xfrm>
            <a:off x="2914063" y="2597773"/>
            <a:ext cx="3439547" cy="2932512"/>
            <a:chOff x="335841" y="2231785"/>
            <a:chExt cx="5025088" cy="2634160"/>
          </a:xfrm>
        </p:grpSpPr>
        <p:grpSp>
          <p:nvGrpSpPr>
            <p:cNvPr id="6" name="그룹 87">
              <a:extLst>
                <a:ext uri="{FF2B5EF4-FFF2-40B4-BE49-F238E27FC236}">
                  <a16:creationId xmlns:a16="http://schemas.microsoft.com/office/drawing/2014/main" id="{2B8084AF-D922-4346-A666-C431114929B3}"/>
                </a:ext>
              </a:extLst>
            </p:cNvPr>
            <p:cNvGrpSpPr/>
            <p:nvPr/>
          </p:nvGrpSpPr>
          <p:grpSpPr>
            <a:xfrm>
              <a:off x="335841" y="2268612"/>
              <a:ext cx="5013443" cy="2597333"/>
              <a:chOff x="6963912" y="1896407"/>
              <a:chExt cx="4551892" cy="2597333"/>
            </a:xfrm>
          </p:grpSpPr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2A534B6C-41A4-4436-BEEA-34FA5E367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963912" y="1896407"/>
                <a:ext cx="4551892" cy="2597333"/>
              </a:xfrm>
              <a:prstGeom prst="rect">
                <a:avLst/>
              </a:prstGeom>
            </p:spPr>
          </p:pic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50540AB5-143C-42C7-8F30-76FCF9AB34FA}"/>
                  </a:ext>
                </a:extLst>
              </p:cNvPr>
              <p:cNvSpPr/>
              <p:nvPr/>
            </p:nvSpPr>
            <p:spPr>
              <a:xfrm>
                <a:off x="7059828" y="2328829"/>
                <a:ext cx="3935154" cy="21302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C3AF02-E77A-468F-8626-0B8FD214D134}"/>
                </a:ext>
              </a:extLst>
            </p:cNvPr>
            <p:cNvSpPr txBox="1"/>
            <p:nvPr/>
          </p:nvSpPr>
          <p:spPr>
            <a:xfrm>
              <a:off x="484602" y="2574570"/>
              <a:ext cx="2764450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trip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B7431C-E8DA-4549-A82C-DF1AC988907E}"/>
                </a:ext>
              </a:extLst>
            </p:cNvPr>
            <p:cNvSpPr txBox="1"/>
            <p:nvPr/>
          </p:nvSpPr>
          <p:spPr>
            <a:xfrm>
              <a:off x="484602" y="4200774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Public document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A3C28A2-9AB0-411D-AD2E-330B15D4D501}"/>
                </a:ext>
              </a:extLst>
            </p:cNvPr>
            <p:cNvSpPr txBox="1"/>
            <p:nvPr/>
          </p:nvSpPr>
          <p:spPr>
            <a:xfrm>
              <a:off x="484602" y="2880841"/>
              <a:ext cx="433148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shopping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D896DA-F89B-4ECE-AEB5-7FE6105C2BE0}"/>
                </a:ext>
              </a:extLst>
            </p:cNvPr>
            <p:cNvSpPr txBox="1"/>
            <p:nvPr/>
          </p:nvSpPr>
          <p:spPr>
            <a:xfrm>
              <a:off x="484602" y="3408815"/>
              <a:ext cx="327054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Real estate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7CF3AA-F5FB-4B0E-874E-2363A3E4637C}"/>
                </a:ext>
              </a:extLst>
            </p:cNvPr>
            <p:cNvSpPr txBox="1"/>
            <p:nvPr/>
          </p:nvSpPr>
          <p:spPr>
            <a:xfrm>
              <a:off x="484602" y="3672802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Bank/ insurance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AAD7CC-CBC9-4D3E-B65D-F9BE4DD5C388}"/>
                </a:ext>
              </a:extLst>
            </p:cNvPr>
            <p:cNvSpPr txBox="1"/>
            <p:nvPr/>
          </p:nvSpPr>
          <p:spPr>
            <a:xfrm>
              <a:off x="484602" y="3144828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Study  abroad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4BC4B3-4060-4DBD-9EE2-407C267B1026}"/>
                </a:ext>
              </a:extLst>
            </p:cNvPr>
            <p:cNvSpPr txBox="1"/>
            <p:nvPr/>
          </p:nvSpPr>
          <p:spPr>
            <a:xfrm>
              <a:off x="484602" y="3936789"/>
              <a:ext cx="310524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Emergency/health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A817EF8-2045-4199-951F-69BE1CB3C89D}"/>
                </a:ext>
              </a:extLst>
            </p:cNvPr>
            <p:cNvSpPr/>
            <p:nvPr/>
          </p:nvSpPr>
          <p:spPr>
            <a:xfrm>
              <a:off x="347486" y="2231785"/>
              <a:ext cx="5013443" cy="26184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66D61D1-2006-4F1F-A43D-6C227895927F}"/>
                </a:ext>
              </a:extLst>
            </p:cNvPr>
            <p:cNvSpPr/>
            <p:nvPr/>
          </p:nvSpPr>
          <p:spPr>
            <a:xfrm>
              <a:off x="4855314" y="2642694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E024814-C497-483E-BC95-5542AF084BBE}"/>
                </a:ext>
              </a:extLst>
            </p:cNvPr>
            <p:cNvSpPr/>
            <p:nvPr/>
          </p:nvSpPr>
          <p:spPr>
            <a:xfrm>
              <a:off x="4855314" y="2888685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1B7FB5D-B412-48EC-B68D-A32B75DBB09D}"/>
                </a:ext>
              </a:extLst>
            </p:cNvPr>
            <p:cNvSpPr/>
            <p:nvPr/>
          </p:nvSpPr>
          <p:spPr>
            <a:xfrm>
              <a:off x="4855314" y="31346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B0C9910-9043-411C-B429-31B16ACAFB37}"/>
                </a:ext>
              </a:extLst>
            </p:cNvPr>
            <p:cNvSpPr/>
            <p:nvPr/>
          </p:nvSpPr>
          <p:spPr>
            <a:xfrm>
              <a:off x="4855314" y="3418401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B16D10-3C48-4612-9149-21B4A1640F44}"/>
                </a:ext>
              </a:extLst>
            </p:cNvPr>
            <p:cNvSpPr/>
            <p:nvPr/>
          </p:nvSpPr>
          <p:spPr>
            <a:xfrm>
              <a:off x="4855314" y="3687002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19555E7-F9B5-4625-89E0-37861FE414E5}"/>
                </a:ext>
              </a:extLst>
            </p:cNvPr>
            <p:cNvSpPr/>
            <p:nvPr/>
          </p:nvSpPr>
          <p:spPr>
            <a:xfrm>
              <a:off x="4855314" y="39052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4CB94C4-46E5-4FE1-94F2-1AC0E93CB918}"/>
                </a:ext>
              </a:extLst>
            </p:cNvPr>
            <p:cNvSpPr/>
            <p:nvPr/>
          </p:nvSpPr>
          <p:spPr>
            <a:xfrm>
              <a:off x="4855314" y="4191550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래픽 104" descr="확인 표시">
              <a:extLst>
                <a:ext uri="{FF2B5EF4-FFF2-40B4-BE49-F238E27FC236}">
                  <a16:creationId xmlns:a16="http://schemas.microsoft.com/office/drawing/2014/main" id="{0DE4D14B-1ED4-49DC-95D3-422A3B29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9208" y="3133755"/>
              <a:ext cx="176198" cy="17619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05458F1-79E5-4143-B74F-9C37566DFAE5}"/>
              </a:ext>
            </a:extLst>
          </p:cNvPr>
          <p:cNvSpPr txBox="1"/>
          <p:nvPr/>
        </p:nvSpPr>
        <p:spPr>
          <a:xfrm>
            <a:off x="251268" y="2656094"/>
            <a:ext cx="15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category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DAA3CE-B301-4334-BA40-CF8F79B746EE}"/>
              </a:ext>
            </a:extLst>
          </p:cNvPr>
          <p:cNvSpPr txBox="1"/>
          <p:nvPr/>
        </p:nvSpPr>
        <p:spPr>
          <a:xfrm>
            <a:off x="251268" y="2978218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location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DE7260F-F79A-43D4-A1AD-2587D631DCAD}"/>
              </a:ext>
            </a:extLst>
          </p:cNvPr>
          <p:cNvSpPr txBox="1"/>
          <p:nvPr/>
        </p:nvSpPr>
        <p:spPr>
          <a:xfrm>
            <a:off x="251268" y="3252376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language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235AF9E-3449-4BE0-B385-B71F97252DB2}"/>
              </a:ext>
            </a:extLst>
          </p:cNvPr>
          <p:cNvCxnSpPr>
            <a:cxnSpLocks/>
          </p:cNvCxnSpPr>
          <p:nvPr/>
        </p:nvCxnSpPr>
        <p:spPr>
          <a:xfrm>
            <a:off x="310721" y="2983608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BA6CB4EC-09DE-464D-BA66-E5A839BED701}"/>
              </a:ext>
            </a:extLst>
          </p:cNvPr>
          <p:cNvCxnSpPr>
            <a:cxnSpLocks/>
          </p:cNvCxnSpPr>
          <p:nvPr/>
        </p:nvCxnSpPr>
        <p:spPr>
          <a:xfrm>
            <a:off x="310721" y="3266166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91CF13A-F2AD-4670-A52C-9B15D5D46349}"/>
              </a:ext>
            </a:extLst>
          </p:cNvPr>
          <p:cNvCxnSpPr>
            <a:cxnSpLocks/>
          </p:cNvCxnSpPr>
          <p:nvPr/>
        </p:nvCxnSpPr>
        <p:spPr>
          <a:xfrm>
            <a:off x="310721" y="3548724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9A88E6E-E99F-48F4-B306-C701D1E1AA69}"/>
              </a:ext>
            </a:extLst>
          </p:cNvPr>
          <p:cNvCxnSpPr>
            <a:cxnSpLocks/>
          </p:cNvCxnSpPr>
          <p:nvPr/>
        </p:nvCxnSpPr>
        <p:spPr>
          <a:xfrm>
            <a:off x="310721" y="3831282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499BD99-DBAF-4117-A387-A7463F57E361}"/>
              </a:ext>
            </a:extLst>
          </p:cNvPr>
          <p:cNvSpPr txBox="1"/>
          <p:nvPr/>
        </p:nvSpPr>
        <p:spPr>
          <a:xfrm>
            <a:off x="251268" y="3508719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price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AE87665-5FA9-445B-B731-A31372FF9822}"/>
              </a:ext>
            </a:extLst>
          </p:cNvPr>
          <p:cNvCxnSpPr>
            <a:cxnSpLocks/>
          </p:cNvCxnSpPr>
          <p:nvPr/>
        </p:nvCxnSpPr>
        <p:spPr>
          <a:xfrm>
            <a:off x="310721" y="4113841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770215E-EC61-4879-8B79-4485BB59F415}"/>
              </a:ext>
            </a:extLst>
          </p:cNvPr>
          <p:cNvSpPr txBox="1"/>
          <p:nvPr/>
        </p:nvSpPr>
        <p:spPr>
          <a:xfrm>
            <a:off x="251268" y="3792347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intro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58608-3239-4EC6-BF97-E1CEE2B3DB6A}"/>
              </a:ext>
            </a:extLst>
          </p:cNvPr>
          <p:cNvSpPr txBox="1"/>
          <p:nvPr/>
        </p:nvSpPr>
        <p:spPr>
          <a:xfrm>
            <a:off x="261013" y="2103137"/>
            <a:ext cx="34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Add your info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7F1F3F0-5197-4A03-8D38-647EEB7CF3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10" y="3026086"/>
            <a:ext cx="228112" cy="2281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851540-D29E-468D-8E87-875A02908339}"/>
              </a:ext>
            </a:extLst>
          </p:cNvPr>
          <p:cNvSpPr txBox="1"/>
          <p:nvPr/>
        </p:nvSpPr>
        <p:spPr>
          <a:xfrm>
            <a:off x="7933171" y="1233706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서비스 등록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A270929-8A03-4C6F-B2C0-177FA3DD8644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4AE4C67-C359-444A-ABFE-A7E8EBD9CE6A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9EDEBBE-35E3-4166-A714-1CED07CB2268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349732-F64E-4206-98FC-641E4CBD97A4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95D4B-909C-436B-BB06-6DA0BD93811B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E4B5E2-8B9A-4A51-876D-B2C5D904970C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3A0CEC-B7A3-4C43-8013-0A81C94BA574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26FA-ACD3-4085-BA94-CC08C32004F4}"/>
              </a:ext>
            </a:extLst>
          </p:cNvPr>
          <p:cNvSpPr txBox="1"/>
          <p:nvPr/>
        </p:nvSpPr>
        <p:spPr>
          <a:xfrm>
            <a:off x="76007" y="1090894"/>
            <a:ext cx="288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608F21A-BD25-41AB-B1A0-5F1741B894B3}"/>
              </a:ext>
            </a:extLst>
          </p:cNvPr>
          <p:cNvCxnSpPr>
            <a:cxnSpLocks/>
          </p:cNvCxnSpPr>
          <p:nvPr/>
        </p:nvCxnSpPr>
        <p:spPr>
          <a:xfrm>
            <a:off x="349538" y="2008036"/>
            <a:ext cx="2603342" cy="159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0813A41-E512-46EB-8879-56B294992269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EE399C4-F379-4A17-9B59-D315189D4890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90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CB6020-6AFF-4D2A-8DEA-38F419992EC4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5248EA-2ED9-4DBC-B309-6ECBF64EF469}"/>
              </a:ext>
            </a:extLst>
          </p:cNvPr>
          <p:cNvSpPr/>
          <p:nvPr/>
        </p:nvSpPr>
        <p:spPr>
          <a:xfrm>
            <a:off x="64362" y="1646454"/>
            <a:ext cx="6882066" cy="490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ADC99B8-B8F3-4F74-9367-73D6758EE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14" y="2412218"/>
            <a:ext cx="1296324" cy="129632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13AB99-DD55-4714-8889-9B4992528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8" y="2469293"/>
            <a:ext cx="1238591" cy="12385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265A6C-116D-4D42-97A1-D101AA366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5" y="4264132"/>
            <a:ext cx="1184293" cy="11842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4882EE-44F0-43D7-8524-00BF777CDE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47" y="2373945"/>
            <a:ext cx="1315743" cy="131574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E02365F-9DC1-41DA-B9E2-D4615B37D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54" y="4150887"/>
            <a:ext cx="1208330" cy="139381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4FBDC1-65B1-40F4-8B11-7F490DD866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19" y="4256023"/>
            <a:ext cx="1507082" cy="125482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0909278-3194-44EB-82AA-F5D758A562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99" y="2314070"/>
            <a:ext cx="1393814" cy="139381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EEE7D4-456E-47D0-A691-5A70F5111549}"/>
              </a:ext>
            </a:extLst>
          </p:cNvPr>
          <p:cNvSpPr/>
          <p:nvPr/>
        </p:nvSpPr>
        <p:spPr>
          <a:xfrm>
            <a:off x="7777753" y="1407107"/>
            <a:ext cx="285366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금융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처리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공공행정 처리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가이드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부동산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통역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</a:p>
          <a:p>
            <a:pPr lvl="0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299BD2B-07D7-4E3D-8FDD-D3A2FB189F18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971BF2A-D581-4625-8AEF-08190ABAEE59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95AA620-A177-4868-89D1-9B58CE0935F6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DBA850-38BB-4558-B42A-99E1E881F131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3D9440-C2AC-4A40-8C72-0B900DEA129A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720AE1-BAF0-409A-8420-63D452E723A7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354916-BBF7-41FF-B5CF-F8ADB902FA3A}"/>
              </a:ext>
            </a:extLst>
          </p:cNvPr>
          <p:cNvSpPr/>
          <p:nvPr/>
        </p:nvSpPr>
        <p:spPr>
          <a:xfrm>
            <a:off x="5105766" y="4463073"/>
            <a:ext cx="11528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etc</a:t>
            </a:r>
            <a:endParaRPr lang="ko-KR" altLang="en-US" sz="4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0A3236-FBB5-4E39-A4B7-BD9A62D2DEB5}"/>
              </a:ext>
            </a:extLst>
          </p:cNvPr>
          <p:cNvSpPr txBox="1"/>
          <p:nvPr/>
        </p:nvSpPr>
        <p:spPr>
          <a:xfrm>
            <a:off x="7812041" y="1219690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category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13F3EF8-8304-4C66-8ACB-0920B9DC080E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939C5F-CBD8-47DD-9EA5-F8A5CB73F875}"/>
              </a:ext>
            </a:extLst>
          </p:cNvPr>
          <p:cNvSpPr txBox="1"/>
          <p:nvPr/>
        </p:nvSpPr>
        <p:spPr>
          <a:xfrm>
            <a:off x="115303" y="1098973"/>
            <a:ext cx="321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Category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8341A86-4DE8-45F3-BA3C-E151FB5722D2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A2531B-1DCE-4687-AB40-128E48D826F6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0555DC-F7C8-4977-8674-86E20B25A558}"/>
              </a:ext>
            </a:extLst>
          </p:cNvPr>
          <p:cNvSpPr/>
          <p:nvPr/>
        </p:nvSpPr>
        <p:spPr>
          <a:xfrm>
            <a:off x="115304" y="1952786"/>
            <a:ext cx="6484280" cy="411671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7C62C1A-1E6E-4BDE-87E6-B154196FA280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1F181A-03B1-4F02-BCF2-8BEA898112D0}"/>
              </a:ext>
            </a:extLst>
          </p:cNvPr>
          <p:cNvSpPr/>
          <p:nvPr/>
        </p:nvSpPr>
        <p:spPr>
          <a:xfrm>
            <a:off x="0" y="1655301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FD759C-B041-4584-87DB-F4096096BFF5}"/>
              </a:ext>
            </a:extLst>
          </p:cNvPr>
          <p:cNvSpPr/>
          <p:nvPr/>
        </p:nvSpPr>
        <p:spPr>
          <a:xfrm>
            <a:off x="5303399" y="2240648"/>
            <a:ext cx="57695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i="1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personalization</a:t>
            </a:r>
            <a:endParaRPr lang="ko-KR" altLang="en-US" sz="5400" i="1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2AB741-61FD-4990-86D7-72DC35374A0A}"/>
              </a:ext>
            </a:extLst>
          </p:cNvPr>
          <p:cNvSpPr/>
          <p:nvPr/>
        </p:nvSpPr>
        <p:spPr>
          <a:xfrm>
            <a:off x="5017136" y="3694022"/>
            <a:ext cx="6622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-Platform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형태의 전자 상거래 시스템으로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이용자가 자신에 알맞은 서비스를 빠르고 쉽게 검색할 수 있어야 함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카테고리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등 많은 경우의 수 존재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검색의 어려움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위치 데이터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과거 데이터를 분석해 이용자에 알맞은 제공자 추천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알고리즘 개발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E0DE9E-2FA3-4856-B05A-D3BB8314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9" y="2321197"/>
            <a:ext cx="3632447" cy="30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9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2361483"/>
            <a:ext cx="6882066" cy="423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122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B1F887-9037-479A-A429-C0F4FBE3511A}"/>
              </a:ext>
            </a:extLst>
          </p:cNvPr>
          <p:cNvSpPr/>
          <p:nvPr/>
        </p:nvSpPr>
        <p:spPr>
          <a:xfrm>
            <a:off x="347638" y="1655770"/>
            <a:ext cx="6127785" cy="59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7A422-E389-464C-83D8-415112D5DDF3}"/>
              </a:ext>
            </a:extLst>
          </p:cNvPr>
          <p:cNvSpPr/>
          <p:nvPr/>
        </p:nvSpPr>
        <p:spPr>
          <a:xfrm>
            <a:off x="5349284" y="1655769"/>
            <a:ext cx="1139297" cy="5980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80CF8A-A07F-414E-A12B-DE990927DC89}"/>
              </a:ext>
            </a:extLst>
          </p:cNvPr>
          <p:cNvSpPr txBox="1"/>
          <p:nvPr/>
        </p:nvSpPr>
        <p:spPr>
          <a:xfrm>
            <a:off x="5437882" y="1734521"/>
            <a:ext cx="113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start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ADC99B8-B8F3-4F74-9367-73D6758EE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96" y="5185186"/>
            <a:ext cx="742534" cy="74253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13AB99-DD55-4714-8889-9B4992528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8" y="5174061"/>
            <a:ext cx="709465" cy="70946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265A6C-116D-4D42-97A1-D101AA366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2" y="5174061"/>
            <a:ext cx="678362" cy="6783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4882EE-44F0-43D7-8524-00BF777CD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00" y="5174061"/>
            <a:ext cx="753659" cy="7536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E02365F-9DC1-41DA-B9E2-D4615B37D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22" y="5174060"/>
            <a:ext cx="692130" cy="7983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4FBDC1-65B1-40F4-8B11-7F490DD86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08" y="5174061"/>
            <a:ext cx="863257" cy="71876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8045539-6F40-4D7F-B13F-837BD110CF5F}"/>
              </a:ext>
            </a:extLst>
          </p:cNvPr>
          <p:cNvSpPr txBox="1"/>
          <p:nvPr/>
        </p:nvSpPr>
        <p:spPr>
          <a:xfrm>
            <a:off x="173046" y="6143939"/>
            <a:ext cx="968922" cy="3883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trip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2591CC-C402-472B-9B51-913A66AF0E03}"/>
              </a:ext>
            </a:extLst>
          </p:cNvPr>
          <p:cNvSpPr txBox="1"/>
          <p:nvPr/>
        </p:nvSpPr>
        <p:spPr>
          <a:xfrm>
            <a:off x="1109338" y="6167459"/>
            <a:ext cx="1204777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Public document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157AFF-5AF7-4948-84F2-89407CB3D89D}"/>
              </a:ext>
            </a:extLst>
          </p:cNvPr>
          <p:cNvSpPr txBox="1"/>
          <p:nvPr/>
        </p:nvSpPr>
        <p:spPr>
          <a:xfrm>
            <a:off x="2027950" y="6162123"/>
            <a:ext cx="15181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shopping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29FF75-AF1C-4AC9-BC0D-631EBEF420C5}"/>
              </a:ext>
            </a:extLst>
          </p:cNvPr>
          <p:cNvSpPr txBox="1"/>
          <p:nvPr/>
        </p:nvSpPr>
        <p:spPr>
          <a:xfrm>
            <a:off x="5902270" y="6150891"/>
            <a:ext cx="114630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Real estate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559688-7ED6-47C2-803F-FFC5CB37CF27}"/>
              </a:ext>
            </a:extLst>
          </p:cNvPr>
          <p:cNvSpPr txBox="1"/>
          <p:nvPr/>
        </p:nvSpPr>
        <p:spPr>
          <a:xfrm>
            <a:off x="5081338" y="6107577"/>
            <a:ext cx="12047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Bank/ insurance</a:t>
            </a:r>
            <a:endParaRPr lang="ko-KR" altLang="en-US" sz="1200" b="1" dirty="0">
              <a:latin typeface="+mj-lt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0909278-3194-44EB-82AA-F5D758A56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91" y="5158943"/>
            <a:ext cx="798375" cy="7983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F84C08-EF9D-421A-A620-249358E5558C}"/>
              </a:ext>
            </a:extLst>
          </p:cNvPr>
          <p:cNvSpPr txBox="1"/>
          <p:nvPr/>
        </p:nvSpPr>
        <p:spPr>
          <a:xfrm>
            <a:off x="4177906" y="6087103"/>
            <a:ext cx="12047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Study </a:t>
            </a:r>
          </a:p>
          <a:p>
            <a:r>
              <a:rPr lang="en-US" altLang="ko-KR" sz="1200" b="1" dirty="0">
                <a:latin typeface="+mj-lt"/>
              </a:rPr>
              <a:t>abroad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F59950-9A45-4A7E-B0A9-D2D3B206B627}"/>
              </a:ext>
            </a:extLst>
          </p:cNvPr>
          <p:cNvSpPr txBox="1"/>
          <p:nvPr/>
        </p:nvSpPr>
        <p:spPr>
          <a:xfrm>
            <a:off x="2989520" y="6106356"/>
            <a:ext cx="10883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Emergency/</a:t>
            </a:r>
          </a:p>
          <a:p>
            <a:r>
              <a:rPr lang="en-US" altLang="ko-KR" sz="1200" b="1" dirty="0">
                <a:latin typeface="+mj-lt"/>
              </a:rPr>
              <a:t>health</a:t>
            </a:r>
            <a:endParaRPr lang="ko-KR" altLang="en-US" sz="1200" b="1" dirty="0"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B8D910-B997-41D6-9A12-12AFE8D13BE3}"/>
              </a:ext>
            </a:extLst>
          </p:cNvPr>
          <p:cNvGrpSpPr/>
          <p:nvPr/>
        </p:nvGrpSpPr>
        <p:grpSpPr>
          <a:xfrm>
            <a:off x="334480" y="1750362"/>
            <a:ext cx="5025088" cy="3121237"/>
            <a:chOff x="335841" y="1744708"/>
            <a:chExt cx="5025088" cy="31212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9871C1-ABCA-422F-A86C-74F560D790D3}"/>
                </a:ext>
              </a:extLst>
            </p:cNvPr>
            <p:cNvSpPr txBox="1"/>
            <p:nvPr/>
          </p:nvSpPr>
          <p:spPr>
            <a:xfrm>
              <a:off x="449393" y="1744708"/>
              <a:ext cx="4126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서비스 분야 선택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6623D97-4239-4D88-A9DE-FA5CAEADAD90}"/>
                </a:ext>
              </a:extLst>
            </p:cNvPr>
            <p:cNvGrpSpPr/>
            <p:nvPr/>
          </p:nvGrpSpPr>
          <p:grpSpPr>
            <a:xfrm>
              <a:off x="335841" y="2268612"/>
              <a:ext cx="5013443" cy="2597333"/>
              <a:chOff x="6963912" y="1896407"/>
              <a:chExt cx="4551892" cy="259733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422CC47-7332-4292-97B7-503F5A06B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63912" y="1896407"/>
                <a:ext cx="4551892" cy="2597333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04E3FC9-8F69-4E71-9F0E-DC6CB92C9B63}"/>
                  </a:ext>
                </a:extLst>
              </p:cNvPr>
              <p:cNvSpPr/>
              <p:nvPr/>
            </p:nvSpPr>
            <p:spPr>
              <a:xfrm>
                <a:off x="7059828" y="2328829"/>
                <a:ext cx="3935154" cy="21302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52AD7B-5838-480C-9F59-AF9757A0624B}"/>
                </a:ext>
              </a:extLst>
            </p:cNvPr>
            <p:cNvSpPr txBox="1"/>
            <p:nvPr/>
          </p:nvSpPr>
          <p:spPr>
            <a:xfrm>
              <a:off x="484602" y="2574570"/>
              <a:ext cx="2764450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trip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25963B-860B-4BDE-8B30-E53632F932CD}"/>
                </a:ext>
              </a:extLst>
            </p:cNvPr>
            <p:cNvSpPr txBox="1"/>
            <p:nvPr/>
          </p:nvSpPr>
          <p:spPr>
            <a:xfrm>
              <a:off x="484602" y="4200774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Public document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8EFDDA-B9E9-4D7D-B3C3-314ABC5FFC09}"/>
                </a:ext>
              </a:extLst>
            </p:cNvPr>
            <p:cNvSpPr txBox="1"/>
            <p:nvPr/>
          </p:nvSpPr>
          <p:spPr>
            <a:xfrm>
              <a:off x="484602" y="2880841"/>
              <a:ext cx="433148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shopping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E8B026-BD8A-480D-A02D-0934222818CA}"/>
                </a:ext>
              </a:extLst>
            </p:cNvPr>
            <p:cNvSpPr txBox="1"/>
            <p:nvPr/>
          </p:nvSpPr>
          <p:spPr>
            <a:xfrm>
              <a:off x="484602" y="3408815"/>
              <a:ext cx="327054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Real estate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1384B4-42FE-4919-8848-90A012449FC2}"/>
                </a:ext>
              </a:extLst>
            </p:cNvPr>
            <p:cNvSpPr txBox="1"/>
            <p:nvPr/>
          </p:nvSpPr>
          <p:spPr>
            <a:xfrm>
              <a:off x="484602" y="3672802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Bank/ insurance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D2DEB-A4FF-46E0-9141-05734CEB142B}"/>
                </a:ext>
              </a:extLst>
            </p:cNvPr>
            <p:cNvSpPr txBox="1"/>
            <p:nvPr/>
          </p:nvSpPr>
          <p:spPr>
            <a:xfrm>
              <a:off x="484602" y="3144828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Study  abroad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E4119D-C960-43FF-9A0A-C6BEB0F172AC}"/>
                </a:ext>
              </a:extLst>
            </p:cNvPr>
            <p:cNvSpPr txBox="1"/>
            <p:nvPr/>
          </p:nvSpPr>
          <p:spPr>
            <a:xfrm>
              <a:off x="484602" y="3936789"/>
              <a:ext cx="310524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Emergency/health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581A8D-F000-4CC8-9715-3D35314DDCE7}"/>
                </a:ext>
              </a:extLst>
            </p:cNvPr>
            <p:cNvSpPr/>
            <p:nvPr/>
          </p:nvSpPr>
          <p:spPr>
            <a:xfrm>
              <a:off x="347486" y="2231785"/>
              <a:ext cx="5013443" cy="26184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90EE075-7277-4608-9A67-3C7E0947D996}"/>
                </a:ext>
              </a:extLst>
            </p:cNvPr>
            <p:cNvSpPr/>
            <p:nvPr/>
          </p:nvSpPr>
          <p:spPr>
            <a:xfrm>
              <a:off x="4855314" y="2642694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B567E6-8927-45AB-8200-E287E4302F70}"/>
                </a:ext>
              </a:extLst>
            </p:cNvPr>
            <p:cNvSpPr/>
            <p:nvPr/>
          </p:nvSpPr>
          <p:spPr>
            <a:xfrm>
              <a:off x="4855314" y="2888685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A656A8F-7DBE-4532-95CB-CE0E8D385623}"/>
                </a:ext>
              </a:extLst>
            </p:cNvPr>
            <p:cNvSpPr/>
            <p:nvPr/>
          </p:nvSpPr>
          <p:spPr>
            <a:xfrm>
              <a:off x="4855314" y="31346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C05421-A4D9-4AC1-94DD-9B30EB9ACE12}"/>
                </a:ext>
              </a:extLst>
            </p:cNvPr>
            <p:cNvSpPr/>
            <p:nvPr/>
          </p:nvSpPr>
          <p:spPr>
            <a:xfrm>
              <a:off x="4855314" y="3418401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CEB5202-C387-446B-A0DA-947A65C21AF7}"/>
                </a:ext>
              </a:extLst>
            </p:cNvPr>
            <p:cNvSpPr/>
            <p:nvPr/>
          </p:nvSpPr>
          <p:spPr>
            <a:xfrm>
              <a:off x="4855314" y="3687002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B827D3B-4672-4539-89D9-A6D249EA83B7}"/>
                </a:ext>
              </a:extLst>
            </p:cNvPr>
            <p:cNvSpPr/>
            <p:nvPr/>
          </p:nvSpPr>
          <p:spPr>
            <a:xfrm>
              <a:off x="4855314" y="39052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4112AD-1644-4991-ACF1-0ED0344DE7FA}"/>
                </a:ext>
              </a:extLst>
            </p:cNvPr>
            <p:cNvSpPr/>
            <p:nvPr/>
          </p:nvSpPr>
          <p:spPr>
            <a:xfrm>
              <a:off x="4855314" y="4191550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래픽 55" descr="확인 표시">
              <a:extLst>
                <a:ext uri="{FF2B5EF4-FFF2-40B4-BE49-F238E27FC236}">
                  <a16:creationId xmlns:a16="http://schemas.microsoft.com/office/drawing/2014/main" id="{6BE6AA33-4626-4687-BA51-2039A487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51309" y="2849109"/>
              <a:ext cx="176198" cy="176198"/>
            </a:xfrm>
            <a:prstGeom prst="rect">
              <a:avLst/>
            </a:prstGeom>
          </p:spPr>
        </p:pic>
        <p:pic>
          <p:nvPicPr>
            <p:cNvPr id="70" name="그래픽 69" descr="확인 표시">
              <a:extLst>
                <a:ext uri="{FF2B5EF4-FFF2-40B4-BE49-F238E27FC236}">
                  <a16:creationId xmlns:a16="http://schemas.microsoft.com/office/drawing/2014/main" id="{73D3997D-B608-41AA-B0A6-5405AA7E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59208" y="3133755"/>
              <a:ext cx="176198" cy="17619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244F99A-3874-453D-BB1C-2A331572756E}"/>
              </a:ext>
            </a:extLst>
          </p:cNvPr>
          <p:cNvSpPr txBox="1"/>
          <p:nvPr/>
        </p:nvSpPr>
        <p:spPr>
          <a:xfrm>
            <a:off x="150680" y="115435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검색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895DC-689C-44AE-876F-BB49BC695EB8}"/>
              </a:ext>
            </a:extLst>
          </p:cNvPr>
          <p:cNvSpPr/>
          <p:nvPr/>
        </p:nvSpPr>
        <p:spPr>
          <a:xfrm>
            <a:off x="6959586" y="1189182"/>
            <a:ext cx="5291833" cy="4855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검색 옵션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분야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공간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지역구 설정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or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이용자 주위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 거리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희망 시간대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기준으로 해당 조건에 맞는 서비스 제공자 제시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99DC90-C9EA-4A35-8AA7-4F303F3F51FB}"/>
              </a:ext>
            </a:extLst>
          </p:cNvPr>
          <p:cNvSpPr txBox="1"/>
          <p:nvPr/>
        </p:nvSpPr>
        <p:spPr>
          <a:xfrm>
            <a:off x="7392593" y="1276400"/>
            <a:ext cx="494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</a:t>
            </a:r>
            <a:r>
              <a:rPr lang="ko-KR" altLang="en-US" sz="28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검색 </a:t>
            </a:r>
            <a:endParaRPr lang="ko-KR" altLang="en-US" sz="20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A9F4CDF-6215-4949-A5A3-F0F49D113A31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7C62C1A-1E6E-4BDE-87E6-B154196FA280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CBF404-E3AA-4E76-87D7-A57CECEA3E9B}"/>
              </a:ext>
            </a:extLst>
          </p:cNvPr>
          <p:cNvSpPr/>
          <p:nvPr/>
        </p:nvSpPr>
        <p:spPr>
          <a:xfrm>
            <a:off x="5339923" y="1166519"/>
            <a:ext cx="3304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5EE811-256B-49F1-A03E-009F958372BB}"/>
              </a:ext>
            </a:extLst>
          </p:cNvPr>
          <p:cNvSpPr txBox="1"/>
          <p:nvPr/>
        </p:nvSpPr>
        <p:spPr>
          <a:xfrm>
            <a:off x="4377506" y="1189182"/>
            <a:ext cx="113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details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CD7954B-3D17-4BF7-8887-A0049FAB4E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9265" y="1245631"/>
            <a:ext cx="266125" cy="266125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EE12F9F-63F5-49DE-93C5-082674CBB16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5086" y="1276400"/>
            <a:ext cx="220281" cy="22028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88B94AD-0B69-4D4A-8023-6FBB774435B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02" y="1187427"/>
            <a:ext cx="330496" cy="330496"/>
          </a:xfrm>
          <a:prstGeom prst="rect">
            <a:avLst/>
          </a:prstGeom>
        </p:spPr>
      </p:pic>
      <p:pic>
        <p:nvPicPr>
          <p:cNvPr id="77" name="그래픽 76" descr="확인 표시">
            <a:extLst>
              <a:ext uri="{FF2B5EF4-FFF2-40B4-BE49-F238E27FC236}">
                <a16:creationId xmlns:a16="http://schemas.microsoft.com/office/drawing/2014/main" id="{CFED352C-D81A-4646-875F-636EC6B9DC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74711" y="1194357"/>
            <a:ext cx="307608" cy="3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3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67867" y="3230514"/>
            <a:ext cx="265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선정 이유 및 배경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27449" y="2248439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6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39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46453"/>
            <a:ext cx="6882066" cy="49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7392593" y="1276400"/>
            <a:ext cx="494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</a:t>
            </a:r>
            <a:r>
              <a:rPr lang="ko-KR" altLang="en-US" sz="28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검색</a:t>
            </a:r>
            <a:endParaRPr lang="ko-KR" altLang="en-US" sz="20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150680" y="115435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검색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3449B38-738A-45A2-81CF-C9DE03699795}"/>
              </a:ext>
            </a:extLst>
          </p:cNvPr>
          <p:cNvSpPr/>
          <p:nvPr/>
        </p:nvSpPr>
        <p:spPr>
          <a:xfrm>
            <a:off x="244081" y="1920074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B1E390-A7B8-4092-90F9-7D294D2BB7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53" y="1944339"/>
            <a:ext cx="1087414" cy="14739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EBF705-E8E5-423C-8816-6460008547F3}"/>
              </a:ext>
            </a:extLst>
          </p:cNvPr>
          <p:cNvSpPr txBox="1"/>
          <p:nvPr/>
        </p:nvSpPr>
        <p:spPr>
          <a:xfrm>
            <a:off x="1312267" y="1948736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\30000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EDF2D0-9BBE-4B00-AD29-9DC0651B1A46}"/>
              </a:ext>
            </a:extLst>
          </p:cNvPr>
          <p:cNvSpPr/>
          <p:nvPr/>
        </p:nvSpPr>
        <p:spPr>
          <a:xfrm>
            <a:off x="181633" y="387232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168A5-FFC5-491F-9A04-5894E9EB44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018" y="3907393"/>
            <a:ext cx="1135540" cy="14739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0EC7F1C-13FF-4A82-8582-3B017A071753}"/>
              </a:ext>
            </a:extLst>
          </p:cNvPr>
          <p:cNvSpPr txBox="1"/>
          <p:nvPr/>
        </p:nvSpPr>
        <p:spPr>
          <a:xfrm>
            <a:off x="1312267" y="3932537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:28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4.9/5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\25000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종로구 명륜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B6DCC26-3A81-40E7-9F98-8C7601F08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8" y="3039338"/>
            <a:ext cx="228112" cy="2281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B9E8BE0-ECE1-42F3-888F-0A1DB8BCB8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1355558" y="5036060"/>
            <a:ext cx="228112" cy="22811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5165E5-7A8B-466A-AFDF-6C027A44CBDA}"/>
              </a:ext>
            </a:extLst>
          </p:cNvPr>
          <p:cNvSpPr/>
          <p:nvPr/>
        </p:nvSpPr>
        <p:spPr>
          <a:xfrm>
            <a:off x="6213378" y="4882412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id="{9AF6BCAE-F993-43B3-B757-F72E752691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5168" y="4944011"/>
            <a:ext cx="272276" cy="27227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0364FC-DFAA-4157-BCAE-5C829E803A03}"/>
              </a:ext>
            </a:extLst>
          </p:cNvPr>
          <p:cNvSpPr/>
          <p:nvPr/>
        </p:nvSpPr>
        <p:spPr>
          <a:xfrm>
            <a:off x="6298868" y="2938378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32AF29-B3F9-484D-87BB-A25AE9A03B4B}"/>
              </a:ext>
            </a:extLst>
          </p:cNvPr>
          <p:cNvSpPr/>
          <p:nvPr/>
        </p:nvSpPr>
        <p:spPr>
          <a:xfrm>
            <a:off x="2127052" y="5822844"/>
            <a:ext cx="2192839" cy="449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019C2D-7170-4335-91B7-5E52D4D38ABF}"/>
              </a:ext>
            </a:extLst>
          </p:cNvPr>
          <p:cNvSpPr txBox="1"/>
          <p:nvPr/>
        </p:nvSpPr>
        <p:spPr>
          <a:xfrm>
            <a:off x="2326584" y="5800319"/>
            <a:ext cx="17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Request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92B97A-D88D-483B-9C38-2D04926DA3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10" y="5942634"/>
            <a:ext cx="572671" cy="5726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EE333E0-892E-4E5A-B177-2575C257F441}"/>
              </a:ext>
            </a:extLst>
          </p:cNvPr>
          <p:cNvSpPr txBox="1"/>
          <p:nvPr/>
        </p:nvSpPr>
        <p:spPr>
          <a:xfrm>
            <a:off x="7082889" y="2421195"/>
            <a:ext cx="494718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원하는 조건의 제공자를 검색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각각의 제공자의 정보 제공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거주지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B8D05C-4B68-4A35-B79D-5F7C19D2BE30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DB0BCCB-9557-42B5-A264-360D6AD90385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8AF7BD-E63D-438B-AEA8-5766B75B2FA1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17D46-797B-4204-BB3C-87B6EA196E5B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88B4E-28A1-47C3-8F70-4C32DDF2EE45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FE73BF-59BA-454B-BE4E-DEAD76D3ACE3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82A496-970E-4373-BD90-06A4CE4E0F64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54CD75-AAC0-4DC3-AA22-83202FA22D8F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19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2361483"/>
            <a:ext cx="6882066" cy="423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122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B1F887-9037-479A-A429-C0F4FBE3511A}"/>
              </a:ext>
            </a:extLst>
          </p:cNvPr>
          <p:cNvSpPr/>
          <p:nvPr/>
        </p:nvSpPr>
        <p:spPr>
          <a:xfrm>
            <a:off x="347638" y="1655770"/>
            <a:ext cx="6127785" cy="59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7A422-E389-464C-83D8-415112D5DDF3}"/>
              </a:ext>
            </a:extLst>
          </p:cNvPr>
          <p:cNvSpPr/>
          <p:nvPr/>
        </p:nvSpPr>
        <p:spPr>
          <a:xfrm>
            <a:off x="5349284" y="1655769"/>
            <a:ext cx="1139297" cy="5980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80CF8A-A07F-414E-A12B-DE990927DC89}"/>
              </a:ext>
            </a:extLst>
          </p:cNvPr>
          <p:cNvSpPr txBox="1"/>
          <p:nvPr/>
        </p:nvSpPr>
        <p:spPr>
          <a:xfrm>
            <a:off x="5437882" y="1734521"/>
            <a:ext cx="113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start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ADC99B8-B8F3-4F74-9367-73D6758EE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24" y="2456863"/>
            <a:ext cx="539403" cy="74253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13AB99-DD55-4714-8889-9B4992528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8" y="2456863"/>
            <a:ext cx="539403" cy="70946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265A6C-116D-4D42-97A1-D101AA366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2" y="2483871"/>
            <a:ext cx="539403" cy="6783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4882EE-44F0-43D7-8524-00BF777CD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60" y="2428729"/>
            <a:ext cx="539404" cy="7536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E02365F-9DC1-41DA-B9E2-D4615B37D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25" y="2429068"/>
            <a:ext cx="692130" cy="7983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4FBDC1-65B1-40F4-8B11-7F490DD86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61" y="2534910"/>
            <a:ext cx="692131" cy="57628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0909278-3194-44EB-82AA-F5D758A56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97" y="2416777"/>
            <a:ext cx="692131" cy="79837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75AD76-CD62-461C-905F-325E03FF9D59}"/>
              </a:ext>
            </a:extLst>
          </p:cNvPr>
          <p:cNvSpPr/>
          <p:nvPr/>
        </p:nvSpPr>
        <p:spPr>
          <a:xfrm>
            <a:off x="5339923" y="1166519"/>
            <a:ext cx="3304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E71F8E-B4AB-4D8B-A890-90994DEEDB62}"/>
              </a:ext>
            </a:extLst>
          </p:cNvPr>
          <p:cNvSpPr txBox="1"/>
          <p:nvPr/>
        </p:nvSpPr>
        <p:spPr>
          <a:xfrm>
            <a:off x="4377506" y="1189182"/>
            <a:ext cx="113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details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44F99A-3874-453D-BB1C-2A331572756E}"/>
              </a:ext>
            </a:extLst>
          </p:cNvPr>
          <p:cNvSpPr txBox="1"/>
          <p:nvPr/>
        </p:nvSpPr>
        <p:spPr>
          <a:xfrm>
            <a:off x="150680" y="115435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추천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895DC-689C-44AE-876F-BB49BC695EB8}"/>
              </a:ext>
            </a:extLst>
          </p:cNvPr>
          <p:cNvSpPr/>
          <p:nvPr/>
        </p:nvSpPr>
        <p:spPr>
          <a:xfrm>
            <a:off x="6909943" y="1166519"/>
            <a:ext cx="5270995" cy="4497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추천 알고리즘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-457200">
              <a:lnSpc>
                <a:spcPct val="150000"/>
              </a:lnSpc>
              <a:buAutoNum type="arabicParenR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이용자가 등록한 주소를 바탕으로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30~40km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거리 이내의 제공자들 목록 추천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카테고리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순으로 우선순위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-457200">
              <a:lnSpc>
                <a:spcPct val="150000"/>
              </a:lnSpc>
              <a:buAutoNum type="arabicParenR" startAt="2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이용자의 과거 데이터를 통한 추천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Ex-1)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고객 유형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clustering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일상생활 위주의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고객에 맞게 추천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Ex-2)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연관성 분석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집 구매와 관한 서비스를 진행한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고객은 주소지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 등록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및 관련 공문서 처리 서비스 필요할 가능성 높음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99DC90-C9EA-4A35-8AA7-4F303F3F51FB}"/>
              </a:ext>
            </a:extLst>
          </p:cNvPr>
          <p:cNvSpPr txBox="1"/>
          <p:nvPr/>
        </p:nvSpPr>
        <p:spPr>
          <a:xfrm>
            <a:off x="7392593" y="1276400"/>
            <a:ext cx="494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</a:t>
            </a:r>
            <a:r>
              <a:rPr lang="ko-KR" altLang="en-US" sz="28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추천 </a:t>
            </a:r>
            <a:endParaRPr lang="ko-KR" altLang="en-US" sz="20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A9F4CDF-6215-4949-A5A3-F0F49D113A31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7C62C1A-1E6E-4BDE-87E6-B154196FA280}"/>
              </a:ext>
            </a:extLst>
          </p:cNvPr>
          <p:cNvSpPr txBox="1"/>
          <p:nvPr/>
        </p:nvSpPr>
        <p:spPr>
          <a:xfrm>
            <a:off x="466927" y="554466"/>
            <a:ext cx="289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2E9977C-15AF-472F-B405-70E09672DB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9265" y="1245631"/>
            <a:ext cx="266125" cy="26612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2DF71076-14AA-4A8E-AA85-E9A25ECDC5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5086" y="1276400"/>
            <a:ext cx="220281" cy="22028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68D0840-6164-44C6-977B-DC748C14C5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02" y="1187427"/>
            <a:ext cx="330496" cy="330496"/>
          </a:xfrm>
          <a:prstGeom prst="rect">
            <a:avLst/>
          </a:prstGeom>
        </p:spPr>
      </p:pic>
      <p:pic>
        <p:nvPicPr>
          <p:cNvPr id="74" name="그래픽 73" descr="확인 표시">
            <a:extLst>
              <a:ext uri="{FF2B5EF4-FFF2-40B4-BE49-F238E27FC236}">
                <a16:creationId xmlns:a16="http://schemas.microsoft.com/office/drawing/2014/main" id="{A0C8C633-0F02-4DB4-B8D8-A028B58991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74711" y="1194357"/>
            <a:ext cx="307608" cy="307608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549D40-7793-418D-A7A0-0E1261E6F836}"/>
              </a:ext>
            </a:extLst>
          </p:cNvPr>
          <p:cNvSpPr/>
          <p:nvPr/>
        </p:nvSpPr>
        <p:spPr>
          <a:xfrm>
            <a:off x="5809805" y="2585131"/>
            <a:ext cx="865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etc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2B1ECD7-9E80-4B3A-9C25-E818C50D8290}"/>
              </a:ext>
            </a:extLst>
          </p:cNvPr>
          <p:cNvSpPr/>
          <p:nvPr/>
        </p:nvSpPr>
        <p:spPr>
          <a:xfrm>
            <a:off x="3629890" y="4753679"/>
            <a:ext cx="3322343" cy="7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43164583-510B-40D0-92D7-340D62681C8F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96130" y="4802939"/>
            <a:ext cx="516202" cy="6997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E4B85A8-EE98-4A44-A6F8-56B81BE35180}"/>
              </a:ext>
            </a:extLst>
          </p:cNvPr>
          <p:cNvSpPr txBox="1"/>
          <p:nvPr/>
        </p:nvSpPr>
        <p:spPr>
          <a:xfrm>
            <a:off x="4293969" y="4873703"/>
            <a:ext cx="276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endParaRPr lang="en-US" altLang="ko-KR" sz="1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  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서울시 동대문구 장안 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492E898-803A-4490-BB86-A070147A27C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78" y="5271891"/>
            <a:ext cx="150604" cy="150604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2E0865F-06B4-48D2-A65B-FF323A1F077F}"/>
              </a:ext>
            </a:extLst>
          </p:cNvPr>
          <p:cNvSpPr/>
          <p:nvPr/>
        </p:nvSpPr>
        <p:spPr>
          <a:xfrm>
            <a:off x="6674849" y="4758552"/>
            <a:ext cx="214260" cy="226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DAF977C-3824-40AB-80BE-E5E36107EA9F}"/>
              </a:ext>
            </a:extLst>
          </p:cNvPr>
          <p:cNvSpPr/>
          <p:nvPr/>
        </p:nvSpPr>
        <p:spPr>
          <a:xfrm>
            <a:off x="3626106" y="5518378"/>
            <a:ext cx="3322343" cy="7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7CE0D7-2C23-4192-B4F6-7CE1B28E126C}"/>
              </a:ext>
            </a:extLst>
          </p:cNvPr>
          <p:cNvSpPr txBox="1"/>
          <p:nvPr/>
        </p:nvSpPr>
        <p:spPr>
          <a:xfrm>
            <a:off x="4293969" y="5665648"/>
            <a:ext cx="276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미국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endParaRPr lang="en-US" altLang="ko-KR" sz="1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  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서울시 동대문구 장안 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</a:t>
            </a:r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255BABE2-CE89-4DEE-AB9F-AA4A6BF520A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94" y="6036590"/>
            <a:ext cx="150604" cy="150604"/>
          </a:xfrm>
          <a:prstGeom prst="rect">
            <a:avLst/>
          </a:prstGeom>
        </p:spPr>
      </p:pic>
      <p:pic>
        <p:nvPicPr>
          <p:cNvPr id="92" name="Picture 3">
            <a:extLst>
              <a:ext uri="{FF2B5EF4-FFF2-40B4-BE49-F238E27FC236}">
                <a16:creationId xmlns:a16="http://schemas.microsoft.com/office/drawing/2014/main" id="{A22AA34E-39D7-4513-AFF2-7FD79C92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696130" y="5576146"/>
            <a:ext cx="553108" cy="6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FE87FA-861B-4BED-9914-E74D9E1CD875}"/>
              </a:ext>
            </a:extLst>
          </p:cNvPr>
          <p:cNvSpPr/>
          <p:nvPr/>
        </p:nvSpPr>
        <p:spPr>
          <a:xfrm>
            <a:off x="3610405" y="4283958"/>
            <a:ext cx="3347668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5DDC32-16C9-45BF-8B93-BEB93EB9FE2B}"/>
              </a:ext>
            </a:extLst>
          </p:cNvPr>
          <p:cNvSpPr txBox="1"/>
          <p:nvPr/>
        </p:nvSpPr>
        <p:spPr>
          <a:xfrm>
            <a:off x="3696130" y="4328423"/>
            <a:ext cx="241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30km </a:t>
            </a:r>
            <a:r>
              <a:rPr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이내의 제공자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99E94C-9041-4CC5-B57B-3CB8A1D61B80}"/>
              </a:ext>
            </a:extLst>
          </p:cNvPr>
          <p:cNvSpPr txBox="1"/>
          <p:nvPr/>
        </p:nvSpPr>
        <p:spPr>
          <a:xfrm>
            <a:off x="6316743" y="4960988"/>
            <a:ext cx="1139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details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5CAB67D-DFC7-4C1E-9918-3E5ABF592A4B}"/>
              </a:ext>
            </a:extLst>
          </p:cNvPr>
          <p:cNvSpPr/>
          <p:nvPr/>
        </p:nvSpPr>
        <p:spPr>
          <a:xfrm>
            <a:off x="6690365" y="5548654"/>
            <a:ext cx="214260" cy="226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8B7B8D-D58B-400A-9F90-B3C19721DF7E}"/>
              </a:ext>
            </a:extLst>
          </p:cNvPr>
          <p:cNvSpPr txBox="1"/>
          <p:nvPr/>
        </p:nvSpPr>
        <p:spPr>
          <a:xfrm>
            <a:off x="6323146" y="5736803"/>
            <a:ext cx="784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details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A9C10C6-D4A1-44B2-B8A8-DEC087AA6B51}"/>
              </a:ext>
            </a:extLst>
          </p:cNvPr>
          <p:cNvSpPr/>
          <p:nvPr/>
        </p:nvSpPr>
        <p:spPr>
          <a:xfrm>
            <a:off x="3622322" y="6266149"/>
            <a:ext cx="3322343" cy="310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32DAAC5-7D2F-43AF-AD99-A050F2EAB9CD}"/>
              </a:ext>
            </a:extLst>
          </p:cNvPr>
          <p:cNvCxnSpPr>
            <a:cxnSpLocks/>
          </p:cNvCxnSpPr>
          <p:nvPr/>
        </p:nvCxnSpPr>
        <p:spPr>
          <a:xfrm>
            <a:off x="70167" y="3227443"/>
            <a:ext cx="688941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816BDE8-85E0-499F-9E64-F0EACD7BEAF7}"/>
              </a:ext>
            </a:extLst>
          </p:cNvPr>
          <p:cNvCxnSpPr>
            <a:cxnSpLocks/>
          </p:cNvCxnSpPr>
          <p:nvPr/>
        </p:nvCxnSpPr>
        <p:spPr>
          <a:xfrm>
            <a:off x="3664055" y="6255567"/>
            <a:ext cx="326647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4F20090-ABCC-4EB9-95E0-AED3A2207DD6}"/>
              </a:ext>
            </a:extLst>
          </p:cNvPr>
          <p:cNvCxnSpPr>
            <a:cxnSpLocks/>
          </p:cNvCxnSpPr>
          <p:nvPr/>
        </p:nvCxnSpPr>
        <p:spPr>
          <a:xfrm>
            <a:off x="3697187" y="5493566"/>
            <a:ext cx="326647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8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3266F-0136-4190-A7E5-533C7A0E1200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FFB21F-1940-489C-9526-6E7F09EF6322}"/>
              </a:ext>
            </a:extLst>
          </p:cNvPr>
          <p:cNvSpPr/>
          <p:nvPr/>
        </p:nvSpPr>
        <p:spPr>
          <a:xfrm>
            <a:off x="70167" y="1646453"/>
            <a:ext cx="6882066" cy="49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7498823" y="1263718"/>
            <a:ext cx="444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제공자에게 제안서 송출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67269C9-1860-4450-9AF6-FEB259849E5A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69BB4D5-14E2-4E1F-8CC8-6A147EE20585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FE5BDD7-4306-4157-94E7-D8ED63615DA5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E31717-B971-4ADE-A559-147FDDC654C2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69E71-2E9D-499B-99DD-C7F6E3EF1A9C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CB340-07CB-4E8D-8597-E8874AF50A63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43D9FE-6652-432F-BBB0-EA924B556968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8FFDE-FC33-47A8-8BA6-1E471CDC113E}"/>
              </a:ext>
            </a:extLst>
          </p:cNvPr>
          <p:cNvSpPr txBox="1"/>
          <p:nvPr/>
        </p:nvSpPr>
        <p:spPr>
          <a:xfrm>
            <a:off x="622597" y="1184788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제안서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7085C5-65FF-4CDC-8D79-C42B2B7728ED}"/>
              </a:ext>
            </a:extLst>
          </p:cNvPr>
          <p:cNvSpPr/>
          <p:nvPr/>
        </p:nvSpPr>
        <p:spPr>
          <a:xfrm>
            <a:off x="2127052" y="5822844"/>
            <a:ext cx="2192839" cy="449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10E22D-0FF2-4B64-A7B2-B468C67EAA04}"/>
              </a:ext>
            </a:extLst>
          </p:cNvPr>
          <p:cNvSpPr txBox="1"/>
          <p:nvPr/>
        </p:nvSpPr>
        <p:spPr>
          <a:xfrm>
            <a:off x="2444699" y="5802080"/>
            <a:ext cx="17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Submit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9B28B37-A72A-464F-9DC2-7AE192932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10" y="5942634"/>
            <a:ext cx="572671" cy="57267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EFB233-34E4-4759-B3F3-6AABC77EC4D6}"/>
              </a:ext>
            </a:extLst>
          </p:cNvPr>
          <p:cNvSpPr txBox="1"/>
          <p:nvPr/>
        </p:nvSpPr>
        <p:spPr>
          <a:xfrm>
            <a:off x="622597" y="2861384"/>
            <a:ext cx="59128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시간대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00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__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__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후보 시간대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1: 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후보 시간대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2: 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지불금액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만원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+___=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총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____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(won) </a:t>
            </a:r>
            <a:endParaRPr lang="en-US" altLang="ko-KR" dirty="0">
              <a:solidFill>
                <a:srgbClr val="0070C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당사자간 세부 협의에 따라 추가 혹은 감소될 수 있음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97FD3-B638-40F0-8652-C84AA289FB5B}"/>
              </a:ext>
            </a:extLst>
          </p:cNvPr>
          <p:cNvSpPr txBox="1"/>
          <p:nvPr/>
        </p:nvSpPr>
        <p:spPr>
          <a:xfrm>
            <a:off x="1823681" y="5448082"/>
            <a:ext cx="287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B" pitchFamily="18" charset="-127"/>
                <a:ea typeface="210 맨발의청춘 B" pitchFamily="18" charset="-127"/>
              </a:rPr>
              <a:t>   </a:t>
            </a:r>
            <a:r>
              <a:rPr lang="ko-KR" altLang="en-US" sz="1400" dirty="0">
                <a:latin typeface="210 맨발의청춘 B" pitchFamily="18" charset="-127"/>
                <a:ea typeface="210 맨발의청춘 B" pitchFamily="18" charset="-127"/>
              </a:rPr>
              <a:t>위 내용으로 제안서 보내기 </a:t>
            </a:r>
            <a:endParaRPr lang="en-US" altLang="ko-KR" sz="1600" dirty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z="1600" dirty="0">
                <a:latin typeface="210 맨발의청춘 B" pitchFamily="18" charset="-127"/>
                <a:ea typeface="210 맨발의청춘 B" pitchFamily="18" charset="-127"/>
              </a:rPr>
              <a:t> </a:t>
            </a:r>
          </a:p>
          <a:p>
            <a:r>
              <a:rPr lang="en-US" altLang="ko-KR" sz="1600" dirty="0">
                <a:latin typeface="210 맨발의청춘 B" pitchFamily="18" charset="-127"/>
                <a:ea typeface="210 맨발의청춘 B" pitchFamily="18" charset="-127"/>
              </a:rPr>
              <a:t>→ </a:t>
            </a:r>
            <a:endParaRPr lang="ko-KR" altLang="en-US" sz="1600" dirty="0"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8942334-7FA4-4B4C-AF54-96AF3DDA0F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778" y="1656824"/>
            <a:ext cx="721029" cy="935936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615BF10-AC2B-49F4-B518-BB747D93F787}"/>
              </a:ext>
            </a:extLst>
          </p:cNvPr>
          <p:cNvCxnSpPr>
            <a:cxnSpLocks/>
          </p:cNvCxnSpPr>
          <p:nvPr/>
        </p:nvCxnSpPr>
        <p:spPr>
          <a:xfrm>
            <a:off x="349538" y="2008036"/>
            <a:ext cx="2603342" cy="159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DCF2D5-85BE-4293-9ECB-FECA37C30F9A}"/>
              </a:ext>
            </a:extLst>
          </p:cNvPr>
          <p:cNvSpPr txBox="1"/>
          <p:nvPr/>
        </p:nvSpPr>
        <p:spPr>
          <a:xfrm>
            <a:off x="7240057" y="2118635"/>
            <a:ext cx="4648200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시간대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후보 시간대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 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지불금액 </a:t>
            </a:r>
            <a:b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제공자가 제시한 최소 금액 명시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 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제공자에 대한 정보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경력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A04839-31B1-44B7-B654-A4A84C0A71EA}"/>
              </a:ext>
            </a:extLst>
          </p:cNvPr>
          <p:cNvSpPr/>
          <p:nvPr/>
        </p:nvSpPr>
        <p:spPr>
          <a:xfrm>
            <a:off x="5338854" y="1675230"/>
            <a:ext cx="162929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en-US" altLang="ko-KR" sz="1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sam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위치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사용언어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0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2CDFA1-B284-4AF3-8923-82E0822F85CA}"/>
              </a:ext>
            </a:extLst>
          </p:cNvPr>
          <p:cNvSpPr txBox="1"/>
          <p:nvPr/>
        </p:nvSpPr>
        <p:spPr>
          <a:xfrm>
            <a:off x="4453525" y="2547715"/>
            <a:ext cx="111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Click here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317DC81-EEB9-43CF-8AAC-CB2B3EE2C7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29" y="1913353"/>
            <a:ext cx="133810" cy="13381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694E6B-DF04-403F-83F0-4BEE25F7A157}"/>
              </a:ext>
            </a:extLst>
          </p:cNvPr>
          <p:cNvSpPr/>
          <p:nvPr/>
        </p:nvSpPr>
        <p:spPr>
          <a:xfrm>
            <a:off x="4447686" y="1646454"/>
            <a:ext cx="2473368" cy="116226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D59E672-8F66-4F07-A380-ACC9C3C54381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DD69E1-E900-43A9-85BD-6BBE46BC6796}"/>
              </a:ext>
            </a:extLst>
          </p:cNvPr>
          <p:cNvSpPr/>
          <p:nvPr/>
        </p:nvSpPr>
        <p:spPr>
          <a:xfrm>
            <a:off x="7240057" y="5435481"/>
            <a:ext cx="4471141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이용자가 원하는 시간대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후보 시간대 포함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를 기입하여 제공자에게 제안서 송출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50FFE-A0BB-404D-848C-6E60C338028E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586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9755" y="1638629"/>
            <a:ext cx="6882066" cy="4953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9E87041-17A1-4F1A-AD86-3B7838E87C94}"/>
              </a:ext>
            </a:extLst>
          </p:cNvPr>
          <p:cNvGrpSpPr/>
          <p:nvPr/>
        </p:nvGrpSpPr>
        <p:grpSpPr>
          <a:xfrm>
            <a:off x="121408" y="2901915"/>
            <a:ext cx="3525391" cy="874507"/>
            <a:chOff x="730233" y="2214685"/>
            <a:chExt cx="3692220" cy="380660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99C1EE8-F5DF-4434-B744-B9F4000AD9C7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D891C24-0BA4-4EFD-9DF0-F9690398E505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36F6A41-5AF6-461B-8AC7-B864E6FBE8E0}"/>
              </a:ext>
            </a:extLst>
          </p:cNvPr>
          <p:cNvGrpSpPr/>
          <p:nvPr/>
        </p:nvGrpSpPr>
        <p:grpSpPr>
          <a:xfrm>
            <a:off x="51371" y="1625474"/>
            <a:ext cx="4058096" cy="874507"/>
            <a:chOff x="730233" y="2214685"/>
            <a:chExt cx="3692220" cy="3806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E956A80-9FFA-4983-9624-495589B4177A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3DE199-82F8-4FBB-91C4-5CD2B3BE9E72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46089D-95EB-469A-AC5C-AC0C9FD39862}"/>
              </a:ext>
            </a:extLst>
          </p:cNvPr>
          <p:cNvGrpSpPr/>
          <p:nvPr/>
        </p:nvGrpSpPr>
        <p:grpSpPr>
          <a:xfrm>
            <a:off x="552853" y="1685098"/>
            <a:ext cx="339131" cy="373247"/>
            <a:chOff x="3493891" y="61098"/>
            <a:chExt cx="339131" cy="37324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5F1C20C-AFF2-4A7F-958D-E004BA6797D8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DF3DEB-EAF2-4A13-B420-579F7C2A84E2}"/>
                </a:ext>
              </a:extLst>
            </p:cNvPr>
            <p:cNvSpPr txBox="1"/>
            <p:nvPr/>
          </p:nvSpPr>
          <p:spPr>
            <a:xfrm>
              <a:off x="3520788" y="61098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405C8315-AD91-449F-A1CB-49FFC9889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4546" y="1814584"/>
            <a:ext cx="530683" cy="53068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020F4B1-3078-4F75-9317-A6FD2B09C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22" y="1735006"/>
            <a:ext cx="312234" cy="3122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72781D4-32CD-4CEB-A28A-927836696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68" y="1724578"/>
            <a:ext cx="557726" cy="5577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263BAA-3E57-460C-B7F9-A2429FA72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138" y="1774357"/>
            <a:ext cx="503961" cy="5039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41AC62-F872-481F-8EF8-721052B39EC8}"/>
              </a:ext>
            </a:extLst>
          </p:cNvPr>
          <p:cNvSpPr txBox="1"/>
          <p:nvPr/>
        </p:nvSpPr>
        <p:spPr>
          <a:xfrm>
            <a:off x="2850720" y="1833031"/>
            <a:ext cx="11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point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B8C94F-8A27-4B07-885B-203E8787A65A}"/>
              </a:ext>
            </a:extLst>
          </p:cNvPr>
          <p:cNvGrpSpPr/>
          <p:nvPr/>
        </p:nvGrpSpPr>
        <p:grpSpPr>
          <a:xfrm>
            <a:off x="3680974" y="3429000"/>
            <a:ext cx="3182837" cy="2856600"/>
            <a:chOff x="3297562" y="2622282"/>
            <a:chExt cx="4079770" cy="28566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283E24-AA39-42BF-8872-BD6ABB97760B}"/>
                </a:ext>
              </a:extLst>
            </p:cNvPr>
            <p:cNvSpPr/>
            <p:nvPr/>
          </p:nvSpPr>
          <p:spPr>
            <a:xfrm>
              <a:off x="3297562" y="2622282"/>
              <a:ext cx="4079770" cy="2856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1BA564E-A29A-447F-B999-A3643A24F1B8}"/>
                </a:ext>
              </a:extLst>
            </p:cNvPr>
            <p:cNvSpPr/>
            <p:nvPr/>
          </p:nvSpPr>
          <p:spPr>
            <a:xfrm>
              <a:off x="3380048" y="2638483"/>
              <a:ext cx="39148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서비스 요청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!</a:t>
              </a:r>
            </a:p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받은 시간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18-04-06[11:07]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EDCBE37-C2FD-4393-9A5E-2215DE958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812" y="3853567"/>
              <a:ext cx="250282" cy="25028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BBDBE67-2BC5-41CE-B091-4327C15CF8B8}"/>
                </a:ext>
              </a:extLst>
            </p:cNvPr>
            <p:cNvSpPr/>
            <p:nvPr/>
          </p:nvSpPr>
          <p:spPr>
            <a:xfrm>
              <a:off x="3342503" y="3378268"/>
              <a:ext cx="36791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업무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유학 수속 절차 도우미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B2A8EE1-51D1-426B-9B70-84F00FB58FDD}"/>
                </a:ext>
              </a:extLst>
            </p:cNvPr>
            <p:cNvSpPr/>
            <p:nvPr/>
          </p:nvSpPr>
          <p:spPr>
            <a:xfrm>
              <a:off x="3713293" y="3816098"/>
              <a:ext cx="30370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서울시 강남구 방배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03EC49C-81A6-40E6-AED7-8C745FD436C0}"/>
                </a:ext>
              </a:extLst>
            </p:cNvPr>
            <p:cNvSpPr/>
            <p:nvPr/>
          </p:nvSpPr>
          <p:spPr>
            <a:xfrm>
              <a:off x="6028400" y="5104185"/>
              <a:ext cx="1346025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566BEB-B3E6-4AEF-B0C0-C4DA0CC1147C}"/>
                </a:ext>
              </a:extLst>
            </p:cNvPr>
            <p:cNvSpPr txBox="1"/>
            <p:nvPr/>
          </p:nvSpPr>
          <p:spPr>
            <a:xfrm>
              <a:off x="6072600" y="5104185"/>
              <a:ext cx="1188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Confirm</a:t>
              </a:r>
              <a:endParaRPr lang="ko-KR" altLang="en-US" sz="1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98438D7-140A-401B-A1C2-54DCB63BA463}"/>
                </a:ext>
              </a:extLst>
            </p:cNvPr>
            <p:cNvCxnSpPr>
              <a:cxnSpLocks/>
            </p:cNvCxnSpPr>
            <p:nvPr/>
          </p:nvCxnSpPr>
          <p:spPr>
            <a:xfrm>
              <a:off x="3316329" y="3159977"/>
              <a:ext cx="4058096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A01CE6-5FCF-4D4E-9768-F5E3D9F3CC98}"/>
              </a:ext>
            </a:extLst>
          </p:cNvPr>
          <p:cNvSpPr/>
          <p:nvPr/>
        </p:nvSpPr>
        <p:spPr>
          <a:xfrm>
            <a:off x="7248018" y="2381021"/>
            <a:ext cx="444224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 이후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 판매자에게 알림 도착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공급자가 가능한 시간대 선택 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confirm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이용자와 판매자 연결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112405D-A6DE-4494-B862-662978839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605" y="2764157"/>
            <a:ext cx="3420999" cy="46190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B67D9E0-8230-490C-A47E-0EE6A7B894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3" y="2151315"/>
            <a:ext cx="461693" cy="461693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65F5E47-606D-47D1-952C-D9C01E2A0523}"/>
              </a:ext>
            </a:extLst>
          </p:cNvPr>
          <p:cNvCxnSpPr>
            <a:cxnSpLocks/>
          </p:cNvCxnSpPr>
          <p:nvPr/>
        </p:nvCxnSpPr>
        <p:spPr>
          <a:xfrm>
            <a:off x="321952" y="3339169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ED55102-96BD-44F9-BAB4-42FB88C6D1A2}"/>
              </a:ext>
            </a:extLst>
          </p:cNvPr>
          <p:cNvCxnSpPr>
            <a:cxnSpLocks/>
          </p:cNvCxnSpPr>
          <p:nvPr/>
        </p:nvCxnSpPr>
        <p:spPr>
          <a:xfrm>
            <a:off x="315328" y="35843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A061E1-A295-4B50-989E-C331FF9FFB6D}"/>
              </a:ext>
            </a:extLst>
          </p:cNvPr>
          <p:cNvSpPr/>
          <p:nvPr/>
        </p:nvSpPr>
        <p:spPr>
          <a:xfrm>
            <a:off x="242893" y="3107298"/>
            <a:ext cx="26324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               18-04-06[11:07]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CF391-8E52-416B-B37A-C49E16AA0756}"/>
              </a:ext>
            </a:extLst>
          </p:cNvPr>
          <p:cNvSpPr/>
          <p:nvPr/>
        </p:nvSpPr>
        <p:spPr>
          <a:xfrm>
            <a:off x="247687" y="3338722"/>
            <a:ext cx="2653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               18-04-04[16:47]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607A36-CF85-4F4D-BEC7-12C3E36DA948}"/>
              </a:ext>
            </a:extLst>
          </p:cNvPr>
          <p:cNvSpPr/>
          <p:nvPr/>
        </p:nvSpPr>
        <p:spPr>
          <a:xfrm>
            <a:off x="3629354" y="5026910"/>
            <a:ext cx="31441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18-04-08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오후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~6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+ 18-04-08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~12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+ 18-04-09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~6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25810B2-1722-461C-9C55-96D7E9F38D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96" y="6062796"/>
            <a:ext cx="381565" cy="381565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3263519-1B9C-407F-8D67-50BCF6DAD294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D2BBAA8-A95E-49EB-A6B7-B93A0E0BF2A9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AF12C75-68D8-4346-A9B2-1C2C3636C35F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A78BD9-D7D2-4A21-A7FB-430A68327139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81C533-335C-4D78-B096-66378FE18FC9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15929E-02D2-4D92-A17A-132711D437FF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36C238-D06F-4FAF-82EC-7C09B25EC09D}"/>
              </a:ext>
            </a:extLst>
          </p:cNvPr>
          <p:cNvSpPr txBox="1"/>
          <p:nvPr/>
        </p:nvSpPr>
        <p:spPr>
          <a:xfrm>
            <a:off x="7211836" y="1239094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제공자에게 서비스 요청 알림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04FE70-76E5-4C63-9494-1EA9BA5DAA92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75B3B-F02F-4AF1-93C2-7ACEC457C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029" y="1133180"/>
            <a:ext cx="461343" cy="461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6D65BF-2EA0-4162-9EB5-6DCF1ED77E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828" y="1133181"/>
            <a:ext cx="458197" cy="45819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1E05962-6CD9-44BF-BD73-C8C8C2E62145}"/>
              </a:ext>
            </a:extLst>
          </p:cNvPr>
          <p:cNvGrpSpPr/>
          <p:nvPr/>
        </p:nvGrpSpPr>
        <p:grpSpPr>
          <a:xfrm>
            <a:off x="1180905" y="1054428"/>
            <a:ext cx="315982" cy="369332"/>
            <a:chOff x="3490143" y="109016"/>
            <a:chExt cx="315982" cy="3693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270040-A08A-4D84-AB5E-AF355D152447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BE7C2F-B649-477A-9B59-9C8854F6057A}"/>
                </a:ext>
              </a:extLst>
            </p:cNvPr>
            <p:cNvSpPr txBox="1"/>
            <p:nvPr/>
          </p:nvSpPr>
          <p:spPr>
            <a:xfrm>
              <a:off x="3490143" y="109016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DCC427-8990-4FA5-9161-3908133936EF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00CF60-29EF-429E-A2B9-2342C5D806A7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129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E145A-EFA3-4FAE-9A0C-A0663C52171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48EF03-E3D7-4DB3-BB09-E903C601521D}"/>
              </a:ext>
            </a:extLst>
          </p:cNvPr>
          <p:cNvSpPr txBox="1"/>
          <p:nvPr/>
        </p:nvSpPr>
        <p:spPr>
          <a:xfrm>
            <a:off x="5171872" y="2801566"/>
            <a:ext cx="69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04420" y="1597680"/>
            <a:ext cx="481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8972" y="2394052"/>
            <a:ext cx="5486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제안서를 받은 제공자가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confirm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이용자는 결제를 진행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3)  </a:t>
            </a:r>
            <a:r>
              <a:rPr lang="ko-KR" altLang="en-US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결제 진행 후</a:t>
            </a:r>
            <a:r>
              <a:rPr lang="ko-KR" altLang="en-US" dirty="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연락처 상호 공개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4) 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본 서비스는 이용자와 서비스간 </a:t>
            </a:r>
            <a:r>
              <a:rPr lang="ko-KR" altLang="en-US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연결 수수료만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결제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 startAt="5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서비스 이용자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결제자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의 대다수 주체가 외국인임을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감안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외국인이 쉽게 접근할 수 있는 결제수단을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    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적용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6)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최종 결제가 끝나면 거래 종료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05662F-6D90-454A-AD64-C43E54BE113B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42BF8A-D3CE-45F5-81B0-F32938247B20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E94A12-F77B-4C04-9FA5-B33574D85E7C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67703-10FF-4762-8FD6-EDFD1F79E75C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8594F-8CCC-43D1-9F77-A0AB048EEFF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77636-161A-432E-812A-1F157BAF392B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E91851-5322-4430-B3C8-A90D4284728D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70FD98BF-D24D-44AA-8399-04352510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70" y="1646454"/>
            <a:ext cx="6882066" cy="492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8A12BF-716E-45B4-AC7E-25F78E76C649}"/>
              </a:ext>
            </a:extLst>
          </p:cNvPr>
          <p:cNvSpPr txBox="1"/>
          <p:nvPr/>
        </p:nvSpPr>
        <p:spPr>
          <a:xfrm>
            <a:off x="7367376" y="1270509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latin typeface="210 맨발의청춘 R" pitchFamily="18" charset="-127"/>
                <a:ea typeface="210 맨발의청춘 R" pitchFamily="18" charset="-127"/>
              </a:rPr>
              <a:t>결제기능 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- </a:t>
            </a:r>
            <a:r>
              <a:rPr lang="en-US" altLang="ko-KR" sz="2800" dirty="0" err="1">
                <a:latin typeface="210 맨발의청춘 R" pitchFamily="18" charset="-127"/>
                <a:ea typeface="210 맨발의청춘 R" pitchFamily="18" charset="-127"/>
              </a:rPr>
              <a:t>Paypal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 API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4680F8-1F4A-4367-B767-89C2156F3A74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AAE5C8-2738-4785-AE00-E739482461FB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431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417D10-3F42-46BB-8458-B1464265699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13595" y="2166590"/>
            <a:ext cx="50570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이용자들이 제공자에 대한 내역을 평가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리뷰를 작성할 수 있는 시스템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축적된 데이터로 서비스에 대한 신뢰도 재고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제공자로 하여금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더 나은 서비스 제공을 유인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반사회적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불법적 요구 혹은 제안 시 신고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신고 누적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된 제공자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/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이용자는 운영진 검토 후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사용 제한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처리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55" y="1565913"/>
            <a:ext cx="6882066" cy="485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25355" y="2546072"/>
            <a:ext cx="99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210 맨발의청춘 R" pitchFamily="18" charset="-127"/>
                <a:ea typeface="210 맨발의청춘 R" pitchFamily="18" charset="-127"/>
              </a:rPr>
              <a:t>리뷰 작성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900" y="3632200"/>
            <a:ext cx="43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2">
                    <a:lumMod val="75000"/>
                  </a:schemeClr>
                </a:solidFill>
              </a:rPr>
              <a:t>13</a:t>
            </a:r>
            <a:endParaRPr lang="ko-KR" altLang="en-US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1731" y="949701"/>
            <a:ext cx="157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(write reviews)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438B84-5A46-467B-8178-F41EB8605831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04975F-1FDE-48F5-AED1-B8D013613804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FD2D1A-EC1B-4A78-B3FA-9234489B13F7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91C40-A526-4397-B33E-2B3250EE011A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52C68-B167-4F8F-8BB1-ABA49C6297AC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D5A915-4EEB-432E-9806-6F02DAA5FBA6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4C243A-47EB-417E-A0BE-3FAC45274ED6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6F7B60-792B-42C3-AC55-64BD527BA276}"/>
              </a:ext>
            </a:extLst>
          </p:cNvPr>
          <p:cNvSpPr/>
          <p:nvPr/>
        </p:nvSpPr>
        <p:spPr>
          <a:xfrm>
            <a:off x="4766489" y="2821282"/>
            <a:ext cx="166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(write reviews)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42A2319-4D69-438A-88F6-ADD2383CA8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525" y="1842640"/>
            <a:ext cx="721029" cy="82306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FF706F-1559-4803-AE9D-3B3AD0E5B55D}"/>
              </a:ext>
            </a:extLst>
          </p:cNvPr>
          <p:cNvSpPr/>
          <p:nvPr/>
        </p:nvSpPr>
        <p:spPr>
          <a:xfrm>
            <a:off x="1358094" y="1860371"/>
            <a:ext cx="162929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en-US" altLang="ko-KR" sz="1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sam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위치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사용언어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0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62EEE60-646C-4393-849B-A6DB5968B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69" y="2098494"/>
            <a:ext cx="133810" cy="13381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CF323E-5A3B-4F4B-B5AB-6F05A9643099}"/>
              </a:ext>
            </a:extLst>
          </p:cNvPr>
          <p:cNvSpPr/>
          <p:nvPr/>
        </p:nvSpPr>
        <p:spPr>
          <a:xfrm>
            <a:off x="398834" y="1816005"/>
            <a:ext cx="3976012" cy="84970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A75EC89-982A-4D77-806B-4B299B278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27" y="4841963"/>
            <a:ext cx="911957" cy="91195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3AB266-F368-432C-A84A-40803DAE6364}"/>
              </a:ext>
            </a:extLst>
          </p:cNvPr>
          <p:cNvSpPr/>
          <p:nvPr/>
        </p:nvSpPr>
        <p:spPr>
          <a:xfrm>
            <a:off x="5753280" y="5795891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신고하기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F715A-0271-426A-BE69-D0431A894987}"/>
              </a:ext>
            </a:extLst>
          </p:cNvPr>
          <p:cNvSpPr txBox="1"/>
          <p:nvPr/>
        </p:nvSpPr>
        <p:spPr>
          <a:xfrm>
            <a:off x="7725159" y="1222372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Rating System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6C26C8-2759-4DD8-9DB6-6B59AF149577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E1504A-1FA2-46D0-AEBD-B809B5E616FE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878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83517"/>
            <a:ext cx="6882066" cy="486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4747581" y="1181707"/>
            <a:ext cx="269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 </a:t>
            </a:r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E3032D-B812-4A98-B0B0-EC30FB58D334}"/>
              </a:ext>
            </a:extLst>
          </p:cNvPr>
          <p:cNvSpPr/>
          <p:nvPr/>
        </p:nvSpPr>
        <p:spPr>
          <a:xfrm>
            <a:off x="333289" y="215860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275048-315E-4257-AE27-5387EA253BF0}"/>
              </a:ext>
            </a:extLst>
          </p:cNvPr>
          <p:cNvSpPr txBox="1"/>
          <p:nvPr/>
        </p:nvSpPr>
        <p:spPr>
          <a:xfrm>
            <a:off x="1372850" y="2405028"/>
            <a:ext cx="52033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Name: </a:t>
            </a:r>
            <a:r>
              <a:rPr lang="en-US" altLang="ko-KR" sz="1400" b="1" dirty="0" err="1"/>
              <a:t>TobbyZiggler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en-US" altLang="ko-KR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Tel:xxx-xxxx-xxxx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Country: USA		language: English</a:t>
            </a: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478CD-63B1-41BA-B32B-C04F05807511}"/>
              </a:ext>
            </a:extLst>
          </p:cNvPr>
          <p:cNvSpPr txBox="1"/>
          <p:nvPr/>
        </p:nvSpPr>
        <p:spPr>
          <a:xfrm>
            <a:off x="224853" y="1796734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Profile: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C574B-8585-4219-A55E-18AFF57D13F2}"/>
              </a:ext>
            </a:extLst>
          </p:cNvPr>
          <p:cNvSpPr txBox="1"/>
          <p:nvPr/>
        </p:nvSpPr>
        <p:spPr>
          <a:xfrm>
            <a:off x="207719" y="3991882"/>
            <a:ext cx="19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Recent deal: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6EDD0-F278-4BDB-8FBB-29921E5D7E84}"/>
              </a:ext>
            </a:extLst>
          </p:cNvPr>
          <p:cNvSpPr txBox="1"/>
          <p:nvPr/>
        </p:nvSpPr>
        <p:spPr>
          <a:xfrm>
            <a:off x="207719" y="5207465"/>
            <a:ext cx="2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TO DO: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6DDA-6B36-4558-ADE5-A2D2FA8AC8FA}"/>
              </a:ext>
            </a:extLst>
          </p:cNvPr>
          <p:cNvSpPr txBox="1"/>
          <p:nvPr/>
        </p:nvSpPr>
        <p:spPr>
          <a:xfrm>
            <a:off x="6497976" y="2134343"/>
            <a:ext cx="26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604F8-0754-48F2-B4FB-C25049F40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77" y="2238579"/>
            <a:ext cx="207907" cy="20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75610-B454-4450-BC71-9212F0B40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3205034"/>
            <a:ext cx="228112" cy="22811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BA73C3-FF99-48FB-99CC-8583B7B15791}"/>
              </a:ext>
            </a:extLst>
          </p:cNvPr>
          <p:cNvCxnSpPr>
            <a:cxnSpLocks/>
          </p:cNvCxnSpPr>
          <p:nvPr/>
        </p:nvCxnSpPr>
        <p:spPr>
          <a:xfrm>
            <a:off x="207719" y="45480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481BA5-119D-4D6D-980B-7077F6B6D724}"/>
              </a:ext>
            </a:extLst>
          </p:cNvPr>
          <p:cNvCxnSpPr>
            <a:cxnSpLocks/>
          </p:cNvCxnSpPr>
          <p:nvPr/>
        </p:nvCxnSpPr>
        <p:spPr>
          <a:xfrm>
            <a:off x="207719" y="479319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DBDFEF-2A91-4214-8F97-62BD2E3C9356}"/>
              </a:ext>
            </a:extLst>
          </p:cNvPr>
          <p:cNvSpPr/>
          <p:nvPr/>
        </p:nvSpPr>
        <p:spPr>
          <a:xfrm>
            <a:off x="207719" y="4316162"/>
            <a:ext cx="2565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18-04-06[11:40]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D5F2B4-2795-47F4-BA26-2E8C2BA357F1}"/>
              </a:ext>
            </a:extLst>
          </p:cNvPr>
          <p:cNvCxnSpPr>
            <a:cxnSpLocks/>
          </p:cNvCxnSpPr>
          <p:nvPr/>
        </p:nvCxnSpPr>
        <p:spPr>
          <a:xfrm>
            <a:off x="207719" y="476242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C23191-77BB-4E0E-AA18-E39EAA413114}"/>
              </a:ext>
            </a:extLst>
          </p:cNvPr>
          <p:cNvSpPr/>
          <p:nvPr/>
        </p:nvSpPr>
        <p:spPr>
          <a:xfrm>
            <a:off x="207719" y="4530554"/>
            <a:ext cx="25875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18-04-07[15:40]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BB513E-DBDB-440D-BBC5-89A207F17532}"/>
              </a:ext>
            </a:extLst>
          </p:cNvPr>
          <p:cNvCxnSpPr>
            <a:cxnSpLocks/>
          </p:cNvCxnSpPr>
          <p:nvPr/>
        </p:nvCxnSpPr>
        <p:spPr>
          <a:xfrm>
            <a:off x="207719" y="581631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E843A3-69FA-46EE-BF0C-99F4C4957504}"/>
              </a:ext>
            </a:extLst>
          </p:cNvPr>
          <p:cNvCxnSpPr>
            <a:cxnSpLocks/>
          </p:cNvCxnSpPr>
          <p:nvPr/>
        </p:nvCxnSpPr>
        <p:spPr>
          <a:xfrm>
            <a:off x="207719" y="606147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0F9B78-B1ED-449F-A4D8-A4DE69C80B82}"/>
              </a:ext>
            </a:extLst>
          </p:cNvPr>
          <p:cNvSpPr/>
          <p:nvPr/>
        </p:nvSpPr>
        <p:spPr>
          <a:xfrm>
            <a:off x="207719" y="5584442"/>
            <a:ext cx="2565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18-04-16[12:00]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F9E0F38-6F37-4EB2-B75A-EB285073996D}"/>
              </a:ext>
            </a:extLst>
          </p:cNvPr>
          <p:cNvCxnSpPr>
            <a:cxnSpLocks/>
          </p:cNvCxnSpPr>
          <p:nvPr/>
        </p:nvCxnSpPr>
        <p:spPr>
          <a:xfrm>
            <a:off x="207719" y="603070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7D459E9-021E-487E-B651-2925BE5F2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2572226" y="5528830"/>
            <a:ext cx="228112" cy="2281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834D4D-DBA2-4966-B52B-36250E911195}"/>
              </a:ext>
            </a:extLst>
          </p:cNvPr>
          <p:cNvSpPr txBox="1"/>
          <p:nvPr/>
        </p:nvSpPr>
        <p:spPr>
          <a:xfrm>
            <a:off x="7573288" y="1947284"/>
            <a:ext cx="4126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Profile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수정 및 삭제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주소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 언어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최근의 거래 목록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확정 거래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클릭 시 제안서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 제공자 정보 조회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46F79C-A538-4317-B777-FF4CC19A4CE9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0A788F-FC7C-428F-B5B0-7EEA5279A72F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DBBF8C7-BFE3-4AF3-AC53-0F0A3AEFF117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01F5C-3DDE-4104-83A2-4E7FB26C88A1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1C154-413E-407F-B591-82E87FD08EDB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9F1A3-3518-4135-B4C5-D1D51E581915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423C43FE-EF2A-4A96-8E24-4A66C054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082" y="2153747"/>
            <a:ext cx="1004302" cy="147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E488D1-D353-4534-9BFF-865896A55619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F5D106-0202-444D-B539-C39C3DB1D5D1}"/>
              </a:ext>
            </a:extLst>
          </p:cNvPr>
          <p:cNvSpPr/>
          <p:nvPr/>
        </p:nvSpPr>
        <p:spPr>
          <a:xfrm>
            <a:off x="8263067" y="1198294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User page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C4531C-A59F-4BDC-ADDF-AE82E0C3C8B2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88C7616-A899-4D06-A78D-9721C4142E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029" y="1133180"/>
            <a:ext cx="461343" cy="46134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2584A92-25FD-4166-A0E9-AC8610F334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828" y="1133181"/>
            <a:ext cx="458197" cy="458197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E7162F92-6422-4102-95A6-4BE8B00DDAE9}"/>
              </a:ext>
            </a:extLst>
          </p:cNvPr>
          <p:cNvGrpSpPr/>
          <p:nvPr/>
        </p:nvGrpSpPr>
        <p:grpSpPr>
          <a:xfrm>
            <a:off x="1180905" y="1054428"/>
            <a:ext cx="315982" cy="369332"/>
            <a:chOff x="3490143" y="109016"/>
            <a:chExt cx="315982" cy="369332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41B3B20-F723-4829-8E84-9DB6DEBA6AB2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6EA522-7ECF-4BB2-9DFA-F5E6B4145D50}"/>
                </a:ext>
              </a:extLst>
            </p:cNvPr>
            <p:cNvSpPr txBox="1"/>
            <p:nvPr/>
          </p:nvSpPr>
          <p:spPr>
            <a:xfrm>
              <a:off x="3490143" y="109016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C2BABF81-966E-4FB1-ABBB-D420A7B0A6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13" y="1115799"/>
            <a:ext cx="557726" cy="5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2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83517"/>
            <a:ext cx="6882066" cy="486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4473391" y="1155811"/>
            <a:ext cx="227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제공자</a:t>
            </a:r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Page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E3032D-B812-4A98-B0B0-EC30FB58D334}"/>
              </a:ext>
            </a:extLst>
          </p:cNvPr>
          <p:cNvSpPr/>
          <p:nvPr/>
        </p:nvSpPr>
        <p:spPr>
          <a:xfrm>
            <a:off x="333289" y="215860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014F699-3A0D-498A-BBA4-D516E486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1" y="2146719"/>
            <a:ext cx="1087414" cy="15276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275048-315E-4257-AE27-5387EA253BF0}"/>
              </a:ext>
            </a:extLst>
          </p:cNvPr>
          <p:cNvSpPr txBox="1"/>
          <p:nvPr/>
        </p:nvSpPr>
        <p:spPr>
          <a:xfrm>
            <a:off x="1401475" y="2187271"/>
            <a:ext cx="57946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이름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김영철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478CD-63B1-41BA-B32B-C04F05807511}"/>
              </a:ext>
            </a:extLst>
          </p:cNvPr>
          <p:cNvSpPr txBox="1"/>
          <p:nvPr/>
        </p:nvSpPr>
        <p:spPr>
          <a:xfrm>
            <a:off x="224853" y="1796734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Profile: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C574B-8585-4219-A55E-18AFF57D13F2}"/>
              </a:ext>
            </a:extLst>
          </p:cNvPr>
          <p:cNvSpPr txBox="1"/>
          <p:nvPr/>
        </p:nvSpPr>
        <p:spPr>
          <a:xfrm>
            <a:off x="207719" y="3991882"/>
            <a:ext cx="19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Recent deal: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6EDD0-F278-4BDB-8FBB-29921E5D7E84}"/>
              </a:ext>
            </a:extLst>
          </p:cNvPr>
          <p:cNvSpPr txBox="1"/>
          <p:nvPr/>
        </p:nvSpPr>
        <p:spPr>
          <a:xfrm>
            <a:off x="207719" y="5207465"/>
            <a:ext cx="2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TO DO: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6DDA-6B36-4558-ADE5-A2D2FA8AC8FA}"/>
              </a:ext>
            </a:extLst>
          </p:cNvPr>
          <p:cNvSpPr txBox="1"/>
          <p:nvPr/>
        </p:nvSpPr>
        <p:spPr>
          <a:xfrm>
            <a:off x="6497976" y="2134343"/>
            <a:ext cx="26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604F8-0754-48F2-B4FB-C25049F40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77" y="2238579"/>
            <a:ext cx="207907" cy="20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75610-B454-4450-BC71-9212F0B40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5" y="3281220"/>
            <a:ext cx="228112" cy="22811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BA73C3-FF99-48FB-99CC-8583B7B15791}"/>
              </a:ext>
            </a:extLst>
          </p:cNvPr>
          <p:cNvCxnSpPr>
            <a:cxnSpLocks/>
          </p:cNvCxnSpPr>
          <p:nvPr/>
        </p:nvCxnSpPr>
        <p:spPr>
          <a:xfrm>
            <a:off x="207719" y="45480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481BA5-119D-4D6D-980B-7077F6B6D724}"/>
              </a:ext>
            </a:extLst>
          </p:cNvPr>
          <p:cNvCxnSpPr>
            <a:cxnSpLocks/>
          </p:cNvCxnSpPr>
          <p:nvPr/>
        </p:nvCxnSpPr>
        <p:spPr>
          <a:xfrm>
            <a:off x="207719" y="479319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DBDFEF-2A91-4214-8F97-62BD2E3C9356}"/>
              </a:ext>
            </a:extLst>
          </p:cNvPr>
          <p:cNvSpPr/>
          <p:nvPr/>
        </p:nvSpPr>
        <p:spPr>
          <a:xfrm>
            <a:off x="207719" y="4316162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18-04-06[11:40]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D5F2B4-2795-47F4-BA26-2E8C2BA357F1}"/>
              </a:ext>
            </a:extLst>
          </p:cNvPr>
          <p:cNvCxnSpPr>
            <a:cxnSpLocks/>
          </p:cNvCxnSpPr>
          <p:nvPr/>
        </p:nvCxnSpPr>
        <p:spPr>
          <a:xfrm>
            <a:off x="207719" y="476242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C23191-77BB-4E0E-AA18-E39EAA413114}"/>
              </a:ext>
            </a:extLst>
          </p:cNvPr>
          <p:cNvSpPr/>
          <p:nvPr/>
        </p:nvSpPr>
        <p:spPr>
          <a:xfrm>
            <a:off x="207719" y="4530554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18-04-07[15:40]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BB513E-DBDB-440D-BBC5-89A207F17532}"/>
              </a:ext>
            </a:extLst>
          </p:cNvPr>
          <p:cNvCxnSpPr>
            <a:cxnSpLocks/>
          </p:cNvCxnSpPr>
          <p:nvPr/>
        </p:nvCxnSpPr>
        <p:spPr>
          <a:xfrm>
            <a:off x="207719" y="581631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E843A3-69FA-46EE-BF0C-99F4C4957504}"/>
              </a:ext>
            </a:extLst>
          </p:cNvPr>
          <p:cNvCxnSpPr>
            <a:cxnSpLocks/>
          </p:cNvCxnSpPr>
          <p:nvPr/>
        </p:nvCxnSpPr>
        <p:spPr>
          <a:xfrm>
            <a:off x="207719" y="606147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0F9B78-B1ED-449F-A4D8-A4DE69C80B82}"/>
              </a:ext>
            </a:extLst>
          </p:cNvPr>
          <p:cNvSpPr/>
          <p:nvPr/>
        </p:nvSpPr>
        <p:spPr>
          <a:xfrm>
            <a:off x="207719" y="5584442"/>
            <a:ext cx="2380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18-04-16[12:00]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F9E0F38-6F37-4EB2-B75A-EB285073996D}"/>
              </a:ext>
            </a:extLst>
          </p:cNvPr>
          <p:cNvCxnSpPr>
            <a:cxnSpLocks/>
          </p:cNvCxnSpPr>
          <p:nvPr/>
        </p:nvCxnSpPr>
        <p:spPr>
          <a:xfrm>
            <a:off x="207719" y="603070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7D459E9-021E-487E-B651-2925BE5F26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2572226" y="5528830"/>
            <a:ext cx="228112" cy="2281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834D4D-DBA2-4966-B52B-36250E911195}"/>
              </a:ext>
            </a:extLst>
          </p:cNvPr>
          <p:cNvSpPr txBox="1"/>
          <p:nvPr/>
        </p:nvSpPr>
        <p:spPr>
          <a:xfrm>
            <a:off x="7250765" y="2229567"/>
            <a:ext cx="412646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Profile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수정 및 삭제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주소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 언어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최근의 거래 목록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확정 거래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C5DB10-3A21-4B05-9083-4FEAD86BA6AB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8223BE-8F60-47F8-909A-E743721CAD4B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10CB0AA-F655-4F02-9345-AA629F9FDCCE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52E9E9-2139-4B42-A712-FE1294B507FB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CBBC2-5D4E-4A77-BF5A-60A8BAF1727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78628-C66C-4725-96E8-77A559940B30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43AA6B-0C08-465E-B6E2-6FB2F9883561}"/>
              </a:ext>
            </a:extLst>
          </p:cNvPr>
          <p:cNvSpPr/>
          <p:nvPr/>
        </p:nvSpPr>
        <p:spPr>
          <a:xfrm>
            <a:off x="1630762" y="3242846"/>
            <a:ext cx="2351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서울시 동대문구 장안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3B6F26D-6973-46BE-8BEE-8C8E22B5D176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35342F-6EC7-4DF6-A28B-A6E2C772FC2F}"/>
              </a:ext>
            </a:extLst>
          </p:cNvPr>
          <p:cNvSpPr/>
          <p:nvPr/>
        </p:nvSpPr>
        <p:spPr>
          <a:xfrm>
            <a:off x="8263067" y="1198294"/>
            <a:ext cx="229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Seller page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5A1011-3E4A-445A-8E63-1A301660B186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Development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0224F82-2248-4854-855C-50FA7721A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029" y="1133180"/>
            <a:ext cx="461343" cy="46134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F6F832F-A93F-4B3E-B81B-B60357427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828" y="1133181"/>
            <a:ext cx="458197" cy="458197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4A004851-3EF9-4013-86F1-26F347D09073}"/>
              </a:ext>
            </a:extLst>
          </p:cNvPr>
          <p:cNvGrpSpPr/>
          <p:nvPr/>
        </p:nvGrpSpPr>
        <p:grpSpPr>
          <a:xfrm>
            <a:off x="1180905" y="1054428"/>
            <a:ext cx="315982" cy="369332"/>
            <a:chOff x="3490143" y="109016"/>
            <a:chExt cx="315982" cy="36933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BE96F96-BCB2-49EB-977D-88D58F0BB2CB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671E96-9613-421D-968F-5CA80C27A52A}"/>
                </a:ext>
              </a:extLst>
            </p:cNvPr>
            <p:cNvSpPr txBox="1"/>
            <p:nvPr/>
          </p:nvSpPr>
          <p:spPr>
            <a:xfrm>
              <a:off x="3490143" y="109016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FB06ABFE-9DC0-430F-A3E0-78225197F3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13" y="1115799"/>
            <a:ext cx="557726" cy="5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5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수익 구조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및 기대효과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0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C4C94C-2E69-4CC3-ADEB-14B2D1B9BE56}"/>
              </a:ext>
            </a:extLst>
          </p:cNvPr>
          <p:cNvSpPr/>
          <p:nvPr/>
        </p:nvSpPr>
        <p:spPr>
          <a:xfrm>
            <a:off x="0" y="0"/>
            <a:ext cx="1220821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868969" y="1268293"/>
            <a:ext cx="4094140" cy="4123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5209015" y="3095465"/>
            <a:ext cx="142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수익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0" y="2314040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거래 커미션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연결 수수료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35%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7610671" y="2304945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광고 유치로 인한 수익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45%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731866" y="5565385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Etc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20%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148185" y="2498706"/>
            <a:ext cx="844865" cy="461797"/>
          </a:xfrm>
          <a:prstGeom prst="line">
            <a:avLst/>
          </a:prstGeom>
          <a:ln>
            <a:solidFill>
              <a:srgbClr val="00B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7956669" y="2636443"/>
            <a:ext cx="605303" cy="372629"/>
          </a:xfrm>
          <a:prstGeom prst="line">
            <a:avLst/>
          </a:prstGeom>
          <a:ln>
            <a:solidFill>
              <a:srgbClr val="00F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04868" y="5002684"/>
            <a:ext cx="802172" cy="579886"/>
          </a:xfrm>
          <a:prstGeom prst="line">
            <a:avLst/>
          </a:prstGeom>
          <a:ln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39" y="1100052"/>
            <a:ext cx="4466760" cy="44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3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8095" y="1392494"/>
            <a:ext cx="12192000" cy="5027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83" y="1620661"/>
            <a:ext cx="12192000" cy="460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-9833" y="1258754"/>
            <a:ext cx="12192000" cy="535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 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072145"/>
              </p:ext>
            </p:extLst>
          </p:nvPr>
        </p:nvGraphicFramePr>
        <p:xfrm>
          <a:off x="2754929" y="1654042"/>
          <a:ext cx="7559278" cy="4110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940331" y="5764801"/>
            <a:ext cx="71884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1998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년도 부터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년도 까지 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565% </a:t>
            </a:r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증가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  <p:sp>
        <p:nvSpPr>
          <p:cNvPr id="12" name="오른쪽 화살표 11"/>
          <p:cNvSpPr/>
          <p:nvPr/>
        </p:nvSpPr>
        <p:spPr>
          <a:xfrm rot="20457178">
            <a:off x="4191157" y="3398029"/>
            <a:ext cx="4983891" cy="5025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3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기대 효과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3AC3266-E5D4-43B3-88F1-9260BB199B04}"/>
              </a:ext>
            </a:extLst>
          </p:cNvPr>
          <p:cNvCxnSpPr>
            <a:cxnSpLocks/>
          </p:cNvCxnSpPr>
          <p:nvPr/>
        </p:nvCxnSpPr>
        <p:spPr>
          <a:xfrm>
            <a:off x="4318436" y="2558462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186DA02-B098-4DEC-9609-CBB3E054CABC}"/>
              </a:ext>
            </a:extLst>
          </p:cNvPr>
          <p:cNvSpPr/>
          <p:nvPr/>
        </p:nvSpPr>
        <p:spPr>
          <a:xfrm>
            <a:off x="4729863" y="2979716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D2BE10-FE7A-470F-9993-7C890C871621}"/>
              </a:ext>
            </a:extLst>
          </p:cNvPr>
          <p:cNvCxnSpPr>
            <a:cxnSpLocks/>
          </p:cNvCxnSpPr>
          <p:nvPr/>
        </p:nvCxnSpPr>
        <p:spPr>
          <a:xfrm>
            <a:off x="7383614" y="4156681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D85F84F-9FE3-46AE-B1C9-A528E2753BC8}"/>
              </a:ext>
            </a:extLst>
          </p:cNvPr>
          <p:cNvSpPr/>
          <p:nvPr/>
        </p:nvSpPr>
        <p:spPr>
          <a:xfrm>
            <a:off x="7359182" y="4113404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80E221-2526-4FDF-9CE9-28DE79A64595}"/>
              </a:ext>
            </a:extLst>
          </p:cNvPr>
          <p:cNvSpPr/>
          <p:nvPr/>
        </p:nvSpPr>
        <p:spPr>
          <a:xfrm>
            <a:off x="7237826" y="4608931"/>
            <a:ext cx="4652039" cy="102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332CA5-3088-4F5F-94FF-02A2B807856A}"/>
              </a:ext>
            </a:extLst>
          </p:cNvPr>
          <p:cNvCxnSpPr>
            <a:cxnSpLocks/>
          </p:cNvCxnSpPr>
          <p:nvPr/>
        </p:nvCxnSpPr>
        <p:spPr>
          <a:xfrm flipH="1">
            <a:off x="4241721" y="4148390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EEEB397-5B6B-4466-94C4-C4B7D31071D5}"/>
              </a:ext>
            </a:extLst>
          </p:cNvPr>
          <p:cNvSpPr/>
          <p:nvPr/>
        </p:nvSpPr>
        <p:spPr>
          <a:xfrm flipH="1">
            <a:off x="4709789" y="4105113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65A7F-A61F-4BA3-B114-C45251D28020}"/>
              </a:ext>
            </a:extLst>
          </p:cNvPr>
          <p:cNvSpPr/>
          <p:nvPr/>
        </p:nvSpPr>
        <p:spPr>
          <a:xfrm flipH="1">
            <a:off x="147482" y="4616224"/>
            <a:ext cx="4893505" cy="9324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237822" y="1725892"/>
            <a:ext cx="4652039" cy="84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016404-C182-44F7-B264-784A54A5FA42}"/>
              </a:ext>
            </a:extLst>
          </p:cNvPr>
          <p:cNvCxnSpPr>
            <a:cxnSpLocks/>
          </p:cNvCxnSpPr>
          <p:nvPr/>
        </p:nvCxnSpPr>
        <p:spPr>
          <a:xfrm flipH="1">
            <a:off x="7351938" y="2578127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4744299-447C-4EC6-9975-84FFFDAEA219}"/>
              </a:ext>
            </a:extLst>
          </p:cNvPr>
          <p:cNvSpPr/>
          <p:nvPr/>
        </p:nvSpPr>
        <p:spPr>
          <a:xfrm flipH="1">
            <a:off x="7325907" y="2999381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9C5-1646-4A6F-B671-1BC6CD2A0553}"/>
              </a:ext>
            </a:extLst>
          </p:cNvPr>
          <p:cNvSpPr/>
          <p:nvPr/>
        </p:nvSpPr>
        <p:spPr>
          <a:xfrm>
            <a:off x="147484" y="1730476"/>
            <a:ext cx="4777451" cy="84765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LG\Downloads\ppt템플릿\icons\015-partn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45" y="2999380"/>
            <a:ext cx="1464309" cy="14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서비스를 원하는 시간대에 원하는 장소에서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받을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325907" y="1827526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경험이 많은 외국인들을 비롯한 여러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사람들에게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수입원을 제공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63536" y="4759266"/>
            <a:ext cx="477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합리적인 가격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서비스를 주고 받을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351938" y="4768048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·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서로 도움을 주고 받으면서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endParaRPr lang="en-US" altLang="ko-KR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사회 통합에 기여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하는 장이 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445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개발 환경 및 산출물 일정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21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0" y="1354408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</a:p>
        </p:txBody>
      </p:sp>
      <p:pic>
        <p:nvPicPr>
          <p:cNvPr id="1026" name="Picture 2" descr="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18" y="1919401"/>
            <a:ext cx="1817043" cy="11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91B468-7384-432A-9AF0-5EA44E539136}"/>
              </a:ext>
            </a:extLst>
          </p:cNvPr>
          <p:cNvSpPr/>
          <p:nvPr/>
        </p:nvSpPr>
        <p:spPr>
          <a:xfrm>
            <a:off x="625475" y="3914436"/>
            <a:ext cx="10958695" cy="175888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PH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PHP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PHP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7" name="Picture 9" descr="C:\Users\LG\Desktop\다운로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337" y="190866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LG\Desktop\KakaoTalk_20180406_1214343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24" y="2065860"/>
            <a:ext cx="1581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31" y="2080418"/>
            <a:ext cx="2141838" cy="82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508" y="4276058"/>
            <a:ext cx="1056503" cy="10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7" y="4195574"/>
            <a:ext cx="1302412" cy="121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 descr="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440" y="4520745"/>
            <a:ext cx="2179534" cy="5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4" descr="xampp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4" name="Picture 16" descr="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05" y="1811529"/>
            <a:ext cx="1262191" cy="12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ê´ë ¨ ì´ë¯¸ì§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706" y="1945841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91B468-7384-432A-9AF0-5EA44E539136}"/>
              </a:ext>
            </a:extLst>
          </p:cNvPr>
          <p:cNvSpPr/>
          <p:nvPr/>
        </p:nvSpPr>
        <p:spPr>
          <a:xfrm>
            <a:off x="625475" y="1584784"/>
            <a:ext cx="10958694" cy="18526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57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19619B-F0D0-4181-8E95-D2FCDFC8F3B7}"/>
              </a:ext>
            </a:extLst>
          </p:cNvPr>
          <p:cNvSpPr/>
          <p:nvPr/>
        </p:nvSpPr>
        <p:spPr>
          <a:xfrm>
            <a:off x="3696511" y="0"/>
            <a:ext cx="8511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2235246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Requirements Development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F493E-1EDF-40C7-BB2D-20879ED7D72C}"/>
              </a:ext>
            </a:extLst>
          </p:cNvPr>
          <p:cNvCxnSpPr>
            <a:cxnSpLocks/>
            <a:endCxn id="171" idx="6"/>
          </p:cNvCxnSpPr>
          <p:nvPr/>
        </p:nvCxnSpPr>
        <p:spPr>
          <a:xfrm>
            <a:off x="4751526" y="1081255"/>
            <a:ext cx="6543473" cy="286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E4DE1875-7C40-4F75-8050-3D2880229788}"/>
              </a:ext>
            </a:extLst>
          </p:cNvPr>
          <p:cNvSpPr/>
          <p:nvPr/>
        </p:nvSpPr>
        <p:spPr>
          <a:xfrm>
            <a:off x="4732021" y="1015736"/>
            <a:ext cx="142613" cy="142613"/>
          </a:xfrm>
          <a:prstGeom prst="ellipse">
            <a:avLst/>
          </a:prstGeom>
          <a:solidFill>
            <a:srgbClr val="00B0F0"/>
          </a:solidFill>
          <a:ln w="635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E6AA49-9F3C-46EC-A946-65E686F58ED4}"/>
              </a:ext>
            </a:extLst>
          </p:cNvPr>
          <p:cNvSpPr/>
          <p:nvPr/>
        </p:nvSpPr>
        <p:spPr>
          <a:xfrm>
            <a:off x="5373440" y="101573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FAE1770-93CC-470C-BFFD-1901EB869F89}"/>
              </a:ext>
            </a:extLst>
          </p:cNvPr>
          <p:cNvSpPr/>
          <p:nvPr/>
        </p:nvSpPr>
        <p:spPr>
          <a:xfrm>
            <a:off x="6014859" y="1015735"/>
            <a:ext cx="142613" cy="142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04A9474-7118-460D-9D8D-17566C012734}"/>
              </a:ext>
            </a:extLst>
          </p:cNvPr>
          <p:cNvSpPr/>
          <p:nvPr/>
        </p:nvSpPr>
        <p:spPr>
          <a:xfrm>
            <a:off x="6656278" y="1015735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A60A6D-B0C2-4EE5-89EA-614D2700BE14}"/>
              </a:ext>
            </a:extLst>
          </p:cNvPr>
          <p:cNvSpPr/>
          <p:nvPr/>
        </p:nvSpPr>
        <p:spPr>
          <a:xfrm>
            <a:off x="7297697" y="101573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011A792-1831-4F58-B111-C59045779B91}"/>
              </a:ext>
            </a:extLst>
          </p:cNvPr>
          <p:cNvSpPr/>
          <p:nvPr/>
        </p:nvSpPr>
        <p:spPr>
          <a:xfrm>
            <a:off x="7939116" y="1015735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8586710" y="1012812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2524F72-5EE2-4CEB-B17B-1698BBBBD02A}"/>
              </a:ext>
            </a:extLst>
          </p:cNvPr>
          <p:cNvSpPr txBox="1"/>
          <p:nvPr/>
        </p:nvSpPr>
        <p:spPr>
          <a:xfrm>
            <a:off x="4529199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A2028F-4F49-44A9-9260-F30102335F2E}"/>
              </a:ext>
            </a:extLst>
          </p:cNvPr>
          <p:cNvSpPr txBox="1"/>
          <p:nvPr/>
        </p:nvSpPr>
        <p:spPr>
          <a:xfrm>
            <a:off x="5191314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FB22F4-DE8B-4519-9DB7-034B5EDC12FD}"/>
              </a:ext>
            </a:extLst>
          </p:cNvPr>
          <p:cNvSpPr txBox="1"/>
          <p:nvPr/>
        </p:nvSpPr>
        <p:spPr>
          <a:xfrm>
            <a:off x="5832733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899970-23F8-498D-803E-8DCD4D9573F9}"/>
              </a:ext>
            </a:extLst>
          </p:cNvPr>
          <p:cNvSpPr txBox="1"/>
          <p:nvPr/>
        </p:nvSpPr>
        <p:spPr>
          <a:xfrm>
            <a:off x="6474152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9212D1-1632-440D-99A1-7E48DBD0DFE2}"/>
              </a:ext>
            </a:extLst>
          </p:cNvPr>
          <p:cNvSpPr txBox="1"/>
          <p:nvPr/>
        </p:nvSpPr>
        <p:spPr>
          <a:xfrm>
            <a:off x="7115571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31D225-332C-4303-B78F-2A3AEC199832}"/>
              </a:ext>
            </a:extLst>
          </p:cNvPr>
          <p:cNvSpPr txBox="1"/>
          <p:nvPr/>
        </p:nvSpPr>
        <p:spPr>
          <a:xfrm>
            <a:off x="7756990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11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8404584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산출물 일정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9228129" y="1012812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9046003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9869548" y="101674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9687422" y="1258491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14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10510967" y="1012812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10328841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15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11152386" y="1012812"/>
            <a:ext cx="142613" cy="142613"/>
          </a:xfrm>
          <a:prstGeom prst="ellipse">
            <a:avLst/>
          </a:prstGeom>
          <a:solidFill>
            <a:srgbClr val="B5B5B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10970260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2930150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Design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3550142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Sub system Engineering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4170134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Integration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4790126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Validation &amp; Verification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4732021" y="2199561"/>
            <a:ext cx="2088181" cy="38277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각형 183"/>
          <p:cNvSpPr/>
          <p:nvPr/>
        </p:nvSpPr>
        <p:spPr>
          <a:xfrm>
            <a:off x="5850935" y="2883494"/>
            <a:ext cx="2230794" cy="38277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각형 184"/>
          <p:cNvSpPr/>
          <p:nvPr/>
        </p:nvSpPr>
        <p:spPr>
          <a:xfrm>
            <a:off x="6656278" y="3489501"/>
            <a:ext cx="2571851" cy="386705"/>
          </a:xfrm>
          <a:prstGeom prst="homePlat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오각형 185"/>
          <p:cNvSpPr/>
          <p:nvPr/>
        </p:nvSpPr>
        <p:spPr>
          <a:xfrm>
            <a:off x="7939116" y="4099441"/>
            <a:ext cx="1930432" cy="386705"/>
          </a:xfrm>
          <a:prstGeom prst="homePlat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각형 186"/>
          <p:cNvSpPr/>
          <p:nvPr/>
        </p:nvSpPr>
        <p:spPr>
          <a:xfrm>
            <a:off x="8671052" y="4705508"/>
            <a:ext cx="2006410" cy="45294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769560" y="1564315"/>
            <a:ext cx="0" cy="86896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8005694" y="1623890"/>
            <a:ext cx="14356" cy="151936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0601422" y="1623890"/>
            <a:ext cx="44100" cy="3292036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4218621" y="2195850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6                       9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452257" y="2900645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8                        11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6418415" y="3498187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9                              13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8157457" y="4747312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12                   15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7374631" y="4115291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11                  14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4628122" y="554466"/>
            <a:ext cx="74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Week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350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19619B-F0D0-4181-8E95-D2FCDFC8F3B7}"/>
              </a:ext>
            </a:extLst>
          </p:cNvPr>
          <p:cNvSpPr/>
          <p:nvPr/>
        </p:nvSpPr>
        <p:spPr>
          <a:xfrm>
            <a:off x="3319849" y="0"/>
            <a:ext cx="887215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References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4075" y="1136822"/>
            <a:ext cx="81636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		  		         	  	  </a:t>
            </a:r>
            <a:endParaRPr lang="en-US" altLang="ko-KR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http://www.index.go.kr/potal/main/EachDtlPageDetail.do?idx_cd=2756</a:t>
            </a:r>
            <a:endParaRPr lang="en-US" altLang="ko-KR" sz="1600" dirty="0"/>
          </a:p>
          <a:p>
            <a:r>
              <a:rPr lang="en-US" altLang="ko-KR" dirty="0"/>
              <a:t>		  		         	  	  </a:t>
            </a:r>
          </a:p>
          <a:p>
            <a:endParaRPr lang="en-US" altLang="ko-KR" sz="1600" dirty="0">
              <a:hlinkClick r:id="rId4"/>
            </a:endParaRPr>
          </a:p>
          <a:p>
            <a:endParaRPr lang="en-US" altLang="ko-KR" sz="1600" dirty="0">
              <a:hlinkClick r:id="rId4"/>
            </a:endParaRPr>
          </a:p>
          <a:p>
            <a:r>
              <a:rPr lang="en-US" altLang="ko-KR" sz="1600" dirty="0">
                <a:hlinkClick r:id="rId4"/>
              </a:rPr>
              <a:t>http://www.immigration.go.kr/HP/COM/bbs_003/ListShowData.do?strNbodCd=noti0096&amp;strWrtNo=130&amp;strAnsNo=A&amp;strOrgGbnCd=104000&amp;strRtnURL=IMM_6050&amp;strAllOrgYn=N&amp;strThisPage=1&amp;strFilePath=imm/</a:t>
            </a:r>
          </a:p>
          <a:p>
            <a:endParaRPr lang="en-US" altLang="ko-KR" sz="1600" dirty="0">
              <a:hlinkClick r:id="rId4"/>
            </a:endParaRPr>
          </a:p>
          <a:p>
            <a:endParaRPr lang="en-US" altLang="ko-KR" sz="1600" dirty="0">
              <a:hlinkClick r:id="rId4"/>
            </a:endParaRPr>
          </a:p>
          <a:p>
            <a:r>
              <a:rPr lang="en-US" altLang="ko-KR" sz="1600" dirty="0">
                <a:hlinkClick r:id="rId4"/>
              </a:rPr>
              <a:t>https://www.hikorea.go.kr/pt/InfoDetailR_kr.pt?catSeq=&amp;categoryId=24&amp;parentId=1109&amp;showMenuId=102</a:t>
            </a:r>
            <a:endParaRPr lang="en-US" altLang="ko-KR" sz="1600" dirty="0"/>
          </a:p>
          <a:p>
            <a:r>
              <a:rPr lang="en-US" altLang="ko-KR" dirty="0"/>
              <a:t>	  		         	  	  	</a:t>
            </a:r>
            <a:endParaRPr lang="en-US" altLang="ko-KR" sz="1600" dirty="0">
              <a:hlinkClick r:id="rId5"/>
            </a:endParaRPr>
          </a:p>
          <a:p>
            <a:endParaRPr lang="en-US" altLang="ko-KR" sz="1600" dirty="0">
              <a:hlinkClick r:id="rId5"/>
            </a:endParaRPr>
          </a:p>
          <a:p>
            <a:r>
              <a:rPr lang="en-US" altLang="ko-KR" sz="1600" dirty="0">
                <a:hlinkClick r:id="rId5"/>
              </a:rPr>
              <a:t>http://www.suwonmcs.com/</a:t>
            </a:r>
            <a:endParaRPr lang="en-US" altLang="ko-KR" sz="1600" dirty="0"/>
          </a:p>
          <a:p>
            <a:r>
              <a:rPr lang="en-US" altLang="ko-KR" sz="1600" dirty="0">
                <a:hlinkClick r:id="rId6"/>
              </a:rPr>
              <a:t>http://www.hsbluebird.or.kr/error/expire145864.html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https://soomgo.com/?utm_source=naver&amp;utm_medium=brandsearch&amp;utm_campaign=title&amp;utm_content=pc_bs_naver&amp;NaPm=ct%3Djfncs440%7Cci%3D0uvb0022SanogEqbpKKU%7Ctr%3Dbrnd%7Chk%3Dd6b0b10018ed5d57d901a6379703940ee6a99659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6928" y="1202724"/>
            <a:ext cx="25454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4&gt;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   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법무부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e-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나라지표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5&gt;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   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법무부 출입국 외국인 통계 연보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2016</a:t>
            </a: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10 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외국인 종합 안내 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11 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수원시 외국인복지센터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600" dirty="0" err="1">
                <a:latin typeface="210 맨발의청춘 L" pitchFamily="18" charset="-127"/>
                <a:ea typeface="210 맨발의청춘 L" pitchFamily="18" charset="-127"/>
              </a:rPr>
              <a:t>화성시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 외국인 복지센터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10 &gt;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숨고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2800" dirty="0"/>
              <a:t>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65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부록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6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769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추가 고려 사항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169744" y="1707525"/>
            <a:ext cx="4652039" cy="15789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169744" y="1781938"/>
            <a:ext cx="47774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악성 이용자들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돈만 받고 좋지 못한 서비스를 제공한 경우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무리한 추가 서비스를 요구하는 경우</a:t>
            </a:r>
          </a:p>
          <a:p>
            <a:pPr marL="0" lvl="1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거래 후 서로에 대한 코멘트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</a:p>
          <a:p>
            <a:pPr marL="0" lvl="1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남기기 기능 제공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EC8A98-A35B-48C4-97A6-240579AC32B5}"/>
              </a:ext>
            </a:extLst>
          </p:cNvPr>
          <p:cNvSpPr/>
          <p:nvPr/>
        </p:nvSpPr>
        <p:spPr>
          <a:xfrm flipH="1">
            <a:off x="177674" y="1667816"/>
            <a:ext cx="4652039" cy="15789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신원 문제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전과자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나이나 성별 속이기 등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신원 세탁 등을 배제시켜야 함</a:t>
            </a:r>
          </a:p>
          <a:p>
            <a:pPr marL="0" lvl="1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안심 신원 확인 기능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BB04C6-FEDA-4355-9EE0-696EBEB656A3}"/>
              </a:ext>
            </a:extLst>
          </p:cNvPr>
          <p:cNvSpPr/>
          <p:nvPr/>
        </p:nvSpPr>
        <p:spPr>
          <a:xfrm flipH="1">
            <a:off x="177675" y="4469898"/>
            <a:ext cx="4652039" cy="15789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177674" y="4786453"/>
            <a:ext cx="4777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메시지 악용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불법 광고나 적합하지 않은 메시지를 보내는 경우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메시지 차단 기능 제공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E20416-7C29-48A2-98D3-DF0964BD9430}"/>
              </a:ext>
            </a:extLst>
          </p:cNvPr>
          <p:cNvSpPr/>
          <p:nvPr/>
        </p:nvSpPr>
        <p:spPr>
          <a:xfrm flipH="1">
            <a:off x="7207046" y="4431450"/>
            <a:ext cx="4652039" cy="15789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207046" y="4550310"/>
            <a:ext cx="4777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이용자의 경험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자신에게 무엇이 필요한지 모르는 경우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홈페이지에 외국인이 어려워할 만 한 서비스 정리한 페이지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663DE68-EF0D-44B4-9ABC-38A0FB015C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6" b="92068" l="6052" r="90778">
                        <a14:foregroundMark x1="48127" y1="5949" x2="49280" y2="15581"/>
                        <a14:foregroundMark x1="70317" y1="10765" x2="63689" y2="19263"/>
                        <a14:foregroundMark x1="74640" y1="31728" x2="85879" y2="26346"/>
                        <a14:foregroundMark x1="78098" y1="45892" x2="91354" y2="46459"/>
                        <a14:foregroundMark x1="74928" y1="60907" x2="86455" y2="66572"/>
                        <a14:foregroundMark x1="63112" y1="72238" x2="70317" y2="82153"/>
                        <a14:foregroundMark x1="42651" y1="92068" x2="55043" y2="91501"/>
                        <a14:foregroundMark x1="28242" y1="81870" x2="33429" y2="73371"/>
                        <a14:foregroundMark x1="12104" y1="67422" x2="23055" y2="62606"/>
                        <a14:foregroundMark x1="6052" y1="47309" x2="17579" y2="46459"/>
                        <a14:foregroundMark x1="11527" y1="25212" x2="21902" y2="31161"/>
                        <a14:foregroundMark x1="28242" y1="10482" x2="33718" y2="206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41" y="2476862"/>
            <a:ext cx="2448076" cy="2490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8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8095" y="1392494"/>
            <a:ext cx="12192000" cy="5027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83" y="1620661"/>
            <a:ext cx="12192000" cy="460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-9833" y="1258754"/>
            <a:ext cx="12192000" cy="535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 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065889"/>
              </p:ext>
            </p:extLst>
          </p:nvPr>
        </p:nvGraphicFramePr>
        <p:xfrm>
          <a:off x="2754929" y="1654042"/>
          <a:ext cx="7559278" cy="4110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471351" y="5764801"/>
            <a:ext cx="76574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비전문취업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방문취업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단기방문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유형이 많은 부분을 차지</a:t>
            </a:r>
            <a:endParaRPr lang="en-US" altLang="ko-KR" sz="2400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06754"/>
              </p:ext>
            </p:extLst>
          </p:nvPr>
        </p:nvGraphicFramePr>
        <p:xfrm>
          <a:off x="2273126" y="1524000"/>
          <a:ext cx="7855680" cy="4056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46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Idea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11037" y="3693722"/>
            <a:ext cx="47774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유학생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동포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산업 취업 등의 유형과 달리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생활 적응에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적극적으로 도움 받을 수 있는 인맥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기관 부족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26" name="Picture 2" descr="C:\Users\LG\Downloads\ppt템플릿\809494-business\png\026-question-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85" y="3616530"/>
            <a:ext cx="1901982" cy="20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64139" y="1676996"/>
            <a:ext cx="6282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비전문취업</a:t>
            </a:r>
            <a:r>
              <a:rPr lang="en-US" altLang="ko-KR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방문취업</a:t>
            </a:r>
            <a:r>
              <a:rPr lang="en-US" altLang="ko-KR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,+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단기방문 </a:t>
            </a:r>
            <a:r>
              <a:rPr lang="en-US" altLang="ko-KR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en-US" altLang="ko-KR" sz="3600" b="1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72</a:t>
            </a:r>
            <a:r>
              <a:rPr lang="ko-KR" altLang="en-US" sz="3600" b="1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 </a:t>
            </a:r>
            <a:r>
              <a:rPr lang="en-US" altLang="ko-KR" sz="3600" b="1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4580</a:t>
            </a:r>
            <a:r>
              <a:rPr lang="ko-KR" altLang="en-US" sz="3600" b="1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명 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3484850" y="2854306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전문 사설 기관의 서비스를 받기 위한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경제적 여건 부족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6571165" y="3739889"/>
            <a:ext cx="5550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각종 행정 등록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부동산 거래 등을 비롯하여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필수적이지만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</a:p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경험 없이 혼자 하기에 어려운 일들이 요구 되는 경우가 많음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96495" y="2603158"/>
            <a:ext cx="3954162" cy="9058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8833" y="3418703"/>
            <a:ext cx="4428540" cy="13592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754326" y="3418703"/>
            <a:ext cx="5190540" cy="16228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0" y="1258754"/>
            <a:ext cx="12192000" cy="53555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49">
            <a:extLst>
              <a:ext uri="{FF2B5EF4-FFF2-40B4-BE49-F238E27FC236}">
                <a16:creationId xmlns:a16="http://schemas.microsoft.com/office/drawing/2014/main" id="{B093A153-6C35-49E4-AA4F-F73E3FDD7CAE}"/>
              </a:ext>
            </a:extLst>
          </p:cNvPr>
          <p:cNvSpPr/>
          <p:nvPr/>
        </p:nvSpPr>
        <p:spPr>
          <a:xfrm>
            <a:off x="5398837" y="1449421"/>
            <a:ext cx="1420238" cy="3978613"/>
          </a:xfrm>
          <a:prstGeom prst="downArrow">
            <a:avLst>
              <a:gd name="adj1" fmla="val 50000"/>
              <a:gd name="adj2" fmla="val 2671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idea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C88227-DB9F-4E49-B75C-651BC4676F77}"/>
              </a:ext>
            </a:extLst>
          </p:cNvPr>
          <p:cNvSpPr/>
          <p:nvPr/>
        </p:nvSpPr>
        <p:spPr>
          <a:xfrm>
            <a:off x="3948895" y="1712072"/>
            <a:ext cx="4349309" cy="662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CFE77C-675E-4249-8068-EB8FE8BB146D}"/>
              </a:ext>
            </a:extLst>
          </p:cNvPr>
          <p:cNvSpPr/>
          <p:nvPr/>
        </p:nvSpPr>
        <p:spPr>
          <a:xfrm>
            <a:off x="3948894" y="2547774"/>
            <a:ext cx="4349309" cy="662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C7CF01-5C96-4C3D-962F-B93D84E91C1D}"/>
              </a:ext>
            </a:extLst>
          </p:cNvPr>
          <p:cNvSpPr/>
          <p:nvPr/>
        </p:nvSpPr>
        <p:spPr>
          <a:xfrm>
            <a:off x="3948894" y="3386619"/>
            <a:ext cx="4349309" cy="662550"/>
          </a:xfrm>
          <a:prstGeom prst="rect">
            <a:avLst/>
          </a:prstGeom>
          <a:solidFill>
            <a:srgbClr val="9DC3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7726B3-E00D-402B-891C-E26BC07A6CF8}"/>
              </a:ext>
            </a:extLst>
          </p:cNvPr>
          <p:cNvSpPr/>
          <p:nvPr/>
        </p:nvSpPr>
        <p:spPr>
          <a:xfrm>
            <a:off x="3948893" y="4229255"/>
            <a:ext cx="4349309" cy="662550"/>
          </a:xfrm>
          <a:prstGeom prst="rect">
            <a:avLst/>
          </a:prstGeom>
          <a:solidFill>
            <a:srgbClr val="9DC3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64BAFE-B37F-4434-916E-33F7804B9409}"/>
              </a:ext>
            </a:extLst>
          </p:cNvPr>
          <p:cNvSpPr txBox="1"/>
          <p:nvPr/>
        </p:nvSpPr>
        <p:spPr>
          <a:xfrm>
            <a:off x="3471072" y="1843486"/>
            <a:ext cx="530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 구사의 어려움 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1A540F-325F-433F-9DF9-8C68F7A7C34E}"/>
              </a:ext>
            </a:extLst>
          </p:cNvPr>
          <p:cNvSpPr txBox="1"/>
          <p:nvPr/>
        </p:nvSpPr>
        <p:spPr>
          <a:xfrm>
            <a:off x="4101817" y="2681975"/>
            <a:ext cx="397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출장 도움 서비스 미비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2E0F48-CFF6-4F5F-B0D5-F753298CCF9C}"/>
              </a:ext>
            </a:extLst>
          </p:cNvPr>
          <p:cNvSpPr txBox="1"/>
          <p:nvPr/>
        </p:nvSpPr>
        <p:spPr>
          <a:xfrm>
            <a:off x="3910619" y="3493848"/>
            <a:ext cx="44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지식 있는 인맥 부족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CC95B5-543D-4D3B-B140-A4260C38645A}"/>
              </a:ext>
            </a:extLst>
          </p:cNvPr>
          <p:cNvSpPr txBox="1"/>
          <p:nvPr/>
        </p:nvSpPr>
        <p:spPr>
          <a:xfrm>
            <a:off x="4101817" y="4375864"/>
            <a:ext cx="397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사설 업체의 과도한 가격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496885" y="5430395"/>
            <a:ext cx="7188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경험과 한국어가 부족한 외국인들은 일상적인 일에도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도움을 받는데 시간적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공간적 제약이 따른다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400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12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Idea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3AC3266-E5D4-43B3-88F1-9260BB199B04}"/>
              </a:ext>
            </a:extLst>
          </p:cNvPr>
          <p:cNvCxnSpPr>
            <a:cxnSpLocks/>
          </p:cNvCxnSpPr>
          <p:nvPr/>
        </p:nvCxnSpPr>
        <p:spPr>
          <a:xfrm>
            <a:off x="4318436" y="2558462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186DA02-B098-4DEC-9609-CBB3E054CABC}"/>
              </a:ext>
            </a:extLst>
          </p:cNvPr>
          <p:cNvSpPr/>
          <p:nvPr/>
        </p:nvSpPr>
        <p:spPr>
          <a:xfrm>
            <a:off x="4729863" y="2979716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D2BE10-FE7A-470F-9993-7C890C871621}"/>
              </a:ext>
            </a:extLst>
          </p:cNvPr>
          <p:cNvCxnSpPr>
            <a:cxnSpLocks/>
          </p:cNvCxnSpPr>
          <p:nvPr/>
        </p:nvCxnSpPr>
        <p:spPr>
          <a:xfrm>
            <a:off x="7383614" y="4156681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D85F84F-9FE3-46AE-B1C9-A528E2753BC8}"/>
              </a:ext>
            </a:extLst>
          </p:cNvPr>
          <p:cNvSpPr/>
          <p:nvPr/>
        </p:nvSpPr>
        <p:spPr>
          <a:xfrm>
            <a:off x="7359182" y="4113404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80E221-2526-4FDF-9CE9-28DE79A64595}"/>
              </a:ext>
            </a:extLst>
          </p:cNvPr>
          <p:cNvSpPr/>
          <p:nvPr/>
        </p:nvSpPr>
        <p:spPr>
          <a:xfrm>
            <a:off x="7237826" y="4608931"/>
            <a:ext cx="4652039" cy="102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6DD25A-551F-40BD-BB26-F2E670531646}"/>
              </a:ext>
            </a:extLst>
          </p:cNvPr>
          <p:cNvSpPr txBox="1"/>
          <p:nvPr/>
        </p:nvSpPr>
        <p:spPr>
          <a:xfrm>
            <a:off x="7335739" y="4691595"/>
            <a:ext cx="44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경험이 많은 외국인이 같은 외국인을 도울 수도 있지 않을까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332CA5-3088-4F5F-94FF-02A2B807856A}"/>
              </a:ext>
            </a:extLst>
          </p:cNvPr>
          <p:cNvCxnSpPr>
            <a:cxnSpLocks/>
          </p:cNvCxnSpPr>
          <p:nvPr/>
        </p:nvCxnSpPr>
        <p:spPr>
          <a:xfrm flipH="1">
            <a:off x="4241721" y="4148390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EEEB397-5B6B-4466-94C4-C4B7D31071D5}"/>
              </a:ext>
            </a:extLst>
          </p:cNvPr>
          <p:cNvSpPr/>
          <p:nvPr/>
        </p:nvSpPr>
        <p:spPr>
          <a:xfrm flipH="1">
            <a:off x="4709789" y="4105113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65A7F-A61F-4BA3-B114-C45251D28020}"/>
              </a:ext>
            </a:extLst>
          </p:cNvPr>
          <p:cNvSpPr/>
          <p:nvPr/>
        </p:nvSpPr>
        <p:spPr>
          <a:xfrm flipH="1">
            <a:off x="147482" y="4616224"/>
            <a:ext cx="4893505" cy="9324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237822" y="1725892"/>
            <a:ext cx="4652039" cy="84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016404-C182-44F7-B264-784A54A5FA42}"/>
              </a:ext>
            </a:extLst>
          </p:cNvPr>
          <p:cNvCxnSpPr>
            <a:cxnSpLocks/>
          </p:cNvCxnSpPr>
          <p:nvPr/>
        </p:nvCxnSpPr>
        <p:spPr>
          <a:xfrm flipH="1">
            <a:off x="7351938" y="2578127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4744299-447C-4EC6-9975-84FFFDAEA219}"/>
              </a:ext>
            </a:extLst>
          </p:cNvPr>
          <p:cNvSpPr/>
          <p:nvPr/>
        </p:nvSpPr>
        <p:spPr>
          <a:xfrm flipH="1">
            <a:off x="7325907" y="2999381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9C5-1646-4A6F-B671-1BC6CD2A0553}"/>
              </a:ext>
            </a:extLst>
          </p:cNvPr>
          <p:cNvSpPr/>
          <p:nvPr/>
        </p:nvSpPr>
        <p:spPr>
          <a:xfrm>
            <a:off x="147484" y="1730476"/>
            <a:ext cx="4777451" cy="84765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서비스를 직접 요청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45A-6EE0-4263-A3D9-20D5C759BD1B}"/>
              </a:ext>
            </a:extLst>
          </p:cNvPr>
          <p:cNvSpPr txBox="1"/>
          <p:nvPr/>
        </p:nvSpPr>
        <p:spPr>
          <a:xfrm>
            <a:off x="162766" y="4770253"/>
            <a:ext cx="492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시간대에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서비스를 제공 받도록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444CF9-3AAC-48F5-90F4-490A37F2ED04}"/>
              </a:ext>
            </a:extLst>
          </p:cNvPr>
          <p:cNvSpPr txBox="1"/>
          <p:nvPr/>
        </p:nvSpPr>
        <p:spPr>
          <a:xfrm>
            <a:off x="7285876" y="1838876"/>
            <a:ext cx="463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곳에서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서비스를 제공 받도록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ko-KR" altLang="en-US" dirty="0"/>
          </a:p>
        </p:txBody>
      </p:sp>
      <p:pic>
        <p:nvPicPr>
          <p:cNvPr id="1026" name="Picture 2" descr="C:\Users\LG\Downloads\ppt템플릿\809494-business\png\026-question-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09" y="2755184"/>
            <a:ext cx="1901982" cy="20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1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시장 분석 </a:t>
            </a:r>
            <a:endParaRPr lang="en-US" altLang="ko-KR" sz="400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 fontAlgn="ctr"/>
            <a:r>
              <a:rPr lang="ko-KR" altLang="en-US" sz="400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및</a:t>
            </a:r>
            <a:endParaRPr lang="en-US" altLang="ko-KR" sz="400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 fontAlgn="ctr"/>
            <a:r>
              <a:rPr lang="ko-KR" altLang="en-US" sz="400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기획 방향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31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>
            <a:latin typeface="210 맨발의청춘 R" pitchFamily="18" charset="-127"/>
            <a:ea typeface="210 맨발의청춘 R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맑은 고딕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맑은 고딕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6831</TotalTime>
  <Words>2359</Words>
  <Application>Microsoft Office PowerPoint</Application>
  <PresentationFormat>와이드스크린</PresentationFormat>
  <Paragraphs>643</Paragraphs>
  <Slides>46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맑은 고딕</vt:lpstr>
      <vt:lpstr>210 맨발의청춘 L</vt:lpstr>
      <vt:lpstr>08서울남산체 EB</vt:lpstr>
      <vt:lpstr>210 맨발의청춘 B</vt:lpstr>
      <vt:lpstr>210 맨발의청춘 R</vt:lpstr>
      <vt:lpstr>Wingdings</vt:lpstr>
      <vt:lpstr>Arial</vt:lpstr>
      <vt:lpstr>Impact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Jaesuk Byun</cp:lastModifiedBy>
  <cp:revision>995</cp:revision>
  <dcterms:created xsi:type="dcterms:W3CDTF">2017-10-10T15:10:16Z</dcterms:created>
  <dcterms:modified xsi:type="dcterms:W3CDTF">2018-04-16T10:20:28Z</dcterms:modified>
</cp:coreProperties>
</file>