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21" r:id="rId2"/>
    <p:sldId id="363" r:id="rId3"/>
    <p:sldId id="396" r:id="rId4"/>
    <p:sldId id="404" r:id="rId5"/>
    <p:sldId id="402" r:id="rId6"/>
    <p:sldId id="403" r:id="rId7"/>
    <p:sldId id="398" r:id="rId8"/>
    <p:sldId id="401" r:id="rId9"/>
    <p:sldId id="399" r:id="rId10"/>
    <p:sldId id="400" r:id="rId11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210 맨발의청춘 R" pitchFamily="18" charset="-127"/>
      <p:regular r:id="rId15"/>
    </p:embeddedFont>
    <p:embeddedFont>
      <p:font typeface="210 맨발의청춘 L" pitchFamily="18" charset="-127"/>
      <p:regular r:id="rId16"/>
    </p:embeddedFont>
    <p:embeddedFont>
      <p:font typeface="210 맨발의청춘 B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ED0"/>
    <a:srgbClr val="17CDF1"/>
    <a:srgbClr val="17ECF1"/>
    <a:srgbClr val="F8F8F8"/>
    <a:srgbClr val="5BD4FF"/>
    <a:srgbClr val="F2F2F2"/>
    <a:srgbClr val="ADB9CA"/>
    <a:srgbClr val="B2CBF0"/>
    <a:srgbClr val="2DC8FF"/>
    <a:srgbClr val="9DC3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4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2023A-9ACB-4F82-B3B5-0CF7D061F773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AC6D-E0FE-4069-B5EF-5E0A2A59BC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885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F25FDA-6D2D-4F93-8D98-C7B08343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0E10C79-757B-42C9-B3A0-DFDDE665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79876C-FDB1-4B70-BB44-818CC76C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596-B0FD-4898-9F87-4A69FD79005D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DCEB012-9B01-467E-860B-61C76361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CAA90C-267F-48AD-A12D-5AD5593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6CAD-74AD-46F9-A6AB-4C68E8BE1B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906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880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5D2A2E0-19EE-4539-9984-2ACBCB9B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D2B1D81-C146-4C54-9352-01C2EB9F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1F9DF1C-2920-4AE5-BA49-874B072BE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B596-B0FD-4898-9F87-4A69FD79005D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332D40-5873-42EE-B4E7-7E2DDDB1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40AB7F-84E8-49B4-9924-52A89C84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6CAD-74AD-46F9-A6AB-4C68E8BE1B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125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F526102-730A-473E-B719-49005295FA13}"/>
              </a:ext>
            </a:extLst>
          </p:cNvPr>
          <p:cNvSpPr/>
          <p:nvPr/>
        </p:nvSpPr>
        <p:spPr>
          <a:xfrm>
            <a:off x="3090621" y="2899228"/>
            <a:ext cx="6085332" cy="1032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E34167D-3DAE-4926-B54C-C9B80F155380}"/>
              </a:ext>
            </a:extLst>
          </p:cNvPr>
          <p:cNvSpPr txBox="1"/>
          <p:nvPr/>
        </p:nvSpPr>
        <p:spPr>
          <a:xfrm>
            <a:off x="4777595" y="3531150"/>
            <a:ext cx="265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핵심 기능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09C28B-FE20-4395-BE41-C4A46429BFE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500" y="4457700"/>
            <a:ext cx="270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서비스 이용자 관점</a:t>
            </a:r>
            <a:endParaRPr lang="en-US" altLang="ko-KR" sz="200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서비스 제공자 관점</a:t>
            </a:r>
            <a:endParaRPr lang="ko-KR" altLang="en-US" sz="200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72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1F34395-E6D8-414F-9E92-32F17B65E77C}"/>
              </a:ext>
            </a:extLst>
          </p:cNvPr>
          <p:cNvSpPr/>
          <p:nvPr/>
        </p:nvSpPr>
        <p:spPr>
          <a:xfrm>
            <a:off x="0" y="1502189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6F850145-13F4-442E-ACE6-6B5A88FF3679}"/>
              </a:ext>
            </a:extLst>
          </p:cNvPr>
          <p:cNvSpPr/>
          <p:nvPr/>
        </p:nvSpPr>
        <p:spPr>
          <a:xfrm>
            <a:off x="-1906" y="1736036"/>
            <a:ext cx="12192000" cy="4281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6" y="554466"/>
            <a:ext cx="297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평가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75300" y="2120900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49900" y="1917700"/>
            <a:ext cx="481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210 맨발의청춘 R" pitchFamily="18" charset="-127"/>
                <a:ea typeface="210 맨발의청춘 R" pitchFamily="18" charset="-127"/>
              </a:rPr>
              <a:t>Rating System</a:t>
            </a:r>
            <a:endParaRPr lang="ko-KR" altLang="en-US" sz="280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53100" y="2717800"/>
            <a:ext cx="614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이용자들이 제공자에 대한 내역을 평가</a:t>
            </a: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리뷰를 작성할 수 있는 시스템</a:t>
            </a:r>
            <a:endParaRPr lang="en-US" altLang="ko-KR" sz="2000" smtClean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축적된 데이터로 서비스에 대한 신뢰도 재고 </a:t>
            </a:r>
            <a:endParaRPr lang="en-US" altLang="ko-KR" sz="2000" smtClean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제공자로 하여금</a:t>
            </a: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더 나은 서비스 제공을 유인</a:t>
            </a:r>
            <a:endParaRPr lang="en-US" altLang="ko-KR" sz="2000" smtClean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smtClean="0"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2149475"/>
            <a:ext cx="4762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2316163"/>
            <a:ext cx="495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231900" y="2286000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TobbyZiggler</a:t>
            </a:r>
            <a:endParaRPr lang="ko-KR" alt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4013200" y="2413000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210 맨발의청춘 R" pitchFamily="18" charset="-127"/>
                <a:ea typeface="210 맨발의청춘 R" pitchFamily="18" charset="-127"/>
              </a:rPr>
              <a:t>리뷰 작성</a:t>
            </a:r>
            <a:endParaRPr lang="ko-KR" altLang="en-US" sz="1200" b="1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900" y="3632200"/>
            <a:ext cx="43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chemeClr val="bg2">
                    <a:lumMod val="75000"/>
                  </a:schemeClr>
                </a:solidFill>
              </a:rPr>
              <a:t>13</a:t>
            </a:r>
            <a:endParaRPr lang="ko-KR" altLang="en-US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1900" y="2794000"/>
            <a:ext cx="157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solidFill>
                  <a:schemeClr val="bg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(write reviews)</a:t>
            </a:r>
            <a:endParaRPr lang="ko-KR" altLang="en-US" sz="1050">
              <a:solidFill>
                <a:schemeClr val="bg2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6BF0B9E-8B65-44E0-B13D-0F7D1936A549}"/>
              </a:ext>
            </a:extLst>
          </p:cNvPr>
          <p:cNvSpPr/>
          <p:nvPr/>
        </p:nvSpPr>
        <p:spPr>
          <a:xfrm>
            <a:off x="368300" y="1752600"/>
            <a:ext cx="4762499" cy="444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6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4337E4F-B629-47FE-99BC-E8C6200839AB}"/>
              </a:ext>
            </a:extLst>
          </p:cNvPr>
          <p:cNvSpPr/>
          <p:nvPr/>
        </p:nvSpPr>
        <p:spPr>
          <a:xfrm>
            <a:off x="0" y="1306635"/>
            <a:ext cx="12192000" cy="4627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FA346B0A-A0EB-4D50-BA00-126E4ABF5FBA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4C6699E2-6327-4DEC-8560-4664B5107A07}"/>
              </a:ext>
            </a:extLst>
          </p:cNvPr>
          <p:cNvGrpSpPr/>
          <p:nvPr/>
        </p:nvGrpSpPr>
        <p:grpSpPr>
          <a:xfrm>
            <a:off x="2763049" y="3286538"/>
            <a:ext cx="284952" cy="455713"/>
            <a:chOff x="3923928" y="5013175"/>
            <a:chExt cx="699760" cy="494893"/>
          </a:xfrm>
        </p:grpSpPr>
        <p:sp>
          <p:nvSpPr>
            <p:cNvPr id="20" name="화살표: 갈매기형 수장 19">
              <a:extLst>
                <a:ext uri="{FF2B5EF4-FFF2-40B4-BE49-F238E27FC236}">
                  <a16:creationId xmlns="" xmlns:a16="http://schemas.microsoft.com/office/drawing/2014/main" id="{D67D43A0-6CFE-437E-8382-9A5D88B8BD66}"/>
                </a:ext>
              </a:extLst>
            </p:cNvPr>
            <p:cNvSpPr/>
            <p:nvPr/>
          </p:nvSpPr>
          <p:spPr>
            <a:xfrm>
              <a:off x="3923928" y="5013175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="" xmlns:a16="http://schemas.microsoft.com/office/drawing/2014/main" id="{B23ED14C-75A3-4C45-A53C-A072E3F47DB6}"/>
                </a:ext>
              </a:extLst>
            </p:cNvPr>
            <p:cNvSpPr/>
            <p:nvPr/>
          </p:nvSpPr>
          <p:spPr>
            <a:xfrm>
              <a:off x="4191640" y="5013176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763C93A-D3DA-4302-A9EA-B67A73381499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 관점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핵심 기능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4C6699E2-6327-4DEC-8560-4664B5107A07}"/>
              </a:ext>
            </a:extLst>
          </p:cNvPr>
          <p:cNvGrpSpPr/>
          <p:nvPr/>
        </p:nvGrpSpPr>
        <p:grpSpPr>
          <a:xfrm>
            <a:off x="5910441" y="3260034"/>
            <a:ext cx="265073" cy="449086"/>
            <a:chOff x="3923928" y="5013175"/>
            <a:chExt cx="699760" cy="494893"/>
          </a:xfrm>
        </p:grpSpPr>
        <p:sp>
          <p:nvSpPr>
            <p:cNvPr id="28" name="화살표: 갈매기형 수장 19">
              <a:extLst>
                <a:ext uri="{FF2B5EF4-FFF2-40B4-BE49-F238E27FC236}">
                  <a16:creationId xmlns="" xmlns:a16="http://schemas.microsoft.com/office/drawing/2014/main" id="{D67D43A0-6CFE-437E-8382-9A5D88B8BD66}"/>
                </a:ext>
              </a:extLst>
            </p:cNvPr>
            <p:cNvSpPr/>
            <p:nvPr/>
          </p:nvSpPr>
          <p:spPr>
            <a:xfrm>
              <a:off x="3923928" y="5013175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화살표: 갈매기형 수장 20">
              <a:extLst>
                <a:ext uri="{FF2B5EF4-FFF2-40B4-BE49-F238E27FC236}">
                  <a16:creationId xmlns="" xmlns:a16="http://schemas.microsoft.com/office/drawing/2014/main" id="{B23ED14C-75A3-4C45-A53C-A072E3F47DB6}"/>
                </a:ext>
              </a:extLst>
            </p:cNvPr>
            <p:cNvSpPr/>
            <p:nvPr/>
          </p:nvSpPr>
          <p:spPr>
            <a:xfrm>
              <a:off x="4191640" y="5013176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166260" y="2398643"/>
            <a:ext cx="2378158" cy="2332382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이용자 가입</a:t>
            </a:r>
            <a:endParaRPr lang="en-US" altLang="ko-KR" sz="2000" smtClean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20887" y="2418522"/>
            <a:ext cx="2398036" cy="2325756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희망 서비스 등록</a:t>
            </a:r>
            <a:endParaRPr lang="en-US" altLang="ko-KR" sz="2000" smtClean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41773" y="2398644"/>
            <a:ext cx="2398036" cy="2325756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서비스 제공 가능자 선택 </a:t>
            </a:r>
            <a:r>
              <a:rPr lang="en-US" altLang="ko-KR" sz="2000" smtClean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/</a:t>
            </a:r>
            <a:r>
              <a:rPr lang="ko-KR" altLang="en-US" sz="2000" smtClean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 제안서 송출</a:t>
            </a:r>
            <a:endParaRPr lang="en-US" altLang="ko-KR" sz="2000" smtClean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4C6699E2-6327-4DEC-8560-4664B5107A07}"/>
              </a:ext>
            </a:extLst>
          </p:cNvPr>
          <p:cNvGrpSpPr/>
          <p:nvPr/>
        </p:nvGrpSpPr>
        <p:grpSpPr>
          <a:xfrm>
            <a:off x="8925310" y="3253409"/>
            <a:ext cx="265073" cy="449086"/>
            <a:chOff x="3923928" y="5013175"/>
            <a:chExt cx="699760" cy="494893"/>
          </a:xfrm>
        </p:grpSpPr>
        <p:sp>
          <p:nvSpPr>
            <p:cNvPr id="36" name="화살표: 갈매기형 수장 19">
              <a:extLst>
                <a:ext uri="{FF2B5EF4-FFF2-40B4-BE49-F238E27FC236}">
                  <a16:creationId xmlns="" xmlns:a16="http://schemas.microsoft.com/office/drawing/2014/main" id="{D67D43A0-6CFE-437E-8382-9A5D88B8BD66}"/>
                </a:ext>
              </a:extLst>
            </p:cNvPr>
            <p:cNvSpPr/>
            <p:nvPr/>
          </p:nvSpPr>
          <p:spPr>
            <a:xfrm>
              <a:off x="3923928" y="5013175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화살표: 갈매기형 수장 20">
              <a:extLst>
                <a:ext uri="{FF2B5EF4-FFF2-40B4-BE49-F238E27FC236}">
                  <a16:creationId xmlns="" xmlns:a16="http://schemas.microsoft.com/office/drawing/2014/main" id="{B23ED14C-75A3-4C45-A53C-A072E3F47DB6}"/>
                </a:ext>
              </a:extLst>
            </p:cNvPr>
            <p:cNvSpPr/>
            <p:nvPr/>
          </p:nvSpPr>
          <p:spPr>
            <a:xfrm>
              <a:off x="4191640" y="5013176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369895" y="2405270"/>
            <a:ext cx="2398036" cy="2325756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결제 진행 및 평가 </a:t>
            </a:r>
            <a:endParaRPr lang="en-US" altLang="ko-KR" sz="2000" smtClean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2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1F34395-E6D8-414F-9E92-32F17B65E77C}"/>
              </a:ext>
            </a:extLst>
          </p:cNvPr>
          <p:cNvSpPr/>
          <p:nvPr/>
        </p:nvSpPr>
        <p:spPr>
          <a:xfrm>
            <a:off x="0" y="1502189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6F850145-13F4-442E-ACE6-6B5A88FF3679}"/>
              </a:ext>
            </a:extLst>
          </p:cNvPr>
          <p:cNvSpPr/>
          <p:nvPr/>
        </p:nvSpPr>
        <p:spPr>
          <a:xfrm>
            <a:off x="0" y="1774136"/>
            <a:ext cx="12192000" cy="4281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6" y="554466"/>
            <a:ext cx="448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 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 및 로그인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748EF03-E3D7-4DB3-BB09-E903C601521D}"/>
              </a:ext>
            </a:extLst>
          </p:cNvPr>
          <p:cNvSpPr txBox="1"/>
          <p:nvPr/>
        </p:nvSpPr>
        <p:spPr>
          <a:xfrm>
            <a:off x="5171872" y="2801566"/>
            <a:ext cx="694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1" y="1617289"/>
            <a:ext cx="2765442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4800600" y="5321300"/>
            <a:ext cx="2006600" cy="5969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회원가입</a:t>
            </a:r>
            <a:r>
              <a:rPr lang="en-US" altLang="ko-KR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(Sign up)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94200" y="5969000"/>
            <a:ext cx="1346200" cy="342900"/>
          </a:xfrm>
          <a:prstGeom prst="rect">
            <a:avLst/>
          </a:prstGeom>
          <a:solidFill>
            <a:srgbClr val="17C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210 맨발의청춘 R" pitchFamily="18" charset="-127"/>
                <a:ea typeface="210 맨발의청춘 R" pitchFamily="18" charset="-127"/>
              </a:rPr>
              <a:t>Foreigners(</a:t>
            </a:r>
            <a:r>
              <a:rPr lang="ko-KR" altLang="en-US" sz="1000" b="1" smtClean="0">
                <a:latin typeface="210 맨발의청춘 R" pitchFamily="18" charset="-127"/>
                <a:ea typeface="210 맨발의청춘 R" pitchFamily="18" charset="-127"/>
              </a:rPr>
              <a:t>外國人</a:t>
            </a:r>
            <a:r>
              <a:rPr lang="en-US" altLang="ko-KR" sz="1000" b="1" smtClean="0">
                <a:latin typeface="210 맨발의청춘 R" pitchFamily="18" charset="-127"/>
                <a:ea typeface="210 맨발의청춘 R" pitchFamily="18" charset="-127"/>
              </a:rPr>
              <a:t>)</a:t>
            </a:r>
            <a:endParaRPr lang="ko-KR" altLang="en-US" sz="1000" b="1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40400" y="5956300"/>
            <a:ext cx="1371600" cy="368300"/>
          </a:xfrm>
          <a:prstGeom prst="rect">
            <a:avLst/>
          </a:prstGeom>
          <a:solidFill>
            <a:srgbClr val="6A8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atin typeface="210 맨발의청춘 R" pitchFamily="18" charset="-127"/>
                <a:ea typeface="210 맨발의청춘 R" pitchFamily="18" charset="-127"/>
              </a:rPr>
              <a:t>내국인</a:t>
            </a:r>
            <a:endParaRPr lang="ko-KR" altLang="en-US" sz="1600" b="1"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38" name="직선 화살표 연결선 37"/>
          <p:cNvCxnSpPr>
            <a:endCxn id="28" idx="1"/>
          </p:cNvCxnSpPr>
          <p:nvPr/>
        </p:nvCxnSpPr>
        <p:spPr>
          <a:xfrm>
            <a:off x="2667000" y="5054600"/>
            <a:ext cx="1727200" cy="1085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699000"/>
            <a:ext cx="34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210 맨발의청춘 R" pitchFamily="18" charset="-127"/>
                <a:ea typeface="210 맨발의청춘 R" pitchFamily="18" charset="-127"/>
              </a:rPr>
              <a:t>①</a:t>
            </a:r>
            <a:r>
              <a:rPr lang="ko-KR" altLang="en-US" smtClean="0"/>
              <a:t> </a:t>
            </a:r>
            <a:r>
              <a:rPr lang="ko-KR" altLang="en-US" sz="1600" b="1" smtClean="0">
                <a:latin typeface="210 맨발의청춘 R" pitchFamily="18" charset="-127"/>
                <a:ea typeface="210 맨발의청춘 R" pitchFamily="18" charset="-127"/>
              </a:rPr>
              <a:t>유형에 맞게 선택 후 회원가입</a:t>
            </a:r>
            <a:endParaRPr lang="ko-KR" altLang="en-US" b="1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000" y="2286000"/>
            <a:ext cx="303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210 맨발의청춘 R" pitchFamily="18" charset="-127"/>
                <a:ea typeface="210 맨발의청춘 R" pitchFamily="18" charset="-127"/>
              </a:rPr>
              <a:t>② 가입 후 로그인</a:t>
            </a:r>
            <a:endParaRPr lang="ko-KR" altLang="en-US" sz="1600" b="1"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57" name="직선 화살표 연결선 56"/>
          <p:cNvCxnSpPr>
            <a:stCxn id="55" idx="2"/>
          </p:cNvCxnSpPr>
          <p:nvPr/>
        </p:nvCxnSpPr>
        <p:spPr>
          <a:xfrm>
            <a:off x="1771650" y="2624554"/>
            <a:ext cx="2965450" cy="1096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6BF0B9E-8B65-44E0-B13D-0F7D1936A549}"/>
              </a:ext>
            </a:extLst>
          </p:cNvPr>
          <p:cNvSpPr/>
          <p:nvPr/>
        </p:nvSpPr>
        <p:spPr>
          <a:xfrm>
            <a:off x="4356101" y="1473200"/>
            <a:ext cx="2781300" cy="317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6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E22C600-F3B8-4623-A382-192596A1BE46}"/>
              </a:ext>
            </a:extLst>
          </p:cNvPr>
          <p:cNvSpPr/>
          <p:nvPr/>
        </p:nvSpPr>
        <p:spPr>
          <a:xfrm>
            <a:off x="70167" y="2361483"/>
            <a:ext cx="6882066" cy="423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1224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DB1F887-9037-479A-A429-C0F4FBE3511A}"/>
              </a:ext>
            </a:extLst>
          </p:cNvPr>
          <p:cNvSpPr/>
          <p:nvPr/>
        </p:nvSpPr>
        <p:spPr>
          <a:xfrm>
            <a:off x="347638" y="1655770"/>
            <a:ext cx="6127785" cy="598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5D7A422-E389-464C-83D8-415112D5DDF3}"/>
              </a:ext>
            </a:extLst>
          </p:cNvPr>
          <p:cNvSpPr/>
          <p:nvPr/>
        </p:nvSpPr>
        <p:spPr>
          <a:xfrm>
            <a:off x="5349284" y="1655769"/>
            <a:ext cx="1139297" cy="5980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980CF8A-A07F-414E-A12B-DE990927DC89}"/>
              </a:ext>
            </a:extLst>
          </p:cNvPr>
          <p:cNvSpPr txBox="1"/>
          <p:nvPr/>
        </p:nvSpPr>
        <p:spPr>
          <a:xfrm>
            <a:off x="5437882" y="1734521"/>
            <a:ext cx="113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start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ADC99B8-B8F3-4F74-9367-73D6758EE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4496" y="5185186"/>
            <a:ext cx="742534" cy="74253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113AB99-DD55-4714-8889-9B4992528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7018" y="5174061"/>
            <a:ext cx="709465" cy="70946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9F265A6C-116D-4D42-97A1-D101AA366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652" y="5174061"/>
            <a:ext cx="678362" cy="6783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014882EE-44F0-43D7-8524-00BF777CDE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4700" y="5174061"/>
            <a:ext cx="753659" cy="75365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9E02365F-9DC1-41DA-B9E2-D4615B37D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0822" y="5174060"/>
            <a:ext cx="692130" cy="7983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34FBDC1-65B1-40F4-8B11-7F490DD866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9408" y="5174061"/>
            <a:ext cx="863257" cy="71876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8045539-6F40-4D7F-B13F-837BD110CF5F}"/>
              </a:ext>
            </a:extLst>
          </p:cNvPr>
          <p:cNvSpPr txBox="1"/>
          <p:nvPr/>
        </p:nvSpPr>
        <p:spPr>
          <a:xfrm>
            <a:off x="173046" y="6143939"/>
            <a:ext cx="968922" cy="3883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trip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D2591CC-C402-472B-9B51-913A66AF0E03}"/>
              </a:ext>
            </a:extLst>
          </p:cNvPr>
          <p:cNvSpPr txBox="1"/>
          <p:nvPr/>
        </p:nvSpPr>
        <p:spPr>
          <a:xfrm>
            <a:off x="1109338" y="6167459"/>
            <a:ext cx="1204777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Public document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0157AFF-5AF7-4948-84F2-89407CB3D89D}"/>
              </a:ext>
            </a:extLst>
          </p:cNvPr>
          <p:cNvSpPr txBox="1"/>
          <p:nvPr/>
        </p:nvSpPr>
        <p:spPr>
          <a:xfrm>
            <a:off x="2027950" y="6162123"/>
            <a:ext cx="15181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shopping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F29FF75-AF1C-4AC9-BC0D-631EBEF420C5}"/>
              </a:ext>
            </a:extLst>
          </p:cNvPr>
          <p:cNvSpPr txBox="1"/>
          <p:nvPr/>
        </p:nvSpPr>
        <p:spPr>
          <a:xfrm>
            <a:off x="5902270" y="6150891"/>
            <a:ext cx="114630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Real estate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2559688-7ED6-47C2-803F-FFC5CB37CF27}"/>
              </a:ext>
            </a:extLst>
          </p:cNvPr>
          <p:cNvSpPr txBox="1"/>
          <p:nvPr/>
        </p:nvSpPr>
        <p:spPr>
          <a:xfrm>
            <a:off x="5081338" y="6107577"/>
            <a:ext cx="12047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Bank/ insurance</a:t>
            </a:r>
            <a:endParaRPr lang="ko-KR" altLang="en-US" sz="1200" b="1" dirty="0">
              <a:latin typeface="+mj-lt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F0909278-3194-44EB-82AA-F5D758A562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4691" y="5158943"/>
            <a:ext cx="798375" cy="7983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FF84C08-EF9D-421A-A620-249358E5558C}"/>
              </a:ext>
            </a:extLst>
          </p:cNvPr>
          <p:cNvSpPr txBox="1"/>
          <p:nvPr/>
        </p:nvSpPr>
        <p:spPr>
          <a:xfrm>
            <a:off x="4177906" y="6087103"/>
            <a:ext cx="12047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Study </a:t>
            </a:r>
          </a:p>
          <a:p>
            <a:r>
              <a:rPr lang="en-US" altLang="ko-KR" sz="1200" b="1" dirty="0">
                <a:latin typeface="+mj-lt"/>
              </a:rPr>
              <a:t>abroad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3F59950-9A45-4A7E-B0A9-D2D3B206B627}"/>
              </a:ext>
            </a:extLst>
          </p:cNvPr>
          <p:cNvSpPr txBox="1"/>
          <p:nvPr/>
        </p:nvSpPr>
        <p:spPr>
          <a:xfrm>
            <a:off x="2989520" y="6106356"/>
            <a:ext cx="10883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Emergency/</a:t>
            </a:r>
          </a:p>
          <a:p>
            <a:r>
              <a:rPr lang="en-US" altLang="ko-KR" sz="1200" b="1" dirty="0">
                <a:latin typeface="+mj-lt"/>
              </a:rPr>
              <a:t>health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975AD76-CD62-461C-905F-325E03FF9D59}"/>
              </a:ext>
            </a:extLst>
          </p:cNvPr>
          <p:cNvSpPr/>
          <p:nvPr/>
        </p:nvSpPr>
        <p:spPr>
          <a:xfrm>
            <a:off x="6373591" y="1166519"/>
            <a:ext cx="3304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FE71F8E-B4AB-4D8B-A890-90994DEEDB62}"/>
              </a:ext>
            </a:extLst>
          </p:cNvPr>
          <p:cNvSpPr txBox="1"/>
          <p:nvPr/>
        </p:nvSpPr>
        <p:spPr>
          <a:xfrm>
            <a:off x="5411174" y="1189182"/>
            <a:ext cx="113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details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4" name="그룹 7">
            <a:extLst>
              <a:ext uri="{FF2B5EF4-FFF2-40B4-BE49-F238E27FC236}">
                <a16:creationId xmlns:a16="http://schemas.microsoft.com/office/drawing/2014/main" xmlns="" id="{9EB8D910-B997-41D6-9A12-12AFE8D13BE3}"/>
              </a:ext>
            </a:extLst>
          </p:cNvPr>
          <p:cNvGrpSpPr/>
          <p:nvPr/>
        </p:nvGrpSpPr>
        <p:grpSpPr>
          <a:xfrm>
            <a:off x="334480" y="1750362"/>
            <a:ext cx="5025088" cy="3121237"/>
            <a:chOff x="335841" y="1744708"/>
            <a:chExt cx="5025088" cy="31212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79871C1-ABCA-422F-A86C-74F560D790D3}"/>
                </a:ext>
              </a:extLst>
            </p:cNvPr>
            <p:cNvSpPr txBox="1"/>
            <p:nvPr/>
          </p:nvSpPr>
          <p:spPr>
            <a:xfrm>
              <a:off x="449393" y="1744708"/>
              <a:ext cx="4126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서비스 분야 선택</a:t>
              </a:r>
            </a:p>
          </p:txBody>
        </p:sp>
        <p:grpSp>
          <p:nvGrpSpPr>
            <p:cNvPr id="6" name="그룹 3">
              <a:extLst>
                <a:ext uri="{FF2B5EF4-FFF2-40B4-BE49-F238E27FC236}">
                  <a16:creationId xmlns:a16="http://schemas.microsoft.com/office/drawing/2014/main" xmlns="" id="{26623D97-4239-4D88-A9DE-FA5CAEADAD90}"/>
                </a:ext>
              </a:extLst>
            </p:cNvPr>
            <p:cNvGrpSpPr/>
            <p:nvPr/>
          </p:nvGrpSpPr>
          <p:grpSpPr>
            <a:xfrm>
              <a:off x="335841" y="2268612"/>
              <a:ext cx="5013443" cy="2597333"/>
              <a:chOff x="6963912" y="1896407"/>
              <a:chExt cx="4551892" cy="2597333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D422CC47-7332-4292-97B7-503F5A06B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963912" y="1896407"/>
                <a:ext cx="4551892" cy="2597333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204E3FC9-8F69-4E71-9F0E-DC6CB92C9B63}"/>
                  </a:ext>
                </a:extLst>
              </p:cNvPr>
              <p:cNvSpPr/>
              <p:nvPr/>
            </p:nvSpPr>
            <p:spPr>
              <a:xfrm>
                <a:off x="7059828" y="2328829"/>
                <a:ext cx="3935154" cy="21302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452AD7B-5838-480C-9F59-AF9757A0624B}"/>
                </a:ext>
              </a:extLst>
            </p:cNvPr>
            <p:cNvSpPr txBox="1"/>
            <p:nvPr/>
          </p:nvSpPr>
          <p:spPr>
            <a:xfrm>
              <a:off x="484602" y="2574570"/>
              <a:ext cx="2764450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trip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D25963B-860B-4BDE-8B30-E53632F932CD}"/>
                </a:ext>
              </a:extLst>
            </p:cNvPr>
            <p:cNvSpPr txBox="1"/>
            <p:nvPr/>
          </p:nvSpPr>
          <p:spPr>
            <a:xfrm>
              <a:off x="484602" y="4200774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Public document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28EFDDA-B9E9-4D7D-B3C3-314ABC5FFC09}"/>
                </a:ext>
              </a:extLst>
            </p:cNvPr>
            <p:cNvSpPr txBox="1"/>
            <p:nvPr/>
          </p:nvSpPr>
          <p:spPr>
            <a:xfrm>
              <a:off x="484602" y="2880841"/>
              <a:ext cx="433148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shopping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8E8B026-BD8A-480D-A02D-0934222818CA}"/>
                </a:ext>
              </a:extLst>
            </p:cNvPr>
            <p:cNvSpPr txBox="1"/>
            <p:nvPr/>
          </p:nvSpPr>
          <p:spPr>
            <a:xfrm>
              <a:off x="484602" y="3408815"/>
              <a:ext cx="3270545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Real estate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B1384B4-42FE-4919-8848-90A012449FC2}"/>
                </a:ext>
              </a:extLst>
            </p:cNvPr>
            <p:cNvSpPr txBox="1"/>
            <p:nvPr/>
          </p:nvSpPr>
          <p:spPr>
            <a:xfrm>
              <a:off x="484602" y="3672802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Bank/ insurance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F0D2DEB-A4FF-46E0-9141-05734CEB142B}"/>
                </a:ext>
              </a:extLst>
            </p:cNvPr>
            <p:cNvSpPr txBox="1"/>
            <p:nvPr/>
          </p:nvSpPr>
          <p:spPr>
            <a:xfrm>
              <a:off x="484602" y="3144828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Study  abroad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A2E4119D-C960-43FF-9A0A-C6BEB0F172AC}"/>
                </a:ext>
              </a:extLst>
            </p:cNvPr>
            <p:cNvSpPr txBox="1"/>
            <p:nvPr/>
          </p:nvSpPr>
          <p:spPr>
            <a:xfrm>
              <a:off x="484602" y="3936789"/>
              <a:ext cx="310524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Emergency/health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44581A8D-F000-4CC8-9715-3D35314DDCE7}"/>
                </a:ext>
              </a:extLst>
            </p:cNvPr>
            <p:cNvSpPr/>
            <p:nvPr/>
          </p:nvSpPr>
          <p:spPr>
            <a:xfrm>
              <a:off x="347486" y="2231785"/>
              <a:ext cx="5013443" cy="26184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690EE075-7277-4608-9A67-3C7E0947D996}"/>
                </a:ext>
              </a:extLst>
            </p:cNvPr>
            <p:cNvSpPr/>
            <p:nvPr/>
          </p:nvSpPr>
          <p:spPr>
            <a:xfrm>
              <a:off x="4855314" y="2642694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B0B567E6-8927-45AB-8200-E287E4302F70}"/>
                </a:ext>
              </a:extLst>
            </p:cNvPr>
            <p:cNvSpPr/>
            <p:nvPr/>
          </p:nvSpPr>
          <p:spPr>
            <a:xfrm>
              <a:off x="4855314" y="2888685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4A656A8F-7DBE-4532-95CB-CE0E8D385623}"/>
                </a:ext>
              </a:extLst>
            </p:cNvPr>
            <p:cNvSpPr/>
            <p:nvPr/>
          </p:nvSpPr>
          <p:spPr>
            <a:xfrm>
              <a:off x="4855314" y="31346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1AC05421-A4D9-4AC1-94DD-9B30EB9ACE12}"/>
                </a:ext>
              </a:extLst>
            </p:cNvPr>
            <p:cNvSpPr/>
            <p:nvPr/>
          </p:nvSpPr>
          <p:spPr>
            <a:xfrm>
              <a:off x="4855314" y="3418401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7CEB5202-C387-446B-A0DA-947A65C21AF7}"/>
                </a:ext>
              </a:extLst>
            </p:cNvPr>
            <p:cNvSpPr/>
            <p:nvPr/>
          </p:nvSpPr>
          <p:spPr>
            <a:xfrm>
              <a:off x="4855314" y="3687002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7B827D3B-4672-4539-89D9-A6D249EA83B7}"/>
                </a:ext>
              </a:extLst>
            </p:cNvPr>
            <p:cNvSpPr/>
            <p:nvPr/>
          </p:nvSpPr>
          <p:spPr>
            <a:xfrm>
              <a:off x="4855314" y="39052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44112AD-1644-4991-ACF1-0ED0344DE7FA}"/>
                </a:ext>
              </a:extLst>
            </p:cNvPr>
            <p:cNvSpPr/>
            <p:nvPr/>
          </p:nvSpPr>
          <p:spPr>
            <a:xfrm>
              <a:off x="4855314" y="4191550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래픽 55" descr="확인 표시">
              <a:extLst>
                <a:ext uri="{FF2B5EF4-FFF2-40B4-BE49-F238E27FC236}">
                  <a16:creationId xmlns:a16="http://schemas.microsoft.com/office/drawing/2014/main" xmlns="" id="{6BE6AA33-4626-4687-BA51-2039A487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851309" y="2849109"/>
              <a:ext cx="176198" cy="176198"/>
            </a:xfrm>
            <a:prstGeom prst="rect">
              <a:avLst/>
            </a:prstGeom>
          </p:spPr>
        </p:pic>
        <p:pic>
          <p:nvPicPr>
            <p:cNvPr id="70" name="그래픽 69" descr="확인 표시">
              <a:extLst>
                <a:ext uri="{FF2B5EF4-FFF2-40B4-BE49-F238E27FC236}">
                  <a16:creationId xmlns:a16="http://schemas.microsoft.com/office/drawing/2014/main" xmlns="" id="{73D3997D-B608-41AA-B0A6-5405AA7E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859208" y="3133755"/>
              <a:ext cx="176198" cy="17619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서비스 등록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BEEE7D4-456E-47D0-A691-5A70F5111549}"/>
              </a:ext>
            </a:extLst>
          </p:cNvPr>
          <p:cNvSpPr/>
          <p:nvPr/>
        </p:nvSpPr>
        <p:spPr>
          <a:xfrm>
            <a:off x="7446436" y="1890336"/>
            <a:ext cx="376256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이용하고자 하는 서비스 선택</a:t>
            </a:r>
            <a:endParaRPr lang="en-US" altLang="ko-KR" sz="24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4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금융 보조 업무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처리 보조 업무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공공행정 처리 보조 업무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가이드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33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E22C600-F3B8-4623-A382-192596A1BE46}"/>
              </a:ext>
            </a:extLst>
          </p:cNvPr>
          <p:cNvSpPr/>
          <p:nvPr/>
        </p:nvSpPr>
        <p:spPr>
          <a:xfrm>
            <a:off x="64362" y="1976240"/>
            <a:ext cx="6882066" cy="4577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133">
            <a:extLst>
              <a:ext uri="{FF2B5EF4-FFF2-40B4-BE49-F238E27FC236}">
                <a16:creationId xmlns:a16="http://schemas.microsoft.com/office/drawing/2014/main" xmlns="" id="{3C97FC80-9C23-429C-A07F-FA58B52BF043}"/>
              </a:ext>
            </a:extLst>
          </p:cNvPr>
          <p:cNvGrpSpPr/>
          <p:nvPr/>
        </p:nvGrpSpPr>
        <p:grpSpPr>
          <a:xfrm>
            <a:off x="321766" y="2060462"/>
            <a:ext cx="6229486" cy="4449563"/>
            <a:chOff x="730233" y="2214685"/>
            <a:chExt cx="3692220" cy="3806603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41D49FCE-9D24-482B-957C-B451F9EB3BE3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2C09EF79-2531-4A34-B619-8B87D21097C9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6BF0B9E-8B65-44E0-B13D-0F7D1936A549}"/>
              </a:ext>
            </a:extLst>
          </p:cNvPr>
          <p:cNvSpPr/>
          <p:nvPr/>
        </p:nvSpPr>
        <p:spPr>
          <a:xfrm>
            <a:off x="64362" y="1278752"/>
            <a:ext cx="6882066" cy="697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서비스 등록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3A26FA-ACD3-4085-BA94-CC08C32004F4}"/>
              </a:ext>
            </a:extLst>
          </p:cNvPr>
          <p:cNvSpPr txBox="1"/>
          <p:nvPr/>
        </p:nvSpPr>
        <p:spPr>
          <a:xfrm>
            <a:off x="1991717" y="1362974"/>
            <a:ext cx="288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BEEE7D4-456E-47D0-A691-5A70F5111549}"/>
              </a:ext>
            </a:extLst>
          </p:cNvPr>
          <p:cNvSpPr/>
          <p:nvPr/>
        </p:nvSpPr>
        <p:spPr>
          <a:xfrm>
            <a:off x="7446436" y="1890336"/>
            <a:ext cx="219964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세부 정보 선택</a:t>
            </a:r>
            <a:endParaRPr lang="en-US" altLang="ko-KR" sz="24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4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장소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가능 언어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시간대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55EA84F-1BD5-4FF6-95A3-F6952DAD57D4}"/>
              </a:ext>
            </a:extLst>
          </p:cNvPr>
          <p:cNvSpPr/>
          <p:nvPr/>
        </p:nvSpPr>
        <p:spPr>
          <a:xfrm>
            <a:off x="4930578" y="6097775"/>
            <a:ext cx="1444401" cy="2904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EFC0F29-3825-4B85-A5AD-50D93DE5CFD1}"/>
              </a:ext>
            </a:extLst>
          </p:cNvPr>
          <p:cNvSpPr txBox="1"/>
          <p:nvPr/>
        </p:nvSpPr>
        <p:spPr>
          <a:xfrm>
            <a:off x="5062007" y="6064078"/>
            <a:ext cx="118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1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5" name="그룹 85">
            <a:extLst>
              <a:ext uri="{FF2B5EF4-FFF2-40B4-BE49-F238E27FC236}">
                <a16:creationId xmlns:a16="http://schemas.microsoft.com/office/drawing/2014/main" xmlns="" id="{97C4D40E-7B5C-48CD-AA9D-90DEE8104B01}"/>
              </a:ext>
            </a:extLst>
          </p:cNvPr>
          <p:cNvGrpSpPr/>
          <p:nvPr/>
        </p:nvGrpSpPr>
        <p:grpSpPr>
          <a:xfrm>
            <a:off x="2914063" y="2597773"/>
            <a:ext cx="3439547" cy="2932512"/>
            <a:chOff x="335841" y="2231785"/>
            <a:chExt cx="5025088" cy="2634160"/>
          </a:xfrm>
        </p:grpSpPr>
        <p:grpSp>
          <p:nvGrpSpPr>
            <p:cNvPr id="6" name="그룹 87">
              <a:extLst>
                <a:ext uri="{FF2B5EF4-FFF2-40B4-BE49-F238E27FC236}">
                  <a16:creationId xmlns:a16="http://schemas.microsoft.com/office/drawing/2014/main" xmlns="" id="{2B8084AF-D922-4346-A666-C431114929B3}"/>
                </a:ext>
              </a:extLst>
            </p:cNvPr>
            <p:cNvGrpSpPr/>
            <p:nvPr/>
          </p:nvGrpSpPr>
          <p:grpSpPr>
            <a:xfrm>
              <a:off x="335841" y="2268612"/>
              <a:ext cx="5013443" cy="2597333"/>
              <a:chOff x="6963912" y="1896407"/>
              <a:chExt cx="4551892" cy="2597333"/>
            </a:xfrm>
          </p:grpSpPr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xmlns="" id="{2A534B6C-41A4-4436-BEEA-34FA5E367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963912" y="1896407"/>
                <a:ext cx="4551892" cy="2597333"/>
              </a:xfrm>
              <a:prstGeom prst="rect">
                <a:avLst/>
              </a:prstGeom>
            </p:spPr>
          </p:pic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xmlns="" id="{50540AB5-143C-42C7-8F30-76FCF9AB34FA}"/>
                  </a:ext>
                </a:extLst>
              </p:cNvPr>
              <p:cNvSpPr/>
              <p:nvPr/>
            </p:nvSpPr>
            <p:spPr>
              <a:xfrm>
                <a:off x="7059828" y="2328829"/>
                <a:ext cx="3935154" cy="21302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5C3AF02-E77A-468F-8626-0B8FD214D134}"/>
                </a:ext>
              </a:extLst>
            </p:cNvPr>
            <p:cNvSpPr txBox="1"/>
            <p:nvPr/>
          </p:nvSpPr>
          <p:spPr>
            <a:xfrm>
              <a:off x="484602" y="2574570"/>
              <a:ext cx="2764450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trip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0B7431C-E8DA-4549-A82C-DF1AC988907E}"/>
                </a:ext>
              </a:extLst>
            </p:cNvPr>
            <p:cNvSpPr txBox="1"/>
            <p:nvPr/>
          </p:nvSpPr>
          <p:spPr>
            <a:xfrm>
              <a:off x="484602" y="4200774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Public document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4A3C28A2-9AB0-411D-AD2E-330B15D4D501}"/>
                </a:ext>
              </a:extLst>
            </p:cNvPr>
            <p:cNvSpPr txBox="1"/>
            <p:nvPr/>
          </p:nvSpPr>
          <p:spPr>
            <a:xfrm>
              <a:off x="484602" y="2880841"/>
              <a:ext cx="433148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shopping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F5D896DA-F89B-4ECE-AEB5-7FE6105C2BE0}"/>
                </a:ext>
              </a:extLst>
            </p:cNvPr>
            <p:cNvSpPr txBox="1"/>
            <p:nvPr/>
          </p:nvSpPr>
          <p:spPr>
            <a:xfrm>
              <a:off x="484602" y="3408815"/>
              <a:ext cx="3270545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Real estate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A37CF3AA-F5FB-4B0E-874E-2363A3E4637C}"/>
                </a:ext>
              </a:extLst>
            </p:cNvPr>
            <p:cNvSpPr txBox="1"/>
            <p:nvPr/>
          </p:nvSpPr>
          <p:spPr>
            <a:xfrm>
              <a:off x="484602" y="3672802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Bank/ insurance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73AAD7CC-CBC9-4D3E-B65D-F9BE4DD5C388}"/>
                </a:ext>
              </a:extLst>
            </p:cNvPr>
            <p:cNvSpPr txBox="1"/>
            <p:nvPr/>
          </p:nvSpPr>
          <p:spPr>
            <a:xfrm>
              <a:off x="484602" y="3144828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Study  abroad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094BC4B3-4060-4DBD-9EE2-407C267B1026}"/>
                </a:ext>
              </a:extLst>
            </p:cNvPr>
            <p:cNvSpPr txBox="1"/>
            <p:nvPr/>
          </p:nvSpPr>
          <p:spPr>
            <a:xfrm>
              <a:off x="484602" y="3936789"/>
              <a:ext cx="310524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Emergency/health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A817EF8-2045-4199-951F-69BE1CB3C89D}"/>
                </a:ext>
              </a:extLst>
            </p:cNvPr>
            <p:cNvSpPr/>
            <p:nvPr/>
          </p:nvSpPr>
          <p:spPr>
            <a:xfrm>
              <a:off x="347486" y="2231785"/>
              <a:ext cx="5013443" cy="26184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C66D61D1-2006-4F1F-A43D-6C227895927F}"/>
                </a:ext>
              </a:extLst>
            </p:cNvPr>
            <p:cNvSpPr/>
            <p:nvPr/>
          </p:nvSpPr>
          <p:spPr>
            <a:xfrm>
              <a:off x="4855314" y="2642694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AE024814-C497-483E-BC95-5542AF084BBE}"/>
                </a:ext>
              </a:extLst>
            </p:cNvPr>
            <p:cNvSpPr/>
            <p:nvPr/>
          </p:nvSpPr>
          <p:spPr>
            <a:xfrm>
              <a:off x="4855314" y="2888685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01B7FB5D-B412-48EC-B68D-A32B75DBB09D}"/>
                </a:ext>
              </a:extLst>
            </p:cNvPr>
            <p:cNvSpPr/>
            <p:nvPr/>
          </p:nvSpPr>
          <p:spPr>
            <a:xfrm>
              <a:off x="4855314" y="31346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B0C9910-9043-411C-B429-31B16ACAFB37}"/>
                </a:ext>
              </a:extLst>
            </p:cNvPr>
            <p:cNvSpPr/>
            <p:nvPr/>
          </p:nvSpPr>
          <p:spPr>
            <a:xfrm>
              <a:off x="4855314" y="3418401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09B16D10-3C48-4612-9149-21B4A1640F44}"/>
                </a:ext>
              </a:extLst>
            </p:cNvPr>
            <p:cNvSpPr/>
            <p:nvPr/>
          </p:nvSpPr>
          <p:spPr>
            <a:xfrm>
              <a:off x="4855314" y="3687002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019555E7-F9B5-4625-89E0-37861FE414E5}"/>
                </a:ext>
              </a:extLst>
            </p:cNvPr>
            <p:cNvSpPr/>
            <p:nvPr/>
          </p:nvSpPr>
          <p:spPr>
            <a:xfrm>
              <a:off x="4855314" y="39052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84CB94C4-46E5-4FE1-94F2-1AC0E93CB918}"/>
                </a:ext>
              </a:extLst>
            </p:cNvPr>
            <p:cNvSpPr/>
            <p:nvPr/>
          </p:nvSpPr>
          <p:spPr>
            <a:xfrm>
              <a:off x="4855314" y="4191550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그래픽 103" descr="확인 표시">
              <a:extLst>
                <a:ext uri="{FF2B5EF4-FFF2-40B4-BE49-F238E27FC236}">
                  <a16:creationId xmlns:a16="http://schemas.microsoft.com/office/drawing/2014/main" xmlns="" id="{A76E692D-6F82-41C7-850C-DA010A874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851309" y="2849109"/>
              <a:ext cx="176198" cy="176198"/>
            </a:xfrm>
            <a:prstGeom prst="rect">
              <a:avLst/>
            </a:prstGeom>
          </p:spPr>
        </p:pic>
        <p:pic>
          <p:nvPicPr>
            <p:cNvPr id="105" name="그래픽 104" descr="확인 표시">
              <a:extLst>
                <a:ext uri="{FF2B5EF4-FFF2-40B4-BE49-F238E27FC236}">
                  <a16:creationId xmlns:a16="http://schemas.microsoft.com/office/drawing/2014/main" xmlns="" id="{0DE4D14B-1ED4-49DC-95D3-422A3B29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859208" y="3133755"/>
              <a:ext cx="176198" cy="17619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705458F1-79E5-4143-B74F-9C37566DFAE5}"/>
              </a:ext>
            </a:extLst>
          </p:cNvPr>
          <p:cNvSpPr txBox="1"/>
          <p:nvPr/>
        </p:nvSpPr>
        <p:spPr>
          <a:xfrm>
            <a:off x="251268" y="2656094"/>
            <a:ext cx="15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category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92DAA3CE-B301-4334-BA40-CF8F79B746EE}"/>
              </a:ext>
            </a:extLst>
          </p:cNvPr>
          <p:cNvSpPr txBox="1"/>
          <p:nvPr/>
        </p:nvSpPr>
        <p:spPr>
          <a:xfrm>
            <a:off x="251268" y="2978218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location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DE7260F-F79A-43D4-A1AD-2587D631DCAD}"/>
              </a:ext>
            </a:extLst>
          </p:cNvPr>
          <p:cNvSpPr txBox="1"/>
          <p:nvPr/>
        </p:nvSpPr>
        <p:spPr>
          <a:xfrm>
            <a:off x="251268" y="3252376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language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3235AF9E-3449-4BE0-B385-B71F97252DB2}"/>
              </a:ext>
            </a:extLst>
          </p:cNvPr>
          <p:cNvCxnSpPr>
            <a:cxnSpLocks/>
          </p:cNvCxnSpPr>
          <p:nvPr/>
        </p:nvCxnSpPr>
        <p:spPr>
          <a:xfrm>
            <a:off x="310721" y="2983608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xmlns="" id="{BA6CB4EC-09DE-464D-BA66-E5A839BED701}"/>
              </a:ext>
            </a:extLst>
          </p:cNvPr>
          <p:cNvCxnSpPr>
            <a:cxnSpLocks/>
          </p:cNvCxnSpPr>
          <p:nvPr/>
        </p:nvCxnSpPr>
        <p:spPr>
          <a:xfrm>
            <a:off x="310721" y="3266166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591CF13A-F2AD-4670-A52C-9B15D5D46349}"/>
              </a:ext>
            </a:extLst>
          </p:cNvPr>
          <p:cNvCxnSpPr>
            <a:cxnSpLocks/>
          </p:cNvCxnSpPr>
          <p:nvPr/>
        </p:nvCxnSpPr>
        <p:spPr>
          <a:xfrm>
            <a:off x="310721" y="3548724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59A88E6E-E99F-48F4-B306-C701D1E1AA69}"/>
              </a:ext>
            </a:extLst>
          </p:cNvPr>
          <p:cNvCxnSpPr>
            <a:cxnSpLocks/>
          </p:cNvCxnSpPr>
          <p:nvPr/>
        </p:nvCxnSpPr>
        <p:spPr>
          <a:xfrm>
            <a:off x="310721" y="3831282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B499BD99-DBAF-4117-A387-A7463F57E361}"/>
              </a:ext>
            </a:extLst>
          </p:cNvPr>
          <p:cNvSpPr txBox="1"/>
          <p:nvPr/>
        </p:nvSpPr>
        <p:spPr>
          <a:xfrm>
            <a:off x="251268" y="3508719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price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xmlns="" id="{6AE87665-5FA9-445B-B731-A31372FF9822}"/>
              </a:ext>
            </a:extLst>
          </p:cNvPr>
          <p:cNvCxnSpPr>
            <a:cxnSpLocks/>
          </p:cNvCxnSpPr>
          <p:nvPr/>
        </p:nvCxnSpPr>
        <p:spPr>
          <a:xfrm>
            <a:off x="310721" y="4113841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A770215E-EC61-4879-8B79-4485BB59F415}"/>
              </a:ext>
            </a:extLst>
          </p:cNvPr>
          <p:cNvSpPr txBox="1"/>
          <p:nvPr/>
        </p:nvSpPr>
        <p:spPr>
          <a:xfrm>
            <a:off x="251268" y="3792347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intro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CEA58608-3239-4EC6-BF97-E1CEE2B3DB6A}"/>
              </a:ext>
            </a:extLst>
          </p:cNvPr>
          <p:cNvSpPr txBox="1"/>
          <p:nvPr/>
        </p:nvSpPr>
        <p:spPr>
          <a:xfrm>
            <a:off x="261013" y="2103137"/>
            <a:ext cx="34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Add your info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97F1F3F0-5197-4A03-8D38-647EEB7CF3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8810" y="3026086"/>
            <a:ext cx="228112" cy="2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21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E22C600-F3B8-4623-A382-192596A1BE46}"/>
              </a:ext>
            </a:extLst>
          </p:cNvPr>
          <p:cNvSpPr/>
          <p:nvPr/>
        </p:nvSpPr>
        <p:spPr>
          <a:xfrm>
            <a:off x="70167" y="1646453"/>
            <a:ext cx="6882066" cy="49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6BF0B9E-8B65-44E0-B13D-0F7D1936A549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94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 가능자 </a:t>
            </a:r>
            <a:r>
              <a:rPr lang="ko-KR" altLang="en-US" sz="2400" smtClean="0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조회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및 선택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668DBDE-CA16-4CD4-A040-1462DEB56422}"/>
              </a:ext>
            </a:extLst>
          </p:cNvPr>
          <p:cNvSpPr txBox="1"/>
          <p:nvPr/>
        </p:nvSpPr>
        <p:spPr>
          <a:xfrm>
            <a:off x="622597" y="1184788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조회 및 선택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3449B38-738A-45A2-81CF-C9DE03699795}"/>
              </a:ext>
            </a:extLst>
          </p:cNvPr>
          <p:cNvSpPr/>
          <p:nvPr/>
        </p:nvSpPr>
        <p:spPr>
          <a:xfrm>
            <a:off x="244081" y="1920074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9B1E390-A7B8-4092-90F9-7D294D2BB7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53" y="1944339"/>
            <a:ext cx="1087414" cy="14739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AEBF705-E8E5-423C-8816-6460008547F3}"/>
              </a:ext>
            </a:extLst>
          </p:cNvPr>
          <p:cNvSpPr txBox="1"/>
          <p:nvPr/>
        </p:nvSpPr>
        <p:spPr>
          <a:xfrm>
            <a:off x="1312267" y="1948736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:38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3.5/5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30$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동대문구 장안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DEDF2D0-9BBE-4B00-AD29-9DC0651B1A46}"/>
              </a:ext>
            </a:extLst>
          </p:cNvPr>
          <p:cNvSpPr/>
          <p:nvPr/>
        </p:nvSpPr>
        <p:spPr>
          <a:xfrm>
            <a:off x="181633" y="387232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CC168A5-FFC5-491F-9A04-5894E9EB44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018" y="3907393"/>
            <a:ext cx="1135540" cy="14739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0EC7F1C-13FF-4A82-8582-3B017A071753}"/>
              </a:ext>
            </a:extLst>
          </p:cNvPr>
          <p:cNvSpPr txBox="1"/>
          <p:nvPr/>
        </p:nvSpPr>
        <p:spPr>
          <a:xfrm>
            <a:off x="1312267" y="3932537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:28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4.9/5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25$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종로구 명륜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0B6DCC26-3A81-40E7-9F98-8C7601F08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5558" y="3039338"/>
            <a:ext cx="228112" cy="2281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5B9E8BE0-ECE1-42F3-888F-0A1DB8BCB8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8318">
            <a:off x="1355558" y="5036060"/>
            <a:ext cx="228112" cy="228112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E5165E5-7A8B-466A-AFDF-6C027A44CBDA}"/>
              </a:ext>
            </a:extLst>
          </p:cNvPr>
          <p:cNvSpPr/>
          <p:nvPr/>
        </p:nvSpPr>
        <p:spPr>
          <a:xfrm>
            <a:off x="6213378" y="4882412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확인 표시">
            <a:extLst>
              <a:ext uri="{FF2B5EF4-FFF2-40B4-BE49-F238E27FC236}">
                <a16:creationId xmlns:a16="http://schemas.microsoft.com/office/drawing/2014/main" xmlns="" id="{9AF6BCAE-F993-43B3-B757-F72E752691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265168" y="4944011"/>
            <a:ext cx="272276" cy="27227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70364FC-DFAA-4157-BCAE-5C829E803A03}"/>
              </a:ext>
            </a:extLst>
          </p:cNvPr>
          <p:cNvSpPr/>
          <p:nvPr/>
        </p:nvSpPr>
        <p:spPr>
          <a:xfrm>
            <a:off x="6298868" y="2938378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632AF29-B3F9-484D-87BB-A25AE9A03B4B}"/>
              </a:ext>
            </a:extLst>
          </p:cNvPr>
          <p:cNvSpPr/>
          <p:nvPr/>
        </p:nvSpPr>
        <p:spPr>
          <a:xfrm>
            <a:off x="2127052" y="5822844"/>
            <a:ext cx="2192839" cy="449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5019C2D-7170-4335-91B7-5E52D4D38ABF}"/>
              </a:ext>
            </a:extLst>
          </p:cNvPr>
          <p:cNvSpPr txBox="1"/>
          <p:nvPr/>
        </p:nvSpPr>
        <p:spPr>
          <a:xfrm>
            <a:off x="2455913" y="5787171"/>
            <a:ext cx="17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Confirm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92B97A-D88D-483B-9C38-2D04926DA3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1210" y="5942634"/>
            <a:ext cx="572671" cy="57267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EE333E0-892E-4E5A-B177-2575C257F441}"/>
              </a:ext>
            </a:extLst>
          </p:cNvPr>
          <p:cNvSpPr txBox="1"/>
          <p:nvPr/>
        </p:nvSpPr>
        <p:spPr>
          <a:xfrm>
            <a:off x="7022400" y="2650733"/>
            <a:ext cx="4947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이용자가 기입한 정보를 바탕으로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그 조건들에 맞는 </a:t>
            </a:r>
            <a:r>
              <a:rPr lang="en-US" altLang="ko-KR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서비스 제공자를 추려내어 추천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한다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.</a:t>
            </a: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83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1F34395-E6D8-414F-9E92-32F17B65E77C}"/>
              </a:ext>
            </a:extLst>
          </p:cNvPr>
          <p:cNvSpPr/>
          <p:nvPr/>
        </p:nvSpPr>
        <p:spPr>
          <a:xfrm>
            <a:off x="0" y="1502189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6F850145-13F4-442E-ACE6-6B5A88FF3679}"/>
              </a:ext>
            </a:extLst>
          </p:cNvPr>
          <p:cNvSpPr/>
          <p:nvPr/>
        </p:nvSpPr>
        <p:spPr>
          <a:xfrm>
            <a:off x="0" y="1863036"/>
            <a:ext cx="12192000" cy="4281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6" y="554466"/>
            <a:ext cx="527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 가능자 조회 및 </a:t>
            </a:r>
            <a:r>
              <a:rPr lang="ko-KR" altLang="en-US" sz="2400" smtClean="0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endParaRPr lang="ko-KR" altLang="en-US" sz="2400" dirty="0">
              <a:solidFill>
                <a:srgbClr val="6A8ED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75300" y="2120900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2045403"/>
            <a:ext cx="5678487" cy="313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1117600" y="3632200"/>
            <a:ext cx="237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제공 서비스</a:t>
            </a:r>
            <a:r>
              <a:rPr lang="en-US" altLang="ko-KR" sz="1200" smtClean="0"/>
              <a:t>: </a:t>
            </a:r>
            <a:r>
              <a:rPr lang="ko-KR" altLang="en-US" sz="1200" smtClean="0"/>
              <a:t>은행업무 보조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1092200" y="3911600"/>
            <a:ext cx="237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사용 언어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영어 및 한국어</a:t>
            </a:r>
            <a:endParaRPr lang="ko-KR" alt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1066800" y="4445000"/>
            <a:ext cx="295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희망 보수 </a:t>
            </a:r>
            <a:r>
              <a:rPr lang="en-US" altLang="ko-KR" sz="1200" smtClean="0"/>
              <a:t>: </a:t>
            </a:r>
            <a:r>
              <a:rPr lang="ko-KR" altLang="en-US" sz="1200" smtClean="0"/>
              <a:t>건당  최소 </a:t>
            </a:r>
            <a:r>
              <a:rPr lang="en-US" altLang="ko-KR" sz="1200" smtClean="0"/>
              <a:t>2</a:t>
            </a:r>
            <a:r>
              <a:rPr lang="ko-KR" altLang="en-US" sz="1200" smtClean="0"/>
              <a:t>만원 </a:t>
            </a:r>
            <a:r>
              <a:rPr lang="en-US" altLang="ko-KR" sz="1200" smtClean="0"/>
              <a:t>(</a:t>
            </a:r>
            <a:r>
              <a:rPr lang="ko-KR" altLang="en-US" sz="1200" smtClean="0"/>
              <a:t>이상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1104900" y="3035300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TobbyZiggler</a:t>
            </a:r>
            <a:endParaRPr lang="ko-KR" altLang="en-US" sz="1400" b="1"/>
          </a:p>
        </p:txBody>
      </p:sp>
      <p:sp>
        <p:nvSpPr>
          <p:cNvPr id="59" name="TextBox 58"/>
          <p:cNvSpPr txBox="1"/>
          <p:nvPr/>
        </p:nvSpPr>
        <p:spPr>
          <a:xfrm>
            <a:off x="1079500" y="4178300"/>
            <a:ext cx="237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지역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서울시 강남구 </a:t>
            </a:r>
            <a:endParaRPr lang="ko-KR" altLang="en-US" sz="1200"/>
          </a:p>
        </p:txBody>
      </p:sp>
      <p:sp>
        <p:nvSpPr>
          <p:cNvPr id="60" name="타원 59"/>
          <p:cNvSpPr/>
          <p:nvPr/>
        </p:nvSpPr>
        <p:spPr>
          <a:xfrm>
            <a:off x="3175000" y="2120900"/>
            <a:ext cx="2184400" cy="635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구부러진 연결선 61"/>
          <p:cNvCxnSpPr/>
          <p:nvPr/>
        </p:nvCxnSpPr>
        <p:spPr>
          <a:xfrm>
            <a:off x="5372100" y="2438400"/>
            <a:ext cx="1892300" cy="116840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15200" y="34671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마음에 드는 제공자 선택 후 </a:t>
            </a:r>
            <a:r>
              <a:rPr lang="ko-KR" altLang="en-US" smtClean="0">
                <a:solidFill>
                  <a:schemeClr val="accent1"/>
                </a:solidFill>
                <a:latin typeface="210 맨발의청춘 R" pitchFamily="18" charset="-127"/>
                <a:ea typeface="210 맨발의청춘 R" pitchFamily="18" charset="-127"/>
              </a:rPr>
              <a:t>제안서 송출</a:t>
            </a:r>
            <a:endParaRPr lang="ko-KR" altLang="en-US">
              <a:solidFill>
                <a:schemeClr val="accent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806700" y="2819400"/>
            <a:ext cx="1841500" cy="571500"/>
          </a:xfrm>
          <a:prstGeom prst="ellipse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구부러진 연결선 66"/>
          <p:cNvCxnSpPr/>
          <p:nvPr/>
        </p:nvCxnSpPr>
        <p:spPr>
          <a:xfrm>
            <a:off x="4648200" y="3098800"/>
            <a:ext cx="2743200" cy="1295400"/>
          </a:xfrm>
          <a:prstGeom prst="curvedConnector3">
            <a:avLst>
              <a:gd name="adj1" fmla="val 50000"/>
            </a:avLst>
          </a:prstGeom>
          <a:ln w="22225">
            <a:solidFill>
              <a:srgbClr val="6A8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04100" y="4229100"/>
            <a:ext cx="444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반사회적</a:t>
            </a:r>
            <a:r>
              <a:rPr lang="en-US" altLang="ko-KR" smtClean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불법적 요구 혹은 제안시 신고</a:t>
            </a:r>
            <a:endParaRPr lang="en-US" altLang="ko-KR" smtClean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smtClean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신고 누적</a:t>
            </a:r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된 제공자</a:t>
            </a:r>
            <a:r>
              <a:rPr lang="en-US" altLang="ko-KR" smtClean="0">
                <a:latin typeface="210 맨발의청춘 R" pitchFamily="18" charset="-127"/>
                <a:ea typeface="210 맨발의청춘 R" pitchFamily="18" charset="-127"/>
              </a:rPr>
              <a:t>/</a:t>
            </a:r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이용자는 운영진 검토 후</a:t>
            </a:r>
            <a:endParaRPr lang="en-US" altLang="ko-KR" smtClean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smtClean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사용 제한 </a:t>
            </a:r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처리 </a:t>
            </a:r>
            <a:endParaRPr lang="ko-KR" altLang="en-US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54400" y="2247900"/>
            <a:ext cx="1371600" cy="35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제안서 보내기</a:t>
            </a:r>
            <a:endParaRPr lang="ko-KR" altLang="en-US" sz="160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67100" y="2971800"/>
            <a:ext cx="622300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신고</a:t>
            </a:r>
            <a:endParaRPr lang="ko-KR" altLang="en-US" sz="160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6BF0B9E-8B65-44E0-B13D-0F7D1936A549}"/>
              </a:ext>
            </a:extLst>
          </p:cNvPr>
          <p:cNvSpPr/>
          <p:nvPr/>
        </p:nvSpPr>
        <p:spPr>
          <a:xfrm>
            <a:off x="317307" y="1484595"/>
            <a:ext cx="5689793" cy="5474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68DBDE-CA16-4CD4-A040-1462DEB56422}"/>
              </a:ext>
            </a:extLst>
          </p:cNvPr>
          <p:cNvSpPr txBox="1"/>
          <p:nvPr/>
        </p:nvSpPr>
        <p:spPr>
          <a:xfrm>
            <a:off x="622597" y="1527688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조회 및 선택</a:t>
            </a:r>
          </a:p>
        </p:txBody>
      </p:sp>
    </p:spTree>
    <p:extLst>
      <p:ext uri="{BB962C8B-B14F-4D97-AF65-F5344CB8AC3E}">
        <p14:creationId xmlns="" xmlns:p14="http://schemas.microsoft.com/office/powerpoint/2010/main" val="1966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1F34395-E6D8-414F-9E92-32F17B65E77C}"/>
              </a:ext>
            </a:extLst>
          </p:cNvPr>
          <p:cNvSpPr/>
          <p:nvPr/>
        </p:nvSpPr>
        <p:spPr>
          <a:xfrm>
            <a:off x="0" y="1502189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6F850145-13F4-442E-ACE6-6B5A88FF3679}"/>
              </a:ext>
            </a:extLst>
          </p:cNvPr>
          <p:cNvSpPr/>
          <p:nvPr/>
        </p:nvSpPr>
        <p:spPr>
          <a:xfrm>
            <a:off x="0" y="1863036"/>
            <a:ext cx="12192000" cy="4281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6" y="554466"/>
            <a:ext cx="527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제공자에게 제안서 송출</a:t>
            </a:r>
            <a:endParaRPr lang="ko-KR" altLang="en-US" sz="2400" dirty="0">
              <a:solidFill>
                <a:srgbClr val="6A8ED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75300" y="2120900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896100" y="3238500"/>
            <a:ext cx="4648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이용자가 원하는 시간대</a:t>
            </a:r>
            <a:r>
              <a:rPr lang="en-US" altLang="ko-KR" smtClean="0"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후보 시간대 포함</a:t>
            </a:r>
            <a:r>
              <a:rPr lang="en-US" altLang="ko-KR" smtClean="0">
                <a:latin typeface="210 맨발의청춘 R" pitchFamily="18" charset="-127"/>
                <a:ea typeface="210 맨발의청춘 R" pitchFamily="18" charset="-127"/>
              </a:rPr>
              <a:t>)</a:t>
            </a:r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를 기입하여 제공자에게 보내면</a:t>
            </a:r>
            <a:r>
              <a:rPr lang="en-US" altLang="ko-KR" smtClean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mtClean="0">
                <a:latin typeface="210 맨발의청춘 R" pitchFamily="18" charset="-127"/>
                <a:ea typeface="210 맨발의청춘 R" pitchFamily="18" charset="-127"/>
              </a:rPr>
              <a:t>제공자가 가능한 시간대를 선택</a:t>
            </a:r>
            <a:endParaRPr lang="ko-KR" altLang="en-US"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00" y="1866901"/>
            <a:ext cx="56959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46100" y="2565400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TobbyZiggler</a:t>
            </a:r>
            <a:endParaRPr lang="ko-KR" altLang="en-US" sz="1400" b="1"/>
          </a:p>
        </p:txBody>
      </p:sp>
      <p:sp>
        <p:nvSpPr>
          <p:cNvPr id="22" name="TextBox 21"/>
          <p:cNvSpPr txBox="1"/>
          <p:nvPr/>
        </p:nvSpPr>
        <p:spPr>
          <a:xfrm>
            <a:off x="6731000" y="2235200"/>
            <a:ext cx="486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210 맨발의청춘 B" pitchFamily="18" charset="-127"/>
                <a:ea typeface="210 맨발의청춘 B" pitchFamily="18" charset="-127"/>
              </a:rPr>
              <a:t>제공인에게 제안서 보내기</a:t>
            </a:r>
            <a:endParaRPr lang="ko-KR" altLang="en-US" sz="2800"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1955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210 맨발의청춘 B" pitchFamily="18" charset="-127"/>
                <a:ea typeface="210 맨발의청춘 B" pitchFamily="18" charset="-127"/>
              </a:rPr>
              <a:t>제안서 송출</a:t>
            </a:r>
            <a:endParaRPr lang="ko-KR" altLang="en-US"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3300" y="5776436"/>
            <a:ext cx="287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210 맨발의청춘 B" pitchFamily="18" charset="-127"/>
                <a:ea typeface="210 맨발의청춘 B" pitchFamily="18" charset="-127"/>
              </a:rPr>
              <a:t>   위 내용으로 제안서 보내기 </a:t>
            </a:r>
            <a:endParaRPr lang="en-US" altLang="ko-KR" sz="1100" smtClean="0">
              <a:latin typeface="210 맨발의청춘 B" pitchFamily="18" charset="-127"/>
              <a:ea typeface="210 맨발의청춘 B" pitchFamily="18" charset="-127"/>
            </a:endParaRPr>
          </a:p>
          <a:p>
            <a:endParaRPr lang="en-US" altLang="ko-KR" sz="1100" smtClean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z="1100" smtClean="0">
                <a:latin typeface="210 맨발의청춘 B" pitchFamily="18" charset="-127"/>
                <a:ea typeface="210 맨발의청춘 B" pitchFamily="18" charset="-127"/>
              </a:rPr>
              <a:t>     → </a:t>
            </a:r>
            <a:endParaRPr lang="ko-KR" altLang="en-US" sz="1100"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52900" y="6108700"/>
            <a:ext cx="1270000" cy="3175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Submit</a:t>
            </a:r>
            <a:endParaRPr lang="ko-KR" altLang="en-US"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200" y="4279900"/>
            <a:ext cx="1282700" cy="74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1500" y="3149600"/>
            <a:ext cx="1422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7700" y="3009900"/>
            <a:ext cx="4457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210 맨발의청춘 B" pitchFamily="18" charset="-127"/>
                <a:ea typeface="210 맨발의청춘 B" pitchFamily="18" charset="-127"/>
              </a:rPr>
              <a:t>희망 시간대</a:t>
            </a:r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: 00</a:t>
            </a:r>
            <a:r>
              <a:rPr lang="ko-KR" altLang="en-US" smtClean="0">
                <a:latin typeface="210 맨발의청춘 B" pitchFamily="18" charset="-127"/>
                <a:ea typeface="210 맨발의청춘 B" pitchFamily="18" charset="-127"/>
              </a:rPr>
              <a:t>월 </a:t>
            </a:r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00</a:t>
            </a:r>
            <a:r>
              <a:rPr lang="ko-KR" altLang="en-US" smtClean="0">
                <a:latin typeface="210 맨발의청춘 B" pitchFamily="18" charset="-127"/>
                <a:ea typeface="210 맨발의청춘 B" pitchFamily="18" charset="-127"/>
              </a:rPr>
              <a:t>일</a:t>
            </a:r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 __</a:t>
            </a:r>
            <a:r>
              <a:rPr lang="ko-KR" altLang="en-US" smtClean="0">
                <a:latin typeface="210 맨발의청춘 B" pitchFamily="18" charset="-127"/>
                <a:ea typeface="210 맨발의청춘 B" pitchFamily="18" charset="-127"/>
              </a:rPr>
              <a:t>시 </a:t>
            </a:r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~ __</a:t>
            </a:r>
            <a:r>
              <a:rPr lang="ko-KR" altLang="en-US" smtClean="0">
                <a:latin typeface="210 맨발의청춘 B" pitchFamily="18" charset="-127"/>
                <a:ea typeface="210 맨발의청춘 B" pitchFamily="18" charset="-127"/>
              </a:rPr>
              <a:t>시</a:t>
            </a:r>
            <a:endParaRPr lang="en-US" altLang="ko-KR" smtClean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 </a:t>
            </a:r>
            <a:endParaRPr lang="en-US" altLang="ko-KR" smtClean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후보 시간대 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1: 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00</a:t>
            </a:r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월 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00</a:t>
            </a:r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일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 _</a:t>
            </a:r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시 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~ 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_</a:t>
            </a:r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시</a:t>
            </a:r>
            <a:endParaRPr lang="en-US" altLang="ko-KR" sz="1600" smtClean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  </a:t>
            </a:r>
            <a:endParaRPr lang="en-US" altLang="ko-KR" sz="1600" smtClean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후보 </a:t>
            </a:r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시간대 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2: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 00</a:t>
            </a:r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월 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00</a:t>
            </a:r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일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_</a:t>
            </a:r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시 </a:t>
            </a:r>
            <a:r>
              <a:rPr lang="en-US" altLang="ko-KR" sz="1600" smtClean="0">
                <a:latin typeface="210 맨발의청춘 B" pitchFamily="18" charset="-127"/>
                <a:ea typeface="210 맨발의청춘 B" pitchFamily="18" charset="-127"/>
              </a:rPr>
              <a:t>~ _</a:t>
            </a:r>
            <a:r>
              <a:rPr lang="ko-KR" altLang="en-US" sz="1600" smtClean="0">
                <a:latin typeface="210 맨발의청춘 B" pitchFamily="18" charset="-127"/>
                <a:ea typeface="210 맨발의청춘 B" pitchFamily="18" charset="-127"/>
              </a:rPr>
              <a:t>시</a:t>
            </a:r>
            <a:endParaRPr lang="en-US" altLang="ko-KR" sz="1600" smtClean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  </a:t>
            </a:r>
            <a:endParaRPr lang="en-US" altLang="ko-KR" smtClean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ko-KR" altLang="en-US" smtClean="0">
                <a:latin typeface="210 맨발의청춘 B" pitchFamily="18" charset="-127"/>
                <a:ea typeface="210 맨발의청춘 B" pitchFamily="18" charset="-127"/>
              </a:rPr>
              <a:t>지불금액 </a:t>
            </a:r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: 2</a:t>
            </a:r>
            <a:r>
              <a:rPr lang="ko-KR" altLang="en-US" smtClean="0">
                <a:latin typeface="210 맨발의청춘 B" pitchFamily="18" charset="-127"/>
                <a:ea typeface="210 맨발의청춘 B" pitchFamily="18" charset="-127"/>
              </a:rPr>
              <a:t>만원 </a:t>
            </a:r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+___</a:t>
            </a:r>
            <a:endParaRPr lang="en-US" altLang="ko-KR" smtClean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    </a:t>
            </a:r>
            <a:r>
              <a:rPr lang="ko-KR" altLang="en-US" smtClean="0">
                <a:solidFill>
                  <a:srgbClr val="0070C0"/>
                </a:solidFill>
                <a:latin typeface="210 맨발의청춘 B" pitchFamily="18" charset="-127"/>
                <a:ea typeface="210 맨발의청춘 B" pitchFamily="18" charset="-127"/>
              </a:rPr>
              <a:t>총</a:t>
            </a:r>
            <a:r>
              <a:rPr lang="ko-KR" altLang="en-US" smtClean="0"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____ </a:t>
            </a:r>
            <a:r>
              <a:rPr lang="ko-KR" altLang="en-US" smtClean="0">
                <a:latin typeface="210 맨발의청춘 B" pitchFamily="18" charset="-127"/>
                <a:ea typeface="210 맨발의청춘 B" pitchFamily="18" charset="-127"/>
              </a:rPr>
              <a:t>원</a:t>
            </a:r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(won</a:t>
            </a:r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) </a:t>
            </a:r>
            <a:endParaRPr lang="en-US" altLang="ko-KR" smtClean="0">
              <a:solidFill>
                <a:srgbClr val="0070C0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    </a:t>
            </a:r>
            <a:endParaRPr lang="en-US" altLang="ko-KR" smtClean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mtClean="0">
                <a:latin typeface="210 맨발의청춘 B" pitchFamily="18" charset="-127"/>
                <a:ea typeface="210 맨발의청춘 B" pitchFamily="18" charset="-127"/>
              </a:rPr>
              <a:t>*</a:t>
            </a:r>
            <a:r>
              <a:rPr lang="ko-KR" altLang="en-US" sz="1400" smtClean="0">
                <a:latin typeface="210 맨발의청춘 B" pitchFamily="18" charset="-127"/>
                <a:ea typeface="210 맨발의청춘 B" pitchFamily="18" charset="-127"/>
              </a:rPr>
              <a:t>당사자간 세부 협의에 따라 추가 혹은 감소될 수 있음</a:t>
            </a:r>
            <a:endParaRPr lang="en-US" altLang="ko-KR" sz="1400" smtClean="0"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6BF0B9E-8B65-44E0-B13D-0F7D1936A549}"/>
              </a:ext>
            </a:extLst>
          </p:cNvPr>
          <p:cNvSpPr/>
          <p:nvPr/>
        </p:nvSpPr>
        <p:spPr>
          <a:xfrm>
            <a:off x="495300" y="1498601"/>
            <a:ext cx="5727699" cy="457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6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1F34395-E6D8-414F-9E92-32F17B65E77C}"/>
              </a:ext>
            </a:extLst>
          </p:cNvPr>
          <p:cNvSpPr/>
          <p:nvPr/>
        </p:nvSpPr>
        <p:spPr>
          <a:xfrm>
            <a:off x="0" y="1502189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6F850145-13F4-442E-ACE6-6B5A88FF3679}"/>
              </a:ext>
            </a:extLst>
          </p:cNvPr>
          <p:cNvSpPr/>
          <p:nvPr/>
        </p:nvSpPr>
        <p:spPr>
          <a:xfrm>
            <a:off x="-1906" y="1736036"/>
            <a:ext cx="12192000" cy="4281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6" y="554466"/>
            <a:ext cx="297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결제 및 거래 완료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748EF03-E3D7-4DB3-BB09-E903C601521D}"/>
              </a:ext>
            </a:extLst>
          </p:cNvPr>
          <p:cNvSpPr txBox="1"/>
          <p:nvPr/>
        </p:nvSpPr>
        <p:spPr>
          <a:xfrm>
            <a:off x="5171872" y="2801566"/>
            <a:ext cx="694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75300" y="2120900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49900" y="1917700"/>
            <a:ext cx="481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800" smtClean="0">
                <a:latin typeface="210 맨발의청춘 R" pitchFamily="18" charset="-127"/>
                <a:ea typeface="210 맨발의청춘 R" pitchFamily="18" charset="-127"/>
              </a:rPr>
              <a:t>결제기능 </a:t>
            </a:r>
            <a:r>
              <a:rPr lang="en-US" altLang="ko-KR" sz="2800" smtClean="0">
                <a:latin typeface="210 맨발의청춘 R" pitchFamily="18" charset="-127"/>
                <a:ea typeface="210 맨발의청춘 R" pitchFamily="18" charset="-127"/>
              </a:rPr>
              <a:t>- Paypal API</a:t>
            </a:r>
            <a:endParaRPr lang="ko-KR" altLang="en-US" sz="280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29300" y="4089400"/>
            <a:ext cx="614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서비스 이용자</a:t>
            </a: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결제자</a:t>
            </a: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)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의 대다수 주체가 외국인임을</a:t>
            </a:r>
            <a:endParaRPr lang="en-US" altLang="ko-KR" sz="2000" smtClean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 감안</a:t>
            </a: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외국인이 쉽게 접근할 수 있는 결제수단을 적용 </a:t>
            </a:r>
            <a:endParaRPr lang="en-US" altLang="ko-KR" sz="2000" smtClean="0"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496" y="2117276"/>
            <a:ext cx="5145104" cy="375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5854700" y="5080000"/>
            <a:ext cx="614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최종 결제가 끝나면 거래 종료</a:t>
            </a:r>
            <a:endParaRPr lang="en-US" altLang="ko-KR" sz="2000" smtClean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4700" y="2743200"/>
            <a:ext cx="554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- 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제안서를 받은 제공자가 컨펌을 하면</a:t>
            </a: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이용자는 결제를 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진행한다</a:t>
            </a:r>
            <a:r>
              <a:rPr lang="en-US" altLang="ko-KR" sz="2000" smtClean="0">
                <a:latin typeface="210 맨발의청춘 R" pitchFamily="18" charset="-127"/>
                <a:ea typeface="210 맨발의청춘 R" pitchFamily="18" charset="-127"/>
              </a:rPr>
              <a:t>. </a:t>
            </a:r>
            <a:r>
              <a:rPr lang="ko-KR" altLang="en-US" sz="2000" smtClean="0">
                <a:latin typeface="210 맨발의청춘 R" pitchFamily="18" charset="-127"/>
                <a:ea typeface="210 맨발의청춘 R" pitchFamily="18" charset="-127"/>
              </a:rPr>
              <a:t>결제 진행 후 연락처 상호 공개</a:t>
            </a:r>
            <a:endParaRPr lang="ko-KR" altLang="en-US" sz="200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8500" y="3594100"/>
            <a:ext cx="57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smtClean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본 서비스는 이용자와 서비스간 연결 수수료만 결제</a:t>
            </a:r>
            <a:endParaRPr lang="en-US" altLang="ko-KR" sz="2000" smtClean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6BF0B9E-8B65-44E0-B13D-0F7D1936A549}"/>
              </a:ext>
            </a:extLst>
          </p:cNvPr>
          <p:cNvSpPr/>
          <p:nvPr/>
        </p:nvSpPr>
        <p:spPr>
          <a:xfrm>
            <a:off x="292100" y="1727200"/>
            <a:ext cx="5168899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6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6357</TotalTime>
  <Words>473</Words>
  <Application>Microsoft Office PowerPoint</Application>
  <PresentationFormat>사용자 지정</PresentationFormat>
  <Paragraphs>127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맑은 고딕</vt:lpstr>
      <vt:lpstr>210 맨발의청춘 R</vt:lpstr>
      <vt:lpstr>210 맨발의청춘 L</vt:lpstr>
      <vt:lpstr>08서울남산체 EB</vt:lpstr>
      <vt:lpstr>210 맨발의청춘 B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Jinuk So</cp:lastModifiedBy>
  <cp:revision>992</cp:revision>
  <dcterms:created xsi:type="dcterms:W3CDTF">2017-10-10T15:10:16Z</dcterms:created>
  <dcterms:modified xsi:type="dcterms:W3CDTF">2018-04-06T03:01:32Z</dcterms:modified>
</cp:coreProperties>
</file>