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415" r:id="rId2"/>
    <p:sldId id="257" r:id="rId3"/>
    <p:sldId id="318" r:id="rId4"/>
    <p:sldId id="368" r:id="rId5"/>
    <p:sldId id="369" r:id="rId6"/>
    <p:sldId id="385" r:id="rId7"/>
    <p:sldId id="320" r:id="rId8"/>
    <p:sldId id="378" r:id="rId9"/>
    <p:sldId id="384" r:id="rId10"/>
    <p:sldId id="379" r:id="rId11"/>
    <p:sldId id="380" r:id="rId12"/>
    <p:sldId id="381" r:id="rId13"/>
    <p:sldId id="400" r:id="rId14"/>
    <p:sldId id="403" r:id="rId15"/>
    <p:sldId id="414" r:id="rId16"/>
    <p:sldId id="406" r:id="rId17"/>
    <p:sldId id="405" r:id="rId18"/>
    <p:sldId id="407" r:id="rId19"/>
    <p:sldId id="417" r:id="rId20"/>
    <p:sldId id="410" r:id="rId21"/>
    <p:sldId id="411" r:id="rId22"/>
    <p:sldId id="419" r:id="rId23"/>
    <p:sldId id="416" r:id="rId24"/>
    <p:sldId id="413" r:id="rId25"/>
    <p:sldId id="386" r:id="rId26"/>
    <p:sldId id="382" r:id="rId27"/>
    <p:sldId id="388" r:id="rId28"/>
    <p:sldId id="387" r:id="rId29"/>
    <p:sldId id="393" r:id="rId30"/>
    <p:sldId id="389" r:id="rId31"/>
    <p:sldId id="391" r:id="rId32"/>
  </p:sldIdLst>
  <p:sldSz cx="12192000" cy="6858000"/>
  <p:notesSz cx="6858000" cy="9144000"/>
  <p:embeddedFontLst>
    <p:embeddedFont>
      <p:font typeface="210 맨발의청춘 L" panose="02020603020101020101" pitchFamily="18" charset="-127"/>
      <p:regular r:id="rId34"/>
    </p:embeddedFont>
    <p:embeddedFont>
      <p:font typeface="08서울남산체 EB" panose="02020603020101020101" pitchFamily="18" charset="-127"/>
      <p:regular r:id="rId35"/>
    </p:embeddedFont>
    <p:embeddedFont>
      <p:font typeface="210 맨발의청춘 R" panose="02020603020101020101" pitchFamily="18" charset="-127"/>
      <p:regular r:id="rId36"/>
    </p:embeddedFont>
    <p:embeddedFont>
      <p:font typeface="Impact" panose="020B0806030902050204" pitchFamily="34" charset="0"/>
      <p:regular r:id="rId37"/>
    </p:embeddedFont>
    <p:embeddedFont>
      <p:font typeface="210 맨발의청춘 B" panose="0202060302010102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A8ED0"/>
    <a:srgbClr val="2F528F"/>
    <a:srgbClr val="5BD4FF"/>
    <a:srgbClr val="F2F2F2"/>
    <a:srgbClr val="ADB9CA"/>
    <a:srgbClr val="B2CBF0"/>
    <a:srgbClr val="2DC8FF"/>
    <a:srgbClr val="9DC3E6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3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5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ko-KR" sz="2400" dirty="0">
                <a:latin typeface="210 맨발의청춘 L" pitchFamily="18" charset="-127"/>
                <a:ea typeface="210 맨발의청춘 L" pitchFamily="18" charset="-127"/>
              </a:rPr>
              <a:t>&lt; </a:t>
            </a:r>
            <a:r>
              <a:rPr lang="ko-KR" altLang="en-US" sz="2400" dirty="0">
                <a:latin typeface="210 맨발의청춘 L" pitchFamily="18" charset="-127"/>
                <a:ea typeface="210 맨발의청춘 L" pitchFamily="18" charset="-127"/>
              </a:rPr>
              <a:t>연도별 체류 외국인 </a:t>
            </a:r>
            <a:r>
              <a:rPr lang="en-US" altLang="ko-KR" sz="2400" dirty="0">
                <a:latin typeface="210 맨발의청춘 L" pitchFamily="18" charset="-127"/>
                <a:ea typeface="210 맨발의청춘 L" pitchFamily="18" charset="-127"/>
              </a:rPr>
              <a:t>&gt;</a:t>
            </a:r>
            <a:endParaRPr lang="ko-KR" altLang="en-US" sz="2400" dirty="0">
              <a:latin typeface="210 맨발의청춘 L" pitchFamily="18" charset="-127"/>
              <a:ea typeface="210 맨발의청춘 L" pitchFamily="18" charset="-127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Sheet1!$E$51</c:f>
              <c:strCache>
                <c:ptCount val="1"/>
                <c:pt idx="0">
                  <c:v>체류외국인</c:v>
                </c:pt>
              </c:strCache>
            </c:strRef>
          </c:tx>
          <c:invertIfNegative val="0"/>
          <c:cat>
            <c:numRef>
              <c:f>Sheet1!$F$50:$X$50</c:f>
              <c:numCache>
                <c:formatCode>General</c:formatCode>
                <c:ptCount val="19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  <c:pt idx="14">
                  <c:v>2012</c:v>
                </c:pt>
                <c:pt idx="15">
                  <c:v>2013</c:v>
                </c:pt>
                <c:pt idx="16">
                  <c:v>2014</c:v>
                </c:pt>
                <c:pt idx="17">
                  <c:v>2015</c:v>
                </c:pt>
                <c:pt idx="18">
                  <c:v>2016</c:v>
                </c:pt>
              </c:numCache>
            </c:numRef>
          </c:cat>
          <c:val>
            <c:numRef>
              <c:f>Sheet1!$F$51:$X$51</c:f>
              <c:numCache>
                <c:formatCode>#,##0</c:formatCode>
                <c:ptCount val="19"/>
                <c:pt idx="0">
                  <c:v>308339</c:v>
                </c:pt>
                <c:pt idx="1">
                  <c:v>381116</c:v>
                </c:pt>
                <c:pt idx="2">
                  <c:v>491324</c:v>
                </c:pt>
                <c:pt idx="3">
                  <c:v>566835</c:v>
                </c:pt>
                <c:pt idx="4">
                  <c:v>629006</c:v>
                </c:pt>
                <c:pt idx="5">
                  <c:v>678687</c:v>
                </c:pt>
                <c:pt idx="6">
                  <c:v>750873</c:v>
                </c:pt>
                <c:pt idx="7">
                  <c:v>747467</c:v>
                </c:pt>
                <c:pt idx="8">
                  <c:v>910149</c:v>
                </c:pt>
                <c:pt idx="9">
                  <c:v>1066273</c:v>
                </c:pt>
                <c:pt idx="10">
                  <c:v>1158866</c:v>
                </c:pt>
                <c:pt idx="11">
                  <c:v>1168477</c:v>
                </c:pt>
                <c:pt idx="12">
                  <c:v>1261415</c:v>
                </c:pt>
                <c:pt idx="13">
                  <c:v>1395077</c:v>
                </c:pt>
                <c:pt idx="14">
                  <c:v>1445103</c:v>
                </c:pt>
                <c:pt idx="15">
                  <c:v>1576034</c:v>
                </c:pt>
                <c:pt idx="16">
                  <c:v>1797618</c:v>
                </c:pt>
                <c:pt idx="17">
                  <c:v>1899519</c:v>
                </c:pt>
                <c:pt idx="18">
                  <c:v>2049441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2-4A38-9567-3314C0773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548992"/>
        <c:axId val="35354240"/>
      </c:barChart>
      <c:catAx>
        <c:axId val="102548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>
                <a:latin typeface="210 맨발의청춘 L" pitchFamily="18" charset="-127"/>
                <a:ea typeface="210 맨발의청춘 L" pitchFamily="18" charset="-127"/>
              </a:defRPr>
            </a:pPr>
            <a:endParaRPr lang="ko-KR"/>
          </a:p>
        </c:txPr>
        <c:crossAx val="35354240"/>
        <c:crosses val="autoZero"/>
        <c:auto val="1"/>
        <c:lblAlgn val="ctr"/>
        <c:lblOffset val="100"/>
        <c:noMultiLvlLbl val="0"/>
      </c:catAx>
      <c:valAx>
        <c:axId val="35354240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210 맨발의청춘 L" pitchFamily="18" charset="-127"/>
                <a:ea typeface="210 맨발의청춘 L" pitchFamily="18" charset="-127"/>
              </a:defRPr>
            </a:pPr>
            <a:endParaRPr lang="ko-KR"/>
          </a:p>
        </c:txPr>
        <c:crossAx val="1025489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2023A-9ACB-4F82-B3B5-0CF7D061F773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AC6D-E0FE-4069-B5EF-5E0A2A59B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5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omgo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외국인의 사회 적응에 필요한 여러 행정 및 생활 관련 다국어 종합 상담을 처리하지만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전화로만 상담이 가능함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전화 통역 지원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일상 생활에서의 불편함은 지원하지 않는다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숨고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https://soomgo.com/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  <a:hlinkClick r:id="rId3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필요한 사람을 필요한 분야에서 찾는 것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 공급자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고수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프로필과 함께 등록을 해놓으면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수요자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요청자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공급자를 선택하여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컨텍하는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방식이다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공급자와 수요자는 가입을 따로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해야하며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주소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 카테고리로 공급자를 검색할 수 있고 공급자의 프로필과 리뷰를 열람할 수 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견적을 받아보고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컨텍을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확정하는 식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외국인을 위한 사이트는 아니다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서비스 공급자와 수요자를 연결해준다는 점에서는 </a:t>
            </a:r>
            <a:r>
              <a:rPr lang="ko-KR" altLang="en-US" dirty="0" err="1"/>
              <a:t>숨고와</a:t>
            </a:r>
            <a:r>
              <a:rPr lang="ko-KR" altLang="en-US" dirty="0"/>
              <a:t> </a:t>
            </a:r>
            <a:r>
              <a:rPr lang="ko-KR" altLang="en-US" dirty="0" err="1"/>
              <a:t>비슷해보일</a:t>
            </a:r>
            <a:r>
              <a:rPr lang="ko-KR" altLang="en-US" dirty="0"/>
              <a:t> 수 있으나</a:t>
            </a:r>
            <a:r>
              <a:rPr lang="en-US" altLang="ko-KR" dirty="0"/>
              <a:t>, </a:t>
            </a:r>
            <a:r>
              <a:rPr lang="ko-KR" altLang="en-US" dirty="0"/>
              <a:t>전문가는 아니며 대부분이 단순노동과 관련된 일</a:t>
            </a:r>
            <a:r>
              <a:rPr lang="en-US" altLang="ko-KR" dirty="0"/>
              <a:t>. </a:t>
            </a:r>
            <a:r>
              <a:rPr lang="ko-KR" altLang="en-US" baseline="0" dirty="0"/>
              <a:t>위치 기반</a:t>
            </a:r>
            <a:r>
              <a:rPr lang="en-US" altLang="ko-KR" baseline="0" dirty="0"/>
              <a:t>(</a:t>
            </a:r>
            <a:r>
              <a:rPr lang="ko-KR" altLang="en-US" baseline="0" dirty="0"/>
              <a:t>도와줘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, </a:t>
            </a:r>
            <a:r>
              <a:rPr lang="ko-KR" altLang="en-US" baseline="0" dirty="0"/>
              <a:t>도와도</a:t>
            </a:r>
            <a:r>
              <a:rPr lang="en-US" altLang="ko-KR" baseline="0" dirty="0"/>
              <a:t>)</a:t>
            </a:r>
            <a:r>
              <a:rPr lang="ko-KR" altLang="en-US" baseline="0" dirty="0"/>
              <a:t>으로 근처에 있는 사람들과 연결해주기도 하며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프로필을 띄우고 그 사람에 대한 후기와 </a:t>
            </a:r>
            <a:r>
              <a:rPr lang="ko-KR" altLang="en-US" baseline="0" dirty="0" err="1"/>
              <a:t>별점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등의 정보</a:t>
            </a:r>
            <a:r>
              <a:rPr lang="en-US" altLang="ko-KR" baseline="0" dirty="0"/>
              <a:t>(</a:t>
            </a:r>
            <a:r>
              <a:rPr lang="ko-KR" altLang="en-US" baseline="0" dirty="0"/>
              <a:t>도와줘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, </a:t>
            </a:r>
            <a:r>
              <a:rPr lang="ko-KR" altLang="en-US" baseline="0" dirty="0"/>
              <a:t>도와도</a:t>
            </a:r>
            <a:r>
              <a:rPr lang="en-US" altLang="ko-KR" baseline="0" dirty="0"/>
              <a:t>)</a:t>
            </a:r>
            <a:r>
              <a:rPr lang="ko-KR" altLang="en-US" baseline="0" dirty="0"/>
              <a:t>를 보고서 선택할 수 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앱</a:t>
            </a:r>
            <a:r>
              <a:rPr lang="ko-KR" altLang="en-US" baseline="0" dirty="0"/>
              <a:t> 내에서 서비스 공급자와 수요자 간의 메시지 기능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, </a:t>
            </a:r>
            <a:r>
              <a:rPr lang="ko-KR" altLang="en-US" baseline="0" dirty="0"/>
              <a:t>도와도</a:t>
            </a:r>
            <a:r>
              <a:rPr lang="en-US" altLang="ko-KR" baseline="0" dirty="0"/>
              <a:t>)</a:t>
            </a:r>
            <a:r>
              <a:rPr lang="ko-KR" altLang="en-US" baseline="0" dirty="0"/>
              <a:t>과 통화 기능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)</a:t>
            </a:r>
            <a:r>
              <a:rPr lang="ko-KR" altLang="en-US" baseline="0" dirty="0"/>
              <a:t>을 제공하기도 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실시간 </a:t>
            </a:r>
            <a:r>
              <a:rPr lang="ko-KR" altLang="en-US" baseline="0" dirty="0" err="1"/>
              <a:t>매칭이나</a:t>
            </a:r>
            <a:r>
              <a:rPr lang="en-US" altLang="ko-KR" baseline="0" dirty="0"/>
              <a:t>, </a:t>
            </a:r>
            <a:r>
              <a:rPr lang="ko-KR" altLang="en-US" baseline="0" dirty="0"/>
              <a:t>가격을 입찰하는 시스템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애니맨</a:t>
            </a:r>
            <a:r>
              <a:rPr lang="en-US" altLang="ko-KR" baseline="0" dirty="0"/>
              <a:t>)</a:t>
            </a:r>
            <a:r>
              <a:rPr lang="ko-KR" altLang="en-US" baseline="0" dirty="0"/>
              <a:t>이 있기도 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알림 기능 공통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17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7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거래 커미션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35?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광고 유치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45?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외국인들이 많이 사용하는 사이트가 된다면 광고가 많이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들어올것임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3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Week</a:t>
            </a:r>
            <a:r>
              <a:rPr lang="ko-KR" altLang="en-US" dirty="0"/>
              <a:t>이라는 말 적어놓기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Week</a:t>
            </a:r>
            <a:r>
              <a:rPr lang="ko-KR" altLang="en-US" dirty="0"/>
              <a:t>이라는 말 적어놓기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Week</a:t>
            </a:r>
            <a:r>
              <a:rPr lang="ko-KR" altLang="en-US" dirty="0"/>
              <a:t>이라는 말 적어놓기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086B0-C36E-4736-A3AA-06E9AD554E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8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25FDA-6D2D-4F93-8D98-C7B08343A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10C79-757B-42C9-B3A0-DFDDE6659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9876C-FDB1-4B70-BB44-818CC76C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596-B0FD-4898-9F87-4A69FD79005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EB012-9B01-467E-860B-61C76361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AA90C-267F-48AD-A12D-5AD5593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6CAD-74AD-46F9-A6AB-4C68E8BE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6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8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D2A2E0-19EE-4539-9984-2ACBCB9B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B1D81-C146-4C54-9352-01C2EB9FC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9DF1C-2920-4AE5-BA49-874B072BE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B596-B0FD-4898-9F87-4A69FD79005D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32D40-5873-42EE-B4E7-7E2DDDB11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0AB7F-84E8-49B4-9924-52A89C849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F6CAD-74AD-46F9-A6AB-4C68E8BE1B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5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ex.go.kr/potal/main/EachDtlPageDetail.do?idx_cd=275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sbluebird.or.kr/error/expire145864.html" TargetMode="External"/><Relationship Id="rId5" Type="http://schemas.openxmlformats.org/officeDocument/2006/relationships/hyperlink" Target="http://www.suwonmcs.com/" TargetMode="External"/><Relationship Id="rId4" Type="http://schemas.openxmlformats.org/officeDocument/2006/relationships/hyperlink" Target="https://www.hikorea.go.kr/pt/InfoDetailR_kr.pt?catSeq=&amp;categoryId=24&amp;parentId=1109&amp;showMenuId=10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0A6974-C1DD-4CD2-B71D-B17B90C5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00" y="0"/>
            <a:ext cx="12226999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FB07FB-C302-4C20-B9E3-1BC8D696360D}"/>
              </a:ext>
            </a:extLst>
          </p:cNvPr>
          <p:cNvSpPr/>
          <p:nvPr/>
        </p:nvSpPr>
        <p:spPr>
          <a:xfrm>
            <a:off x="-36184" y="0"/>
            <a:ext cx="12226999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AC6093-D9CE-4769-87C1-CC6D819D7EFC}"/>
              </a:ext>
            </a:extLst>
          </p:cNvPr>
          <p:cNvSpPr/>
          <p:nvPr/>
        </p:nvSpPr>
        <p:spPr>
          <a:xfrm>
            <a:off x="6632805" y="0"/>
            <a:ext cx="4740288" cy="68580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F0BBDB-7D2C-4755-AA0A-D10D3AE81E85}"/>
              </a:ext>
            </a:extLst>
          </p:cNvPr>
          <p:cNvCxnSpPr/>
          <p:nvPr/>
        </p:nvCxnSpPr>
        <p:spPr>
          <a:xfrm>
            <a:off x="7003915" y="1031132"/>
            <a:ext cx="39980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BD3DF5C-77C7-47DD-AF25-08FDD7182235}"/>
              </a:ext>
            </a:extLst>
          </p:cNvPr>
          <p:cNvCxnSpPr/>
          <p:nvPr/>
        </p:nvCxnSpPr>
        <p:spPr>
          <a:xfrm>
            <a:off x="7003915" y="2937754"/>
            <a:ext cx="399806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CE08C5-688A-4A75-BDA9-EFE6B9B29221}"/>
              </a:ext>
            </a:extLst>
          </p:cNvPr>
          <p:cNvSpPr txBox="1"/>
          <p:nvPr/>
        </p:nvSpPr>
        <p:spPr>
          <a:xfrm>
            <a:off x="7057417" y="4620644"/>
            <a:ext cx="383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 도움 제공 어플리케이션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5DBE1-BF8C-471C-ABFF-61F7A50F53C4}"/>
              </a:ext>
            </a:extLst>
          </p:cNvPr>
          <p:cNvSpPr txBox="1"/>
          <p:nvPr/>
        </p:nvSpPr>
        <p:spPr>
          <a:xfrm>
            <a:off x="7192145" y="3429000"/>
            <a:ext cx="3563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  <a:ea typeface="210 맨발의청춘 L" panose="02020603020101020101" pitchFamily="18" charset="-127"/>
              </a:rPr>
              <a:t>3</a:t>
            </a:r>
            <a:r>
              <a:rPr lang="ko-KR" altLang="en-US" sz="4400" dirty="0">
                <a:solidFill>
                  <a:schemeClr val="bg1"/>
                </a:solidFill>
                <a:latin typeface="Impact" panose="020B0806030902050204" pitchFamily="34" charset="0"/>
                <a:ea typeface="210 맨발의청춘 L" panose="02020603020101020101" pitchFamily="18" charset="-127"/>
              </a:rPr>
              <a:t>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5D4F4-3709-4C65-A14F-F0A77EFB8538}"/>
              </a:ext>
            </a:extLst>
          </p:cNvPr>
          <p:cNvSpPr txBox="1"/>
          <p:nvPr/>
        </p:nvSpPr>
        <p:spPr>
          <a:xfrm>
            <a:off x="6935821" y="1245145"/>
            <a:ext cx="42023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LinKorea</a:t>
            </a:r>
            <a:endParaRPr lang="en-US" altLang="ko-KR" sz="4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링코리아</a:t>
            </a:r>
            <a:endParaRPr lang="en-US" altLang="ko-KR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64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숨고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en-US" altLang="ko-KR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Soomgo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11" y="1559458"/>
            <a:ext cx="7580870" cy="52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0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심부름 대행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어플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08" y="2544393"/>
            <a:ext cx="2028825" cy="2066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3146990" y="4613566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도와줘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5574814" y="4639842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애니맨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832" y="2596780"/>
            <a:ext cx="1952625" cy="1962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7999248" y="4606582"/>
            <a:ext cx="106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도와도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136" y="2687267"/>
            <a:ext cx="16287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1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요약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53794"/>
              </p:ext>
            </p:extLst>
          </p:nvPr>
        </p:nvGraphicFramePr>
        <p:xfrm>
          <a:off x="1359174" y="1931489"/>
          <a:ext cx="9497943" cy="412463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04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9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7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715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LinKorea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외국인 종합 </a:t>
                      </a:r>
                      <a:endParaRPr lang="en-US" altLang="ko-KR" sz="1600" dirty="0"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안내 센터 </a:t>
                      </a:r>
                      <a:r>
                        <a:rPr lang="en-US" altLang="ko-KR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1345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지자체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외국인</a:t>
                      </a:r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 복지</a:t>
                      </a:r>
                      <a:r>
                        <a:rPr lang="en-US" altLang="ko-KR" sz="1600" baseline="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bg1"/>
                          </a:solidFill>
                          <a:latin typeface="210 맨발의청춘 L" pitchFamily="18" charset="-127"/>
                          <a:ea typeface="210 맨발의청춘 L" pitchFamily="18" charset="-127"/>
                        </a:rPr>
                        <a:t>도움센터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숨고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맨발의청춘 L" pitchFamily="18" charset="-127"/>
                          <a:ea typeface="210 맨발의청춘 L" pitchFamily="18" charset="-127"/>
                        </a:rPr>
                        <a:t>심부름 대행 </a:t>
                      </a:r>
                      <a:r>
                        <a:rPr lang="ko-KR" altLang="en-US" sz="1600" dirty="0" err="1">
                          <a:latin typeface="210 맨발의청춘 L" pitchFamily="18" charset="-127"/>
                          <a:ea typeface="210 맨발의청춘 L" pitchFamily="18" charset="-127"/>
                        </a:rPr>
                        <a:t>어플</a:t>
                      </a:r>
                      <a:endParaRPr lang="ko-KR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L" pitchFamily="18" charset="-127"/>
                        <a:ea typeface="210 맨발의청춘 L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외국인 대상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모든</a:t>
                      </a:r>
                      <a:r>
                        <a:rPr lang="en-US" altLang="ko-KR" sz="1200" baseline="0" dirty="0">
                          <a:latin typeface="210 맨발의청춘 R" pitchFamily="18" charset="-127"/>
                          <a:ea typeface="210 맨발의청춘 R" pitchFamily="18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210 맨발의청춘 R" pitchFamily="18" charset="-127"/>
                          <a:ea typeface="210 맨발의청춘 R" pitchFamily="18" charset="-127"/>
                        </a:rPr>
                        <a:t>범위의 </a:t>
                      </a:r>
                      <a:endParaRPr lang="en-US" altLang="ko-KR" sz="1200" baseline="0" dirty="0"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baseline="0" dirty="0">
                          <a:latin typeface="210 맨발의청춘 R" pitchFamily="18" charset="-127"/>
                          <a:ea typeface="210 맨발의청춘 R" pitchFamily="18" charset="-127"/>
                        </a:rPr>
                        <a:t>서비스 제공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원하는 지역에서의 서비스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맨발의청춘 R" pitchFamily="18" charset="-127"/>
                          <a:ea typeface="210 맨발의청춘 R" pitchFamily="18" charset="-127"/>
                        </a:rPr>
                        <a:t>개인화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210 맨발의청춘 R" pitchFamily="18" charset="-127"/>
                          <a:ea typeface="210 맨발의청춘 R" pitchFamily="18" charset="-127"/>
                        </a:rPr>
                        <a:t>X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210 맨발의청춘 R" pitchFamily="18" charset="-127"/>
                          <a:ea typeface="210 맨발의청춘 R" pitchFamily="18" charset="-127"/>
                        </a:rPr>
                        <a:t>O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맨발의청춘 R" pitchFamily="18" charset="-127"/>
                        <a:ea typeface="210 맨발의청춘 R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67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526102-730A-473E-B719-49005295FA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4167D-3DAE-4926-B54C-C9B80F155380}"/>
              </a:ext>
            </a:extLst>
          </p:cNvPr>
          <p:cNvSpPr txBox="1"/>
          <p:nvPr/>
        </p:nvSpPr>
        <p:spPr>
          <a:xfrm>
            <a:off x="4777595" y="3531150"/>
            <a:ext cx="265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핵심 기능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9C28B-FE20-4395-BE41-C4A46429BFE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9500" y="4457700"/>
            <a:ext cx="270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Workflow</a:t>
            </a: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bg1"/>
                </a:solidFill>
                <a:latin typeface="210 맨발의청춘 R" pitchFamily="18" charset="-127"/>
                <a:ea typeface="210 맨발의청춘 R" pitchFamily="18" charset="-127"/>
              </a:rPr>
              <a:t>Development</a:t>
            </a:r>
            <a:endParaRPr lang="ko-KR" altLang="en-US" sz="2000" dirty="0">
              <a:solidFill>
                <a:schemeClr val="bg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36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337E4F-B629-47FE-99BC-E8C6200839AB}"/>
              </a:ext>
            </a:extLst>
          </p:cNvPr>
          <p:cNvSpPr/>
          <p:nvPr/>
        </p:nvSpPr>
        <p:spPr>
          <a:xfrm>
            <a:off x="0" y="1333141"/>
            <a:ext cx="12192000" cy="4627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346B0A-A0EB-4D50-BA00-126E4ABF5FBA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63C93A-D3DA-4302-A9EA-B67A73381499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Work Flow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7125" y="3942881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판매자 가입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502425" y="2881447"/>
            <a:ext cx="2398036" cy="1028532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결제 진행 및 평가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8" name="모서리가 둥근 직사각형 29">
            <a:extLst>
              <a:ext uri="{FF2B5EF4-FFF2-40B4-BE49-F238E27FC236}">
                <a16:creationId xmlns:a16="http://schemas.microsoft.com/office/drawing/2014/main" id="{C032F1BA-940D-4B02-A9E8-A5E116D61479}"/>
              </a:ext>
            </a:extLst>
          </p:cNvPr>
          <p:cNvSpPr/>
          <p:nvPr/>
        </p:nvSpPr>
        <p:spPr>
          <a:xfrm>
            <a:off x="127125" y="2031791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이용자 가입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2" name="모서리가 둥근 직사각형 29">
            <a:extLst>
              <a:ext uri="{FF2B5EF4-FFF2-40B4-BE49-F238E27FC236}">
                <a16:creationId xmlns:a16="http://schemas.microsoft.com/office/drawing/2014/main" id="{8B795330-60EE-4080-9ADE-CC4E81BE523D}"/>
              </a:ext>
            </a:extLst>
          </p:cNvPr>
          <p:cNvSpPr/>
          <p:nvPr/>
        </p:nvSpPr>
        <p:spPr>
          <a:xfrm>
            <a:off x="2972119" y="2031791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희망 서비스 등록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6" name="모서리가 둥근 직사각형 29">
            <a:extLst>
              <a:ext uri="{FF2B5EF4-FFF2-40B4-BE49-F238E27FC236}">
                <a16:creationId xmlns:a16="http://schemas.microsoft.com/office/drawing/2014/main" id="{245A9717-85DE-48BE-AC00-393028FC7D74}"/>
              </a:ext>
            </a:extLst>
          </p:cNvPr>
          <p:cNvSpPr/>
          <p:nvPr/>
        </p:nvSpPr>
        <p:spPr>
          <a:xfrm>
            <a:off x="2972119" y="3961075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이용자의 제안서에 대한 알림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7" name="모서리가 둥근 직사각형 29">
            <a:extLst>
              <a:ext uri="{FF2B5EF4-FFF2-40B4-BE49-F238E27FC236}">
                <a16:creationId xmlns:a16="http://schemas.microsoft.com/office/drawing/2014/main" id="{883EE604-40C7-429E-B200-8AF644DD3333}"/>
              </a:ext>
            </a:extLst>
          </p:cNvPr>
          <p:cNvSpPr/>
          <p:nvPr/>
        </p:nvSpPr>
        <p:spPr>
          <a:xfrm>
            <a:off x="5910897" y="3958122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판매자의 승인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40" name="모서리가 둥근 직사각형 29">
            <a:extLst>
              <a:ext uri="{FF2B5EF4-FFF2-40B4-BE49-F238E27FC236}">
                <a16:creationId xmlns:a16="http://schemas.microsoft.com/office/drawing/2014/main" id="{DE47C07C-0DDC-4053-B185-533B1D186ACE}"/>
              </a:ext>
            </a:extLst>
          </p:cNvPr>
          <p:cNvSpPr/>
          <p:nvPr/>
        </p:nvSpPr>
        <p:spPr>
          <a:xfrm>
            <a:off x="5910897" y="2031791"/>
            <a:ext cx="2378158" cy="1002028"/>
          </a:xfrm>
          <a:prstGeom prst="roundRect">
            <a:avLst/>
          </a:prstGeom>
          <a:solidFill>
            <a:schemeClr val="bg1"/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판매자 검색 및 추천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210 맨발의청춘 R" pitchFamily="18" charset="-127"/>
                <a:ea typeface="210 맨발의청춘 R" pitchFamily="18" charset="-127"/>
              </a:rPr>
              <a:t>제안서 송출 </a:t>
            </a:r>
            <a:endParaRPr lang="en-US" altLang="ko-KR" sz="2000" dirty="0">
              <a:solidFill>
                <a:schemeClr val="tx1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B96D6681-3F4D-4C39-BD4A-CE94F6DE56D0}"/>
              </a:ext>
            </a:extLst>
          </p:cNvPr>
          <p:cNvSpPr/>
          <p:nvPr/>
        </p:nvSpPr>
        <p:spPr>
          <a:xfrm>
            <a:off x="2418182" y="2254106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7115B10-A673-43ED-BA78-EB72599259C9}"/>
              </a:ext>
            </a:extLst>
          </p:cNvPr>
          <p:cNvSpPr/>
          <p:nvPr/>
        </p:nvSpPr>
        <p:spPr>
          <a:xfrm>
            <a:off x="5219809" y="2233955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36415D64-2E10-44BB-9A9A-A8781954DB36}"/>
              </a:ext>
            </a:extLst>
          </p:cNvPr>
          <p:cNvSpPr/>
          <p:nvPr/>
        </p:nvSpPr>
        <p:spPr>
          <a:xfrm>
            <a:off x="5238362" y="4183551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EE5E24CE-DCCE-432D-BBCC-736528D225DA}"/>
              </a:ext>
            </a:extLst>
          </p:cNvPr>
          <p:cNvSpPr/>
          <p:nvPr/>
        </p:nvSpPr>
        <p:spPr>
          <a:xfrm>
            <a:off x="2347933" y="4237503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B6B31428-3795-4687-B4CF-10913B94E4F2}"/>
              </a:ext>
            </a:extLst>
          </p:cNvPr>
          <p:cNvSpPr/>
          <p:nvPr/>
        </p:nvSpPr>
        <p:spPr>
          <a:xfrm rot="2534243">
            <a:off x="8098214" y="2592274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8100CB5F-D7F0-48FA-A3E6-D3B8FEAD767C}"/>
              </a:ext>
            </a:extLst>
          </p:cNvPr>
          <p:cNvSpPr/>
          <p:nvPr/>
        </p:nvSpPr>
        <p:spPr>
          <a:xfrm rot="18828371">
            <a:off x="8039001" y="3739662"/>
            <a:ext cx="734822" cy="51980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31750">
            <a:noFill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1AD8F9-46B9-40D6-B9EA-958D090EDE3E}"/>
              </a:ext>
            </a:extLst>
          </p:cNvPr>
          <p:cNvCxnSpPr/>
          <p:nvPr/>
        </p:nvCxnSpPr>
        <p:spPr>
          <a:xfrm flipH="1">
            <a:off x="4417017" y="3033819"/>
            <a:ext cx="1556167" cy="92430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96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FFA33C-3F92-4EF7-A085-49D0994641B7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580828"/>
            <a:ext cx="6882066" cy="49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7704963" y="1296074"/>
            <a:ext cx="412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회원가입  및 로그인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B1F887-9037-479A-A429-C0F4FBE3511A}"/>
              </a:ext>
            </a:extLst>
          </p:cNvPr>
          <p:cNvSpPr/>
          <p:nvPr/>
        </p:nvSpPr>
        <p:spPr>
          <a:xfrm>
            <a:off x="327611" y="2175144"/>
            <a:ext cx="6256424" cy="598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DFB4BB-3128-4143-9745-F1F5B9DD30C1}"/>
              </a:ext>
            </a:extLst>
          </p:cNvPr>
          <p:cNvSpPr/>
          <p:nvPr/>
        </p:nvSpPr>
        <p:spPr>
          <a:xfrm>
            <a:off x="327611" y="2860753"/>
            <a:ext cx="6256424" cy="598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A719CBD-FE4B-453C-9F38-CA1DE97FC747}"/>
              </a:ext>
            </a:extLst>
          </p:cNvPr>
          <p:cNvSpPr/>
          <p:nvPr/>
        </p:nvSpPr>
        <p:spPr>
          <a:xfrm>
            <a:off x="358849" y="3648017"/>
            <a:ext cx="6256424" cy="451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F502CE-EA2E-459F-99DF-36BA173D8A9C}"/>
              </a:ext>
            </a:extLst>
          </p:cNvPr>
          <p:cNvSpPr txBox="1"/>
          <p:nvPr/>
        </p:nvSpPr>
        <p:spPr>
          <a:xfrm>
            <a:off x="2668177" y="3659271"/>
            <a:ext cx="168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 in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CA69691-A454-4662-BCF4-37CD96017483}"/>
              </a:ext>
            </a:extLst>
          </p:cNvPr>
          <p:cNvSpPr/>
          <p:nvPr/>
        </p:nvSpPr>
        <p:spPr>
          <a:xfrm>
            <a:off x="347357" y="2848398"/>
            <a:ext cx="1125275" cy="598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0575207-1C87-4E02-B480-80B8EBBA60BB}"/>
              </a:ext>
            </a:extLst>
          </p:cNvPr>
          <p:cNvSpPr/>
          <p:nvPr/>
        </p:nvSpPr>
        <p:spPr>
          <a:xfrm>
            <a:off x="321771" y="2187499"/>
            <a:ext cx="1139297" cy="5980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3929C6-5879-4915-9CE7-4F627AA994C7}"/>
              </a:ext>
            </a:extLst>
          </p:cNvPr>
          <p:cNvSpPr txBox="1"/>
          <p:nvPr/>
        </p:nvSpPr>
        <p:spPr>
          <a:xfrm>
            <a:off x="405710" y="2292936"/>
            <a:ext cx="1351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Name</a:t>
            </a:r>
            <a:endParaRPr lang="ko-KR" altLang="en-US" sz="20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4D4F17-16B5-4F3F-8B07-A1D2BE2D03A1}"/>
              </a:ext>
            </a:extLst>
          </p:cNvPr>
          <p:cNvSpPr txBox="1"/>
          <p:nvPr/>
        </p:nvSpPr>
        <p:spPr>
          <a:xfrm>
            <a:off x="297632" y="2974089"/>
            <a:ext cx="177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password</a:t>
            </a:r>
            <a:endParaRPr lang="ko-KR" altLang="en-US" sz="1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EA501-7188-46F9-B890-238EB8C4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039" y="5683071"/>
            <a:ext cx="560122" cy="56512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52EC85B-A204-4948-8B09-485B3F3055EF}"/>
              </a:ext>
            </a:extLst>
          </p:cNvPr>
          <p:cNvSpPr txBox="1"/>
          <p:nvPr/>
        </p:nvSpPr>
        <p:spPr>
          <a:xfrm>
            <a:off x="1917328" y="5772051"/>
            <a:ext cx="222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Login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with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7037C6-0F62-43F1-9B39-27C715DCFDEB}"/>
              </a:ext>
            </a:extLst>
          </p:cNvPr>
          <p:cNvSpPr/>
          <p:nvPr/>
        </p:nvSpPr>
        <p:spPr>
          <a:xfrm>
            <a:off x="358849" y="4209862"/>
            <a:ext cx="6256424" cy="451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CA18DC-CD7B-4B9D-8685-B17436FC2B44}"/>
              </a:ext>
            </a:extLst>
          </p:cNvPr>
          <p:cNvSpPr txBox="1"/>
          <p:nvPr/>
        </p:nvSpPr>
        <p:spPr>
          <a:xfrm>
            <a:off x="2668177" y="4218988"/>
            <a:ext cx="168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Sign up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6BA0A9-74F2-4A2B-8645-9CAC93799DE3}"/>
              </a:ext>
            </a:extLst>
          </p:cNvPr>
          <p:cNvSpPr/>
          <p:nvPr/>
        </p:nvSpPr>
        <p:spPr>
          <a:xfrm>
            <a:off x="358849" y="4793647"/>
            <a:ext cx="6256424" cy="451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9A20E7-4FFE-4BEE-A54B-7AE95D64512A}"/>
              </a:ext>
            </a:extLst>
          </p:cNvPr>
          <p:cNvSpPr txBox="1"/>
          <p:nvPr/>
        </p:nvSpPr>
        <p:spPr>
          <a:xfrm>
            <a:off x="1944388" y="4797806"/>
            <a:ext cx="3133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Join us for seller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872C6-B2F9-425D-94B5-9E79889F03FA}"/>
              </a:ext>
            </a:extLst>
          </p:cNvPr>
          <p:cNvSpPr txBox="1"/>
          <p:nvPr/>
        </p:nvSpPr>
        <p:spPr>
          <a:xfrm>
            <a:off x="3996016" y="6216898"/>
            <a:ext cx="1773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Click here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D57379-9B50-4FC5-B167-3DE65CD105D0}"/>
              </a:ext>
            </a:extLst>
          </p:cNvPr>
          <p:cNvSpPr txBox="1"/>
          <p:nvPr/>
        </p:nvSpPr>
        <p:spPr>
          <a:xfrm>
            <a:off x="5551160" y="5427445"/>
            <a:ext cx="147007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Language</a:t>
            </a:r>
          </a:p>
          <a:p>
            <a:pPr algn="ctr"/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English</a:t>
            </a:r>
          </a:p>
          <a:p>
            <a:pPr algn="ctr"/>
            <a:r>
              <a:rPr lang="ko-KR" altLang="en-US" sz="1200" b="1" dirty="0">
                <a:latin typeface="210 맨발의청춘 R" pitchFamily="18" charset="-127"/>
                <a:ea typeface="210 맨발의청춘 R" pitchFamily="18" charset="-127"/>
              </a:rPr>
              <a:t>外國人</a:t>
            </a:r>
            <a:endParaRPr lang="ko-KR" altLang="en-US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4186D-4395-455F-BB77-241239ED8747}"/>
              </a:ext>
            </a:extLst>
          </p:cNvPr>
          <p:cNvSpPr txBox="1"/>
          <p:nvPr/>
        </p:nvSpPr>
        <p:spPr>
          <a:xfrm>
            <a:off x="7729545" y="4292170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이용자 회원 가입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1348BD-71FB-43A5-B1DC-9A9D81ECA3A1}"/>
              </a:ext>
            </a:extLst>
          </p:cNvPr>
          <p:cNvCxnSpPr/>
          <p:nvPr/>
        </p:nvCxnSpPr>
        <p:spPr>
          <a:xfrm>
            <a:off x="6611767" y="4435682"/>
            <a:ext cx="928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93533F-0D9E-4470-AE14-5148A1CD7D1F}"/>
              </a:ext>
            </a:extLst>
          </p:cNvPr>
          <p:cNvCxnSpPr/>
          <p:nvPr/>
        </p:nvCxnSpPr>
        <p:spPr>
          <a:xfrm>
            <a:off x="6618393" y="5012150"/>
            <a:ext cx="928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88CBDA-64B3-4387-8A2A-1A554F536573}"/>
              </a:ext>
            </a:extLst>
          </p:cNvPr>
          <p:cNvSpPr txBox="1"/>
          <p:nvPr/>
        </p:nvSpPr>
        <p:spPr>
          <a:xfrm>
            <a:off x="7704963" y="4834801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판매자 회원 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FAF72-B89A-4F98-97AB-14F6C6A783FD}"/>
              </a:ext>
            </a:extLst>
          </p:cNvPr>
          <p:cNvSpPr txBox="1"/>
          <p:nvPr/>
        </p:nvSpPr>
        <p:spPr>
          <a:xfrm>
            <a:off x="7433969" y="5675098"/>
            <a:ext cx="414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중국어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 총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 국어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Facebook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으로 로그인 기능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8A2A78-A174-4100-BB5C-5189FD6DCA8E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F9CA5EB-E072-451A-A340-097352E792EA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A2677E8-E04E-4D83-816F-3400BC1AAB34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7CC8AE-E146-47C8-9348-851BDB4A2564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0A5F30-A284-498A-AED4-158BD265AF18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7F1417-C4B4-47C4-BECF-4404852AF326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9EC652D-BB11-4FD8-9169-6150292AC639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A26FA-ACD3-4085-BA94-CC08C32004F4}"/>
              </a:ext>
            </a:extLst>
          </p:cNvPr>
          <p:cNvSpPr txBox="1"/>
          <p:nvPr/>
        </p:nvSpPr>
        <p:spPr>
          <a:xfrm>
            <a:off x="76007" y="1097697"/>
            <a:ext cx="1958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Login</a:t>
            </a:r>
            <a:endParaRPr lang="ko-KR" altLang="en-US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927D8F-FDEF-41D1-A09D-BEC6B8FEEDD7}"/>
              </a:ext>
            </a:extLst>
          </p:cNvPr>
          <p:cNvSpPr/>
          <p:nvPr/>
        </p:nvSpPr>
        <p:spPr>
          <a:xfrm>
            <a:off x="5690822" y="5441147"/>
            <a:ext cx="1230231" cy="105275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EA98EA-72C4-4970-8482-DCF6FC214C90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7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64362" y="1646454"/>
            <a:ext cx="6882066" cy="490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133">
            <a:extLst>
              <a:ext uri="{FF2B5EF4-FFF2-40B4-BE49-F238E27FC236}">
                <a16:creationId xmlns:a16="http://schemas.microsoft.com/office/drawing/2014/main" id="{3C97FC80-9C23-429C-A07F-FA58B52BF043}"/>
              </a:ext>
            </a:extLst>
          </p:cNvPr>
          <p:cNvGrpSpPr/>
          <p:nvPr/>
        </p:nvGrpSpPr>
        <p:grpSpPr>
          <a:xfrm>
            <a:off x="321766" y="2060462"/>
            <a:ext cx="6229486" cy="4449563"/>
            <a:chOff x="730233" y="2214685"/>
            <a:chExt cx="3692220" cy="3806603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1D49FCE-9D24-482B-957C-B451F9EB3BE3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C09EF79-2531-4A34-B619-8B87D21097C9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EEE7D4-456E-47D0-A691-5A70F5111549}"/>
              </a:ext>
            </a:extLst>
          </p:cNvPr>
          <p:cNvSpPr/>
          <p:nvPr/>
        </p:nvSpPr>
        <p:spPr>
          <a:xfrm>
            <a:off x="7765226" y="2698783"/>
            <a:ext cx="219964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세부 정보 선택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장소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 가능 언어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가격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시간대</a:t>
            </a:r>
          </a:p>
          <a:p>
            <a:pPr lvl="0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5EA84F-1BD5-4FF6-95A3-F6952DAD57D4}"/>
              </a:ext>
            </a:extLst>
          </p:cNvPr>
          <p:cNvSpPr/>
          <p:nvPr/>
        </p:nvSpPr>
        <p:spPr>
          <a:xfrm>
            <a:off x="4930578" y="6097775"/>
            <a:ext cx="1444401" cy="2904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FC0F29-3825-4B85-A5AD-50D93DE5CFD1}"/>
              </a:ext>
            </a:extLst>
          </p:cNvPr>
          <p:cNvSpPr txBox="1"/>
          <p:nvPr/>
        </p:nvSpPr>
        <p:spPr>
          <a:xfrm>
            <a:off x="5062007" y="6064078"/>
            <a:ext cx="118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Register</a:t>
            </a:r>
            <a:endParaRPr lang="ko-KR" altLang="en-US" sz="1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5" name="그룹 85">
            <a:extLst>
              <a:ext uri="{FF2B5EF4-FFF2-40B4-BE49-F238E27FC236}">
                <a16:creationId xmlns:a16="http://schemas.microsoft.com/office/drawing/2014/main" id="{97C4D40E-7B5C-48CD-AA9D-90DEE8104B01}"/>
              </a:ext>
            </a:extLst>
          </p:cNvPr>
          <p:cNvGrpSpPr/>
          <p:nvPr/>
        </p:nvGrpSpPr>
        <p:grpSpPr>
          <a:xfrm>
            <a:off x="2914063" y="2597773"/>
            <a:ext cx="3439547" cy="2932512"/>
            <a:chOff x="335841" y="2231785"/>
            <a:chExt cx="5025088" cy="2634160"/>
          </a:xfrm>
        </p:grpSpPr>
        <p:grpSp>
          <p:nvGrpSpPr>
            <p:cNvPr id="6" name="그룹 87">
              <a:extLst>
                <a:ext uri="{FF2B5EF4-FFF2-40B4-BE49-F238E27FC236}">
                  <a16:creationId xmlns:a16="http://schemas.microsoft.com/office/drawing/2014/main" id="{2B8084AF-D922-4346-A666-C431114929B3}"/>
                </a:ext>
              </a:extLst>
            </p:cNvPr>
            <p:cNvGrpSpPr/>
            <p:nvPr/>
          </p:nvGrpSpPr>
          <p:grpSpPr>
            <a:xfrm>
              <a:off x="335841" y="2268612"/>
              <a:ext cx="5013443" cy="2597333"/>
              <a:chOff x="6963912" y="1896407"/>
              <a:chExt cx="4551892" cy="2597333"/>
            </a:xfrm>
          </p:grpSpPr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2A534B6C-41A4-4436-BEEA-34FA5E367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963912" y="1896407"/>
                <a:ext cx="4551892" cy="2597333"/>
              </a:xfrm>
              <a:prstGeom prst="rect">
                <a:avLst/>
              </a:prstGeom>
            </p:spPr>
          </p:pic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50540AB5-143C-42C7-8F30-76FCF9AB34FA}"/>
                  </a:ext>
                </a:extLst>
              </p:cNvPr>
              <p:cNvSpPr/>
              <p:nvPr/>
            </p:nvSpPr>
            <p:spPr>
              <a:xfrm>
                <a:off x="7059828" y="2328829"/>
                <a:ext cx="3935154" cy="21302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5C3AF02-E77A-468F-8626-0B8FD214D134}"/>
                </a:ext>
              </a:extLst>
            </p:cNvPr>
            <p:cNvSpPr txBox="1"/>
            <p:nvPr/>
          </p:nvSpPr>
          <p:spPr>
            <a:xfrm>
              <a:off x="484602" y="2574570"/>
              <a:ext cx="2764450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trip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B7431C-E8DA-4549-A82C-DF1AC988907E}"/>
                </a:ext>
              </a:extLst>
            </p:cNvPr>
            <p:cNvSpPr txBox="1"/>
            <p:nvPr/>
          </p:nvSpPr>
          <p:spPr>
            <a:xfrm>
              <a:off x="484602" y="4200774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Public document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A3C28A2-9AB0-411D-AD2E-330B15D4D501}"/>
                </a:ext>
              </a:extLst>
            </p:cNvPr>
            <p:cNvSpPr txBox="1"/>
            <p:nvPr/>
          </p:nvSpPr>
          <p:spPr>
            <a:xfrm>
              <a:off x="484602" y="2880841"/>
              <a:ext cx="433148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shopping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D896DA-F89B-4ECE-AEB5-7FE6105C2BE0}"/>
                </a:ext>
              </a:extLst>
            </p:cNvPr>
            <p:cNvSpPr txBox="1"/>
            <p:nvPr/>
          </p:nvSpPr>
          <p:spPr>
            <a:xfrm>
              <a:off x="484602" y="3408815"/>
              <a:ext cx="3270545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Real estate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37CF3AA-F5FB-4B0E-874E-2363A3E4637C}"/>
                </a:ext>
              </a:extLst>
            </p:cNvPr>
            <p:cNvSpPr txBox="1"/>
            <p:nvPr/>
          </p:nvSpPr>
          <p:spPr>
            <a:xfrm>
              <a:off x="484602" y="3672802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Bank/ insurance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3AAD7CC-CBC9-4D3E-B65D-F9BE4DD5C388}"/>
                </a:ext>
              </a:extLst>
            </p:cNvPr>
            <p:cNvSpPr txBox="1"/>
            <p:nvPr/>
          </p:nvSpPr>
          <p:spPr>
            <a:xfrm>
              <a:off x="484602" y="3144828"/>
              <a:ext cx="3437372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Study  abroad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4BC4B3-4060-4DBD-9EE2-407C267B1026}"/>
                </a:ext>
              </a:extLst>
            </p:cNvPr>
            <p:cNvSpPr txBox="1"/>
            <p:nvPr/>
          </p:nvSpPr>
          <p:spPr>
            <a:xfrm>
              <a:off x="484602" y="3936789"/>
              <a:ext cx="310524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+mj-lt"/>
                </a:rPr>
                <a:t>Emergency/health</a:t>
              </a:r>
              <a:endParaRPr lang="ko-KR" altLang="en-US" sz="1200" b="1" dirty="0">
                <a:latin typeface="+mj-lt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A817EF8-2045-4199-951F-69BE1CB3C89D}"/>
                </a:ext>
              </a:extLst>
            </p:cNvPr>
            <p:cNvSpPr/>
            <p:nvPr/>
          </p:nvSpPr>
          <p:spPr>
            <a:xfrm>
              <a:off x="347486" y="2231785"/>
              <a:ext cx="5013443" cy="261844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66D61D1-2006-4F1F-A43D-6C227895927F}"/>
                </a:ext>
              </a:extLst>
            </p:cNvPr>
            <p:cNvSpPr/>
            <p:nvPr/>
          </p:nvSpPr>
          <p:spPr>
            <a:xfrm>
              <a:off x="4855314" y="2642694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E024814-C497-483E-BC95-5542AF084BBE}"/>
                </a:ext>
              </a:extLst>
            </p:cNvPr>
            <p:cNvSpPr/>
            <p:nvPr/>
          </p:nvSpPr>
          <p:spPr>
            <a:xfrm>
              <a:off x="4855314" y="2888685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1B7FB5D-B412-48EC-B68D-A32B75DBB09D}"/>
                </a:ext>
              </a:extLst>
            </p:cNvPr>
            <p:cNvSpPr/>
            <p:nvPr/>
          </p:nvSpPr>
          <p:spPr>
            <a:xfrm>
              <a:off x="4855314" y="31346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1B0C9910-9043-411C-B429-31B16ACAFB37}"/>
                </a:ext>
              </a:extLst>
            </p:cNvPr>
            <p:cNvSpPr/>
            <p:nvPr/>
          </p:nvSpPr>
          <p:spPr>
            <a:xfrm>
              <a:off x="4855314" y="3418401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9B16D10-3C48-4612-9149-21B4A1640F44}"/>
                </a:ext>
              </a:extLst>
            </p:cNvPr>
            <p:cNvSpPr/>
            <p:nvPr/>
          </p:nvSpPr>
          <p:spPr>
            <a:xfrm>
              <a:off x="4855314" y="3687002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19555E7-F9B5-4625-89E0-37861FE414E5}"/>
                </a:ext>
              </a:extLst>
            </p:cNvPr>
            <p:cNvSpPr/>
            <p:nvPr/>
          </p:nvSpPr>
          <p:spPr>
            <a:xfrm>
              <a:off x="4855314" y="3905276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4CB94C4-46E5-4FE1-94F2-1AC0E93CB918}"/>
                </a:ext>
              </a:extLst>
            </p:cNvPr>
            <p:cNvSpPr/>
            <p:nvPr/>
          </p:nvSpPr>
          <p:spPr>
            <a:xfrm>
              <a:off x="4855314" y="4191550"/>
              <a:ext cx="145590" cy="1743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래픽 104" descr="확인 표시">
              <a:extLst>
                <a:ext uri="{FF2B5EF4-FFF2-40B4-BE49-F238E27FC236}">
                  <a16:creationId xmlns:a16="http://schemas.microsoft.com/office/drawing/2014/main" id="{0DE4D14B-1ED4-49DC-95D3-422A3B29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9208" y="3133755"/>
              <a:ext cx="176198" cy="176198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05458F1-79E5-4143-B74F-9C37566DFAE5}"/>
              </a:ext>
            </a:extLst>
          </p:cNvPr>
          <p:cNvSpPr txBox="1"/>
          <p:nvPr/>
        </p:nvSpPr>
        <p:spPr>
          <a:xfrm>
            <a:off x="251268" y="2656094"/>
            <a:ext cx="15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category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DAA3CE-B301-4334-BA40-CF8F79B746EE}"/>
              </a:ext>
            </a:extLst>
          </p:cNvPr>
          <p:cNvSpPr txBox="1"/>
          <p:nvPr/>
        </p:nvSpPr>
        <p:spPr>
          <a:xfrm>
            <a:off x="251268" y="2978218"/>
            <a:ext cx="1677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location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DE7260F-F79A-43D4-A1AD-2587D631DCAD}"/>
              </a:ext>
            </a:extLst>
          </p:cNvPr>
          <p:cNvSpPr txBox="1"/>
          <p:nvPr/>
        </p:nvSpPr>
        <p:spPr>
          <a:xfrm>
            <a:off x="251268" y="3252376"/>
            <a:ext cx="1677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language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235AF9E-3449-4BE0-B385-B71F97252DB2}"/>
              </a:ext>
            </a:extLst>
          </p:cNvPr>
          <p:cNvCxnSpPr>
            <a:cxnSpLocks/>
          </p:cNvCxnSpPr>
          <p:nvPr/>
        </p:nvCxnSpPr>
        <p:spPr>
          <a:xfrm>
            <a:off x="310721" y="2983608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BA6CB4EC-09DE-464D-BA66-E5A839BED701}"/>
              </a:ext>
            </a:extLst>
          </p:cNvPr>
          <p:cNvCxnSpPr>
            <a:cxnSpLocks/>
          </p:cNvCxnSpPr>
          <p:nvPr/>
        </p:nvCxnSpPr>
        <p:spPr>
          <a:xfrm>
            <a:off x="310721" y="3266166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91CF13A-F2AD-4670-A52C-9B15D5D46349}"/>
              </a:ext>
            </a:extLst>
          </p:cNvPr>
          <p:cNvCxnSpPr>
            <a:cxnSpLocks/>
          </p:cNvCxnSpPr>
          <p:nvPr/>
        </p:nvCxnSpPr>
        <p:spPr>
          <a:xfrm>
            <a:off x="310721" y="3548724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9A88E6E-E99F-48F4-B306-C701D1E1AA69}"/>
              </a:ext>
            </a:extLst>
          </p:cNvPr>
          <p:cNvCxnSpPr>
            <a:cxnSpLocks/>
          </p:cNvCxnSpPr>
          <p:nvPr/>
        </p:nvCxnSpPr>
        <p:spPr>
          <a:xfrm>
            <a:off x="310721" y="3831282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499BD99-DBAF-4117-A387-A7463F57E361}"/>
              </a:ext>
            </a:extLst>
          </p:cNvPr>
          <p:cNvSpPr txBox="1"/>
          <p:nvPr/>
        </p:nvSpPr>
        <p:spPr>
          <a:xfrm>
            <a:off x="251268" y="3508719"/>
            <a:ext cx="89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price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AE87665-5FA9-445B-B731-A31372FF9822}"/>
              </a:ext>
            </a:extLst>
          </p:cNvPr>
          <p:cNvCxnSpPr>
            <a:cxnSpLocks/>
          </p:cNvCxnSpPr>
          <p:nvPr/>
        </p:nvCxnSpPr>
        <p:spPr>
          <a:xfrm>
            <a:off x="310721" y="4113841"/>
            <a:ext cx="2603342" cy="15991"/>
          </a:xfrm>
          <a:prstGeom prst="line">
            <a:avLst/>
          </a:prstGeom>
          <a:ln w="31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770215E-EC61-4879-8B79-4485BB59F415}"/>
              </a:ext>
            </a:extLst>
          </p:cNvPr>
          <p:cNvSpPr txBox="1"/>
          <p:nvPr/>
        </p:nvSpPr>
        <p:spPr>
          <a:xfrm>
            <a:off x="251268" y="3792347"/>
            <a:ext cx="89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intro</a:t>
            </a:r>
            <a:endParaRPr lang="ko-KR" altLang="en-US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58608-3239-4EC6-BF97-E1CEE2B3DB6A}"/>
              </a:ext>
            </a:extLst>
          </p:cNvPr>
          <p:cNvSpPr txBox="1"/>
          <p:nvPr/>
        </p:nvSpPr>
        <p:spPr>
          <a:xfrm>
            <a:off x="261013" y="2103137"/>
            <a:ext cx="34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Add your info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7F1F3F0-5197-4A03-8D38-647EEB7CF3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810" y="3026086"/>
            <a:ext cx="228112" cy="22811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851540-D29E-468D-8E87-875A02908339}"/>
              </a:ext>
            </a:extLst>
          </p:cNvPr>
          <p:cNvSpPr txBox="1"/>
          <p:nvPr/>
        </p:nvSpPr>
        <p:spPr>
          <a:xfrm>
            <a:off x="7933171" y="1233706"/>
            <a:ext cx="412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서비스 등록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A270929-8A03-4C6F-B2C0-177FA3DD8644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4AE4C67-C359-444A-ABFE-A7E8EBD9CE6A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9EDEBBE-35E3-4166-A714-1CED07CB2268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349732-F64E-4206-98FC-641E4CBD97A4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495D4B-909C-436B-BB06-6DA0BD93811B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E4B5E2-8B9A-4A51-876D-B2C5D904970C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3A0CEC-B7A3-4C43-8013-0A81C94BA574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A26FA-ACD3-4085-BA94-CC08C32004F4}"/>
              </a:ext>
            </a:extLst>
          </p:cNvPr>
          <p:cNvSpPr txBox="1"/>
          <p:nvPr/>
        </p:nvSpPr>
        <p:spPr>
          <a:xfrm>
            <a:off x="76007" y="1090894"/>
            <a:ext cx="288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Register</a:t>
            </a:r>
            <a:endParaRPr lang="ko-KR" altLang="en-US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608F21A-BD25-41AB-B1A0-5F1741B894B3}"/>
              </a:ext>
            </a:extLst>
          </p:cNvPr>
          <p:cNvCxnSpPr>
            <a:cxnSpLocks/>
          </p:cNvCxnSpPr>
          <p:nvPr/>
        </p:nvCxnSpPr>
        <p:spPr>
          <a:xfrm>
            <a:off x="349538" y="2008036"/>
            <a:ext cx="2603342" cy="1599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10813A41-E512-46EB-8879-56B294992269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90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CB6020-6AFF-4D2A-8DEA-38F419992EC4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5248EA-2ED9-4DBC-B309-6ECBF64EF469}"/>
              </a:ext>
            </a:extLst>
          </p:cNvPr>
          <p:cNvSpPr/>
          <p:nvPr/>
        </p:nvSpPr>
        <p:spPr>
          <a:xfrm>
            <a:off x="64362" y="1646454"/>
            <a:ext cx="6882066" cy="490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0ADC99B8-B8F3-4F74-9367-73D6758EE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53" y="2706521"/>
            <a:ext cx="1296324" cy="129632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113AB99-DD55-4714-8889-9B4992528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07" y="2763596"/>
            <a:ext cx="1238591" cy="123859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265A6C-116D-4D42-97A1-D101AA366F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4" y="4558435"/>
            <a:ext cx="1184293" cy="118429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14882EE-44F0-43D7-8524-00BF777CDE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86" y="2668248"/>
            <a:ext cx="1315743" cy="131574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E02365F-9DC1-41DA-B9E2-D4615B37D8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93" y="4445190"/>
            <a:ext cx="1208330" cy="139381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4FBDC1-65B1-40F4-8B11-7F490DD866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58" y="4550326"/>
            <a:ext cx="1507082" cy="125482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F0909278-3194-44EB-82AA-F5D758A562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38" y="2608373"/>
            <a:ext cx="1393814" cy="1393814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EEE7D4-456E-47D0-A691-5A70F5111549}"/>
              </a:ext>
            </a:extLst>
          </p:cNvPr>
          <p:cNvSpPr/>
          <p:nvPr/>
        </p:nvSpPr>
        <p:spPr>
          <a:xfrm>
            <a:off x="7777753" y="1407107"/>
            <a:ext cx="285366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금융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처리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공공행정 처리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여행 가이드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부동산 보조 업무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통역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기타</a:t>
            </a:r>
          </a:p>
          <a:p>
            <a:pPr lvl="0"/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299BD2B-07D7-4E3D-8FDD-D3A2FB189F18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971BF2A-D581-4625-8AEF-08190ABAEE59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95AA620-A177-4868-89D1-9B58CE0935F6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DBA850-38BB-4558-B42A-99E1E881F131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3D9440-C2AC-4A40-8C72-0B900DEA129A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720AE1-BAF0-409A-8420-63D452E723A7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354916-BBF7-41FF-B5CF-F8ADB902FA3A}"/>
              </a:ext>
            </a:extLst>
          </p:cNvPr>
          <p:cNvSpPr/>
          <p:nvPr/>
        </p:nvSpPr>
        <p:spPr>
          <a:xfrm>
            <a:off x="5091305" y="4757376"/>
            <a:ext cx="11528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etc</a:t>
            </a:r>
            <a:endParaRPr lang="ko-KR" altLang="en-US" sz="4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0A3236-FBB5-4E39-A4B7-BD9A62D2DEB5}"/>
              </a:ext>
            </a:extLst>
          </p:cNvPr>
          <p:cNvSpPr txBox="1"/>
          <p:nvPr/>
        </p:nvSpPr>
        <p:spPr>
          <a:xfrm>
            <a:off x="7933171" y="1234079"/>
            <a:ext cx="412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category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13F3EF8-8304-4C66-8ACB-0920B9DC080E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939C5F-CBD8-47DD-9EA5-F8A5CB73F875}"/>
              </a:ext>
            </a:extLst>
          </p:cNvPr>
          <p:cNvSpPr txBox="1"/>
          <p:nvPr/>
        </p:nvSpPr>
        <p:spPr>
          <a:xfrm>
            <a:off x="115303" y="1098973"/>
            <a:ext cx="321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Category</a:t>
            </a:r>
            <a:endParaRPr lang="ko-KR" altLang="en-US" sz="32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8341A86-4DE8-45F3-BA3C-E151FB5722D2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13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646453"/>
            <a:ext cx="6882066" cy="490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7392593" y="1276400"/>
            <a:ext cx="494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판매자 </a:t>
            </a:r>
            <a:r>
              <a:rPr lang="ko-KR" altLang="en-US" sz="28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검색 및 추천</a:t>
            </a:r>
            <a:endParaRPr lang="ko-KR" altLang="en-US" sz="2000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8DBDE-CA16-4CD4-A040-1462DEB56422}"/>
              </a:ext>
            </a:extLst>
          </p:cNvPr>
          <p:cNvSpPr txBox="1"/>
          <p:nvPr/>
        </p:nvSpPr>
        <p:spPr>
          <a:xfrm>
            <a:off x="150680" y="115435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제공자 검색 및 추천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3449B38-738A-45A2-81CF-C9DE03699795}"/>
              </a:ext>
            </a:extLst>
          </p:cNvPr>
          <p:cNvSpPr/>
          <p:nvPr/>
        </p:nvSpPr>
        <p:spPr>
          <a:xfrm>
            <a:off x="244081" y="1920074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B1E390-A7B8-4092-90F9-7D294D2BB72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853" y="1944339"/>
            <a:ext cx="1087414" cy="147399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AEBF705-E8E5-423C-8816-6460008547F3}"/>
              </a:ext>
            </a:extLst>
          </p:cNvPr>
          <p:cNvSpPr txBox="1"/>
          <p:nvPr/>
        </p:nvSpPr>
        <p:spPr>
          <a:xfrm>
            <a:off x="1312267" y="1948736"/>
            <a:ext cx="5203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:38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5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3.5/5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건당 최소 금액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30$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서울시 동대문구 장안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EDF2D0-9BBE-4B00-AD29-9DC0651B1A46}"/>
              </a:ext>
            </a:extLst>
          </p:cNvPr>
          <p:cNvSpPr/>
          <p:nvPr/>
        </p:nvSpPr>
        <p:spPr>
          <a:xfrm>
            <a:off x="181633" y="387232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168A5-FFC5-491F-9A04-5894E9EB44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018" y="3907393"/>
            <a:ext cx="1135540" cy="147399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0EC7F1C-13FF-4A82-8582-3B017A071753}"/>
              </a:ext>
            </a:extLst>
          </p:cNvPr>
          <p:cNvSpPr txBox="1"/>
          <p:nvPr/>
        </p:nvSpPr>
        <p:spPr>
          <a:xfrm>
            <a:off x="1312267" y="3932537"/>
            <a:ext cx="52033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:28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2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4.9/5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건당 최소 금액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25$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서울시 종로구 명륜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B6DCC26-3A81-40E7-9F98-8C7601F08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58" y="3039338"/>
            <a:ext cx="228112" cy="22811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5B9E8BE0-ECE1-42F3-888F-0A1DB8BCB8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8">
            <a:off x="1355558" y="5036060"/>
            <a:ext cx="228112" cy="228112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3E5165E5-7A8B-466A-AFDF-6C027A44CBDA}"/>
              </a:ext>
            </a:extLst>
          </p:cNvPr>
          <p:cNvSpPr/>
          <p:nvPr/>
        </p:nvSpPr>
        <p:spPr>
          <a:xfrm>
            <a:off x="6213378" y="4882412"/>
            <a:ext cx="3304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확인 표시">
            <a:extLst>
              <a:ext uri="{FF2B5EF4-FFF2-40B4-BE49-F238E27FC236}">
                <a16:creationId xmlns:a16="http://schemas.microsoft.com/office/drawing/2014/main" id="{9AF6BCAE-F993-43B3-B757-F72E752691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5168" y="4944011"/>
            <a:ext cx="272276" cy="272276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470364FC-DFAA-4157-BCAE-5C829E803A03}"/>
              </a:ext>
            </a:extLst>
          </p:cNvPr>
          <p:cNvSpPr/>
          <p:nvPr/>
        </p:nvSpPr>
        <p:spPr>
          <a:xfrm>
            <a:off x="6298868" y="2938378"/>
            <a:ext cx="33049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32AF29-B3F9-484D-87BB-A25AE9A03B4B}"/>
              </a:ext>
            </a:extLst>
          </p:cNvPr>
          <p:cNvSpPr/>
          <p:nvPr/>
        </p:nvSpPr>
        <p:spPr>
          <a:xfrm>
            <a:off x="2127052" y="5822844"/>
            <a:ext cx="2192839" cy="449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019C2D-7170-4335-91B7-5E52D4D38ABF}"/>
              </a:ext>
            </a:extLst>
          </p:cNvPr>
          <p:cNvSpPr txBox="1"/>
          <p:nvPr/>
        </p:nvSpPr>
        <p:spPr>
          <a:xfrm>
            <a:off x="2326584" y="5800319"/>
            <a:ext cx="17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Request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92B97A-D88D-483B-9C38-2D04926DA3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10" y="5942634"/>
            <a:ext cx="572671" cy="57267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EE333E0-892E-4E5A-B177-2575C257F441}"/>
              </a:ext>
            </a:extLst>
          </p:cNvPr>
          <p:cNvSpPr txBox="1"/>
          <p:nvPr/>
        </p:nvSpPr>
        <p:spPr>
          <a:xfrm>
            <a:off x="7080296" y="2740865"/>
            <a:ext cx="49471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원하는 조건의 판매자를 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검색</a:t>
            </a:r>
            <a:endParaRPr lang="en-US" altLang="ko-KR" sz="2000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이용자가 기입한 정보를 바탕으로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그 조건들에 맞는 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서비스 제공자를 추려내어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 추천</a:t>
            </a: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마음에 드는 제공자 </a:t>
            </a:r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선택</a:t>
            </a:r>
          </a:p>
          <a:p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B8D05C-4B68-4A35-B79D-5F7C19D2BE30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DB0BCCB-9557-42B5-A264-360D6AD90385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28AF7BD-E63D-438B-AEA8-5766B75B2FA1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17D46-797B-4204-BB3C-87B6EA196E5B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388B4E-28A1-47C3-8F70-4C32DDF2EE45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FE73BF-59BA-454B-BE4E-DEAD76D3ACE3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B82A496-970E-4373-BD90-06A4CE4E0F64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51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63266F-0136-4190-A7E5-533C7A0E1200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FFB21F-1940-489C-9526-6E7F09EF6322}"/>
              </a:ext>
            </a:extLst>
          </p:cNvPr>
          <p:cNvSpPr/>
          <p:nvPr/>
        </p:nvSpPr>
        <p:spPr>
          <a:xfrm>
            <a:off x="70167" y="1646453"/>
            <a:ext cx="6882066" cy="4904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7498823" y="1263718"/>
            <a:ext cx="444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판매자에게 제안서 송출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67269C9-1860-4450-9AF6-FEB259849E5A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69BB4D5-14E2-4E1F-8CC8-6A147EE20585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FE5BDD7-4306-4157-94E7-D8ED63615DA5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E31717-B971-4ADE-A559-147FDDC654C2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69E71-2E9D-499B-99DD-C7F6E3EF1A9C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BCB340-07CB-4E8D-8597-E8874AF50A63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43D9FE-6652-432F-BBB0-EA924B556968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98FFDE-FC33-47A8-8BA6-1E471CDC113E}"/>
              </a:ext>
            </a:extLst>
          </p:cNvPr>
          <p:cNvSpPr txBox="1"/>
          <p:nvPr/>
        </p:nvSpPr>
        <p:spPr>
          <a:xfrm>
            <a:off x="622597" y="1184788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제안서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7085C5-65FF-4CDC-8D79-C42B2B7728ED}"/>
              </a:ext>
            </a:extLst>
          </p:cNvPr>
          <p:cNvSpPr/>
          <p:nvPr/>
        </p:nvSpPr>
        <p:spPr>
          <a:xfrm>
            <a:off x="2127052" y="5822844"/>
            <a:ext cx="2192839" cy="4493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10E22D-0FF2-4B64-A7B2-B468C67EAA04}"/>
              </a:ext>
            </a:extLst>
          </p:cNvPr>
          <p:cNvSpPr txBox="1"/>
          <p:nvPr/>
        </p:nvSpPr>
        <p:spPr>
          <a:xfrm>
            <a:off x="2444699" y="5802080"/>
            <a:ext cx="179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Submit</a:t>
            </a:r>
            <a:endParaRPr lang="ko-KR" altLang="en-US" sz="2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9B28B37-A72A-464F-9DC2-7AE192932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10" y="5942634"/>
            <a:ext cx="572671" cy="57267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BEFB233-34E4-4759-B3F3-6AABC77EC4D6}"/>
              </a:ext>
            </a:extLst>
          </p:cNvPr>
          <p:cNvSpPr txBox="1"/>
          <p:nvPr/>
        </p:nvSpPr>
        <p:spPr>
          <a:xfrm>
            <a:off x="622597" y="2861384"/>
            <a:ext cx="59128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희망 시간대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00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00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__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 __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후보 시간대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1: 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</a:p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후보 시간대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2: 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월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00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 _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</a:t>
            </a: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지불금액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2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만원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+___= </a:t>
            </a:r>
            <a:r>
              <a:rPr lang="ko-KR" altLang="en-US" dirty="0">
                <a:solidFill>
                  <a:srgbClr val="0070C0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총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____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(won) </a:t>
            </a:r>
            <a:endParaRPr lang="en-US" altLang="ko-KR" dirty="0">
              <a:solidFill>
                <a:srgbClr val="0070C0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</a:t>
            </a:r>
          </a:p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*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당사자간 세부 협의에 따라 추가 혹은 감소될 수 있음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97FD3-B638-40F0-8652-C84AA289FB5B}"/>
              </a:ext>
            </a:extLst>
          </p:cNvPr>
          <p:cNvSpPr txBox="1"/>
          <p:nvPr/>
        </p:nvSpPr>
        <p:spPr>
          <a:xfrm>
            <a:off x="1823681" y="5448082"/>
            <a:ext cx="287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B" pitchFamily="18" charset="-127"/>
                <a:ea typeface="210 맨발의청춘 B" pitchFamily="18" charset="-127"/>
              </a:rPr>
              <a:t>   </a:t>
            </a:r>
            <a:r>
              <a:rPr lang="ko-KR" altLang="en-US" sz="1400" dirty="0">
                <a:latin typeface="210 맨발의청춘 B" pitchFamily="18" charset="-127"/>
                <a:ea typeface="210 맨발의청춘 B" pitchFamily="18" charset="-127"/>
              </a:rPr>
              <a:t>위 내용으로 제안서 보내기 </a:t>
            </a:r>
            <a:endParaRPr lang="en-US" altLang="ko-KR" sz="1600" dirty="0">
              <a:latin typeface="210 맨발의청춘 B" pitchFamily="18" charset="-127"/>
              <a:ea typeface="210 맨발의청춘 B" pitchFamily="18" charset="-127"/>
            </a:endParaRPr>
          </a:p>
          <a:p>
            <a:r>
              <a:rPr lang="en-US" altLang="ko-KR" sz="1600" dirty="0">
                <a:latin typeface="210 맨발의청춘 B" pitchFamily="18" charset="-127"/>
                <a:ea typeface="210 맨발의청춘 B" pitchFamily="18" charset="-127"/>
              </a:rPr>
              <a:t> </a:t>
            </a:r>
          </a:p>
          <a:p>
            <a:r>
              <a:rPr lang="en-US" altLang="ko-KR" sz="1600" dirty="0">
                <a:latin typeface="210 맨발의청춘 B" pitchFamily="18" charset="-127"/>
                <a:ea typeface="210 맨발의청춘 B" pitchFamily="18" charset="-127"/>
              </a:rPr>
              <a:t>→ </a:t>
            </a:r>
            <a:endParaRPr lang="ko-KR" altLang="en-US" sz="1600" dirty="0">
              <a:latin typeface="210 맨발의청춘 B" pitchFamily="18" charset="-127"/>
              <a:ea typeface="210 맨발의청춘 B" pitchFamily="18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8942334-7FA4-4B4C-AF54-96AF3DDA0F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778" y="1656824"/>
            <a:ext cx="721029" cy="935936"/>
          </a:xfrm>
          <a:prstGeom prst="rect">
            <a:avLst/>
          </a:prstGeom>
        </p:spPr>
      </p:pic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615BF10-AC2B-49F4-B518-BB747D93F787}"/>
              </a:ext>
            </a:extLst>
          </p:cNvPr>
          <p:cNvCxnSpPr>
            <a:cxnSpLocks/>
          </p:cNvCxnSpPr>
          <p:nvPr/>
        </p:nvCxnSpPr>
        <p:spPr>
          <a:xfrm>
            <a:off x="349538" y="2008036"/>
            <a:ext cx="2603342" cy="1599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DCF2D5-85BE-4293-9ECB-FECA37C30F9A}"/>
              </a:ext>
            </a:extLst>
          </p:cNvPr>
          <p:cNvSpPr txBox="1"/>
          <p:nvPr/>
        </p:nvSpPr>
        <p:spPr>
          <a:xfrm>
            <a:off x="7248016" y="2824714"/>
            <a:ext cx="464820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이용자가 원하는 시간대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(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후보 시간대 포함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)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를 기입하여 판매자에게 보내면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제공자가 가능한 시간대를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A04839-31B1-44B7-B654-A4A84C0A71EA}"/>
              </a:ext>
            </a:extLst>
          </p:cNvPr>
          <p:cNvSpPr/>
          <p:nvPr/>
        </p:nvSpPr>
        <p:spPr>
          <a:xfrm>
            <a:off x="5338854" y="1675230"/>
            <a:ext cx="162929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판매자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en-US" altLang="ko-KR" sz="12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sam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위치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사용언어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가나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05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2CDFA1-B284-4AF3-8923-82E0822F85CA}"/>
              </a:ext>
            </a:extLst>
          </p:cNvPr>
          <p:cNvSpPr txBox="1"/>
          <p:nvPr/>
        </p:nvSpPr>
        <p:spPr>
          <a:xfrm>
            <a:off x="4453525" y="2547715"/>
            <a:ext cx="1111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Click here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9317DC81-EEB9-43CF-8AAC-CB2B3EE2C7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29" y="1913353"/>
            <a:ext cx="133810" cy="13381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8694E6B-DF04-403F-83F0-4BEE25F7A157}"/>
              </a:ext>
            </a:extLst>
          </p:cNvPr>
          <p:cNvSpPr/>
          <p:nvPr/>
        </p:nvSpPr>
        <p:spPr>
          <a:xfrm>
            <a:off x="4447686" y="1646454"/>
            <a:ext cx="2473368" cy="1162269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D59E672-8F66-4F07-A380-ACC9C3C54381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6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215BF9C-E004-4ED7-A6B0-F93A07E483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r="-230"/>
          <a:stretch/>
        </p:blipFill>
        <p:spPr>
          <a:xfrm>
            <a:off x="3414411" y="0"/>
            <a:ext cx="8806774" cy="6858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016170-8E4E-4CEF-A49C-DF7B7D942D19}"/>
              </a:ext>
            </a:extLst>
          </p:cNvPr>
          <p:cNvSpPr/>
          <p:nvPr/>
        </p:nvSpPr>
        <p:spPr>
          <a:xfrm>
            <a:off x="3414410" y="0"/>
            <a:ext cx="8793801" cy="6858000"/>
          </a:xfrm>
          <a:prstGeom prst="rect">
            <a:avLst/>
          </a:prstGeom>
          <a:solidFill>
            <a:schemeClr val="tx2">
              <a:lumMod val="5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0D06D5-8823-4BC0-841D-E768FCC3502F}"/>
              </a:ext>
            </a:extLst>
          </p:cNvPr>
          <p:cNvCxnSpPr>
            <a:cxnSpLocks/>
          </p:cNvCxnSpPr>
          <p:nvPr/>
        </p:nvCxnSpPr>
        <p:spPr>
          <a:xfrm>
            <a:off x="398834" y="797666"/>
            <a:ext cx="1177047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791097-1C5E-46B3-8097-F505BAE13A8F}"/>
              </a:ext>
            </a:extLst>
          </p:cNvPr>
          <p:cNvSpPr txBox="1"/>
          <p:nvPr/>
        </p:nvSpPr>
        <p:spPr>
          <a:xfrm>
            <a:off x="466928" y="914393"/>
            <a:ext cx="220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Contents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97756" y="622949"/>
            <a:ext cx="6504024" cy="911790"/>
            <a:chOff x="4585975" y="622949"/>
            <a:chExt cx="6693865" cy="103231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840A9F1-5EDB-4466-92FE-C8047F3A70FF}"/>
                </a:ext>
              </a:extLst>
            </p:cNvPr>
            <p:cNvSpPr/>
            <p:nvPr/>
          </p:nvSpPr>
          <p:spPr>
            <a:xfrm>
              <a:off x="4585975" y="622949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7A0E735-03FF-44B4-BB1C-03E0F1D2EE4A}"/>
                </a:ext>
              </a:extLst>
            </p:cNvPr>
            <p:cNvSpPr txBox="1"/>
            <p:nvPr/>
          </p:nvSpPr>
          <p:spPr>
            <a:xfrm>
              <a:off x="4922196" y="826853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1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선정이유 및 배경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397756" y="1839053"/>
            <a:ext cx="6504024" cy="911790"/>
            <a:chOff x="4585975" y="2072370"/>
            <a:chExt cx="6693865" cy="103231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A8C43BA-9085-4FAC-B140-880033ED9C7E}"/>
                </a:ext>
              </a:extLst>
            </p:cNvPr>
            <p:cNvSpPr/>
            <p:nvPr/>
          </p:nvSpPr>
          <p:spPr>
            <a:xfrm>
              <a:off x="4585975" y="2072370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5AA7D5-DCD2-4101-B076-A6669811BB1A}"/>
                </a:ext>
              </a:extLst>
            </p:cNvPr>
            <p:cNvSpPr txBox="1"/>
            <p:nvPr/>
          </p:nvSpPr>
          <p:spPr>
            <a:xfrm>
              <a:off x="4922196" y="2280591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2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시장 분석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97756" y="3055157"/>
            <a:ext cx="6504024" cy="911790"/>
            <a:chOff x="4585975" y="3521791"/>
            <a:chExt cx="6693865" cy="103231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D206EB6-FF66-48CF-BB55-8CF9F592E98B}"/>
                </a:ext>
              </a:extLst>
            </p:cNvPr>
            <p:cNvSpPr/>
            <p:nvPr/>
          </p:nvSpPr>
          <p:spPr>
            <a:xfrm>
              <a:off x="4585975" y="3521791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38E22B-4C2F-43EC-9B82-BE08CF17184F}"/>
                </a:ext>
              </a:extLst>
            </p:cNvPr>
            <p:cNvSpPr txBox="1"/>
            <p:nvPr/>
          </p:nvSpPr>
          <p:spPr>
            <a:xfrm>
              <a:off x="4922196" y="3720284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3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핵심 기능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397756" y="4271261"/>
            <a:ext cx="6504024" cy="911790"/>
            <a:chOff x="4585975" y="4971212"/>
            <a:chExt cx="6693865" cy="103231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6826CAF-D48A-4D66-93BF-185F996DF77A}"/>
                </a:ext>
              </a:extLst>
            </p:cNvPr>
            <p:cNvSpPr/>
            <p:nvPr/>
          </p:nvSpPr>
          <p:spPr>
            <a:xfrm>
              <a:off x="4585975" y="4971212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12CEA6-28C7-4571-ADF1-026840448437}"/>
                </a:ext>
              </a:extLst>
            </p:cNvPr>
            <p:cNvSpPr txBox="1"/>
            <p:nvPr/>
          </p:nvSpPr>
          <p:spPr>
            <a:xfrm>
              <a:off x="4922196" y="5162608"/>
              <a:ext cx="5612859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4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수익 구조 및 기대 효과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397756" y="5487367"/>
            <a:ext cx="6504024" cy="911790"/>
            <a:chOff x="1075717" y="2472322"/>
            <a:chExt cx="6693865" cy="103231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40A9F1-5EDB-4466-92FE-C8047F3A70FF}"/>
                </a:ext>
              </a:extLst>
            </p:cNvPr>
            <p:cNvSpPr/>
            <p:nvPr/>
          </p:nvSpPr>
          <p:spPr>
            <a:xfrm>
              <a:off x="1075717" y="2472322"/>
              <a:ext cx="6693865" cy="103231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A0E735-03FF-44B4-BB1C-03E0F1D2EE4A}"/>
                </a:ext>
              </a:extLst>
            </p:cNvPr>
            <p:cNvSpPr txBox="1"/>
            <p:nvPr/>
          </p:nvSpPr>
          <p:spPr>
            <a:xfrm>
              <a:off x="1411938" y="2676226"/>
              <a:ext cx="6316687" cy="7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ctr"/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5	</a:t>
              </a:r>
              <a:r>
                <a:rPr lang="ko-KR" altLang="en-US" sz="3600" dirty="0">
                  <a:solidFill>
                    <a:schemeClr val="bg1">
                      <a:lumMod val="9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개발 환경 및 산출물 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6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9755" y="1638629"/>
            <a:ext cx="6882066" cy="4953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9E87041-17A1-4F1A-AD86-3B7838E87C94}"/>
              </a:ext>
            </a:extLst>
          </p:cNvPr>
          <p:cNvGrpSpPr/>
          <p:nvPr/>
        </p:nvGrpSpPr>
        <p:grpSpPr>
          <a:xfrm>
            <a:off x="121408" y="2901915"/>
            <a:ext cx="3525391" cy="874507"/>
            <a:chOff x="730233" y="2214685"/>
            <a:chExt cx="3692220" cy="380660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99C1EE8-F5DF-4434-B744-B9F4000AD9C7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D891C24-0BA4-4EFD-9DF0-F9690398E505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36F6A41-5AF6-461B-8AC7-B864E6FBE8E0}"/>
              </a:ext>
            </a:extLst>
          </p:cNvPr>
          <p:cNvGrpSpPr/>
          <p:nvPr/>
        </p:nvGrpSpPr>
        <p:grpSpPr>
          <a:xfrm>
            <a:off x="183891" y="1877262"/>
            <a:ext cx="4058096" cy="874507"/>
            <a:chOff x="730233" y="2214685"/>
            <a:chExt cx="3692220" cy="3806603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E956A80-9FFA-4983-9624-495589B4177A}"/>
                </a:ext>
              </a:extLst>
            </p:cNvPr>
            <p:cNvSpPr/>
            <p:nvPr/>
          </p:nvSpPr>
          <p:spPr>
            <a:xfrm>
              <a:off x="827584" y="2348880"/>
              <a:ext cx="3594869" cy="36724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3DE199-82F8-4FBB-91C4-5CD2B3BE9E72}"/>
                </a:ext>
              </a:extLst>
            </p:cNvPr>
            <p:cNvSpPr/>
            <p:nvPr/>
          </p:nvSpPr>
          <p:spPr>
            <a:xfrm>
              <a:off x="730233" y="2214685"/>
              <a:ext cx="3605591" cy="3718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B46089D-95EB-469A-AC5C-AC0C9FD39862}"/>
              </a:ext>
            </a:extLst>
          </p:cNvPr>
          <p:cNvGrpSpPr/>
          <p:nvPr/>
        </p:nvGrpSpPr>
        <p:grpSpPr>
          <a:xfrm>
            <a:off x="685373" y="1936886"/>
            <a:ext cx="339131" cy="373247"/>
            <a:chOff x="3493891" y="61098"/>
            <a:chExt cx="339131" cy="37324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5F1C20C-AFF2-4A7F-958D-E004BA6797D8}"/>
                </a:ext>
              </a:extLst>
            </p:cNvPr>
            <p:cNvSpPr/>
            <p:nvPr/>
          </p:nvSpPr>
          <p:spPr>
            <a:xfrm>
              <a:off x="3493891" y="144414"/>
              <a:ext cx="312234" cy="2899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DF3DEB-EAF2-4A13-B420-579F7C2A84E2}"/>
                </a:ext>
              </a:extLst>
            </p:cNvPr>
            <p:cNvSpPr txBox="1"/>
            <p:nvPr/>
          </p:nvSpPr>
          <p:spPr>
            <a:xfrm>
              <a:off x="3520788" y="61098"/>
              <a:ext cx="312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405C8315-AD91-449F-A1CB-49FFC98894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066" y="2066372"/>
            <a:ext cx="530683" cy="53068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020F4B1-3078-4F75-9317-A6FD2B09C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42" y="1986794"/>
            <a:ext cx="312234" cy="31223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72781D4-32CD-4CEB-A28A-927836696C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88" y="1976366"/>
            <a:ext cx="557726" cy="5577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263BAA-3E57-460C-B7F9-A2429FA721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658" y="2026145"/>
            <a:ext cx="503961" cy="50396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641AC62-F872-481F-8EF8-721052B39EC8}"/>
              </a:ext>
            </a:extLst>
          </p:cNvPr>
          <p:cNvSpPr txBox="1"/>
          <p:nvPr/>
        </p:nvSpPr>
        <p:spPr>
          <a:xfrm>
            <a:off x="2983240" y="2084819"/>
            <a:ext cx="110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point</a:t>
            </a:r>
            <a:endParaRPr lang="ko-KR" altLang="en-US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6B8C94F-8A27-4B07-885B-203E8787A65A}"/>
              </a:ext>
            </a:extLst>
          </p:cNvPr>
          <p:cNvGrpSpPr/>
          <p:nvPr/>
        </p:nvGrpSpPr>
        <p:grpSpPr>
          <a:xfrm>
            <a:off x="3680974" y="3429000"/>
            <a:ext cx="3182837" cy="2856600"/>
            <a:chOff x="3297562" y="2622282"/>
            <a:chExt cx="4079770" cy="28566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283E24-AA39-42BF-8872-BD6ABB97760B}"/>
                </a:ext>
              </a:extLst>
            </p:cNvPr>
            <p:cNvSpPr/>
            <p:nvPr/>
          </p:nvSpPr>
          <p:spPr>
            <a:xfrm>
              <a:off x="3297562" y="2622282"/>
              <a:ext cx="4079770" cy="2856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1BA564E-A29A-447F-B999-A3643A24F1B8}"/>
                </a:ext>
              </a:extLst>
            </p:cNvPr>
            <p:cNvSpPr/>
            <p:nvPr/>
          </p:nvSpPr>
          <p:spPr>
            <a:xfrm>
              <a:off x="3380048" y="2638483"/>
              <a:ext cx="391480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서비스 요청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!</a:t>
              </a:r>
            </a:p>
            <a:p>
              <a:r>
                <a:rPr lang="ko-KR" altLang="en-US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받은 시간</a:t>
              </a:r>
              <a:r>
                <a:rPr lang="en-US" altLang="ko-KR" sz="14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18-04-06[11:07]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EDCBE37-C2FD-4393-9A5E-2215DE958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812" y="3853567"/>
              <a:ext cx="250282" cy="250282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BBDBE67-2BC5-41CE-B091-4327C15CF8B8}"/>
                </a:ext>
              </a:extLst>
            </p:cNvPr>
            <p:cNvSpPr/>
            <p:nvPr/>
          </p:nvSpPr>
          <p:spPr>
            <a:xfrm>
              <a:off x="3342503" y="3378268"/>
              <a:ext cx="36791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업무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: 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유학 수속 절차 도우미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B2A8EE1-51D1-426B-9B70-84F00FB58FDD}"/>
                </a:ext>
              </a:extLst>
            </p:cNvPr>
            <p:cNvSpPr/>
            <p:nvPr/>
          </p:nvSpPr>
          <p:spPr>
            <a:xfrm>
              <a:off x="3713293" y="3816098"/>
              <a:ext cx="303708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서울시 강남구 방배 </a:t>
              </a:r>
              <a:r>
                <a:rPr lang="en-US" altLang="ko-KR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</a:t>
              </a:r>
              <a:r>
                <a:rPr lang="ko-KR" altLang="en-US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동</a:t>
              </a:r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endPara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03EC49C-81A6-40E6-AED7-8C745FD436C0}"/>
                </a:ext>
              </a:extLst>
            </p:cNvPr>
            <p:cNvSpPr/>
            <p:nvPr/>
          </p:nvSpPr>
          <p:spPr>
            <a:xfrm>
              <a:off x="6028400" y="5104185"/>
              <a:ext cx="1346025" cy="369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566BEB-B3E6-4AEF-B0C0-C4DA0CC1147C}"/>
                </a:ext>
              </a:extLst>
            </p:cNvPr>
            <p:cNvSpPr txBox="1"/>
            <p:nvPr/>
          </p:nvSpPr>
          <p:spPr>
            <a:xfrm>
              <a:off x="6072600" y="5104185"/>
              <a:ext cx="1188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Confirm</a:t>
              </a:r>
              <a:endParaRPr lang="ko-KR" altLang="en-US" sz="1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98438D7-140A-401B-A1C2-54DCB63BA463}"/>
                </a:ext>
              </a:extLst>
            </p:cNvPr>
            <p:cNvCxnSpPr>
              <a:cxnSpLocks/>
            </p:cNvCxnSpPr>
            <p:nvPr/>
          </p:nvCxnSpPr>
          <p:spPr>
            <a:xfrm>
              <a:off x="3316329" y="3159977"/>
              <a:ext cx="4058096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5A01CE6-5FCF-4D4E-9768-F5E3D9F3CC98}"/>
              </a:ext>
            </a:extLst>
          </p:cNvPr>
          <p:cNvSpPr/>
          <p:nvPr/>
        </p:nvSpPr>
        <p:spPr>
          <a:xfrm>
            <a:off x="6961821" y="3170022"/>
            <a:ext cx="5099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선택 이후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해당 판매자에게 알림 도착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.</a:t>
            </a:r>
          </a:p>
          <a:p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공급자가 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confirm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시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이용자와 판매자 연결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112405D-A6DE-4494-B862-662978839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605" y="2764157"/>
            <a:ext cx="3420999" cy="461907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B67D9E0-8230-490C-A47E-0EE6A7B894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3" y="2403103"/>
            <a:ext cx="461693" cy="461693"/>
          </a:xfrm>
          <a:prstGeom prst="rect">
            <a:avLst/>
          </a:prstGeom>
        </p:spPr>
      </p:pic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65F5E47-606D-47D1-952C-D9C01E2A0523}"/>
              </a:ext>
            </a:extLst>
          </p:cNvPr>
          <p:cNvCxnSpPr>
            <a:cxnSpLocks/>
          </p:cNvCxnSpPr>
          <p:nvPr/>
        </p:nvCxnSpPr>
        <p:spPr>
          <a:xfrm>
            <a:off x="321952" y="3339169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ED55102-96BD-44F9-BAB4-42FB88C6D1A2}"/>
              </a:ext>
            </a:extLst>
          </p:cNvPr>
          <p:cNvCxnSpPr>
            <a:cxnSpLocks/>
          </p:cNvCxnSpPr>
          <p:nvPr/>
        </p:nvCxnSpPr>
        <p:spPr>
          <a:xfrm>
            <a:off x="315328" y="358433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A061E1-A295-4B50-989E-C331FF9FFB6D}"/>
              </a:ext>
            </a:extLst>
          </p:cNvPr>
          <p:cNvSpPr/>
          <p:nvPr/>
        </p:nvSpPr>
        <p:spPr>
          <a:xfrm>
            <a:off x="242893" y="3107298"/>
            <a:ext cx="26324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요청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               18-04-06[11:07]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CF391-8E52-416B-B37A-C49E16AA0756}"/>
              </a:ext>
            </a:extLst>
          </p:cNvPr>
          <p:cNvSpPr/>
          <p:nvPr/>
        </p:nvSpPr>
        <p:spPr>
          <a:xfrm>
            <a:off x="247687" y="3338722"/>
            <a:ext cx="26532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요청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               18-04-04[16:47]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607A36-CF85-4F4D-BEC7-12C3E36DA948}"/>
              </a:ext>
            </a:extLst>
          </p:cNvPr>
          <p:cNvSpPr/>
          <p:nvPr/>
        </p:nvSpPr>
        <p:spPr>
          <a:xfrm>
            <a:off x="3629354" y="5026910"/>
            <a:ext cx="31441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18-04-08 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오후 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~6</a:t>
            </a:r>
            <a:r>
              <a:rPr lang="ko-KR" altLang="en-US" sz="1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+ 18-04-08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~12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+ 18-04-09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오후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~6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25810B2-1722-461C-9C55-96D7E9F38D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96" y="6062796"/>
            <a:ext cx="381565" cy="3815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073A793-B5FB-4E52-B377-9FC28F701B3A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요청 알림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3263519-1B9C-407F-8D67-50BCF6DAD294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D2BBAA8-A95E-49EB-A6B7-B93A0E0BF2A9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AF12C75-68D8-4346-A9B2-1C2C3636C35F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A78BD9-D7D2-4A21-A7FB-430A68327139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81C533-335C-4D78-B096-66378FE18FC9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15929E-02D2-4D92-A17A-132711D437FF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36C238-D06F-4FAF-82EC-7C09B25EC09D}"/>
              </a:ext>
            </a:extLst>
          </p:cNvPr>
          <p:cNvSpPr txBox="1"/>
          <p:nvPr/>
        </p:nvSpPr>
        <p:spPr>
          <a:xfrm>
            <a:off x="7211836" y="1239094"/>
            <a:ext cx="484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판매자에게 서비스 요청 알림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04FE70-76E5-4C63-9494-1EA9BA5DAA92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275B3B-F02F-4AF1-93C2-7ACEC457C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0029" y="1133180"/>
            <a:ext cx="461343" cy="4613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6D65BF-2EA0-4162-9EB5-6DCF1ED77E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828" y="1133181"/>
            <a:ext cx="458197" cy="45819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1E05962-6CD9-44BF-BD73-C8C8C2E62145}"/>
              </a:ext>
            </a:extLst>
          </p:cNvPr>
          <p:cNvGrpSpPr/>
          <p:nvPr/>
        </p:nvGrpSpPr>
        <p:grpSpPr>
          <a:xfrm>
            <a:off x="1180905" y="1054428"/>
            <a:ext cx="315982" cy="369332"/>
            <a:chOff x="3490143" y="109016"/>
            <a:chExt cx="315982" cy="36933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270040-A08A-4D84-AB5E-AF355D152447}"/>
                </a:ext>
              </a:extLst>
            </p:cNvPr>
            <p:cNvSpPr/>
            <p:nvPr/>
          </p:nvSpPr>
          <p:spPr>
            <a:xfrm>
              <a:off x="3493891" y="144414"/>
              <a:ext cx="312234" cy="2899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BE7C2F-B649-477A-9B59-9C8854F6057A}"/>
                </a:ext>
              </a:extLst>
            </p:cNvPr>
            <p:cNvSpPr txBox="1"/>
            <p:nvPr/>
          </p:nvSpPr>
          <p:spPr>
            <a:xfrm>
              <a:off x="3490143" y="109016"/>
              <a:ext cx="312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2DCC427-8990-4FA5-9161-3908133936EF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56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F9E145A-EFA3-4FAE-9A0C-A0663C521717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6" y="554466"/>
            <a:ext cx="297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24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결제 및 거래 완료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748EF03-E3D7-4DB3-BB09-E903C601521D}"/>
              </a:ext>
            </a:extLst>
          </p:cNvPr>
          <p:cNvSpPr txBox="1"/>
          <p:nvPr/>
        </p:nvSpPr>
        <p:spPr>
          <a:xfrm>
            <a:off x="5171872" y="2801566"/>
            <a:ext cx="694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04420" y="1597680"/>
            <a:ext cx="481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 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86452" y="2608456"/>
            <a:ext cx="50311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210 맨발의청춘 R" pitchFamily="18" charset="-127"/>
                <a:ea typeface="210 맨발의청춘 R" pitchFamily="18" charset="-127"/>
              </a:rPr>
              <a:t>제안서를 받은 제공자가 </a:t>
            </a:r>
            <a:r>
              <a:rPr lang="en-US" altLang="ko-KR" sz="1600" dirty="0">
                <a:latin typeface="210 맨발의청춘 R" pitchFamily="18" charset="-127"/>
                <a:ea typeface="210 맨발의청춘 R" pitchFamily="18" charset="-127"/>
              </a:rPr>
              <a:t>confirm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>
                <a:latin typeface="210 맨발의청춘 R" pitchFamily="18" charset="-127"/>
                <a:ea typeface="210 맨발의청춘 R" pitchFamily="18" charset="-127"/>
              </a:rPr>
              <a:t>이용자는 결제를 진행</a:t>
            </a:r>
            <a:endParaRPr lang="en-US" altLang="ko-KR" sz="1600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R" pitchFamily="18" charset="-127"/>
                <a:ea typeface="210 맨발의청춘 R" pitchFamily="18" charset="-127"/>
              </a:rPr>
              <a:t>3)  </a:t>
            </a:r>
            <a:r>
              <a:rPr lang="ko-KR" altLang="en-US" sz="1600" dirty="0">
                <a:latin typeface="210 맨발의청춘 R" pitchFamily="18" charset="-127"/>
                <a:ea typeface="210 맨발의청춘 R" pitchFamily="18" charset="-127"/>
              </a:rPr>
              <a:t>결제 진행 후 연락처 상호 공개</a:t>
            </a:r>
            <a:endParaRPr lang="en-US" altLang="ko-KR" sz="1600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 startAt="4"/>
            </a:pPr>
            <a:r>
              <a:rPr lang="ko-KR" altLang="en-US" sz="16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본 서비스는 이용자와 서비스간 연결 수수료만 결제</a:t>
            </a:r>
            <a:endParaRPr lang="en-US" altLang="ko-KR" sz="1600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 startAt="5"/>
            </a:pPr>
            <a:r>
              <a:rPr lang="ko-KR" altLang="en-US" sz="1600" dirty="0">
                <a:latin typeface="210 맨발의청춘 R" pitchFamily="18" charset="-127"/>
                <a:ea typeface="210 맨발의청춘 R" pitchFamily="18" charset="-127"/>
              </a:rPr>
              <a:t>서비스 이용자</a:t>
            </a:r>
            <a:r>
              <a:rPr lang="en-US" altLang="ko-KR" sz="1600" dirty="0">
                <a:latin typeface="210 맨발의청춘 R" pitchFamily="18" charset="-127"/>
                <a:ea typeface="210 맨발의청춘 R" pitchFamily="18" charset="-127"/>
              </a:rPr>
              <a:t>(</a:t>
            </a:r>
            <a:r>
              <a:rPr lang="ko-KR" altLang="en-US" sz="1600" dirty="0">
                <a:latin typeface="210 맨발의청춘 R" pitchFamily="18" charset="-127"/>
                <a:ea typeface="210 맨발의청춘 R" pitchFamily="18" charset="-127"/>
              </a:rPr>
              <a:t>결제자</a:t>
            </a:r>
            <a:r>
              <a:rPr lang="en-US" altLang="ko-KR" sz="1600" dirty="0">
                <a:latin typeface="210 맨발의청춘 R" pitchFamily="18" charset="-127"/>
                <a:ea typeface="210 맨발의청춘 R" pitchFamily="18" charset="-127"/>
              </a:rPr>
              <a:t>)</a:t>
            </a:r>
            <a:r>
              <a:rPr lang="ko-KR" altLang="en-US" sz="1600" dirty="0">
                <a:latin typeface="210 맨발의청춘 R" pitchFamily="18" charset="-127"/>
                <a:ea typeface="210 맨발의청춘 R" pitchFamily="18" charset="-127"/>
              </a:rPr>
              <a:t>의 대다수 주체가 외국인임을</a:t>
            </a:r>
            <a:r>
              <a:rPr lang="en-US" altLang="ko-KR" sz="1600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1600" dirty="0">
                <a:latin typeface="210 맨발의청춘 R" pitchFamily="18" charset="-127"/>
                <a:ea typeface="210 맨발의청춘 R" pitchFamily="18" charset="-127"/>
              </a:rPr>
              <a:t>감안</a:t>
            </a:r>
            <a:r>
              <a:rPr lang="en-US" altLang="ko-KR" sz="1600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1600" dirty="0">
                <a:latin typeface="210 맨발의청춘 R" pitchFamily="18" charset="-127"/>
                <a:ea typeface="210 맨발의청춘 R" pitchFamily="18" charset="-127"/>
              </a:rPr>
              <a:t>외국인이 쉽게 접근할 수 있는 결제수단을 적용 </a:t>
            </a:r>
            <a:endParaRPr lang="en-US" altLang="ko-KR" sz="1600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맨발의청춘 R" pitchFamily="18" charset="-127"/>
                <a:ea typeface="210 맨발의청춘 R" pitchFamily="18" charset="-127"/>
              </a:rPr>
              <a:t>6) </a:t>
            </a:r>
            <a:r>
              <a:rPr lang="ko-KR" altLang="en-US" sz="1600" dirty="0">
                <a:latin typeface="210 맨발의청춘 R" pitchFamily="18" charset="-127"/>
                <a:ea typeface="210 맨발의청춘 R" pitchFamily="18" charset="-127"/>
              </a:rPr>
              <a:t>최종 결제가 끝나면 거래 종료</a:t>
            </a:r>
            <a:endParaRPr lang="en-US" altLang="ko-KR" sz="1600" dirty="0">
              <a:latin typeface="210 맨발의청춘 R" pitchFamily="18" charset="-127"/>
              <a:ea typeface="210 맨발의청춘 R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1600" dirty="0">
              <a:solidFill>
                <a:srgbClr val="0070C0"/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E05662F-6D90-454A-AD64-C43E54BE113B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042BF8A-D3CE-45F5-81B0-F32938247B20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E94A12-F77B-4C04-9FA5-B33574D85E7C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E67703-10FF-4762-8FD6-EDFD1F79E75C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8594F-8CCC-43D1-9F77-A0AB048EEFF8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77636-161A-432E-812A-1F157BAF392B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E91851-5322-4430-B3C8-A90D4284728D}"/>
              </a:ext>
            </a:extLst>
          </p:cNvPr>
          <p:cNvSpPr/>
          <p:nvPr/>
        </p:nvSpPr>
        <p:spPr>
          <a:xfrm>
            <a:off x="76007" y="1090894"/>
            <a:ext cx="6882066" cy="5555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70FD98BF-D24D-44AA-8399-043525100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70" y="1646454"/>
            <a:ext cx="6882066" cy="492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8A12BF-716E-45B4-AC7E-25F78E76C649}"/>
              </a:ext>
            </a:extLst>
          </p:cNvPr>
          <p:cNvSpPr txBox="1"/>
          <p:nvPr/>
        </p:nvSpPr>
        <p:spPr>
          <a:xfrm>
            <a:off x="7367376" y="1270509"/>
            <a:ext cx="484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2800" dirty="0">
                <a:latin typeface="210 맨발의청춘 R" pitchFamily="18" charset="-127"/>
                <a:ea typeface="210 맨발의청춘 R" pitchFamily="18" charset="-127"/>
              </a:rPr>
              <a:t>결제기능 </a:t>
            </a:r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- </a:t>
            </a:r>
            <a:r>
              <a:rPr lang="en-US" altLang="ko-KR" sz="2800" dirty="0" err="1">
                <a:latin typeface="210 맨발의청춘 R" pitchFamily="18" charset="-127"/>
                <a:ea typeface="210 맨발의청춘 R" pitchFamily="18" charset="-127"/>
              </a:rPr>
              <a:t>Paypal</a:t>
            </a:r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 API</a:t>
            </a:r>
            <a:endParaRPr lang="ko-KR" altLang="en-US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14680F8-1F4A-4367-B767-89C2156F3A74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477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E8417D10-3F42-46BB-8458-B14642656997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E7FAE9-2A98-4065-B265-68F223C53FBE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65560" y="1971776"/>
            <a:ext cx="50570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이용자들이 제공자에 대한 내역을 평가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리뷰를 작성할 수 있는 시스템</a:t>
            </a: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축적된 데이터로 서비스에 대한 신뢰도 재고</a:t>
            </a: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 </a:t>
            </a: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제공자로 하여금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더 나은 서비스 제공을 유인</a:t>
            </a: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-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반사회적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,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불법적 요구 혹은 제안 시 신고</a:t>
            </a: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신고 누적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된 제공자</a:t>
            </a:r>
            <a:r>
              <a:rPr lang="en-US" altLang="ko-KR" sz="2000" dirty="0">
                <a:latin typeface="210 맨발의청춘 R" pitchFamily="18" charset="-127"/>
                <a:ea typeface="210 맨발의청춘 R" pitchFamily="18" charset="-127"/>
              </a:rPr>
              <a:t>/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이용자는 운영진 검토 후</a:t>
            </a:r>
            <a:endParaRPr lang="en-US" altLang="ko-KR" sz="2000" dirty="0">
              <a:latin typeface="210 맨발의청춘 R" pitchFamily="18" charset="-127"/>
              <a:ea typeface="210 맨발의청춘 R" pitchFamily="18" charset="-127"/>
            </a:endParaRPr>
          </a:p>
          <a:p>
            <a:r>
              <a:rPr lang="ko-KR" altLang="en-US" sz="2000" dirty="0">
                <a:solidFill>
                  <a:srgbClr val="0070C0"/>
                </a:solidFill>
                <a:latin typeface="210 맨발의청춘 R" pitchFamily="18" charset="-127"/>
                <a:ea typeface="210 맨발의청춘 R" pitchFamily="18" charset="-127"/>
              </a:rPr>
              <a:t>사용 제한 </a:t>
            </a:r>
            <a:r>
              <a:rPr lang="ko-KR" altLang="en-US" sz="2000" dirty="0">
                <a:latin typeface="210 맨발의청춘 R" pitchFamily="18" charset="-127"/>
                <a:ea typeface="210 맨발의청춘 R" pitchFamily="18" charset="-127"/>
              </a:rPr>
              <a:t>처리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55" y="1565913"/>
            <a:ext cx="6882066" cy="4850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25355" y="2546072"/>
            <a:ext cx="99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210 맨발의청춘 R" pitchFamily="18" charset="-127"/>
                <a:ea typeface="210 맨발의청춘 R" pitchFamily="18" charset="-127"/>
              </a:rPr>
              <a:t>리뷰 작성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900" y="3632200"/>
            <a:ext cx="43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2">
                    <a:lumMod val="75000"/>
                  </a:schemeClr>
                </a:solidFill>
              </a:rPr>
              <a:t>13</a:t>
            </a:r>
            <a:endParaRPr lang="ko-KR" altLang="en-US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1731" y="949701"/>
            <a:ext cx="157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(write reviews)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3438B84-5A46-467B-8178-F41EB8605831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C04975F-1FDE-48F5-AED1-B8D013613804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FFD2D1A-EC1B-4A78-B3FA-9234489B13F7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E91C40-A526-4397-B33E-2B3250EE011A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52C68-B167-4F8F-8BB1-ABA49C6297AC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D5A915-4EEB-432E-9806-6F02DAA5FBA6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4C243A-47EB-417E-A0BE-3FAC45274ED6}"/>
              </a:ext>
            </a:extLst>
          </p:cNvPr>
          <p:cNvSpPr/>
          <p:nvPr/>
        </p:nvSpPr>
        <p:spPr>
          <a:xfrm>
            <a:off x="76007" y="1104080"/>
            <a:ext cx="6882066" cy="5794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6F7B60-792B-42C3-AC55-64BD527BA276}"/>
              </a:ext>
            </a:extLst>
          </p:cNvPr>
          <p:cNvSpPr/>
          <p:nvPr/>
        </p:nvSpPr>
        <p:spPr>
          <a:xfrm>
            <a:off x="4766489" y="2821282"/>
            <a:ext cx="16626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210 맨발의청춘 R" pitchFamily="18" charset="-127"/>
                <a:ea typeface="210 맨발의청춘 R" pitchFamily="18" charset="-127"/>
              </a:rPr>
              <a:t>(write reviews)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210 맨발의청춘 R" pitchFamily="18" charset="-127"/>
              <a:ea typeface="210 맨발의청춘 R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42A2319-4D69-438A-88F6-ADD2383CA8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525" y="1842640"/>
            <a:ext cx="721029" cy="82306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FF706F-1559-4803-AE9D-3B3AD0E5B55D}"/>
              </a:ext>
            </a:extLst>
          </p:cNvPr>
          <p:cNvSpPr/>
          <p:nvPr/>
        </p:nvSpPr>
        <p:spPr>
          <a:xfrm>
            <a:off x="1358094" y="1860371"/>
            <a:ext cx="162929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판매자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en-US" altLang="ko-KR" sz="12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sam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위치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사용언어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가나</a:t>
            </a:r>
            <a:endParaRPr lang="en-US" altLang="ko-KR" sz="1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105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62EEE60-646C-4393-849B-A6DB5968B0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69" y="2098494"/>
            <a:ext cx="133810" cy="13381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CF323E-5A3B-4F4B-B5AB-6F05A9643099}"/>
              </a:ext>
            </a:extLst>
          </p:cNvPr>
          <p:cNvSpPr/>
          <p:nvPr/>
        </p:nvSpPr>
        <p:spPr>
          <a:xfrm>
            <a:off x="398834" y="1816005"/>
            <a:ext cx="3976012" cy="849704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A75EC89-982A-4D77-806B-4B299B278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27" y="4841963"/>
            <a:ext cx="911957" cy="911957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3AB266-F368-432C-A84A-40803DAE6364}"/>
              </a:ext>
            </a:extLst>
          </p:cNvPr>
          <p:cNvSpPr/>
          <p:nvPr/>
        </p:nvSpPr>
        <p:spPr>
          <a:xfrm>
            <a:off x="5753280" y="5795891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210 맨발의청춘 R" pitchFamily="18" charset="-127"/>
                <a:ea typeface="210 맨발의청춘 R" pitchFamily="18" charset="-127"/>
              </a:rPr>
              <a:t>신고하기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F715A-0271-426A-BE69-D0431A894987}"/>
              </a:ext>
            </a:extLst>
          </p:cNvPr>
          <p:cNvSpPr txBox="1"/>
          <p:nvPr/>
        </p:nvSpPr>
        <p:spPr>
          <a:xfrm>
            <a:off x="7725159" y="1222372"/>
            <a:ext cx="484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7. </a:t>
            </a:r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Rating System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B6C26C8-2759-4DD8-9DB6-6B59AF149577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24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683517"/>
            <a:ext cx="6882066" cy="486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104080"/>
            <a:ext cx="6882066" cy="5794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668DBDE-CA16-4CD4-A040-1462DEB56422}"/>
              </a:ext>
            </a:extLst>
          </p:cNvPr>
          <p:cNvSpPr txBox="1"/>
          <p:nvPr/>
        </p:nvSpPr>
        <p:spPr>
          <a:xfrm>
            <a:off x="76007" y="1221851"/>
            <a:ext cx="183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 Page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E3032D-B812-4A98-B0B0-EC30FB58D334}"/>
              </a:ext>
            </a:extLst>
          </p:cNvPr>
          <p:cNvSpPr/>
          <p:nvPr/>
        </p:nvSpPr>
        <p:spPr>
          <a:xfrm>
            <a:off x="333289" y="215860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275048-315E-4257-AE27-5387EA253BF0}"/>
              </a:ext>
            </a:extLst>
          </p:cNvPr>
          <p:cNvSpPr txBox="1"/>
          <p:nvPr/>
        </p:nvSpPr>
        <p:spPr>
          <a:xfrm>
            <a:off x="1372850" y="2405028"/>
            <a:ext cx="52033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Name: </a:t>
            </a:r>
            <a:r>
              <a:rPr lang="en-US" altLang="ko-KR" sz="1400" b="1" dirty="0" err="1"/>
              <a:t>TobbyZiggler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en-US" altLang="ko-KR" sz="1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Tel:xxx-xxxx-xxxx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Country: USA		language: English</a:t>
            </a:r>
          </a:p>
          <a:p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서울시 동대문구 장안 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478CD-63B1-41BA-B32B-C04F05807511}"/>
              </a:ext>
            </a:extLst>
          </p:cNvPr>
          <p:cNvSpPr txBox="1"/>
          <p:nvPr/>
        </p:nvSpPr>
        <p:spPr>
          <a:xfrm>
            <a:off x="224853" y="1796734"/>
            <a:ext cx="412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Profile: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C574B-8585-4219-A55E-18AFF57D13F2}"/>
              </a:ext>
            </a:extLst>
          </p:cNvPr>
          <p:cNvSpPr txBox="1"/>
          <p:nvPr/>
        </p:nvSpPr>
        <p:spPr>
          <a:xfrm>
            <a:off x="207719" y="3991882"/>
            <a:ext cx="19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Recent deal: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6EDD0-F278-4BDB-8FBB-29921E5D7E84}"/>
              </a:ext>
            </a:extLst>
          </p:cNvPr>
          <p:cNvSpPr txBox="1"/>
          <p:nvPr/>
        </p:nvSpPr>
        <p:spPr>
          <a:xfrm>
            <a:off x="207719" y="5207465"/>
            <a:ext cx="2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TO DO: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6DDA-6B36-4558-ADE5-A2D2FA8AC8FA}"/>
              </a:ext>
            </a:extLst>
          </p:cNvPr>
          <p:cNvSpPr txBox="1"/>
          <p:nvPr/>
        </p:nvSpPr>
        <p:spPr>
          <a:xfrm>
            <a:off x="6497976" y="2134343"/>
            <a:ext cx="26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604F8-0754-48F2-B4FB-C25049F40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77" y="2238579"/>
            <a:ext cx="207907" cy="20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675610-B454-4450-BC71-9212F0B406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3205034"/>
            <a:ext cx="228112" cy="22811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BA73C3-FF99-48FB-99CC-8583B7B15791}"/>
              </a:ext>
            </a:extLst>
          </p:cNvPr>
          <p:cNvCxnSpPr>
            <a:cxnSpLocks/>
          </p:cNvCxnSpPr>
          <p:nvPr/>
        </p:nvCxnSpPr>
        <p:spPr>
          <a:xfrm>
            <a:off x="207719" y="454803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481BA5-119D-4D6D-980B-7077F6B6D724}"/>
              </a:ext>
            </a:extLst>
          </p:cNvPr>
          <p:cNvCxnSpPr>
            <a:cxnSpLocks/>
          </p:cNvCxnSpPr>
          <p:nvPr/>
        </p:nvCxnSpPr>
        <p:spPr>
          <a:xfrm>
            <a:off x="207719" y="479319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DBDFEF-2A91-4214-8F97-62BD2E3C9356}"/>
              </a:ext>
            </a:extLst>
          </p:cNvPr>
          <p:cNvSpPr/>
          <p:nvPr/>
        </p:nvSpPr>
        <p:spPr>
          <a:xfrm>
            <a:off x="207719" y="4316162"/>
            <a:ext cx="25651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[Study abroad]  18-04-06[11:40]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D5F2B4-2795-47F4-BA26-2E8C2BA357F1}"/>
              </a:ext>
            </a:extLst>
          </p:cNvPr>
          <p:cNvCxnSpPr>
            <a:cxnSpLocks/>
          </p:cNvCxnSpPr>
          <p:nvPr/>
        </p:nvCxnSpPr>
        <p:spPr>
          <a:xfrm>
            <a:off x="207719" y="476242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C23191-77BB-4E0E-AA18-E39EAA413114}"/>
              </a:ext>
            </a:extLst>
          </p:cNvPr>
          <p:cNvSpPr/>
          <p:nvPr/>
        </p:nvSpPr>
        <p:spPr>
          <a:xfrm>
            <a:off x="207719" y="4530554"/>
            <a:ext cx="25875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[Study abroad]  18-04-07[15:40]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BB513E-DBDB-440D-BBC5-89A207F17532}"/>
              </a:ext>
            </a:extLst>
          </p:cNvPr>
          <p:cNvCxnSpPr>
            <a:cxnSpLocks/>
          </p:cNvCxnSpPr>
          <p:nvPr/>
        </p:nvCxnSpPr>
        <p:spPr>
          <a:xfrm>
            <a:off x="207719" y="581631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E843A3-69FA-46EE-BF0C-99F4C4957504}"/>
              </a:ext>
            </a:extLst>
          </p:cNvPr>
          <p:cNvCxnSpPr>
            <a:cxnSpLocks/>
          </p:cNvCxnSpPr>
          <p:nvPr/>
        </p:nvCxnSpPr>
        <p:spPr>
          <a:xfrm>
            <a:off x="207719" y="606147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0F9B78-B1ED-449F-A4D8-A4DE69C80B82}"/>
              </a:ext>
            </a:extLst>
          </p:cNvPr>
          <p:cNvSpPr/>
          <p:nvPr/>
        </p:nvSpPr>
        <p:spPr>
          <a:xfrm>
            <a:off x="207719" y="5584442"/>
            <a:ext cx="25651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[Study abroad]  18-04-16[12:00]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F9E0F38-6F37-4EB2-B75A-EB285073996D}"/>
              </a:ext>
            </a:extLst>
          </p:cNvPr>
          <p:cNvCxnSpPr>
            <a:cxnSpLocks/>
          </p:cNvCxnSpPr>
          <p:nvPr/>
        </p:nvCxnSpPr>
        <p:spPr>
          <a:xfrm>
            <a:off x="207719" y="603070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07D459E9-021E-487E-B651-2925BE5F26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8">
            <a:off x="2572226" y="5528830"/>
            <a:ext cx="228112" cy="2281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C834D4D-DBA2-4966-B52B-36250E911195}"/>
              </a:ext>
            </a:extLst>
          </p:cNvPr>
          <p:cNvSpPr txBox="1"/>
          <p:nvPr/>
        </p:nvSpPr>
        <p:spPr>
          <a:xfrm>
            <a:off x="7250765" y="2229567"/>
            <a:ext cx="4126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1) Profile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수정 및 삭제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최근의 거래 목록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확정 거래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A46F79C-A538-4317-B777-FF4CC19A4CE9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80A788F-FC7C-428F-B5B0-7EEA5279A72F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DBBF8C7-BFE3-4AF3-AC53-0F0A3AEFF117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701F5C-3DDE-4104-83A2-4E7FB26C88A1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71C154-413E-407F-B591-82E87FD08EDB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29F1A3-3518-4135-B4C5-D1D51E581915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:a16="http://schemas.microsoft.com/office/drawing/2014/main" id="{423C43FE-EF2A-4A96-8E24-4A66C054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082" y="2153747"/>
            <a:ext cx="1004302" cy="147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1E488D1-D353-4534-9BFF-865896A55619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F5D106-0202-444D-B539-C39C3DB1D5D1}"/>
              </a:ext>
            </a:extLst>
          </p:cNvPr>
          <p:cNvSpPr/>
          <p:nvPr/>
        </p:nvSpPr>
        <p:spPr>
          <a:xfrm>
            <a:off x="8263067" y="1198294"/>
            <a:ext cx="2101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User page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3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7A9C811A-7ADD-484E-B794-9664F8B48815}"/>
              </a:ext>
            </a:extLst>
          </p:cNvPr>
          <p:cNvSpPr/>
          <p:nvPr/>
        </p:nvSpPr>
        <p:spPr>
          <a:xfrm>
            <a:off x="0" y="1016132"/>
            <a:ext cx="12192000" cy="566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70167" y="1683517"/>
            <a:ext cx="6882066" cy="48671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76007" y="1104080"/>
            <a:ext cx="6882066" cy="5794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8DBDE-CA16-4CD4-A040-1462DEB56422}"/>
              </a:ext>
            </a:extLst>
          </p:cNvPr>
          <p:cNvSpPr txBox="1"/>
          <p:nvPr/>
        </p:nvSpPr>
        <p:spPr>
          <a:xfrm>
            <a:off x="76007" y="1221851"/>
            <a:ext cx="183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My Page</a:t>
            </a:r>
            <a:endParaRPr lang="ko-KR" altLang="en-US" sz="24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E3032D-B812-4A98-B0B0-EC30FB58D334}"/>
              </a:ext>
            </a:extLst>
          </p:cNvPr>
          <p:cNvSpPr/>
          <p:nvPr/>
        </p:nvSpPr>
        <p:spPr>
          <a:xfrm>
            <a:off x="333289" y="2158609"/>
            <a:ext cx="6411668" cy="14739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014F699-3A0D-498A-BBA4-D516E486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1" y="2146719"/>
            <a:ext cx="1087414" cy="152765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A275048-315E-4257-AE27-5387EA253BF0}"/>
              </a:ext>
            </a:extLst>
          </p:cNvPr>
          <p:cNvSpPr txBox="1"/>
          <p:nvPr/>
        </p:nvSpPr>
        <p:spPr>
          <a:xfrm>
            <a:off x="1401475" y="2187271"/>
            <a:ext cx="57946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업무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 도우미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이름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김영철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국적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:38	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언어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영어</a:t>
            </a:r>
            <a:endParaRPr lang="en-US" altLang="ko-KR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고용횟수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5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	</a:t>
            </a:r>
            <a:r>
              <a:rPr lang="ko-KR" altLang="en-US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평점</a:t>
            </a:r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3.5/5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		</a:t>
            </a:r>
            <a:endParaRPr lang="ko-KR" altLang="en-US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478CD-63B1-41BA-B32B-C04F05807511}"/>
              </a:ext>
            </a:extLst>
          </p:cNvPr>
          <p:cNvSpPr txBox="1"/>
          <p:nvPr/>
        </p:nvSpPr>
        <p:spPr>
          <a:xfrm>
            <a:off x="224853" y="1796734"/>
            <a:ext cx="412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Profile: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C574B-8585-4219-A55E-18AFF57D13F2}"/>
              </a:ext>
            </a:extLst>
          </p:cNvPr>
          <p:cNvSpPr txBox="1"/>
          <p:nvPr/>
        </p:nvSpPr>
        <p:spPr>
          <a:xfrm>
            <a:off x="207719" y="3991882"/>
            <a:ext cx="194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Recent deal: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6EDD0-F278-4BDB-8FBB-29921E5D7E84}"/>
              </a:ext>
            </a:extLst>
          </p:cNvPr>
          <p:cNvSpPr txBox="1"/>
          <p:nvPr/>
        </p:nvSpPr>
        <p:spPr>
          <a:xfrm>
            <a:off x="207719" y="5207465"/>
            <a:ext cx="21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TO DO: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36DDA-6B36-4558-ADE5-A2D2FA8AC8FA}"/>
              </a:ext>
            </a:extLst>
          </p:cNvPr>
          <p:cNvSpPr txBox="1"/>
          <p:nvPr/>
        </p:nvSpPr>
        <p:spPr>
          <a:xfrm>
            <a:off x="6497976" y="2134343"/>
            <a:ext cx="26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E604F8-0754-48F2-B4FB-C25049F40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77" y="2238579"/>
            <a:ext cx="207907" cy="20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675610-B454-4450-BC71-9212F0B406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65" y="3281220"/>
            <a:ext cx="228112" cy="22811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BA73C3-FF99-48FB-99CC-8583B7B15791}"/>
              </a:ext>
            </a:extLst>
          </p:cNvPr>
          <p:cNvCxnSpPr>
            <a:cxnSpLocks/>
          </p:cNvCxnSpPr>
          <p:nvPr/>
        </p:nvCxnSpPr>
        <p:spPr>
          <a:xfrm>
            <a:off x="207719" y="454803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481BA5-119D-4D6D-980B-7077F6B6D724}"/>
              </a:ext>
            </a:extLst>
          </p:cNvPr>
          <p:cNvCxnSpPr>
            <a:cxnSpLocks/>
          </p:cNvCxnSpPr>
          <p:nvPr/>
        </p:nvCxnSpPr>
        <p:spPr>
          <a:xfrm>
            <a:off x="207719" y="479319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DBDFEF-2A91-4214-8F97-62BD2E3C9356}"/>
              </a:ext>
            </a:extLst>
          </p:cNvPr>
          <p:cNvSpPr/>
          <p:nvPr/>
        </p:nvSpPr>
        <p:spPr>
          <a:xfrm>
            <a:off x="207719" y="4316162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  18-04-06[11:40]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D5F2B4-2795-47F4-BA26-2E8C2BA357F1}"/>
              </a:ext>
            </a:extLst>
          </p:cNvPr>
          <p:cNvCxnSpPr>
            <a:cxnSpLocks/>
          </p:cNvCxnSpPr>
          <p:nvPr/>
        </p:nvCxnSpPr>
        <p:spPr>
          <a:xfrm>
            <a:off x="207719" y="476242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C23191-77BB-4E0E-AA18-E39EAA413114}"/>
              </a:ext>
            </a:extLst>
          </p:cNvPr>
          <p:cNvSpPr/>
          <p:nvPr/>
        </p:nvSpPr>
        <p:spPr>
          <a:xfrm>
            <a:off x="207719" y="4530554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  18-04-07[15:40]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FBB513E-DBDB-440D-BBC5-89A207F17532}"/>
              </a:ext>
            </a:extLst>
          </p:cNvPr>
          <p:cNvCxnSpPr>
            <a:cxnSpLocks/>
          </p:cNvCxnSpPr>
          <p:nvPr/>
        </p:nvCxnSpPr>
        <p:spPr>
          <a:xfrm>
            <a:off x="207719" y="5816313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E843A3-69FA-46EE-BF0C-99F4C4957504}"/>
              </a:ext>
            </a:extLst>
          </p:cNvPr>
          <p:cNvCxnSpPr>
            <a:cxnSpLocks/>
          </p:cNvCxnSpPr>
          <p:nvPr/>
        </p:nvCxnSpPr>
        <p:spPr>
          <a:xfrm>
            <a:off x="207719" y="6061477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0F9B78-B1ED-449F-A4D8-A4DE69C80B82}"/>
              </a:ext>
            </a:extLst>
          </p:cNvPr>
          <p:cNvSpPr/>
          <p:nvPr/>
        </p:nvSpPr>
        <p:spPr>
          <a:xfrm>
            <a:off x="207719" y="5584442"/>
            <a:ext cx="23807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[</a:t>
            </a:r>
            <a:r>
              <a:rPr lang="ko-KR" altLang="en-US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유학 수속 절차</a:t>
            </a:r>
            <a:r>
              <a:rPr lang="en-US" altLang="ko-KR" sz="11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]  18-04-16[12:00]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F9E0F38-6F37-4EB2-B75A-EB285073996D}"/>
              </a:ext>
            </a:extLst>
          </p:cNvPr>
          <p:cNvCxnSpPr>
            <a:cxnSpLocks/>
          </p:cNvCxnSpPr>
          <p:nvPr/>
        </p:nvCxnSpPr>
        <p:spPr>
          <a:xfrm>
            <a:off x="207719" y="6030705"/>
            <a:ext cx="2924831" cy="0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07D459E9-021E-487E-B651-2925BE5F26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18">
            <a:off x="2572226" y="5528830"/>
            <a:ext cx="228112" cy="2281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C834D4D-DBA2-4966-B52B-36250E911195}"/>
              </a:ext>
            </a:extLst>
          </p:cNvPr>
          <p:cNvSpPr txBox="1"/>
          <p:nvPr/>
        </p:nvSpPr>
        <p:spPr>
          <a:xfrm>
            <a:off x="7250765" y="2229567"/>
            <a:ext cx="4126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1) Profile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수정 및 삭제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최근의 거래 목록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3)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확정 거래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C5DB10-3A21-4B05-9083-4FEAD86BA6AB}"/>
              </a:ext>
            </a:extLst>
          </p:cNvPr>
          <p:cNvSpPr/>
          <p:nvPr/>
        </p:nvSpPr>
        <p:spPr>
          <a:xfrm>
            <a:off x="7285373" y="115474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78223BE-8F60-47F8-909A-E743721CAD4B}"/>
              </a:ext>
            </a:extLst>
          </p:cNvPr>
          <p:cNvSpPr/>
          <p:nvPr/>
        </p:nvSpPr>
        <p:spPr>
          <a:xfrm>
            <a:off x="8823712" y="111946"/>
            <a:ext cx="1455669" cy="716769"/>
          </a:xfrm>
          <a:prstGeom prst="roundRect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10CB0AA-F655-4F02-9345-AA629F9FDCCE}"/>
              </a:ext>
            </a:extLst>
          </p:cNvPr>
          <p:cNvSpPr/>
          <p:nvPr/>
        </p:nvSpPr>
        <p:spPr>
          <a:xfrm>
            <a:off x="10362051" y="103503"/>
            <a:ext cx="1455669" cy="716769"/>
          </a:xfrm>
          <a:prstGeom prst="roundRect">
            <a:avLst/>
          </a:prstGeom>
          <a:solidFill>
            <a:srgbClr val="4472C4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52E9E9-2139-4B42-A712-FE1294B507FB}"/>
              </a:ext>
            </a:extLst>
          </p:cNvPr>
          <p:cNvSpPr txBox="1"/>
          <p:nvPr/>
        </p:nvSpPr>
        <p:spPr>
          <a:xfrm>
            <a:off x="7285372" y="284069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Functions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BCBBC2-5D4E-4A77-BF5A-60A8BAF17278}"/>
              </a:ext>
            </a:extLst>
          </p:cNvPr>
          <p:cNvSpPr txBox="1"/>
          <p:nvPr/>
        </p:nvSpPr>
        <p:spPr>
          <a:xfrm>
            <a:off x="8865047" y="277221"/>
            <a:ext cx="145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User Page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D78628-C66C-4725-96E8-77A559940B30}"/>
              </a:ext>
            </a:extLst>
          </p:cNvPr>
          <p:cNvSpPr txBox="1"/>
          <p:nvPr/>
        </p:nvSpPr>
        <p:spPr>
          <a:xfrm>
            <a:off x="10320716" y="274648"/>
            <a:ext cx="173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Seller Page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43AA6B-0C08-465E-B6E2-6FB2F9883561}"/>
              </a:ext>
            </a:extLst>
          </p:cNvPr>
          <p:cNvSpPr/>
          <p:nvPr/>
        </p:nvSpPr>
        <p:spPr>
          <a:xfrm>
            <a:off x="1630762" y="3242846"/>
            <a:ext cx="23519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서울시 동대문구 장안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동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3B6F26D-6973-46BE-8BEE-8C8E22B5D176}"/>
              </a:ext>
            </a:extLst>
          </p:cNvPr>
          <p:cNvCxnSpPr>
            <a:cxnSpLocks/>
          </p:cNvCxnSpPr>
          <p:nvPr/>
        </p:nvCxnSpPr>
        <p:spPr>
          <a:xfrm>
            <a:off x="6952233" y="1952786"/>
            <a:ext cx="52397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735342F-6EC7-4DF6-A28B-A6E2C772FC2F}"/>
              </a:ext>
            </a:extLst>
          </p:cNvPr>
          <p:cNvSpPr/>
          <p:nvPr/>
        </p:nvSpPr>
        <p:spPr>
          <a:xfrm>
            <a:off x="8263067" y="1198294"/>
            <a:ext cx="2299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210 맨발의청춘 R" pitchFamily="18" charset="-127"/>
                <a:ea typeface="210 맨발의청춘 R" pitchFamily="18" charset="-127"/>
              </a:rPr>
              <a:t>Seller page</a:t>
            </a:r>
            <a:endParaRPr lang="ko-KR" altLang="en-US" sz="2800" dirty="0">
              <a:latin typeface="210 맨발의청춘 R" pitchFamily="18" charset="-127"/>
              <a:ea typeface="210 맨발의청춘 R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232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수익 구조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및 기대효과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09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C4C94C-2E69-4CC3-ADEB-14B2D1B9BE56}"/>
              </a:ext>
            </a:extLst>
          </p:cNvPr>
          <p:cNvSpPr/>
          <p:nvPr/>
        </p:nvSpPr>
        <p:spPr>
          <a:xfrm>
            <a:off x="0" y="0"/>
            <a:ext cx="1220821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3868969" y="1268293"/>
            <a:ext cx="4094140" cy="4123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5209015" y="3095465"/>
            <a:ext cx="142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수익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0" y="2314040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거래 커미션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35%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7610671" y="2304945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광고 유치로 인한 수익 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45%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5731866" y="5565385"/>
            <a:ext cx="446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Etc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20%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148185" y="2498706"/>
            <a:ext cx="844865" cy="461797"/>
          </a:xfrm>
          <a:prstGeom prst="line">
            <a:avLst/>
          </a:prstGeom>
          <a:ln>
            <a:solidFill>
              <a:srgbClr val="00B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7956669" y="2636443"/>
            <a:ext cx="605303" cy="372629"/>
          </a:xfrm>
          <a:prstGeom prst="line">
            <a:avLst/>
          </a:prstGeom>
          <a:ln>
            <a:solidFill>
              <a:srgbClr val="00F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604868" y="5002684"/>
            <a:ext cx="802172" cy="579886"/>
          </a:xfrm>
          <a:prstGeom prst="line">
            <a:avLst/>
          </a:prstGeom>
          <a:ln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439" y="1100052"/>
            <a:ext cx="4466760" cy="44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31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235F17-3491-4937-8CD4-96F5C42313A4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2A5B85-4AEF-4E45-904B-14605F532D5C}"/>
              </a:ext>
            </a:extLst>
          </p:cNvPr>
          <p:cNvSpPr txBox="1"/>
          <p:nvPr/>
        </p:nvSpPr>
        <p:spPr>
          <a:xfrm>
            <a:off x="466927" y="554466"/>
            <a:ext cx="39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기대 효과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3AC3266-E5D4-43B3-88F1-9260BB199B04}"/>
              </a:ext>
            </a:extLst>
          </p:cNvPr>
          <p:cNvCxnSpPr>
            <a:cxnSpLocks/>
          </p:cNvCxnSpPr>
          <p:nvPr/>
        </p:nvCxnSpPr>
        <p:spPr>
          <a:xfrm>
            <a:off x="4318436" y="2558462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9186DA02-B098-4DEC-9609-CBB3E054CABC}"/>
              </a:ext>
            </a:extLst>
          </p:cNvPr>
          <p:cNvSpPr/>
          <p:nvPr/>
        </p:nvSpPr>
        <p:spPr>
          <a:xfrm>
            <a:off x="4729863" y="2979716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D2BE10-FE7A-470F-9993-7C890C871621}"/>
              </a:ext>
            </a:extLst>
          </p:cNvPr>
          <p:cNvCxnSpPr>
            <a:cxnSpLocks/>
          </p:cNvCxnSpPr>
          <p:nvPr/>
        </p:nvCxnSpPr>
        <p:spPr>
          <a:xfrm>
            <a:off x="7383614" y="4156681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D85F84F-9FE3-46AE-B1C9-A528E2753BC8}"/>
              </a:ext>
            </a:extLst>
          </p:cNvPr>
          <p:cNvSpPr/>
          <p:nvPr/>
        </p:nvSpPr>
        <p:spPr>
          <a:xfrm>
            <a:off x="7359182" y="4113404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80E221-2526-4FDF-9CE9-28DE79A64595}"/>
              </a:ext>
            </a:extLst>
          </p:cNvPr>
          <p:cNvSpPr/>
          <p:nvPr/>
        </p:nvSpPr>
        <p:spPr>
          <a:xfrm>
            <a:off x="7237826" y="4608931"/>
            <a:ext cx="4652039" cy="102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332CA5-3088-4F5F-94FF-02A2B807856A}"/>
              </a:ext>
            </a:extLst>
          </p:cNvPr>
          <p:cNvCxnSpPr>
            <a:cxnSpLocks/>
          </p:cNvCxnSpPr>
          <p:nvPr/>
        </p:nvCxnSpPr>
        <p:spPr>
          <a:xfrm flipH="1">
            <a:off x="4241721" y="4148390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EEEB397-5B6B-4466-94C4-C4B7D31071D5}"/>
              </a:ext>
            </a:extLst>
          </p:cNvPr>
          <p:cNvSpPr/>
          <p:nvPr/>
        </p:nvSpPr>
        <p:spPr>
          <a:xfrm flipH="1">
            <a:off x="4709789" y="4105113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465A7F-A61F-4BA3-B114-C45251D28020}"/>
              </a:ext>
            </a:extLst>
          </p:cNvPr>
          <p:cNvSpPr/>
          <p:nvPr/>
        </p:nvSpPr>
        <p:spPr>
          <a:xfrm flipH="1">
            <a:off x="147482" y="4616224"/>
            <a:ext cx="4893505" cy="9324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F05FC2-D695-49B8-AB8D-35BBDE803E43}"/>
              </a:ext>
            </a:extLst>
          </p:cNvPr>
          <p:cNvSpPr/>
          <p:nvPr/>
        </p:nvSpPr>
        <p:spPr>
          <a:xfrm flipH="1">
            <a:off x="7237822" y="1725892"/>
            <a:ext cx="4652039" cy="84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8016404-C182-44F7-B264-784A54A5FA42}"/>
              </a:ext>
            </a:extLst>
          </p:cNvPr>
          <p:cNvCxnSpPr>
            <a:cxnSpLocks/>
          </p:cNvCxnSpPr>
          <p:nvPr/>
        </p:nvCxnSpPr>
        <p:spPr>
          <a:xfrm flipH="1">
            <a:off x="7351938" y="2578127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4744299-447C-4EC6-9975-84FFFDAEA219}"/>
              </a:ext>
            </a:extLst>
          </p:cNvPr>
          <p:cNvSpPr/>
          <p:nvPr/>
        </p:nvSpPr>
        <p:spPr>
          <a:xfrm flipH="1">
            <a:off x="7325907" y="2999381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9C5-1646-4A6F-B671-1BC6CD2A0553}"/>
              </a:ext>
            </a:extLst>
          </p:cNvPr>
          <p:cNvSpPr/>
          <p:nvPr/>
        </p:nvSpPr>
        <p:spPr>
          <a:xfrm>
            <a:off x="147484" y="1730476"/>
            <a:ext cx="4777451" cy="84765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 descr="C:\Users\LG\Downloads\ppt템플릿\icons\015-partn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45" y="2999380"/>
            <a:ext cx="1464309" cy="146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07502" y="1850799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서비스를 원하는 시간대에 원하는 장소에서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받을 수 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325907" y="1827526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 경험이 많은 외국인들을 비롯한 여러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사람들에게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새로운 수입원을 제공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63536" y="4759266"/>
            <a:ext cx="4777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합리적인 가격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 서비스를 주고 받을 수 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7351938" y="4768048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·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서로 도움을 주고 받으면서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</a:t>
            </a:r>
            <a:endParaRPr lang="en-US" altLang="ko-KR" dirty="0">
              <a:highlight>
                <a:srgbClr val="5BD4FF"/>
              </a:highligh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사회 통합에 기여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하는 장이 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445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개발 환경 및 산출물 일정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5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21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개발 환경</a:t>
            </a:r>
          </a:p>
        </p:txBody>
      </p:sp>
      <p:pic>
        <p:nvPicPr>
          <p:cNvPr id="1026" name="Picture 2" descr="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57" y="3133155"/>
            <a:ext cx="1817043" cy="111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91B468-7384-432A-9AF0-5EA44E539136}"/>
              </a:ext>
            </a:extLst>
          </p:cNvPr>
          <p:cNvSpPr/>
          <p:nvPr/>
        </p:nvSpPr>
        <p:spPr>
          <a:xfrm>
            <a:off x="687206" y="1559675"/>
            <a:ext cx="10817588" cy="43962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AutoShape 2" descr="PHP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PHP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PHP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7" name="Picture 9" descr="C:\Users\LG\Desktop\다운로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94" y="4156266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LG\Desktop\KakaoTalk_20180406_1214343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1896397"/>
            <a:ext cx="1581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79" y="2215613"/>
            <a:ext cx="2141838" cy="82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72" y="4579979"/>
            <a:ext cx="1056503" cy="105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898" y="4252837"/>
            <a:ext cx="1302412" cy="121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 descr="ì´ë¯¸ì§ ê²ìê²°ê³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512" y="4818212"/>
            <a:ext cx="2179534" cy="5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4" descr="xampp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4" name="Picture 16" descr="ì´ë¯¸ì§ ê²ìê²°ê³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353" y="1832566"/>
            <a:ext cx="1262191" cy="127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ê´ë ¨ ì´ë¯¸ì§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44" y="3348819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94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E34167D-3DAE-4926-B54C-C9B80F155380}"/>
              </a:ext>
            </a:extLst>
          </p:cNvPr>
          <p:cNvSpPr txBox="1"/>
          <p:nvPr/>
        </p:nvSpPr>
        <p:spPr>
          <a:xfrm>
            <a:off x="4767867" y="3230514"/>
            <a:ext cx="26574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선정 이유 및 배경</a:t>
            </a:r>
            <a:endParaRPr lang="en-US" altLang="ko-KR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9C28B-FE20-4395-BE41-C4A46429BFE7}"/>
              </a:ext>
            </a:extLst>
          </p:cNvPr>
          <p:cNvSpPr txBox="1"/>
          <p:nvPr/>
        </p:nvSpPr>
        <p:spPr>
          <a:xfrm>
            <a:off x="5627449" y="2248439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6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398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019619B-F0D0-4181-8E95-D2FCDFC8F3B7}"/>
              </a:ext>
            </a:extLst>
          </p:cNvPr>
          <p:cNvSpPr/>
          <p:nvPr/>
        </p:nvSpPr>
        <p:spPr>
          <a:xfrm>
            <a:off x="3696511" y="0"/>
            <a:ext cx="8511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2235246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Requirements Development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7F493E-1EDF-40C7-BB2D-20879ED7D72C}"/>
              </a:ext>
            </a:extLst>
          </p:cNvPr>
          <p:cNvCxnSpPr>
            <a:cxnSpLocks/>
            <a:endCxn id="171" idx="6"/>
          </p:cNvCxnSpPr>
          <p:nvPr/>
        </p:nvCxnSpPr>
        <p:spPr>
          <a:xfrm>
            <a:off x="4751526" y="1081255"/>
            <a:ext cx="6543473" cy="286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E4DE1875-7C40-4F75-8050-3D2880229788}"/>
              </a:ext>
            </a:extLst>
          </p:cNvPr>
          <p:cNvSpPr/>
          <p:nvPr/>
        </p:nvSpPr>
        <p:spPr>
          <a:xfrm>
            <a:off x="4732021" y="1015736"/>
            <a:ext cx="142613" cy="142613"/>
          </a:xfrm>
          <a:prstGeom prst="ellipse">
            <a:avLst/>
          </a:prstGeom>
          <a:solidFill>
            <a:srgbClr val="00B0F0"/>
          </a:solidFill>
          <a:ln w="635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E6AA49-9F3C-46EC-A946-65E686F58ED4}"/>
              </a:ext>
            </a:extLst>
          </p:cNvPr>
          <p:cNvSpPr/>
          <p:nvPr/>
        </p:nvSpPr>
        <p:spPr>
          <a:xfrm>
            <a:off x="5373440" y="101573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FAE1770-93CC-470C-BFFD-1901EB869F89}"/>
              </a:ext>
            </a:extLst>
          </p:cNvPr>
          <p:cNvSpPr/>
          <p:nvPr/>
        </p:nvSpPr>
        <p:spPr>
          <a:xfrm>
            <a:off x="6014859" y="1015735"/>
            <a:ext cx="142613" cy="1426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04A9474-7118-460D-9D8D-17566C012734}"/>
              </a:ext>
            </a:extLst>
          </p:cNvPr>
          <p:cNvSpPr/>
          <p:nvPr/>
        </p:nvSpPr>
        <p:spPr>
          <a:xfrm>
            <a:off x="6656278" y="1015735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5A60A6D-B0C2-4EE5-89EA-614D2700BE14}"/>
              </a:ext>
            </a:extLst>
          </p:cNvPr>
          <p:cNvSpPr/>
          <p:nvPr/>
        </p:nvSpPr>
        <p:spPr>
          <a:xfrm>
            <a:off x="7297697" y="101573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011A792-1831-4F58-B111-C59045779B91}"/>
              </a:ext>
            </a:extLst>
          </p:cNvPr>
          <p:cNvSpPr/>
          <p:nvPr/>
        </p:nvSpPr>
        <p:spPr>
          <a:xfrm>
            <a:off x="7939116" y="1015735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8586710" y="1012812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2524F72-5EE2-4CEB-B17B-1698BBBBD02A}"/>
              </a:ext>
            </a:extLst>
          </p:cNvPr>
          <p:cNvSpPr txBox="1"/>
          <p:nvPr/>
        </p:nvSpPr>
        <p:spPr>
          <a:xfrm>
            <a:off x="4529199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A2028F-4F49-44A9-9260-F30102335F2E}"/>
              </a:ext>
            </a:extLst>
          </p:cNvPr>
          <p:cNvSpPr txBox="1"/>
          <p:nvPr/>
        </p:nvSpPr>
        <p:spPr>
          <a:xfrm>
            <a:off x="5191314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7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6FB22F4-DE8B-4519-9DB7-034B5EDC12FD}"/>
              </a:ext>
            </a:extLst>
          </p:cNvPr>
          <p:cNvSpPr txBox="1"/>
          <p:nvPr/>
        </p:nvSpPr>
        <p:spPr>
          <a:xfrm>
            <a:off x="5832733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8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899970-23F8-498D-803E-8DCD4D9573F9}"/>
              </a:ext>
            </a:extLst>
          </p:cNvPr>
          <p:cNvSpPr txBox="1"/>
          <p:nvPr/>
        </p:nvSpPr>
        <p:spPr>
          <a:xfrm>
            <a:off x="6474152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9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9212D1-1632-440D-99A1-7E48DBD0DFE2}"/>
              </a:ext>
            </a:extLst>
          </p:cNvPr>
          <p:cNvSpPr txBox="1"/>
          <p:nvPr/>
        </p:nvSpPr>
        <p:spPr>
          <a:xfrm>
            <a:off x="7115571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10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31D225-332C-4303-B78F-2A3AEC199832}"/>
              </a:ext>
            </a:extLst>
          </p:cNvPr>
          <p:cNvSpPr txBox="1"/>
          <p:nvPr/>
        </p:nvSpPr>
        <p:spPr>
          <a:xfrm>
            <a:off x="7756990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11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8404584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12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산출물 일정</a:t>
            </a: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9228129" y="1012812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9046003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13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9869548" y="1016745"/>
            <a:ext cx="142613" cy="1426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9687422" y="1258491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14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10510967" y="1012812"/>
            <a:ext cx="142613" cy="142613"/>
          </a:xfrm>
          <a:prstGeom prst="ellipse">
            <a:avLst/>
          </a:prstGeom>
          <a:solidFill>
            <a:srgbClr val="00B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10328841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15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43F40F28-8CD3-4644-91BC-796E20749D64}"/>
              </a:ext>
            </a:extLst>
          </p:cNvPr>
          <p:cNvSpPr/>
          <p:nvPr/>
        </p:nvSpPr>
        <p:spPr>
          <a:xfrm>
            <a:off x="11152386" y="1012812"/>
            <a:ext cx="142613" cy="142613"/>
          </a:xfrm>
          <a:prstGeom prst="ellipse">
            <a:avLst/>
          </a:prstGeom>
          <a:solidFill>
            <a:srgbClr val="B5B5B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496E33-D080-410F-961E-09A34C40FC5B}"/>
              </a:ext>
            </a:extLst>
          </p:cNvPr>
          <p:cNvSpPr txBox="1"/>
          <p:nvPr/>
        </p:nvSpPr>
        <p:spPr>
          <a:xfrm>
            <a:off x="10970260" y="1254558"/>
            <a:ext cx="50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16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2855237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Procurement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3475229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Design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4095221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Sub system Engineering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4715213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Integration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213342" y="5335205"/>
            <a:ext cx="37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Validation &amp; Verification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오각형 23"/>
          <p:cNvSpPr/>
          <p:nvPr/>
        </p:nvSpPr>
        <p:spPr>
          <a:xfrm>
            <a:off x="4732021" y="2199561"/>
            <a:ext cx="2088181" cy="38277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오각형 179"/>
          <p:cNvSpPr/>
          <p:nvPr/>
        </p:nvSpPr>
        <p:spPr>
          <a:xfrm>
            <a:off x="5850934" y="2805568"/>
            <a:ext cx="1589375" cy="39583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오각형 183"/>
          <p:cNvSpPr/>
          <p:nvPr/>
        </p:nvSpPr>
        <p:spPr>
          <a:xfrm>
            <a:off x="5850935" y="3428573"/>
            <a:ext cx="2230794" cy="382772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오각형 184"/>
          <p:cNvSpPr/>
          <p:nvPr/>
        </p:nvSpPr>
        <p:spPr>
          <a:xfrm>
            <a:off x="6656278" y="4034580"/>
            <a:ext cx="2571851" cy="386705"/>
          </a:xfrm>
          <a:prstGeom prst="homePlate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오각형 185"/>
          <p:cNvSpPr/>
          <p:nvPr/>
        </p:nvSpPr>
        <p:spPr>
          <a:xfrm>
            <a:off x="7939116" y="4644520"/>
            <a:ext cx="1930432" cy="386705"/>
          </a:xfrm>
          <a:prstGeom prst="homePlate">
            <a:avLst/>
          </a:prstGeom>
          <a:solidFill>
            <a:srgbClr val="B5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각형 186"/>
          <p:cNvSpPr/>
          <p:nvPr/>
        </p:nvSpPr>
        <p:spPr>
          <a:xfrm>
            <a:off x="8671052" y="5250587"/>
            <a:ext cx="2006410" cy="45294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6769560" y="1564315"/>
            <a:ext cx="0" cy="868965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8005693" y="1623890"/>
            <a:ext cx="12240" cy="1978668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10645549" y="1615244"/>
            <a:ext cx="6120" cy="3846084"/>
          </a:xfrm>
          <a:prstGeom prst="line">
            <a:avLst/>
          </a:prstGeom>
          <a:ln>
            <a:solidFill>
              <a:srgbClr val="00B0F0"/>
            </a:solidFill>
            <a:prstDash val="lgDashDot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4218621" y="2195850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6                       9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5452257" y="3445724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8                        11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6418415" y="4043266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9                              13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8157457" y="5292391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12                   15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5129402" y="2809501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8              10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4E1E84-3514-45AD-ABAF-063A1F543280}"/>
              </a:ext>
            </a:extLst>
          </p:cNvPr>
          <p:cNvSpPr txBox="1"/>
          <p:nvPr/>
        </p:nvSpPr>
        <p:spPr>
          <a:xfrm>
            <a:off x="7374631" y="4660370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11                  14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D3A2AB-9932-4E7E-9B8A-D4C7A53F9F50}"/>
              </a:ext>
            </a:extLst>
          </p:cNvPr>
          <p:cNvSpPr txBox="1"/>
          <p:nvPr/>
        </p:nvSpPr>
        <p:spPr>
          <a:xfrm>
            <a:off x="4628122" y="554466"/>
            <a:ext cx="74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Week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092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019619B-F0D0-4181-8E95-D2FCDFC8F3B7}"/>
              </a:ext>
            </a:extLst>
          </p:cNvPr>
          <p:cNvSpPr/>
          <p:nvPr/>
        </p:nvSpPr>
        <p:spPr>
          <a:xfrm>
            <a:off x="3319849" y="0"/>
            <a:ext cx="8872151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7BF554B-0320-417C-838F-D5BDF37A77D9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145372E-BE1A-45D9-88A8-F8BA46588B05}"/>
              </a:ext>
            </a:extLst>
          </p:cNvPr>
          <p:cNvSpPr txBox="1"/>
          <p:nvPr/>
        </p:nvSpPr>
        <p:spPr>
          <a:xfrm>
            <a:off x="466928" y="554466"/>
            <a:ext cx="3229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References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4075" y="1400433"/>
            <a:ext cx="816369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			  		         	  	  </a:t>
            </a:r>
            <a:endParaRPr lang="en-US" altLang="ko-KR" dirty="0">
              <a:hlinkClick r:id="rId3"/>
            </a:endParaRPr>
          </a:p>
          <a:p>
            <a:r>
              <a:rPr lang="en-US" altLang="ko-KR" sz="1600" dirty="0">
                <a:hlinkClick r:id="rId3"/>
              </a:rPr>
              <a:t>http://www.index.go.kr/potal/main/EachDtlPageDetail.do?idx_cd=2756</a:t>
            </a:r>
            <a:endParaRPr lang="en-US" altLang="ko-KR" sz="1600" dirty="0"/>
          </a:p>
          <a:p>
            <a:r>
              <a:rPr lang="en-US" altLang="ko-KR" dirty="0"/>
              <a:t>		  		         	  	  </a:t>
            </a:r>
          </a:p>
          <a:p>
            <a:endParaRPr lang="en-US" altLang="ko-KR" sz="1600" dirty="0">
              <a:hlinkClick r:id="rId4"/>
            </a:endParaRPr>
          </a:p>
          <a:p>
            <a:r>
              <a:rPr lang="en-US" altLang="ko-KR" sz="1600" dirty="0">
                <a:hlinkClick r:id="rId4"/>
              </a:rPr>
              <a:t>https://www.hikorea.go.kr/pt/InfoDetailR_kr.pt?catSeq=&amp;categoryId=24&amp;parentId=1109&amp;showMenuId=102</a:t>
            </a:r>
            <a:endParaRPr lang="en-US" altLang="ko-KR" sz="1600" dirty="0"/>
          </a:p>
          <a:p>
            <a:r>
              <a:rPr lang="en-US" altLang="ko-KR" dirty="0"/>
              <a:t>	  		         	  	  	</a:t>
            </a:r>
            <a:endParaRPr lang="en-US" altLang="ko-KR" sz="1600" dirty="0"/>
          </a:p>
          <a:p>
            <a:endParaRPr lang="en-US" altLang="ko-KR" sz="1600" dirty="0">
              <a:hlinkClick r:id="rId5"/>
            </a:endParaRPr>
          </a:p>
          <a:p>
            <a:endParaRPr lang="en-US" altLang="ko-KR" sz="1600" dirty="0">
              <a:hlinkClick r:id="rId5"/>
            </a:endParaRPr>
          </a:p>
          <a:p>
            <a:r>
              <a:rPr lang="en-US" altLang="ko-KR" sz="1600" dirty="0">
                <a:hlinkClick r:id="rId5"/>
              </a:rPr>
              <a:t>http://www.suwonmcs.com/</a:t>
            </a:r>
            <a:endParaRPr lang="en-US" altLang="ko-KR" sz="1600" dirty="0"/>
          </a:p>
          <a:p>
            <a:r>
              <a:rPr lang="en-US" altLang="ko-KR" sz="1600" dirty="0">
                <a:hlinkClick r:id="rId6"/>
              </a:rPr>
              <a:t>http://www.hsbluebird.or.kr/error/expire145864.html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https://soomgo.com/?utm_source=naver&amp;utm_medium=brandsearch&amp;utm_campaign=title&amp;utm_content=pc_bs_naver&amp;NaPm=ct%3Djfncs440%7Cci%3D0uvb0022SanogEqbpKKU%7Ctr%3Dbrnd%7Chk%3Dd6b0b10018ed5d57d901a6379703940ee6a99659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66928" y="1202724"/>
            <a:ext cx="254549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4 &gt;</a:t>
            </a: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       </a:t>
            </a:r>
          </a:p>
          <a:p>
            <a:pPr algn="r"/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법무부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e-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나라지표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8 &gt;</a:t>
            </a: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  </a:t>
            </a:r>
          </a:p>
          <a:p>
            <a:pPr algn="r"/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외국인 종합 안내 센터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 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9 &gt;</a:t>
            </a: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 </a:t>
            </a:r>
          </a:p>
          <a:p>
            <a:pPr algn="r"/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수원시 외국인복지센터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r>
              <a:rPr lang="ko-KR" altLang="en-US" sz="1600" dirty="0" err="1">
                <a:latin typeface="210 맨발의청춘 L" pitchFamily="18" charset="-127"/>
                <a:ea typeface="210 맨발의청춘 L" pitchFamily="18" charset="-127"/>
              </a:rPr>
              <a:t>화성시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 외국인 복지센터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슬라이드</a:t>
            </a:r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10 &gt;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 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pPr algn="r"/>
            <a:r>
              <a:rPr lang="en-US" altLang="ko-KR" sz="1600" dirty="0">
                <a:latin typeface="210 맨발의청춘 L" pitchFamily="18" charset="-127"/>
                <a:ea typeface="210 맨발의청춘 L" pitchFamily="18" charset="-127"/>
              </a:rPr>
              <a:t>  </a:t>
            </a:r>
            <a:r>
              <a:rPr lang="ko-KR" altLang="en-US" sz="1600" dirty="0">
                <a:latin typeface="210 맨발의청춘 L" pitchFamily="18" charset="-127"/>
                <a:ea typeface="210 맨발의청춘 L" pitchFamily="18" charset="-127"/>
              </a:rPr>
              <a:t>숨고</a:t>
            </a:r>
            <a:endParaRPr lang="en-US" altLang="ko-KR" sz="1600" dirty="0">
              <a:latin typeface="210 맨발의청춘 L" pitchFamily="18" charset="-127"/>
              <a:ea typeface="210 맨발의청춘 L" pitchFamily="18" charset="-127"/>
            </a:endParaRPr>
          </a:p>
          <a:p>
            <a:r>
              <a:rPr lang="en-US" altLang="ko-KR" sz="2800" dirty="0"/>
              <a:t>	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065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BF0B9E-8B65-44E0-B13D-0F7D1936A549}"/>
              </a:ext>
            </a:extLst>
          </p:cNvPr>
          <p:cNvSpPr/>
          <p:nvPr/>
        </p:nvSpPr>
        <p:spPr>
          <a:xfrm>
            <a:off x="8095" y="1392494"/>
            <a:ext cx="12192000" cy="50277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22C600-F3B8-4623-A382-192596A1BE46}"/>
              </a:ext>
            </a:extLst>
          </p:cNvPr>
          <p:cNvSpPr/>
          <p:nvPr/>
        </p:nvSpPr>
        <p:spPr>
          <a:xfrm>
            <a:off x="6483" y="1620661"/>
            <a:ext cx="12192000" cy="4605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198BF9-B46D-4404-B107-D1A3497EC24F}"/>
              </a:ext>
            </a:extLst>
          </p:cNvPr>
          <p:cNvSpPr/>
          <p:nvPr/>
        </p:nvSpPr>
        <p:spPr>
          <a:xfrm>
            <a:off x="-9833" y="1258754"/>
            <a:ext cx="12192000" cy="5355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배경 </a:t>
            </a: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072145"/>
              </p:ext>
            </p:extLst>
          </p:nvPr>
        </p:nvGraphicFramePr>
        <p:xfrm>
          <a:off x="2754929" y="1654042"/>
          <a:ext cx="7559278" cy="4110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6ED6A9-FA3E-4F7E-B428-1BBCCC8EF89F}"/>
              </a:ext>
            </a:extLst>
          </p:cNvPr>
          <p:cNvSpPr txBox="1"/>
          <p:nvPr/>
        </p:nvSpPr>
        <p:spPr>
          <a:xfrm>
            <a:off x="2940331" y="5764801"/>
            <a:ext cx="71884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1998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년도 부터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2016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년도 까지 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565% </a:t>
            </a:r>
            <a:r>
              <a:rPr lang="ko-KR" altLang="en-US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증가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</a:p>
        </p:txBody>
      </p:sp>
      <p:sp>
        <p:nvSpPr>
          <p:cNvPr id="12" name="오른쪽 화살표 11"/>
          <p:cNvSpPr/>
          <p:nvPr/>
        </p:nvSpPr>
        <p:spPr>
          <a:xfrm rot="20457178">
            <a:off x="4191157" y="3398029"/>
            <a:ext cx="4983891" cy="5025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6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198BF9-B46D-4404-B107-D1A3497EC24F}"/>
              </a:ext>
            </a:extLst>
          </p:cNvPr>
          <p:cNvSpPr/>
          <p:nvPr/>
        </p:nvSpPr>
        <p:spPr>
          <a:xfrm>
            <a:off x="0" y="1258754"/>
            <a:ext cx="12192000" cy="53555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49">
            <a:extLst>
              <a:ext uri="{FF2B5EF4-FFF2-40B4-BE49-F238E27FC236}">
                <a16:creationId xmlns:a16="http://schemas.microsoft.com/office/drawing/2014/main" id="{B093A153-6C35-49E4-AA4F-F73E3FDD7CAE}"/>
              </a:ext>
            </a:extLst>
          </p:cNvPr>
          <p:cNvSpPr/>
          <p:nvPr/>
        </p:nvSpPr>
        <p:spPr>
          <a:xfrm>
            <a:off x="5398837" y="1449421"/>
            <a:ext cx="1420238" cy="3978613"/>
          </a:xfrm>
          <a:prstGeom prst="downArrow">
            <a:avLst>
              <a:gd name="adj1" fmla="val 50000"/>
              <a:gd name="adj2" fmla="val 2671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A767A2F-5411-41AC-84C0-D8721C372420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FE5C1D-DC2F-4A91-8B65-C5E14C209738}"/>
              </a:ext>
            </a:extLst>
          </p:cNvPr>
          <p:cNvSpPr txBox="1"/>
          <p:nvPr/>
        </p:nvSpPr>
        <p:spPr>
          <a:xfrm>
            <a:off x="466927" y="554466"/>
            <a:ext cx="412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배경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C88227-DB9F-4E49-B75C-651BC4676F77}"/>
              </a:ext>
            </a:extLst>
          </p:cNvPr>
          <p:cNvSpPr/>
          <p:nvPr/>
        </p:nvSpPr>
        <p:spPr>
          <a:xfrm>
            <a:off x="3948895" y="1712072"/>
            <a:ext cx="4349309" cy="662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CFE77C-675E-4249-8068-EB8FE8BB146D}"/>
              </a:ext>
            </a:extLst>
          </p:cNvPr>
          <p:cNvSpPr/>
          <p:nvPr/>
        </p:nvSpPr>
        <p:spPr>
          <a:xfrm>
            <a:off x="3948894" y="2547774"/>
            <a:ext cx="4349309" cy="662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C7CF01-5C96-4C3D-962F-B93D84E91C1D}"/>
              </a:ext>
            </a:extLst>
          </p:cNvPr>
          <p:cNvSpPr/>
          <p:nvPr/>
        </p:nvSpPr>
        <p:spPr>
          <a:xfrm>
            <a:off x="3948894" y="3386619"/>
            <a:ext cx="4349309" cy="662550"/>
          </a:xfrm>
          <a:prstGeom prst="rect">
            <a:avLst/>
          </a:prstGeom>
          <a:solidFill>
            <a:srgbClr val="9DC3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7726B3-E00D-402B-891C-E26BC07A6CF8}"/>
              </a:ext>
            </a:extLst>
          </p:cNvPr>
          <p:cNvSpPr/>
          <p:nvPr/>
        </p:nvSpPr>
        <p:spPr>
          <a:xfrm>
            <a:off x="3948893" y="4229255"/>
            <a:ext cx="4349309" cy="662550"/>
          </a:xfrm>
          <a:prstGeom prst="rect">
            <a:avLst/>
          </a:prstGeom>
          <a:solidFill>
            <a:srgbClr val="9DC3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64BAFE-B37F-4434-916E-33F7804B9409}"/>
              </a:ext>
            </a:extLst>
          </p:cNvPr>
          <p:cNvSpPr txBox="1"/>
          <p:nvPr/>
        </p:nvSpPr>
        <p:spPr>
          <a:xfrm>
            <a:off x="3471072" y="1843486"/>
            <a:ext cx="530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한국어 구사의 어려움 </a:t>
            </a:r>
            <a:endParaRPr lang="ko-KR" alt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1A540F-325F-433F-9DF9-8C68F7A7C34E}"/>
              </a:ext>
            </a:extLst>
          </p:cNvPr>
          <p:cNvSpPr txBox="1"/>
          <p:nvPr/>
        </p:nvSpPr>
        <p:spPr>
          <a:xfrm>
            <a:off x="4101817" y="2681975"/>
            <a:ext cx="397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출장 도움 서비스 미비</a:t>
            </a:r>
            <a:endParaRPr lang="ko-KR" altLang="en-US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2E0F48-CFF6-4F5F-B0D5-F753298CCF9C}"/>
              </a:ext>
            </a:extLst>
          </p:cNvPr>
          <p:cNvSpPr txBox="1"/>
          <p:nvPr/>
        </p:nvSpPr>
        <p:spPr>
          <a:xfrm>
            <a:off x="3910619" y="3493848"/>
            <a:ext cx="4443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관련 지식 있는 인맥 부족</a:t>
            </a:r>
            <a:endParaRPr lang="ko-KR" alt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CC95B5-543D-4D3B-B140-A4260C38645A}"/>
              </a:ext>
            </a:extLst>
          </p:cNvPr>
          <p:cNvSpPr txBox="1"/>
          <p:nvPr/>
        </p:nvSpPr>
        <p:spPr>
          <a:xfrm>
            <a:off x="4101817" y="4375864"/>
            <a:ext cx="397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사설 업체의 과도한 가격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ED6A9-FA3E-4F7E-B428-1BBCCC8EF89F}"/>
              </a:ext>
            </a:extLst>
          </p:cNvPr>
          <p:cNvSpPr txBox="1"/>
          <p:nvPr/>
        </p:nvSpPr>
        <p:spPr>
          <a:xfrm>
            <a:off x="2496885" y="5430395"/>
            <a:ext cx="71884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경험과 한국어가 부족한 외국인들은 일상적인 일에도 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도움을 받는데 시간적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공간적 제약이 따른다</a:t>
            </a:r>
            <a:r>
              <a:rPr lang="en-US" altLang="ko-KR" sz="2400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400" dirty="0">
              <a:highlight>
                <a:srgbClr val="5BD4FF"/>
              </a:highligh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112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8CF0AF-C424-4738-978D-91B6AF3BEC7B}"/>
              </a:ext>
            </a:extLst>
          </p:cNvPr>
          <p:cNvSpPr/>
          <p:nvPr/>
        </p:nvSpPr>
        <p:spPr>
          <a:xfrm>
            <a:off x="0" y="1305542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235F17-3491-4937-8CD4-96F5C42313A4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2A5B85-4AEF-4E45-904B-14605F532D5C}"/>
              </a:ext>
            </a:extLst>
          </p:cNvPr>
          <p:cNvSpPr txBox="1"/>
          <p:nvPr/>
        </p:nvSpPr>
        <p:spPr>
          <a:xfrm>
            <a:off x="466927" y="554466"/>
            <a:ext cx="398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Idea</a:t>
            </a:r>
            <a:endParaRPr lang="ko-KR" altLang="en-US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3AC3266-E5D4-43B3-88F1-9260BB199B04}"/>
              </a:ext>
            </a:extLst>
          </p:cNvPr>
          <p:cNvCxnSpPr>
            <a:cxnSpLocks/>
          </p:cNvCxnSpPr>
          <p:nvPr/>
        </p:nvCxnSpPr>
        <p:spPr>
          <a:xfrm>
            <a:off x="4318436" y="2558462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9186DA02-B098-4DEC-9609-CBB3E054CABC}"/>
              </a:ext>
            </a:extLst>
          </p:cNvPr>
          <p:cNvSpPr/>
          <p:nvPr/>
        </p:nvSpPr>
        <p:spPr>
          <a:xfrm>
            <a:off x="4729863" y="2979716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CD2BE10-FE7A-470F-9993-7C890C871621}"/>
              </a:ext>
            </a:extLst>
          </p:cNvPr>
          <p:cNvCxnSpPr>
            <a:cxnSpLocks/>
          </p:cNvCxnSpPr>
          <p:nvPr/>
        </p:nvCxnSpPr>
        <p:spPr>
          <a:xfrm>
            <a:off x="7383614" y="4156681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3D85F84F-9FE3-46AE-B1C9-A528E2753BC8}"/>
              </a:ext>
            </a:extLst>
          </p:cNvPr>
          <p:cNvSpPr/>
          <p:nvPr/>
        </p:nvSpPr>
        <p:spPr>
          <a:xfrm>
            <a:off x="7359182" y="4113404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180E221-2526-4FDF-9CE9-28DE79A64595}"/>
              </a:ext>
            </a:extLst>
          </p:cNvPr>
          <p:cNvSpPr/>
          <p:nvPr/>
        </p:nvSpPr>
        <p:spPr>
          <a:xfrm>
            <a:off x="7237826" y="4608931"/>
            <a:ext cx="4652039" cy="102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6DD25A-551F-40BD-BB26-F2E670531646}"/>
              </a:ext>
            </a:extLst>
          </p:cNvPr>
          <p:cNvSpPr txBox="1"/>
          <p:nvPr/>
        </p:nvSpPr>
        <p:spPr>
          <a:xfrm>
            <a:off x="7335739" y="4691595"/>
            <a:ext cx="445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한국 경험이 많은 외국인이 같은 외국인을 도울 수도 있지 않을까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1332CA5-3088-4F5F-94FF-02A2B807856A}"/>
              </a:ext>
            </a:extLst>
          </p:cNvPr>
          <p:cNvCxnSpPr>
            <a:cxnSpLocks/>
          </p:cNvCxnSpPr>
          <p:nvPr/>
        </p:nvCxnSpPr>
        <p:spPr>
          <a:xfrm flipH="1">
            <a:off x="4241721" y="4148390"/>
            <a:ext cx="569518" cy="48205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EEEB397-5B6B-4466-94C4-C4B7D31071D5}"/>
              </a:ext>
            </a:extLst>
          </p:cNvPr>
          <p:cNvSpPr/>
          <p:nvPr/>
        </p:nvSpPr>
        <p:spPr>
          <a:xfrm flipH="1">
            <a:off x="4709789" y="4105113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465A7F-A61F-4BA3-B114-C45251D28020}"/>
              </a:ext>
            </a:extLst>
          </p:cNvPr>
          <p:cNvSpPr/>
          <p:nvPr/>
        </p:nvSpPr>
        <p:spPr>
          <a:xfrm flipH="1">
            <a:off x="147482" y="4616224"/>
            <a:ext cx="4893505" cy="9324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F05FC2-D695-49B8-AB8D-35BBDE803E43}"/>
              </a:ext>
            </a:extLst>
          </p:cNvPr>
          <p:cNvSpPr/>
          <p:nvPr/>
        </p:nvSpPr>
        <p:spPr>
          <a:xfrm flipH="1">
            <a:off x="7237822" y="1725892"/>
            <a:ext cx="4652039" cy="849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8016404-C182-44F7-B264-784A54A5FA42}"/>
              </a:ext>
            </a:extLst>
          </p:cNvPr>
          <p:cNvCxnSpPr>
            <a:cxnSpLocks/>
          </p:cNvCxnSpPr>
          <p:nvPr/>
        </p:nvCxnSpPr>
        <p:spPr>
          <a:xfrm flipH="1">
            <a:off x="7351938" y="2578127"/>
            <a:ext cx="511278" cy="519033"/>
          </a:xfrm>
          <a:prstGeom prst="line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4744299-447C-4EC6-9975-84FFFDAEA219}"/>
              </a:ext>
            </a:extLst>
          </p:cNvPr>
          <p:cNvSpPr/>
          <p:nvPr/>
        </p:nvSpPr>
        <p:spPr>
          <a:xfrm flipH="1">
            <a:off x="7325907" y="2999381"/>
            <a:ext cx="125882" cy="125882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9C5-1646-4A6F-B671-1BC6CD2A0553}"/>
              </a:ext>
            </a:extLst>
          </p:cNvPr>
          <p:cNvSpPr/>
          <p:nvPr/>
        </p:nvSpPr>
        <p:spPr>
          <a:xfrm>
            <a:off x="147484" y="1730476"/>
            <a:ext cx="4777451" cy="84765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836050-80EC-473D-BD32-4D0D18667270}"/>
              </a:ext>
            </a:extLst>
          </p:cNvPr>
          <p:cNvSpPr/>
          <p:nvPr/>
        </p:nvSpPr>
        <p:spPr>
          <a:xfrm>
            <a:off x="207502" y="1850799"/>
            <a:ext cx="4777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서비스를 직접 요청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하도록 하는 것은 어떨까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2D845A-6EE0-4263-A3D9-20D5C759BD1B}"/>
              </a:ext>
            </a:extLst>
          </p:cNvPr>
          <p:cNvSpPr txBox="1"/>
          <p:nvPr/>
        </p:nvSpPr>
        <p:spPr>
          <a:xfrm>
            <a:off x="162766" y="4770253"/>
            <a:ext cx="492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시간대에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서비스를 제공 받도록 하는 것은 어떨까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444CF9-3AAC-48F5-90F4-490A37F2ED04}"/>
              </a:ext>
            </a:extLst>
          </p:cNvPr>
          <p:cNvSpPr txBox="1"/>
          <p:nvPr/>
        </p:nvSpPr>
        <p:spPr>
          <a:xfrm>
            <a:off x="7285876" y="1838876"/>
            <a:ext cx="4635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외국인이  </a:t>
            </a:r>
            <a:r>
              <a:rPr lang="ko-KR" altLang="en-US" dirty="0">
                <a:highlight>
                  <a:srgbClr val="5BD4FF"/>
                </a:highlight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자신이 원하는 곳에서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서비스를 제공 받도록 하는 것은 어떨까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  <a:endParaRPr lang="ko-KR" altLang="en-US" dirty="0"/>
          </a:p>
        </p:txBody>
      </p:sp>
      <p:pic>
        <p:nvPicPr>
          <p:cNvPr id="1026" name="Picture 2" descr="C:\Users\LG\Downloads\ppt템플릿\809494-business\png\026-question-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09" y="2755184"/>
            <a:ext cx="1901982" cy="209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91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544FA0-4F3A-46D2-9D5F-6277D21A6A85}"/>
              </a:ext>
            </a:extLst>
          </p:cNvPr>
          <p:cNvSpPr txBox="1"/>
          <p:nvPr/>
        </p:nvSpPr>
        <p:spPr>
          <a:xfrm>
            <a:off x="4777595" y="3531150"/>
            <a:ext cx="265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ko-KR" altLang="en-US" sz="4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시장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F0B37-D39A-4771-88AD-0EDB18C95D37}"/>
              </a:ext>
            </a:extLst>
          </p:cNvPr>
          <p:cNvSpPr txBox="1"/>
          <p:nvPr/>
        </p:nvSpPr>
        <p:spPr>
          <a:xfrm>
            <a:off x="5637177" y="2315609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altLang="ko-KR" sz="7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31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외국인 종합 안내 센터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1345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04" y="1559459"/>
            <a:ext cx="7489890" cy="4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2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679E9BB-508B-4D6E-A811-16EFD02CC715}"/>
              </a:ext>
            </a:extLst>
          </p:cNvPr>
          <p:cNvCxnSpPr>
            <a:cxnSpLocks/>
          </p:cNvCxnSpPr>
          <p:nvPr/>
        </p:nvCxnSpPr>
        <p:spPr>
          <a:xfrm>
            <a:off x="398834" y="437739"/>
            <a:ext cx="1177047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6E459A-4758-43F0-B5EB-02ECEC5A0709}"/>
              </a:ext>
            </a:extLst>
          </p:cNvPr>
          <p:cNvSpPr txBox="1"/>
          <p:nvPr/>
        </p:nvSpPr>
        <p:spPr>
          <a:xfrm>
            <a:off x="466927" y="554466"/>
            <a:ext cx="799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시장 분석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–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 서비스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 </a:t>
            </a:r>
            <a:r>
              <a:rPr lang="ko-KR" altLang="en-US" sz="24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지자체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별 외국인도움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복지 센터</a:t>
            </a:r>
            <a:endParaRPr lang="en-US" altLang="ko-KR" sz="2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6CF6F-0565-4915-9783-7DF9AE644C6C}"/>
              </a:ext>
            </a:extLst>
          </p:cNvPr>
          <p:cNvSpPr/>
          <p:nvPr/>
        </p:nvSpPr>
        <p:spPr>
          <a:xfrm>
            <a:off x="12146" y="1559458"/>
            <a:ext cx="12192000" cy="4868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34" y="1821439"/>
            <a:ext cx="4966207" cy="451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46" y="1271725"/>
            <a:ext cx="3188337" cy="309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20" y="4500979"/>
            <a:ext cx="2451278" cy="1833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26" y="3349240"/>
            <a:ext cx="3656419" cy="2037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9160" y="1513662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↓ 수원시외국인복지센터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22002" y="2511992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← </a:t>
            </a:r>
            <a:r>
              <a:rPr lang="ko-KR" altLang="en-US" sz="1400" dirty="0" err="1">
                <a:latin typeface="210 맨발의청춘 L" pitchFamily="18" charset="-127"/>
                <a:ea typeface="210 맨발의청춘 L" pitchFamily="18" charset="-127"/>
              </a:rPr>
              <a:t>화성시외국인복지센터</a:t>
            </a:r>
            <a:endParaRPr lang="ko-KR" altLang="en-US" sz="1400" dirty="0"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88839" y="5489451"/>
            <a:ext cx="42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210 맨발의청춘 L" pitchFamily="18" charset="-127"/>
                <a:ea typeface="210 맨발의청춘 L" pitchFamily="18" charset="-127"/>
              </a:rPr>
              <a:t>↑경주외국인도움센터</a:t>
            </a:r>
          </a:p>
        </p:txBody>
      </p:sp>
    </p:spTree>
    <p:extLst>
      <p:ext uri="{BB962C8B-B14F-4D97-AF65-F5344CB8AC3E}">
        <p14:creationId xmlns:p14="http://schemas.microsoft.com/office/powerpoint/2010/main" val="20406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Words>1324</Words>
  <Application>Microsoft Office PowerPoint</Application>
  <PresentationFormat>와이드스크린</PresentationFormat>
  <Paragraphs>389</Paragraphs>
  <Slides>31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210 맨발의청춘 L</vt:lpstr>
      <vt:lpstr>Arial</vt:lpstr>
      <vt:lpstr>08서울남산체 EB</vt:lpstr>
      <vt:lpstr>210 맨발의청춘 R</vt:lpstr>
      <vt:lpstr>Impact</vt:lpstr>
      <vt:lpstr>210 맨발의청춘 B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Jaesuk Byun</cp:lastModifiedBy>
  <cp:revision>954</cp:revision>
  <dcterms:created xsi:type="dcterms:W3CDTF">2017-10-10T15:10:16Z</dcterms:created>
  <dcterms:modified xsi:type="dcterms:W3CDTF">2018-04-07T07:58:57Z</dcterms:modified>
</cp:coreProperties>
</file>