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8" r:id="rId4"/>
    <p:sldId id="368" r:id="rId5"/>
    <p:sldId id="369" r:id="rId6"/>
    <p:sldId id="385" r:id="rId7"/>
    <p:sldId id="320" r:id="rId8"/>
    <p:sldId id="378" r:id="rId9"/>
    <p:sldId id="384" r:id="rId10"/>
    <p:sldId id="381" r:id="rId11"/>
    <p:sldId id="388" r:id="rId12"/>
    <p:sldId id="387" r:id="rId13"/>
    <p:sldId id="393" r:id="rId14"/>
    <p:sldId id="391" r:id="rId15"/>
  </p:sldIdLst>
  <p:sldSz cx="12192000" cy="6858000"/>
  <p:notesSz cx="6858000" cy="9144000"/>
  <p:embeddedFontLst>
    <p:embeddedFont>
      <p:font typeface="210 맨발의청춘 L" pitchFamily="18" charset="-127"/>
      <p:regular r:id="rId17"/>
    </p:embeddedFont>
    <p:embeddedFont>
      <p:font typeface="210 맨발의청춘 R" pitchFamily="18" charset="-127"/>
      <p:regular r:id="rId18"/>
    </p:embeddedFont>
    <p:embeddedFont>
      <p:font typeface="Impact" pitchFamily="34" charset="0"/>
      <p:regular r:id="rId19"/>
    </p:embeddedFont>
    <p:embeddedFont>
      <p:font typeface="맑은 고딕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5BD4FF"/>
    <a:srgbClr val="F2F2F2"/>
    <a:srgbClr val="ADB9CA"/>
    <a:srgbClr val="B2CBF0"/>
    <a:srgbClr val="2DC8FF"/>
    <a:srgbClr val="6A8ED0"/>
    <a:srgbClr val="9DC3E6"/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2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&lt; </a:t>
            </a:r>
            <a:r>
              <a:rPr lang="ko-KR" altLang="en-US" sz="2400" dirty="0" smtClean="0">
                <a:latin typeface="210 맨발의청춘 L" pitchFamily="18" charset="-127"/>
                <a:ea typeface="210 맨발의청춘 L" pitchFamily="18" charset="-127"/>
              </a:rPr>
              <a:t>연도별 체류 외국인 </a:t>
            </a:r>
            <a:r>
              <a:rPr lang="en-US" altLang="ko-KR" sz="2400" dirty="0" smtClean="0">
                <a:latin typeface="210 맨발의청춘 L" pitchFamily="18" charset="-127"/>
                <a:ea typeface="210 맨발의청춘 L" pitchFamily="18" charset="-127"/>
              </a:rPr>
              <a:t>&gt;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체류외국인</c:v>
                </c:pt>
              </c:strCache>
            </c:strRef>
          </c:tx>
          <c:invertIfNegative val="0"/>
          <c:cat>
            <c:numRef>
              <c:f>Sheet1!$F$50:$X$50</c:f>
              <c:numCache>
                <c:formatCode>General</c:formatCode>
                <c:ptCount val="19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</c:numCache>
            </c:numRef>
          </c:cat>
          <c:val>
            <c:numRef>
              <c:f>Sheet1!$F$51:$X$51</c:f>
              <c:numCache>
                <c:formatCode>#,##0</c:formatCode>
                <c:ptCount val="19"/>
                <c:pt idx="0">
                  <c:v>308339</c:v>
                </c:pt>
                <c:pt idx="1">
                  <c:v>381116</c:v>
                </c:pt>
                <c:pt idx="2">
                  <c:v>491324</c:v>
                </c:pt>
                <c:pt idx="3">
                  <c:v>566835</c:v>
                </c:pt>
                <c:pt idx="4">
                  <c:v>629006</c:v>
                </c:pt>
                <c:pt idx="5">
                  <c:v>678687</c:v>
                </c:pt>
                <c:pt idx="6">
                  <c:v>750873</c:v>
                </c:pt>
                <c:pt idx="7">
                  <c:v>747467</c:v>
                </c:pt>
                <c:pt idx="8">
                  <c:v>910149</c:v>
                </c:pt>
                <c:pt idx="9">
                  <c:v>1066273</c:v>
                </c:pt>
                <c:pt idx="10">
                  <c:v>1158866</c:v>
                </c:pt>
                <c:pt idx="11">
                  <c:v>1168477</c:v>
                </c:pt>
                <c:pt idx="12">
                  <c:v>1261415</c:v>
                </c:pt>
                <c:pt idx="13">
                  <c:v>1395077</c:v>
                </c:pt>
                <c:pt idx="14">
                  <c:v>1445103</c:v>
                </c:pt>
                <c:pt idx="15">
                  <c:v>1576034</c:v>
                </c:pt>
                <c:pt idx="16">
                  <c:v>1797618</c:v>
                </c:pt>
                <c:pt idx="17">
                  <c:v>1899519</c:v>
                </c:pt>
                <c:pt idx="18">
                  <c:v>2049441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354752"/>
        <c:axId val="2519552"/>
      </c:barChart>
      <c:catAx>
        <c:axId val="16135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2519552"/>
        <c:crosses val="autoZero"/>
        <c:auto val="1"/>
        <c:lblAlgn val="ctr"/>
        <c:lblOffset val="100"/>
        <c:noMultiLvlLbl val="0"/>
      </c:catAx>
      <c:valAx>
        <c:axId val="251955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16135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023A-9ACB-4F82-B3B5-0CF7D061F773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AC6D-E0FE-4069-B5EF-5E0A2A59B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Week</a:t>
            </a:r>
            <a:r>
              <a:rPr lang="ko-KR" altLang="en-US" dirty="0" smtClean="0"/>
              <a:t>이라는 말 적어놓기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Week</a:t>
            </a:r>
            <a:r>
              <a:rPr lang="ko-KR" altLang="en-US" dirty="0" smtClean="0"/>
              <a:t>이라는 말 적어놓기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F25FDA-6D2D-4F93-8D98-C7B08343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0E10C79-757B-42C9-B3A0-DFDDE665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79876C-FDB1-4B70-BB44-818CC76C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596-B0FD-4898-9F87-4A69FD79005D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DCEB012-9B01-467E-860B-61C76361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CAA90C-267F-48AD-A12D-5AD559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5D2A2E0-19EE-4539-9984-2ACBCB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D2B1D81-C146-4C54-9352-01C2EB9F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F9DF1C-2920-4AE5-BA49-874B072B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596-B0FD-4898-9F87-4A69FD79005D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332D40-5873-42EE-B4E7-7E2DDDB1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40AB7F-84E8-49B4-9924-52A89C84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x.go.kr/potal/main/EachDtlPageDetail.do?idx_cd=275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sbluebird.or.kr/error/expire145864.html" TargetMode="External"/><Relationship Id="rId5" Type="http://schemas.openxmlformats.org/officeDocument/2006/relationships/hyperlink" Target="http://www.suwonmcs.com/" TargetMode="External"/><Relationship Id="rId4" Type="http://schemas.openxmlformats.org/officeDocument/2006/relationships/hyperlink" Target="https://www.hikorea.go.kr/pt/InfoDetailR_kr.pt?catSeq=&amp;categoryId=24&amp;parentId=1109&amp;showMenuId=1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0D502019-21C2-429E-A0DE-BA286F884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2371" r="5247" b="2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86A4B83-D246-4AD3-916B-FE8A023516CC}"/>
              </a:ext>
            </a:extLst>
          </p:cNvPr>
          <p:cNvSpPr/>
          <p:nvPr/>
        </p:nvSpPr>
        <p:spPr>
          <a:xfrm>
            <a:off x="-1186" y="0"/>
            <a:ext cx="12192001" cy="6858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2AC6093-D9CE-4769-87C1-CC6D819D7EFC}"/>
              </a:ext>
            </a:extLst>
          </p:cNvPr>
          <p:cNvSpPr/>
          <p:nvPr/>
        </p:nvSpPr>
        <p:spPr>
          <a:xfrm>
            <a:off x="6632805" y="0"/>
            <a:ext cx="4740288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CBF0BBDB-7D2C-4755-AA0A-D10D3AE81E85}"/>
              </a:ext>
            </a:extLst>
          </p:cNvPr>
          <p:cNvCxnSpPr/>
          <p:nvPr/>
        </p:nvCxnSpPr>
        <p:spPr>
          <a:xfrm>
            <a:off x="7003915" y="1031132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BD3DF5C-77C7-47DD-AF25-08FDD7182235}"/>
              </a:ext>
            </a:extLst>
          </p:cNvPr>
          <p:cNvCxnSpPr/>
          <p:nvPr/>
        </p:nvCxnSpPr>
        <p:spPr>
          <a:xfrm>
            <a:off x="7003915" y="2937754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9CE08C5-688A-4A75-BDA9-EFE6B9B29221}"/>
              </a:ext>
            </a:extLst>
          </p:cNvPr>
          <p:cNvSpPr txBox="1"/>
          <p:nvPr/>
        </p:nvSpPr>
        <p:spPr>
          <a:xfrm>
            <a:off x="7057417" y="4620644"/>
            <a:ext cx="383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도움 제공 어플리케이</a:t>
            </a:r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75DBE1-BF8C-471C-ABFF-61F7A50F53C4}"/>
              </a:ext>
            </a:extLst>
          </p:cNvPr>
          <p:cNvSpPr txBox="1"/>
          <p:nvPr/>
        </p:nvSpPr>
        <p:spPr>
          <a:xfrm>
            <a:off x="7192145" y="3429000"/>
            <a:ext cx="356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3</a:t>
            </a:r>
            <a:r>
              <a:rPr lang="ko-KR" altLang="en-US" sz="4400" dirty="0" smtClean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조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B5D4F4-3709-4C65-A14F-F0A77EFB8538}"/>
              </a:ext>
            </a:extLst>
          </p:cNvPr>
          <p:cNvSpPr txBox="1"/>
          <p:nvPr/>
        </p:nvSpPr>
        <p:spPr>
          <a:xfrm>
            <a:off x="6935821" y="1245145"/>
            <a:ext cx="420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LinKorea</a:t>
            </a:r>
            <a:endParaRPr lang="en-US" altLang="ko-KR" sz="4800" dirty="0" smtClean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링코리아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91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3794"/>
              </p:ext>
            </p:extLst>
          </p:nvPr>
        </p:nvGraphicFramePr>
        <p:xfrm>
          <a:off x="1359174" y="1931489"/>
          <a:ext cx="9497943" cy="4124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4478"/>
                <a:gridCol w="1504478"/>
                <a:gridCol w="1504478"/>
                <a:gridCol w="1699771"/>
                <a:gridCol w="1207363"/>
                <a:gridCol w="2077375"/>
              </a:tblGrid>
              <a:tr h="97715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LinKorea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외국인 종합 </a:t>
                      </a:r>
                      <a:endParaRPr lang="en-US" altLang="ko-KR" sz="1600" dirty="0" smtClean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안내 센터 </a:t>
                      </a:r>
                      <a:r>
                        <a:rPr lang="en-US" altLang="ko-KR" sz="160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1345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지자체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외국인</a:t>
                      </a:r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복지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도움센터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숨고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심부름 대행 </a:t>
                      </a:r>
                      <a:r>
                        <a:rPr lang="ko-KR" altLang="en-US" sz="1600" dirty="0" err="1" smtClean="0">
                          <a:latin typeface="210 맨발의청춘 L" pitchFamily="18" charset="-127"/>
                          <a:ea typeface="210 맨발의청춘 L" pitchFamily="18" charset="-127"/>
                        </a:rPr>
                        <a:t>어플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외국인 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모든</a:t>
                      </a:r>
                      <a:r>
                        <a:rPr lang="en-US" altLang="ko-KR" sz="1200" baseline="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범위의 </a:t>
                      </a:r>
                      <a:endParaRPr lang="en-US" altLang="ko-KR" sz="1200" baseline="0" dirty="0" smtClean="0"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서비스 제공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원하는 지역에서의 서비스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개인화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 효과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LG\Downloads\ppt템플릿\icons\015-partn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2999380"/>
            <a:ext cx="1464309" cy="14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원하는 시간대에 원하는 장소에서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25907" y="1827526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외국인들을 비롯한 여러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사람들에게 </a:t>
            </a:r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수입원을 제공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63536" y="4759266"/>
            <a:ext cx="477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합리적인 가격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서비스를 주고 받을 수 있다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51938" y="4768048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·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서로 도움을 주고 받으면서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endParaRPr lang="en-US" altLang="ko-KR" dirty="0" smtClean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사회 통합에 기여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하는 장이 된다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44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환경 및 산출물 일정</a:t>
            </a:r>
            <a:endParaRPr lang="en-US" altLang="ko-KR" sz="4000" dirty="0" smtClean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2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 descr="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57" y="3133155"/>
            <a:ext cx="1817043" cy="11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891B468-7384-432A-9AF0-5EA44E539136}"/>
              </a:ext>
            </a:extLst>
          </p:cNvPr>
          <p:cNvSpPr/>
          <p:nvPr/>
        </p:nvSpPr>
        <p:spPr>
          <a:xfrm>
            <a:off x="687206" y="1559675"/>
            <a:ext cx="10817588" cy="43962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PH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PHP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PHP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 descr="C:\Users\LG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94" y="415626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LG\Desktop\KakaoTalk_20180406_121434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896397"/>
            <a:ext cx="1581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79" y="2215613"/>
            <a:ext cx="2141838" cy="82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72" y="4579979"/>
            <a:ext cx="1056503" cy="10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8" y="4252837"/>
            <a:ext cx="1302412" cy="121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 descr="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12" y="4818212"/>
            <a:ext cx="2179534" cy="5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4" descr="xampp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4" name="Picture 16" descr="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53" y="1832566"/>
            <a:ext cx="1262191" cy="12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4" y="3348819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019619B-F0D0-4181-8E95-D2FCDFC8F3B7}"/>
              </a:ext>
            </a:extLst>
          </p:cNvPr>
          <p:cNvSpPr/>
          <p:nvPr/>
        </p:nvSpPr>
        <p:spPr>
          <a:xfrm>
            <a:off x="3319849" y="0"/>
            <a:ext cx="887215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References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075" y="1400433"/>
            <a:ext cx="81636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			  		         	  	  </a:t>
            </a:r>
            <a:endParaRPr lang="en-US" altLang="ko-KR" dirty="0">
              <a:hlinkClick r:id="rId3"/>
            </a:endParaRPr>
          </a:p>
          <a:p>
            <a:r>
              <a:rPr lang="en-US" altLang="ko-KR" sz="1600" dirty="0" smtClean="0">
                <a:hlinkClick r:id="rId3"/>
              </a:rPr>
              <a:t>http://www.index.go.kr/potal/main/EachDtlPageDetail.do?idx_cd=2756</a:t>
            </a:r>
            <a:endParaRPr lang="en-US" altLang="ko-KR" sz="1600" dirty="0" smtClean="0"/>
          </a:p>
          <a:p>
            <a:r>
              <a:rPr lang="en-US" altLang="ko-KR" dirty="0"/>
              <a:t>		  		         	  	  </a:t>
            </a:r>
            <a:endParaRPr lang="en-US" altLang="ko-KR" dirty="0" smtClean="0"/>
          </a:p>
          <a:p>
            <a:endParaRPr lang="en-US" altLang="ko-KR" sz="1600" dirty="0">
              <a:hlinkClick r:id="rId4"/>
            </a:endParaRPr>
          </a:p>
          <a:p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://www.hikorea.go.kr/pt/InfoDetailR_kr.pt?catSeq=&amp;</a:t>
            </a:r>
            <a:r>
              <a:rPr lang="en-US" altLang="ko-KR" sz="1600" dirty="0" smtClean="0">
                <a:hlinkClick r:id="rId4"/>
              </a:rPr>
              <a:t>categoryId=24&amp;parentId=1109&amp;showMenuId=102</a:t>
            </a:r>
            <a:endParaRPr lang="en-US" altLang="ko-KR" sz="1600" dirty="0" smtClean="0"/>
          </a:p>
          <a:p>
            <a:r>
              <a:rPr lang="en-US" altLang="ko-KR" dirty="0"/>
              <a:t>	  		         	  	  	</a:t>
            </a:r>
            <a:endParaRPr lang="en-US" altLang="ko-KR" sz="1600" dirty="0" smtClean="0"/>
          </a:p>
          <a:p>
            <a:endParaRPr lang="en-US" altLang="ko-KR" sz="1600" dirty="0" smtClean="0">
              <a:hlinkClick r:id="rId5"/>
            </a:endParaRPr>
          </a:p>
          <a:p>
            <a:endParaRPr lang="en-US" altLang="ko-KR" sz="1600" dirty="0">
              <a:hlinkClick r:id="rId5"/>
            </a:endParaRPr>
          </a:p>
          <a:p>
            <a:r>
              <a:rPr lang="en-US" altLang="ko-KR" sz="1600" dirty="0" smtClean="0">
                <a:hlinkClick r:id="rId5"/>
              </a:rPr>
              <a:t>http</a:t>
            </a:r>
            <a:r>
              <a:rPr lang="en-US" altLang="ko-KR" sz="1600" dirty="0">
                <a:hlinkClick r:id="rId5"/>
              </a:rPr>
              <a:t>://www.suwonmcs.com</a:t>
            </a:r>
            <a:r>
              <a:rPr lang="en-US" altLang="ko-KR" sz="1600" dirty="0" smtClean="0">
                <a:hlinkClick r:id="rId5"/>
              </a:rPr>
              <a:t>/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6"/>
              </a:rPr>
              <a:t>http</a:t>
            </a:r>
            <a:r>
              <a:rPr lang="en-US" altLang="ko-KR" sz="1600" dirty="0">
                <a:hlinkClick r:id="rId6"/>
              </a:rPr>
              <a:t>://</a:t>
            </a:r>
            <a:r>
              <a:rPr lang="en-US" altLang="ko-KR" sz="1600" dirty="0" smtClean="0">
                <a:hlinkClick r:id="rId6"/>
              </a:rPr>
              <a:t>www.hsbluebird.or.kr/error/expire145864.html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https://soomgo.com/?utm_source=naver&amp;utm_medium=brandsearch&amp;utm_campaign=title&amp;utm_content=pc_bs_naver&amp;NaPm=ct%3Djfncs440%7Cci%3D0uvb0022SanogEqbpKKU%7Ctr%3Dbrnd%7Chk%3Dd6b0b10018ed5d57d901a6379703940ee6a99659</a:t>
            </a:r>
            <a:endParaRPr lang="en-US" altLang="ko-KR" sz="16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928" y="1202724"/>
            <a:ext cx="25454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4 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&gt;</a:t>
            </a:r>
          </a:p>
          <a:p>
            <a:pPr algn="r"/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         </a:t>
            </a:r>
          </a:p>
          <a:p>
            <a:pPr algn="r"/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법무부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e-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나라지표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8 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   </a:t>
            </a:r>
          </a:p>
          <a:p>
            <a:pPr algn="r"/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외국인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종합 안내 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센터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9 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&gt;</a:t>
            </a:r>
          </a:p>
          <a:p>
            <a:pPr algn="r"/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   </a:t>
            </a:r>
          </a:p>
          <a:p>
            <a:pPr algn="r"/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수원시 외국인복지센터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 err="1" smtClean="0">
                <a:latin typeface="210 맨발의청춘 L" pitchFamily="18" charset="-127"/>
                <a:ea typeface="210 맨발의청춘 L" pitchFamily="18" charset="-127"/>
              </a:rPr>
              <a:t>화성시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 외국인 복지센터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10 &gt;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6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sz="16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 smtClean="0">
                <a:latin typeface="210 맨발의청춘 L" pitchFamily="18" charset="-127"/>
                <a:ea typeface="210 맨발의청춘 L" pitchFamily="18" charset="-127"/>
              </a:rPr>
              <a:t>숨고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E215BF9C-E004-4ED7-A6B0-F93A07E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230"/>
          <a:stretch/>
        </p:blipFill>
        <p:spPr>
          <a:xfrm>
            <a:off x="3414411" y="0"/>
            <a:ext cx="8806774" cy="68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D016170-8E4E-4CEF-A49C-DF7B7D942D19}"/>
              </a:ext>
            </a:extLst>
          </p:cNvPr>
          <p:cNvSpPr/>
          <p:nvPr/>
        </p:nvSpPr>
        <p:spPr>
          <a:xfrm>
            <a:off x="3414410" y="0"/>
            <a:ext cx="8793801" cy="6858000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140D06D5-8823-4BC0-841D-E768FCC3502F}"/>
              </a:ext>
            </a:extLst>
          </p:cNvPr>
          <p:cNvCxnSpPr>
            <a:cxnSpLocks/>
          </p:cNvCxnSpPr>
          <p:nvPr/>
        </p:nvCxnSpPr>
        <p:spPr>
          <a:xfrm>
            <a:off x="398834" y="797666"/>
            <a:ext cx="117704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791097-1C5E-46B3-8097-F505BAE13A8F}"/>
              </a:ext>
            </a:extLst>
          </p:cNvPr>
          <p:cNvSpPr txBox="1"/>
          <p:nvPr/>
        </p:nvSpPr>
        <p:spPr>
          <a:xfrm>
            <a:off x="466928" y="914393"/>
            <a:ext cx="22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97756" y="622949"/>
            <a:ext cx="6504024" cy="911790"/>
            <a:chOff x="4585975" y="622949"/>
            <a:chExt cx="6693865" cy="1032310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4585975" y="622949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4922196" y="826853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1	</a:t>
              </a:r>
              <a:r>
                <a:rPr lang="ko-KR" altLang="en-US" sz="3600" dirty="0" smtClean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선정이유 및 배경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97756" y="1839053"/>
            <a:ext cx="6504024" cy="911790"/>
            <a:chOff x="4585975" y="2072370"/>
            <a:chExt cx="6693865" cy="1032310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6A8C43BA-9085-4FAC-B140-880033ED9C7E}"/>
                </a:ext>
              </a:extLst>
            </p:cNvPr>
            <p:cNvSpPr/>
            <p:nvPr/>
          </p:nvSpPr>
          <p:spPr>
            <a:xfrm>
              <a:off x="4585975" y="2072370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65AA7D5-DCD2-4101-B076-A6669811BB1A}"/>
                </a:ext>
              </a:extLst>
            </p:cNvPr>
            <p:cNvSpPr txBox="1"/>
            <p:nvPr/>
          </p:nvSpPr>
          <p:spPr>
            <a:xfrm>
              <a:off x="4922196" y="2280591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2	</a:t>
              </a:r>
              <a:r>
                <a:rPr lang="ko-KR" altLang="en-US" sz="3600" dirty="0" smtClean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시장 분석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97756" y="3055157"/>
            <a:ext cx="6504024" cy="911790"/>
            <a:chOff x="4585975" y="3521791"/>
            <a:chExt cx="6693865" cy="103231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D206EB6-FF66-48CF-BB55-8CF9F592E98B}"/>
                </a:ext>
              </a:extLst>
            </p:cNvPr>
            <p:cNvSpPr/>
            <p:nvPr/>
          </p:nvSpPr>
          <p:spPr>
            <a:xfrm>
              <a:off x="4585975" y="3521791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1638E22B-4C2F-43EC-9B82-BE08CF17184F}"/>
                </a:ext>
              </a:extLst>
            </p:cNvPr>
            <p:cNvSpPr txBox="1"/>
            <p:nvPr/>
          </p:nvSpPr>
          <p:spPr>
            <a:xfrm>
              <a:off x="4922196" y="3720284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3	</a:t>
              </a:r>
              <a:r>
                <a:rPr lang="ko-KR" altLang="en-US" sz="3600" dirty="0" smtClean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핵심 기능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97756" y="4271261"/>
            <a:ext cx="6504024" cy="911790"/>
            <a:chOff x="4585975" y="4971212"/>
            <a:chExt cx="6693865" cy="1032310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96826CAF-D48A-4D66-93BF-185F996DF77A}"/>
                </a:ext>
              </a:extLst>
            </p:cNvPr>
            <p:cNvSpPr/>
            <p:nvPr/>
          </p:nvSpPr>
          <p:spPr>
            <a:xfrm>
              <a:off x="4585975" y="497121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012CEA6-28C7-4571-ADF1-026840448437}"/>
                </a:ext>
              </a:extLst>
            </p:cNvPr>
            <p:cNvSpPr txBox="1"/>
            <p:nvPr/>
          </p:nvSpPr>
          <p:spPr>
            <a:xfrm>
              <a:off x="4922196" y="5162608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4	</a:t>
              </a:r>
              <a:r>
                <a:rPr lang="ko-KR" altLang="en-US" sz="3600" dirty="0" smtClean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수익 구조 및 기대 효과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97756" y="5487367"/>
            <a:ext cx="6504024" cy="911790"/>
            <a:chOff x="1075717" y="2472322"/>
            <a:chExt cx="6693865" cy="103231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1075717" y="247232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1411938" y="2676226"/>
              <a:ext cx="6316687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5	</a:t>
              </a:r>
              <a:r>
                <a:rPr lang="ko-KR" altLang="en-US" sz="3600" dirty="0" smtClean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개발 환경 및 산출물 일정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67867" y="3230514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 이유 및 배경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27449" y="22484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6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8095" y="1392494"/>
            <a:ext cx="12192000" cy="5027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83" y="1620661"/>
            <a:ext cx="12192000" cy="460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-9833" y="1258754"/>
            <a:ext cx="12192000" cy="535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072145"/>
              </p:ext>
            </p:extLst>
          </p:nvPr>
        </p:nvGraphicFramePr>
        <p:xfrm>
          <a:off x="2754929" y="1654042"/>
          <a:ext cx="7559278" cy="411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940331" y="5764801"/>
            <a:ext cx="71884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1998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부터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까지 </a:t>
            </a:r>
            <a:r>
              <a:rPr lang="en-US" altLang="ko-KR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565% </a:t>
            </a:r>
            <a:r>
              <a:rPr lang="ko-KR" altLang="en-US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</a:t>
            </a:r>
            <a:r>
              <a:rPr lang="en-US" altLang="ko-KR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20457178">
            <a:off x="4191157" y="3398029"/>
            <a:ext cx="4983891" cy="5025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0" y="1258754"/>
            <a:ext cx="12192000" cy="5355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49">
            <a:extLst>
              <a:ext uri="{FF2B5EF4-FFF2-40B4-BE49-F238E27FC236}">
                <a16:creationId xmlns:a16="http://schemas.microsoft.com/office/drawing/2014/main" xmlns="" id="{B093A153-6C35-49E4-AA4F-F73E3FDD7CAE}"/>
              </a:ext>
            </a:extLst>
          </p:cNvPr>
          <p:cNvSpPr/>
          <p:nvPr/>
        </p:nvSpPr>
        <p:spPr>
          <a:xfrm>
            <a:off x="5398837" y="1449421"/>
            <a:ext cx="1420238" cy="3978613"/>
          </a:xfrm>
          <a:prstGeom prst="downArrow">
            <a:avLst>
              <a:gd name="adj1" fmla="val 50000"/>
              <a:gd name="adj2" fmla="val 2671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DC88227-DB9F-4E49-B75C-651BC4676F77}"/>
              </a:ext>
            </a:extLst>
          </p:cNvPr>
          <p:cNvSpPr/>
          <p:nvPr/>
        </p:nvSpPr>
        <p:spPr>
          <a:xfrm>
            <a:off x="3948895" y="1712072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5CFE77C-675E-4249-8068-EB8FE8BB146D}"/>
              </a:ext>
            </a:extLst>
          </p:cNvPr>
          <p:cNvSpPr/>
          <p:nvPr/>
        </p:nvSpPr>
        <p:spPr>
          <a:xfrm>
            <a:off x="3948894" y="2547774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8C7CF01-5C96-4C3D-962F-B93D84E91C1D}"/>
              </a:ext>
            </a:extLst>
          </p:cNvPr>
          <p:cNvSpPr/>
          <p:nvPr/>
        </p:nvSpPr>
        <p:spPr>
          <a:xfrm>
            <a:off x="3948894" y="3386619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6F7726B3-E00D-402B-891C-E26BC07A6CF8}"/>
              </a:ext>
            </a:extLst>
          </p:cNvPr>
          <p:cNvSpPr/>
          <p:nvPr/>
        </p:nvSpPr>
        <p:spPr>
          <a:xfrm>
            <a:off x="3948893" y="4229255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664BAFE-B37F-4434-916E-33F7804B9409}"/>
              </a:ext>
            </a:extLst>
          </p:cNvPr>
          <p:cNvSpPr txBox="1"/>
          <p:nvPr/>
        </p:nvSpPr>
        <p:spPr>
          <a:xfrm>
            <a:off x="3471072" y="1843486"/>
            <a:ext cx="53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 구사의 어려움 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B1A540F-325F-433F-9DF9-8C68F7A7C34E}"/>
              </a:ext>
            </a:extLst>
          </p:cNvPr>
          <p:cNvSpPr txBox="1"/>
          <p:nvPr/>
        </p:nvSpPr>
        <p:spPr>
          <a:xfrm>
            <a:off x="4101817" y="2681975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출장 도움 서비스 미비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42E0F48-CFF6-4F5F-B0D5-F753298CCF9C}"/>
              </a:ext>
            </a:extLst>
          </p:cNvPr>
          <p:cNvSpPr txBox="1"/>
          <p:nvPr/>
        </p:nvSpPr>
        <p:spPr>
          <a:xfrm>
            <a:off x="3910619" y="3493848"/>
            <a:ext cx="44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지식 있는 인맥 부족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CCC95B5-543D-4D3B-B140-A4260C38645A}"/>
              </a:ext>
            </a:extLst>
          </p:cNvPr>
          <p:cNvSpPr txBox="1"/>
          <p:nvPr/>
        </p:nvSpPr>
        <p:spPr>
          <a:xfrm>
            <a:off x="4101817" y="4375864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사설 업체의 과도한 가격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496885" y="5430395"/>
            <a:ext cx="7188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경험과 한국어가 부족한 외국인들은 일상적인 일에도 </a:t>
            </a:r>
            <a:endParaRPr lang="en-US" altLang="ko-KR" sz="24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도움을 받는데 시간적</a:t>
            </a:r>
            <a:r>
              <a:rPr lang="en-US" altLang="ko-KR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공간적 제약이 따른다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86DD25A-551F-40BD-BB26-F2E670531646}"/>
              </a:ext>
            </a:extLst>
          </p:cNvPr>
          <p:cNvSpPr txBox="1"/>
          <p:nvPr/>
        </p:nvSpPr>
        <p:spPr>
          <a:xfrm>
            <a:off x="7335739" y="4691595"/>
            <a:ext cx="44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외국인이 같은 외국인을 도울 수도 있지 않을까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</a:t>
            </a:r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직접 요청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하는 것은 어떨까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52D845A-6EE0-4263-A3D9-20D5C759BD1B}"/>
              </a:ext>
            </a:extLst>
          </p:cNvPr>
          <p:cNvSpPr txBox="1"/>
          <p:nvPr/>
        </p:nvSpPr>
        <p:spPr>
          <a:xfrm>
            <a:off x="162766" y="4770253"/>
            <a:ext cx="492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시간대에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B444CF9-3AAC-48F5-90F4-490A37F2ED04}"/>
              </a:ext>
            </a:extLst>
          </p:cNvPr>
          <p:cNvSpPr txBox="1"/>
          <p:nvPr/>
        </p:nvSpPr>
        <p:spPr>
          <a:xfrm>
            <a:off x="7285876" y="1838876"/>
            <a:ext cx="463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 smtClean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곳에서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서비스를 제공 받도록 하는 것은 어떨까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1026" name="Picture 2" descr="C:\Users\LG\Downloads\ppt템플릿\809494-business\png\026-question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09" y="2755184"/>
            <a:ext cx="1901982" cy="20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 smtClean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시장 분석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3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종합 안내 센터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1345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04" y="1559459"/>
            <a:ext cx="748989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</a:t>
            </a:r>
            <a:r>
              <a:rPr lang="ko-KR" altLang="en-US" sz="24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지자체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별 외국인도움</a:t>
            </a:r>
            <a:r>
              <a:rPr lang="en-US" altLang="ko-KR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복지 센터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4" y="1821439"/>
            <a:ext cx="4966207" cy="45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46" y="1271725"/>
            <a:ext cx="3188337" cy="309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0" y="4500979"/>
            <a:ext cx="2451278" cy="18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26" y="3349240"/>
            <a:ext cx="3656419" cy="203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160" y="151366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↓ 수원시외국인복지센터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2002" y="251199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← </a:t>
            </a:r>
            <a:r>
              <a:rPr lang="ko-KR" altLang="en-US" sz="1400" dirty="0" err="1" smtClean="0">
                <a:latin typeface="210 맨발의청춘 L" pitchFamily="18" charset="-127"/>
                <a:ea typeface="210 맨발의청춘 L" pitchFamily="18" charset="-127"/>
              </a:rPr>
              <a:t>화성시외국인복지센터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8839" y="5489451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210 맨발의청춘 L" pitchFamily="18" charset="-127"/>
                <a:ea typeface="210 맨발의청춘 L" pitchFamily="18" charset="-127"/>
              </a:rPr>
              <a:t>↑경주외국인도움센터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6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349</Words>
  <Application>Microsoft Office PowerPoint</Application>
  <PresentationFormat>사용자 지정</PresentationFormat>
  <Paragraphs>121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210 맨발의청춘 L</vt:lpstr>
      <vt:lpstr>210 맨발의청춘 R</vt:lpstr>
      <vt:lpstr>Impact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937</cp:revision>
  <dcterms:created xsi:type="dcterms:W3CDTF">2017-10-10T15:10:16Z</dcterms:created>
  <dcterms:modified xsi:type="dcterms:W3CDTF">2018-04-07T13:33:32Z</dcterms:modified>
</cp:coreProperties>
</file>