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a:solidFill>
                  <a:srgbClr val="000000"/>
                </a:solidFill>
                <a:latin typeface="Times"/>
                <a:ea typeface="Times"/>
                <a:cs typeface="Times"/>
                <a:sym typeface="Times"/>
              </a:rPr>
              <a:t>‹#›</a:t>
            </a:fld>
            <a:endParaRPr/>
          </a:p>
        </p:txBody>
      </p:sp>
      <p:sp>
        <p:nvSpPr>
          <p:cNvPr id="96" name="Google Shape;96;p1:notes"/>
          <p:cNvSpPr/>
          <p:nvPr>
            <p:ph idx="2"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cxnSp>
        <p:nvCxnSpPr>
          <p:cNvPr id="99" name="Google Shape;99;p13"/>
          <p:cNvCxnSpPr/>
          <p:nvPr/>
        </p:nvCxnSpPr>
        <p:spPr>
          <a:xfrm>
            <a:off x="773112" y="5848350"/>
            <a:ext cx="9067800" cy="1587"/>
          </a:xfrm>
          <a:prstGeom prst="straightConnector1">
            <a:avLst/>
          </a:prstGeom>
          <a:noFill/>
          <a:ln cap="flat" cmpd="sng" w="9525">
            <a:solidFill>
              <a:srgbClr val="C00000"/>
            </a:solidFill>
            <a:prstDash val="solid"/>
            <a:miter lim="800000"/>
            <a:headEnd len="med" w="med" type="oval"/>
            <a:tailEnd len="med" w="med" type="oval"/>
          </a:ln>
        </p:spPr>
      </p:cxnSp>
      <p:grpSp>
        <p:nvGrpSpPr>
          <p:cNvPr id="100" name="Google Shape;100;p13"/>
          <p:cNvGrpSpPr/>
          <p:nvPr/>
        </p:nvGrpSpPr>
        <p:grpSpPr>
          <a:xfrm>
            <a:off x="620712" y="8243887"/>
            <a:ext cx="9448800" cy="365125"/>
            <a:chOff x="620713" y="8243888"/>
            <a:chExt cx="9448800" cy="365125"/>
          </a:xfrm>
        </p:grpSpPr>
        <p:pic>
          <p:nvPicPr>
            <p:cNvPr id="101" name="Google Shape;101;p13"/>
            <p:cNvPicPr preferRelativeResize="0"/>
            <p:nvPr/>
          </p:nvPicPr>
          <p:blipFill rotWithShape="1">
            <a:blip r:embed="rId3">
              <a:alphaModFix/>
            </a:blip>
            <a:srcRect b="0" l="0" r="0" t="0"/>
            <a:stretch/>
          </p:blipFill>
          <p:spPr>
            <a:xfrm>
              <a:off x="658813" y="8243888"/>
              <a:ext cx="9371012" cy="365125"/>
            </a:xfrm>
            <a:prstGeom prst="rect">
              <a:avLst/>
            </a:prstGeom>
            <a:noFill/>
            <a:ln>
              <a:noFill/>
            </a:ln>
          </p:spPr>
        </p:pic>
        <p:sp>
          <p:nvSpPr>
            <p:cNvPr id="102" name="Google Shape;102;p13"/>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Description</a:t>
              </a:r>
              <a:endParaRPr/>
            </a:p>
          </p:txBody>
        </p:sp>
      </p:grpSp>
      <p:sp>
        <p:nvSpPr>
          <p:cNvPr id="103" name="Google Shape;103;p13"/>
          <p:cNvSpPr txBox="1"/>
          <p:nvPr>
            <p:ph type="ctrTitle"/>
          </p:nvPr>
        </p:nvSpPr>
        <p:spPr>
          <a:xfrm>
            <a:off x="390525" y="502387"/>
            <a:ext cx="9906000" cy="8835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lt1"/>
              </a:buClr>
              <a:buSzPts val="2800"/>
              <a:buFont typeface="Arial"/>
              <a:buNone/>
            </a:pPr>
            <a:r>
              <a:rPr b="1" lang="en-US" sz="2800">
                <a:solidFill>
                  <a:schemeClr val="lt1"/>
                </a:solidFill>
                <a:latin typeface="Arial"/>
                <a:ea typeface="Arial"/>
                <a:cs typeface="Arial"/>
                <a:sym typeface="Arial"/>
              </a:rPr>
              <a:t> DeepSolo được hướng dẫn bởi từ điển cho việc phát hiện và nhận dạng văn bản tiếng Việt trong cảnh</a:t>
            </a:r>
            <a:endParaRPr/>
          </a:p>
        </p:txBody>
      </p:sp>
      <p:pic>
        <p:nvPicPr>
          <p:cNvPr id="104" name="Google Shape;104;p13"/>
          <p:cNvPicPr preferRelativeResize="0"/>
          <p:nvPr/>
        </p:nvPicPr>
        <p:blipFill rotWithShape="1">
          <a:blip r:embed="rId4">
            <a:alphaModFix/>
          </a:blip>
          <a:srcRect b="0" l="0" r="0" t="0"/>
          <a:stretch/>
        </p:blipFill>
        <p:spPr>
          <a:xfrm>
            <a:off x="658812" y="5257800"/>
            <a:ext cx="9371012" cy="363537"/>
          </a:xfrm>
          <a:prstGeom prst="rect">
            <a:avLst/>
          </a:prstGeom>
          <a:noFill/>
          <a:ln>
            <a:noFill/>
          </a:ln>
        </p:spPr>
      </p:pic>
      <p:sp>
        <p:nvSpPr>
          <p:cNvPr id="105" name="Google Shape;105;p13"/>
          <p:cNvSpPr txBox="1"/>
          <p:nvPr/>
        </p:nvSpPr>
        <p:spPr>
          <a:xfrm>
            <a:off x="620712" y="5318125"/>
            <a:ext cx="9448800" cy="2460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Overview</a:t>
            </a:r>
            <a:endParaRPr/>
          </a:p>
        </p:txBody>
      </p:sp>
      <p:sp>
        <p:nvSpPr>
          <p:cNvPr id="106" name="Google Shape;106;p13"/>
          <p:cNvSpPr txBox="1"/>
          <p:nvPr/>
        </p:nvSpPr>
        <p:spPr>
          <a:xfrm>
            <a:off x="2089150"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What ?</a:t>
            </a:r>
            <a:endParaRPr/>
          </a:p>
        </p:txBody>
      </p:sp>
      <p:sp>
        <p:nvSpPr>
          <p:cNvPr id="107" name="Google Shape;107;p13"/>
          <p:cNvSpPr txBox="1"/>
          <p:nvPr/>
        </p:nvSpPr>
        <p:spPr>
          <a:xfrm>
            <a:off x="7051675" y="2720975"/>
            <a:ext cx="152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a:solidFill>
                  <a:srgbClr val="098195"/>
                </a:solidFill>
                <a:latin typeface="Tahoma"/>
                <a:ea typeface="Tahoma"/>
                <a:cs typeface="Tahoma"/>
                <a:sym typeface="Tahoma"/>
              </a:rPr>
              <a:t>Why ?</a:t>
            </a:r>
            <a:endParaRPr/>
          </a:p>
        </p:txBody>
      </p:sp>
      <p:sp>
        <p:nvSpPr>
          <p:cNvPr id="108" name="Google Shape;108;p13"/>
          <p:cNvSpPr txBox="1"/>
          <p:nvPr/>
        </p:nvSpPr>
        <p:spPr>
          <a:xfrm>
            <a:off x="4278300" y="1364612"/>
            <a:ext cx="205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lang="en-US" sz="1600">
                <a:solidFill>
                  <a:schemeClr val="lt1"/>
                </a:solidFill>
              </a:rPr>
              <a:t>Đoàn Nhật Sang</a:t>
            </a:r>
            <a:r>
              <a:rPr b="1" baseline="30000" i="0" lang="en-US" sz="1600" u="none">
                <a:solidFill>
                  <a:schemeClr val="lt1"/>
                </a:solidFill>
                <a:latin typeface="Arial"/>
                <a:ea typeface="Arial"/>
                <a:cs typeface="Arial"/>
                <a:sym typeface="Arial"/>
              </a:rPr>
              <a:t>1,</a:t>
            </a:r>
            <a:r>
              <a:rPr b="1" baseline="30000" lang="en-US" sz="1600">
                <a:solidFill>
                  <a:schemeClr val="lt1"/>
                </a:solidFill>
              </a:rPr>
              <a:t>2</a:t>
            </a:r>
            <a:r>
              <a:rPr b="1" i="0" lang="en-US" sz="1600" u="none">
                <a:solidFill>
                  <a:schemeClr val="lt1"/>
                </a:solidFill>
                <a:latin typeface="Arial"/>
                <a:ea typeface="Arial"/>
                <a:cs typeface="Arial"/>
                <a:sym typeface="Arial"/>
              </a:rPr>
              <a:t> </a:t>
            </a:r>
            <a:endParaRPr/>
          </a:p>
        </p:txBody>
      </p:sp>
      <p:sp>
        <p:nvSpPr>
          <p:cNvPr id="109" name="Google Shape;109;p13"/>
          <p:cNvSpPr txBox="1"/>
          <p:nvPr/>
        </p:nvSpPr>
        <p:spPr>
          <a:xfrm>
            <a:off x="2162187" y="1734837"/>
            <a:ext cx="2895600" cy="6372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 </a:t>
            </a:r>
            <a:r>
              <a:rPr b="1" baseline="30000" i="0" lang="en-US" sz="1600" u="none">
                <a:solidFill>
                  <a:schemeClr val="lt1"/>
                </a:solidFill>
                <a:latin typeface="Arial"/>
                <a:ea typeface="Arial"/>
                <a:cs typeface="Arial"/>
                <a:sym typeface="Arial"/>
              </a:rPr>
              <a:t>1</a:t>
            </a:r>
            <a:r>
              <a:rPr b="1" baseline="30000" i="0" lang="en-US" sz="1200" u="none">
                <a:solidFill>
                  <a:schemeClr val="lt1"/>
                </a:solidFill>
                <a:latin typeface="Arial"/>
                <a:ea typeface="Arial"/>
                <a:cs typeface="Arial"/>
                <a:sym typeface="Arial"/>
              </a:rPr>
              <a:t> </a:t>
            </a:r>
            <a:r>
              <a:rPr lang="en-US" sz="1200">
                <a:solidFill>
                  <a:srgbClr val="FFFFFF"/>
                </a:solidFill>
              </a:rPr>
              <a:t>Vietnam National University</a:t>
            </a:r>
            <a:endParaRPr sz="1200">
              <a:solidFill>
                <a:srgbClr val="FFFFFF"/>
              </a:solidFill>
            </a:endParaRPr>
          </a:p>
          <a:p>
            <a:pPr indent="457200" lvl="0" marL="457200" rtl="0" algn="l">
              <a:lnSpc>
                <a:spcPct val="105000"/>
              </a:lnSpc>
              <a:spcBef>
                <a:spcPts val="0"/>
              </a:spcBef>
              <a:spcAft>
                <a:spcPts val="0"/>
              </a:spcAft>
              <a:buClr>
                <a:schemeClr val="dk1"/>
              </a:buClr>
              <a:buSzPts val="1100"/>
              <a:buFont typeface="Arial"/>
              <a:buNone/>
            </a:pPr>
            <a:r>
              <a:rPr lang="en-US" sz="1200">
                <a:solidFill>
                  <a:srgbClr val="FFFFFF"/>
                </a:solidFill>
              </a:rPr>
              <a:t> Ho Chi Minh City, Vietnam</a:t>
            </a:r>
            <a:endParaRPr sz="1200">
              <a:solidFill>
                <a:srgbClr val="FFFFFF"/>
              </a:solidFill>
            </a:endParaRPr>
          </a:p>
          <a:p>
            <a:pPr indent="-342900" lvl="0" marL="342900" marR="0" rtl="0" algn="ctr">
              <a:lnSpc>
                <a:spcPct val="105000"/>
              </a:lnSpc>
              <a:spcBef>
                <a:spcPts val="0"/>
              </a:spcBef>
              <a:spcAft>
                <a:spcPts val="0"/>
              </a:spcAft>
              <a:buClr>
                <a:schemeClr val="lt1"/>
              </a:buClr>
              <a:buSzPts val="1200"/>
              <a:buFont typeface="Arial"/>
              <a:buNone/>
            </a:pPr>
            <a:r>
              <a:t/>
            </a:r>
            <a:endParaRPr sz="1200">
              <a:solidFill>
                <a:schemeClr val="lt1"/>
              </a:solidFill>
            </a:endParaRPr>
          </a:p>
        </p:txBody>
      </p:sp>
      <p:sp>
        <p:nvSpPr>
          <p:cNvPr id="110" name="Google Shape;110;p13"/>
          <p:cNvSpPr txBox="1"/>
          <p:nvPr/>
        </p:nvSpPr>
        <p:spPr>
          <a:xfrm>
            <a:off x="5343525" y="1734837"/>
            <a:ext cx="3962400" cy="6372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600"/>
              <a:buFont typeface="Arial"/>
              <a:buNone/>
            </a:pPr>
            <a:r>
              <a:rPr b="1" baseline="30000" i="0" lang="en-US" sz="1600" u="none">
                <a:solidFill>
                  <a:schemeClr val="lt1"/>
                </a:solidFill>
                <a:latin typeface="Arial"/>
                <a:ea typeface="Arial"/>
                <a:cs typeface="Arial"/>
                <a:sym typeface="Arial"/>
              </a:rPr>
              <a:t>2 </a:t>
            </a:r>
            <a:r>
              <a:rPr lang="en-US" sz="1200">
                <a:solidFill>
                  <a:srgbClr val="FFFFFF"/>
                </a:solidFill>
              </a:rPr>
              <a:t>University of Information Technology</a:t>
            </a:r>
            <a:endParaRPr sz="1200">
              <a:solidFill>
                <a:srgbClr val="FFFFFF"/>
              </a:solidFill>
            </a:endParaRPr>
          </a:p>
          <a:p>
            <a:pPr indent="0" lvl="0" marL="342900" rtl="0" algn="ctr">
              <a:lnSpc>
                <a:spcPct val="105000"/>
              </a:lnSpc>
              <a:spcBef>
                <a:spcPts val="0"/>
              </a:spcBef>
              <a:spcAft>
                <a:spcPts val="0"/>
              </a:spcAft>
              <a:buClr>
                <a:schemeClr val="dk1"/>
              </a:buClr>
              <a:buSzPts val="1100"/>
              <a:buFont typeface="Arial"/>
              <a:buNone/>
            </a:pPr>
            <a:r>
              <a:rPr lang="en-US" sz="1200">
                <a:solidFill>
                  <a:srgbClr val="FFFFFF"/>
                </a:solidFill>
              </a:rPr>
              <a:t>Ho Chi Minh City, Vietnam</a:t>
            </a:r>
            <a:endParaRPr sz="1200">
              <a:solidFill>
                <a:srgbClr val="FFFFFF"/>
              </a:solidFill>
            </a:endParaRPr>
          </a:p>
          <a:p>
            <a:pPr indent="-342900" lvl="0" marL="342900" marR="0" rtl="0" algn="ctr">
              <a:lnSpc>
                <a:spcPct val="105000"/>
              </a:lnSpc>
              <a:spcBef>
                <a:spcPts val="0"/>
              </a:spcBef>
              <a:spcAft>
                <a:spcPts val="0"/>
              </a:spcAft>
              <a:buClr>
                <a:schemeClr val="lt1"/>
              </a:buClr>
              <a:buSzPts val="1600"/>
              <a:buFont typeface="Arial"/>
              <a:buNone/>
            </a:pPr>
            <a:r>
              <a:t/>
            </a:r>
            <a:endParaRPr sz="1200">
              <a:solidFill>
                <a:schemeClr val="lt1"/>
              </a:solidFill>
            </a:endParaRPr>
          </a:p>
        </p:txBody>
      </p:sp>
      <p:sp>
        <p:nvSpPr>
          <p:cNvPr id="111" name="Google Shape;111;p13"/>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a:solidFill>
                  <a:schemeClr val="lt1"/>
                </a:solidFill>
                <a:latin typeface="Arial"/>
                <a:ea typeface="Arial"/>
                <a:cs typeface="Arial"/>
                <a:sym typeface="Arial"/>
              </a:rPr>
              <a:t>	</a:t>
            </a:r>
            <a:r>
              <a:rPr b="1" lang="en-US" sz="1300">
                <a:solidFill>
                  <a:schemeClr val="lt1"/>
                </a:solidFill>
              </a:rPr>
              <a:t>Đoàn Nhật Sang </a:t>
            </a:r>
            <a:r>
              <a:rPr b="1" i="0" lang="en-US" sz="1300" u="none">
                <a:solidFill>
                  <a:schemeClr val="lt1"/>
                </a:solidFill>
                <a:latin typeface="Times"/>
                <a:ea typeface="Times"/>
                <a:cs typeface="Times"/>
                <a:sym typeface="Times"/>
              </a:rPr>
              <a:t>–</a:t>
            </a:r>
            <a:r>
              <a:rPr b="1" i="0" lang="en-US" sz="1300" u="none">
                <a:solidFill>
                  <a:schemeClr val="lt1"/>
                </a:solidFill>
                <a:latin typeface="Arial"/>
                <a:ea typeface="Arial"/>
                <a:cs typeface="Arial"/>
                <a:sym typeface="Arial"/>
              </a:rPr>
              <a:t> Trường Đại học </a:t>
            </a:r>
            <a:r>
              <a:rPr b="1" lang="en-US" sz="1300">
                <a:solidFill>
                  <a:schemeClr val="lt1"/>
                </a:solidFill>
              </a:rPr>
              <a:t>Công nghệ thông tin</a:t>
            </a:r>
            <a:endParaRPr/>
          </a:p>
          <a:p>
            <a:pPr indent="0" lvl="0" marL="0" marR="0" rtl="0" algn="just">
              <a:lnSpc>
                <a:spcPct val="105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TEL : </a:t>
            </a:r>
            <a:r>
              <a:rPr b="1" lang="en-US" sz="1200">
                <a:solidFill>
                  <a:schemeClr val="lt1"/>
                </a:solidFill>
              </a:rPr>
              <a:t>0899679908</a:t>
            </a:r>
            <a:r>
              <a:rPr b="1" i="0" lang="en-US" sz="1200" u="none">
                <a:solidFill>
                  <a:schemeClr val="lt1"/>
                </a:solidFill>
                <a:latin typeface="Arial"/>
                <a:ea typeface="Arial"/>
                <a:cs typeface="Arial"/>
                <a:sym typeface="Arial"/>
              </a:rPr>
              <a:t>	Email : 21522542@</a:t>
            </a:r>
            <a:r>
              <a:rPr b="1" lang="en-US" sz="1200">
                <a:solidFill>
                  <a:schemeClr val="lt1"/>
                </a:solidFill>
              </a:rPr>
              <a:t>gm.uit.edu.vn</a:t>
            </a:r>
            <a:endParaRPr/>
          </a:p>
        </p:txBody>
      </p:sp>
      <p:grpSp>
        <p:nvGrpSpPr>
          <p:cNvPr id="112" name="Google Shape;112;p13"/>
          <p:cNvGrpSpPr/>
          <p:nvPr/>
        </p:nvGrpSpPr>
        <p:grpSpPr>
          <a:xfrm>
            <a:off x="1196975" y="5668962"/>
            <a:ext cx="2166937" cy="354012"/>
            <a:chOff x="1313656" y="5809456"/>
            <a:chExt cx="2166938" cy="354013"/>
          </a:xfrm>
        </p:grpSpPr>
        <p:sp>
          <p:nvSpPr>
            <p:cNvPr id="113" name="Google Shape;113;p13"/>
            <p:cNvSpPr/>
            <p:nvPr/>
          </p:nvSpPr>
          <p:spPr>
            <a:xfrm>
              <a:off x="1313656" y="5809456"/>
              <a:ext cx="2166938" cy="354013"/>
            </a:xfrm>
            <a:prstGeom prst="roundRect">
              <a:avLst>
                <a:gd fmla="val 16667" name="adj"/>
              </a:avLst>
            </a:prstGeom>
            <a:solidFill>
              <a:srgbClr val="92D050"/>
            </a:solidFill>
            <a:ln cap="flat" cmpd="sng" w="9525">
              <a:solidFill>
                <a:srgbClr val="92D050"/>
              </a:solidFill>
              <a:prstDash val="solid"/>
              <a:round/>
              <a:headEnd len="sm" w="sm" type="none"/>
              <a:tailEnd len="sm" w="sm" type="none"/>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400"/>
                <a:buFont typeface="Times"/>
                <a:buNone/>
              </a:pPr>
              <a:r>
                <a:t/>
              </a:r>
              <a:endParaRPr b="1" i="0" sz="2400" u="none" cap="none" strike="noStrike">
                <a:solidFill>
                  <a:srgbClr val="F8F8F8"/>
                </a:solidFill>
                <a:latin typeface="Calibri"/>
                <a:ea typeface="Calibri"/>
                <a:cs typeface="Calibri"/>
                <a:sym typeface="Calibri"/>
              </a:endParaRPr>
            </a:p>
          </p:txBody>
        </p:sp>
        <p:sp>
          <p:nvSpPr>
            <p:cNvPr id="114" name="Google Shape;114;p13"/>
            <p:cNvSpPr txBox="1"/>
            <p:nvPr/>
          </p:nvSpPr>
          <p:spPr>
            <a:xfrm>
              <a:off x="1423194" y="5836444"/>
              <a:ext cx="19812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lang="en-US" sz="1200">
                  <a:solidFill>
                    <a:schemeClr val="lt1"/>
                  </a:solidFill>
                </a:rPr>
                <a:t>Xây dựng dữ liệu</a:t>
              </a:r>
              <a:endParaRPr/>
            </a:p>
          </p:txBody>
        </p:sp>
      </p:grpSp>
      <p:grpSp>
        <p:nvGrpSpPr>
          <p:cNvPr id="115" name="Google Shape;115;p13"/>
          <p:cNvGrpSpPr/>
          <p:nvPr/>
        </p:nvGrpSpPr>
        <p:grpSpPr>
          <a:xfrm>
            <a:off x="4430712" y="5662612"/>
            <a:ext cx="2209800" cy="355600"/>
            <a:chOff x="4355306" y="5806281"/>
            <a:chExt cx="2209800" cy="354013"/>
          </a:xfrm>
        </p:grpSpPr>
        <p:sp>
          <p:nvSpPr>
            <p:cNvPr id="116" name="Google Shape;116;p13"/>
            <p:cNvSpPr/>
            <p:nvPr/>
          </p:nvSpPr>
          <p:spPr>
            <a:xfrm>
              <a:off x="4355306" y="5806281"/>
              <a:ext cx="2209800" cy="354013"/>
            </a:xfrm>
            <a:prstGeom prst="roundRect">
              <a:avLst>
                <a:gd fmla="val 16667" name="adj"/>
              </a:avLst>
            </a:prstGeom>
            <a:solidFill>
              <a:srgbClr val="92D050"/>
            </a:solidFill>
            <a:ln cap="flat" cmpd="sng" w="9525">
              <a:solidFill>
                <a:srgbClr val="92D050"/>
              </a:solidFill>
              <a:prstDash val="solid"/>
              <a:round/>
              <a:headEnd len="sm" w="sm" type="none"/>
              <a:tailEnd len="sm" w="sm" type="none"/>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400"/>
                <a:buFont typeface="Times"/>
                <a:buNone/>
              </a:pPr>
              <a:r>
                <a:t/>
              </a:r>
              <a:endParaRPr b="1" i="0" sz="2400" u="none" cap="none" strike="noStrike">
                <a:solidFill>
                  <a:srgbClr val="F8F8F8"/>
                </a:solidFill>
                <a:latin typeface="Calibri"/>
                <a:ea typeface="Calibri"/>
                <a:cs typeface="Calibri"/>
                <a:sym typeface="Calibri"/>
              </a:endParaRPr>
            </a:p>
          </p:txBody>
        </p:sp>
        <p:sp>
          <p:nvSpPr>
            <p:cNvPr id="117" name="Google Shape;117;p13"/>
            <p:cNvSpPr txBox="1"/>
            <p:nvPr/>
          </p:nvSpPr>
          <p:spPr>
            <a:xfrm>
              <a:off x="4464844" y="5833269"/>
              <a:ext cx="2024100" cy="275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lang="en-US" sz="1200">
                  <a:solidFill>
                    <a:schemeClr val="lt1"/>
                  </a:solidFill>
                </a:rPr>
                <a:t>Tìm hiểu</a:t>
              </a:r>
              <a:r>
                <a:rPr lang="en-US" sz="1200">
                  <a:solidFill>
                    <a:schemeClr val="lt1"/>
                  </a:solidFill>
                </a:rPr>
                <a:t> DeepSolo</a:t>
              </a:r>
              <a:endParaRPr/>
            </a:p>
          </p:txBody>
        </p:sp>
      </p:grpSp>
      <p:grpSp>
        <p:nvGrpSpPr>
          <p:cNvPr id="118" name="Google Shape;118;p13"/>
          <p:cNvGrpSpPr/>
          <p:nvPr/>
        </p:nvGrpSpPr>
        <p:grpSpPr>
          <a:xfrm>
            <a:off x="7478712" y="5653087"/>
            <a:ext cx="2209800" cy="355600"/>
            <a:chOff x="4355306" y="5806281"/>
            <a:chExt cx="2209800" cy="354013"/>
          </a:xfrm>
        </p:grpSpPr>
        <p:sp>
          <p:nvSpPr>
            <p:cNvPr id="119" name="Google Shape;119;p13"/>
            <p:cNvSpPr/>
            <p:nvPr/>
          </p:nvSpPr>
          <p:spPr>
            <a:xfrm>
              <a:off x="4355306" y="5806281"/>
              <a:ext cx="2209800" cy="354013"/>
            </a:xfrm>
            <a:prstGeom prst="roundRect">
              <a:avLst>
                <a:gd fmla="val 16667" name="adj"/>
              </a:avLst>
            </a:prstGeom>
            <a:solidFill>
              <a:srgbClr val="92D050"/>
            </a:solidFill>
            <a:ln cap="flat" cmpd="sng" w="9525">
              <a:solidFill>
                <a:srgbClr val="92D050"/>
              </a:solidFill>
              <a:prstDash val="solid"/>
              <a:round/>
              <a:headEnd len="sm" w="sm" type="none"/>
              <a:tailEnd len="sm" w="sm" type="none"/>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2400"/>
                <a:buFont typeface="Times"/>
                <a:buNone/>
              </a:pPr>
              <a:r>
                <a:t/>
              </a:r>
              <a:endParaRPr b="1" i="0" sz="2400" u="none" cap="none" strike="noStrike">
                <a:solidFill>
                  <a:srgbClr val="F8F8F8"/>
                </a:solidFill>
                <a:latin typeface="Calibri"/>
                <a:ea typeface="Calibri"/>
                <a:cs typeface="Calibri"/>
                <a:sym typeface="Calibri"/>
              </a:endParaRPr>
            </a:p>
          </p:txBody>
        </p:sp>
        <p:sp>
          <p:nvSpPr>
            <p:cNvPr id="120" name="Google Shape;120;p13"/>
            <p:cNvSpPr txBox="1"/>
            <p:nvPr/>
          </p:nvSpPr>
          <p:spPr>
            <a:xfrm>
              <a:off x="4464844" y="5833269"/>
              <a:ext cx="2024100" cy="275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lang="en-US" sz="1200">
                  <a:solidFill>
                    <a:schemeClr val="lt1"/>
                  </a:solidFill>
                </a:rPr>
                <a:t>Cải tiến DeepSolo</a:t>
              </a:r>
              <a:endParaRPr/>
            </a:p>
          </p:txBody>
        </p:sp>
      </p:grpSp>
      <p:grpSp>
        <p:nvGrpSpPr>
          <p:cNvPr id="121" name="Google Shape;121;p13"/>
          <p:cNvGrpSpPr/>
          <p:nvPr/>
        </p:nvGrpSpPr>
        <p:grpSpPr>
          <a:xfrm>
            <a:off x="3744912" y="5729287"/>
            <a:ext cx="381000" cy="228600"/>
            <a:chOff x="3745706" y="5806281"/>
            <a:chExt cx="381000" cy="228600"/>
          </a:xfrm>
        </p:grpSpPr>
        <p:sp>
          <p:nvSpPr>
            <p:cNvPr id="122" name="Google Shape;122;p13"/>
            <p:cNvSpPr/>
            <p:nvPr/>
          </p:nvSpPr>
          <p:spPr>
            <a:xfrm>
              <a:off x="3898106" y="5806281"/>
              <a:ext cx="228600" cy="228600"/>
            </a:xfrm>
            <a:prstGeom prst="chevron">
              <a:avLst>
                <a:gd fmla="val 10800"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23" name="Google Shape;123;p13"/>
            <p:cNvSpPr/>
            <p:nvPr/>
          </p:nvSpPr>
          <p:spPr>
            <a:xfrm>
              <a:off x="3745706" y="5806281"/>
              <a:ext cx="228600" cy="228600"/>
            </a:xfrm>
            <a:prstGeom prst="chevron">
              <a:avLst>
                <a:gd fmla="val 10800"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grpSp>
        <p:nvGrpSpPr>
          <p:cNvPr id="124" name="Google Shape;124;p13"/>
          <p:cNvGrpSpPr/>
          <p:nvPr/>
        </p:nvGrpSpPr>
        <p:grpSpPr>
          <a:xfrm>
            <a:off x="6869112" y="5729287"/>
            <a:ext cx="381000" cy="228600"/>
            <a:chOff x="3745706" y="5806281"/>
            <a:chExt cx="381000" cy="228600"/>
          </a:xfrm>
        </p:grpSpPr>
        <p:sp>
          <p:nvSpPr>
            <p:cNvPr id="125" name="Google Shape;125;p13"/>
            <p:cNvSpPr/>
            <p:nvPr/>
          </p:nvSpPr>
          <p:spPr>
            <a:xfrm>
              <a:off x="3898106" y="5806281"/>
              <a:ext cx="228600" cy="228600"/>
            </a:xfrm>
            <a:prstGeom prst="chevron">
              <a:avLst>
                <a:gd fmla="val 10800"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26" name="Google Shape;126;p13"/>
            <p:cNvSpPr/>
            <p:nvPr/>
          </p:nvSpPr>
          <p:spPr>
            <a:xfrm>
              <a:off x="3745706" y="5806281"/>
              <a:ext cx="228600" cy="228600"/>
            </a:xfrm>
            <a:prstGeom prst="chevron">
              <a:avLst>
                <a:gd fmla="val 10800"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sp>
        <p:nvSpPr>
          <p:cNvPr id="127" name="Google Shape;127;p13"/>
          <p:cNvSpPr txBox="1"/>
          <p:nvPr/>
        </p:nvSpPr>
        <p:spPr>
          <a:xfrm>
            <a:off x="551625" y="9030325"/>
            <a:ext cx="2669100" cy="4617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Tìm hiểu cách xây dựng bộ dữ liệu VinText, CTW1500</a:t>
            </a:r>
            <a:endParaRPr sz="1200">
              <a:solidFill>
                <a:schemeClr val="dk1"/>
              </a:solidFill>
              <a:latin typeface="Tahoma"/>
              <a:ea typeface="Tahoma"/>
              <a:cs typeface="Tahoma"/>
              <a:sym typeface="Tahoma"/>
            </a:endParaRPr>
          </a:p>
        </p:txBody>
      </p:sp>
      <p:sp>
        <p:nvSpPr>
          <p:cNvPr id="128" name="Google Shape;128;p13"/>
          <p:cNvSpPr txBox="1"/>
          <p:nvPr/>
        </p:nvSpPr>
        <p:spPr>
          <a:xfrm>
            <a:off x="620703" y="10069500"/>
            <a:ext cx="26280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p>
        </p:txBody>
      </p:sp>
      <p:sp>
        <p:nvSpPr>
          <p:cNvPr id="129" name="Google Shape;129;p13"/>
          <p:cNvSpPr txBox="1"/>
          <p:nvPr/>
        </p:nvSpPr>
        <p:spPr>
          <a:xfrm>
            <a:off x="3363925" y="9039975"/>
            <a:ext cx="2362200" cy="461700"/>
          </a:xfrm>
          <a:prstGeom prst="rect">
            <a:avLst/>
          </a:prstGeom>
          <a:noFill/>
          <a:ln>
            <a:noFill/>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chemeClr val="dk1"/>
              </a:buClr>
              <a:buSzPts val="1200"/>
              <a:buFont typeface="Tahoma"/>
              <a:buChar char="•"/>
            </a:pPr>
            <a:r>
              <a:rPr b="0" i="0" lang="en-US" sz="1200" u="none">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Tìm hiểu các backbone: ResNet/Swin/ViTAE/..</a:t>
            </a:r>
            <a:endParaRPr/>
          </a:p>
        </p:txBody>
      </p:sp>
      <p:sp>
        <p:nvSpPr>
          <p:cNvPr id="130" name="Google Shape;130;p13"/>
          <p:cNvSpPr txBox="1"/>
          <p:nvPr/>
        </p:nvSpPr>
        <p:spPr>
          <a:xfrm>
            <a:off x="544512" y="8697912"/>
            <a:ext cx="220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1.  </a:t>
            </a:r>
            <a:r>
              <a:rPr b="1" lang="en-US">
                <a:solidFill>
                  <a:srgbClr val="0B4993"/>
                </a:solidFill>
                <a:latin typeface="Tahoma"/>
                <a:ea typeface="Tahoma"/>
                <a:cs typeface="Tahoma"/>
                <a:sym typeface="Tahoma"/>
              </a:rPr>
              <a:t>Xây dựng dữ liệu</a:t>
            </a:r>
            <a:endParaRPr/>
          </a:p>
        </p:txBody>
      </p:sp>
      <p:sp>
        <p:nvSpPr>
          <p:cNvPr id="131" name="Google Shape;131;p13"/>
          <p:cNvSpPr txBox="1"/>
          <p:nvPr/>
        </p:nvSpPr>
        <p:spPr>
          <a:xfrm>
            <a:off x="3287712" y="8697912"/>
            <a:ext cx="259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2.  </a:t>
            </a:r>
            <a:r>
              <a:rPr b="1" lang="en-US">
                <a:solidFill>
                  <a:srgbClr val="0B4993"/>
                </a:solidFill>
                <a:latin typeface="Tahoma"/>
                <a:ea typeface="Tahoma"/>
                <a:cs typeface="Tahoma"/>
                <a:sym typeface="Tahoma"/>
              </a:rPr>
              <a:t>Tìm hiểu DeepSolo</a:t>
            </a:r>
            <a:endParaRPr/>
          </a:p>
        </p:txBody>
      </p:sp>
      <p:sp>
        <p:nvSpPr>
          <p:cNvPr id="132" name="Google Shape;132;p13"/>
          <p:cNvSpPr txBox="1"/>
          <p:nvPr/>
        </p:nvSpPr>
        <p:spPr>
          <a:xfrm>
            <a:off x="447512" y="10926762"/>
            <a:ext cx="259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a:solidFill>
                  <a:srgbClr val="0B4993"/>
                </a:solidFill>
                <a:latin typeface="Tahoma"/>
                <a:ea typeface="Tahoma"/>
                <a:cs typeface="Tahoma"/>
                <a:sym typeface="Tahoma"/>
              </a:rPr>
              <a:t>3.  </a:t>
            </a:r>
            <a:r>
              <a:rPr b="1" lang="en-US">
                <a:solidFill>
                  <a:srgbClr val="0B4993"/>
                </a:solidFill>
                <a:latin typeface="Tahoma"/>
                <a:ea typeface="Tahoma"/>
                <a:cs typeface="Tahoma"/>
                <a:sym typeface="Tahoma"/>
              </a:rPr>
              <a:t>Cải tiến DeepSolo</a:t>
            </a:r>
            <a:endParaRPr/>
          </a:p>
        </p:txBody>
      </p:sp>
      <p:sp>
        <p:nvSpPr>
          <p:cNvPr id="133" name="Google Shape;133;p13"/>
          <p:cNvSpPr txBox="1"/>
          <p:nvPr/>
        </p:nvSpPr>
        <p:spPr>
          <a:xfrm>
            <a:off x="551625" y="11227900"/>
            <a:ext cx="3376500" cy="4617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Tìm hiểu cách kết hợp bộ từ điển vào trong quá trình huấn luyện và suy luận</a:t>
            </a:r>
            <a:endParaRPr/>
          </a:p>
        </p:txBody>
      </p:sp>
      <p:sp>
        <p:nvSpPr>
          <p:cNvPr id="134" name="Google Shape;134;p13"/>
          <p:cNvSpPr txBox="1"/>
          <p:nvPr/>
        </p:nvSpPr>
        <p:spPr>
          <a:xfrm>
            <a:off x="5649912" y="3082600"/>
            <a:ext cx="4267200" cy="6465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Phát hiện và nhận dạng văn bản trong cảnh ngày càng được quan tâm vì những ứng dụng của nó: Rút trích thông tin từ ảnh, xe tự lái, hỗ trợ người khiếm thị,…</a:t>
            </a:r>
            <a:endParaRPr/>
          </a:p>
        </p:txBody>
      </p:sp>
      <p:sp>
        <p:nvSpPr>
          <p:cNvPr id="135" name="Google Shape;135;p13"/>
          <p:cNvSpPr txBox="1"/>
          <p:nvPr/>
        </p:nvSpPr>
        <p:spPr>
          <a:xfrm>
            <a:off x="620712" y="3090862"/>
            <a:ext cx="4267200" cy="461700"/>
          </a:xfrm>
          <a:prstGeom prst="rect">
            <a:avLst/>
          </a:prstGeom>
          <a:noFill/>
          <a:ln>
            <a:noFill/>
          </a:ln>
        </p:spPr>
        <p:txBody>
          <a:bodyPr anchorCtr="0" anchor="t" bIns="45700" lIns="91425" spcFirstLastPara="1" rIns="91425" wrap="square" tIns="45700">
            <a:spAutoFit/>
          </a:bodyPr>
          <a:lstStyle/>
          <a:p>
            <a:pPr indent="0" lvl="0" marL="171450" marR="0" rtl="0" algn="just">
              <a:lnSpc>
                <a:spcPct val="100000"/>
              </a:lnSpc>
              <a:spcBef>
                <a:spcPts val="0"/>
              </a:spcBef>
              <a:spcAft>
                <a:spcPts val="0"/>
              </a:spcAft>
              <a:buClr>
                <a:schemeClr val="dk1"/>
              </a:buClr>
              <a:buSzPts val="1200"/>
              <a:buFont typeface="Tahoma"/>
              <a:buNone/>
            </a:pPr>
            <a:r>
              <a:rPr lang="en-US" sz="1200">
                <a:solidFill>
                  <a:schemeClr val="dk1"/>
                </a:solidFill>
                <a:latin typeface="Tahoma"/>
                <a:ea typeface="Tahoma"/>
                <a:cs typeface="Tahoma"/>
                <a:sym typeface="Tahoma"/>
              </a:rPr>
              <a:t>Chúng tôi áp dụng DeepSolo cho bài toán phát hiện và nhận dạng văn bản tiếng Việt, trong đó chúng tôi</a:t>
            </a:r>
            <a:r>
              <a:rPr b="0" i="0" lang="en-US" sz="1200" u="none">
                <a:solidFill>
                  <a:schemeClr val="dk1"/>
                </a:solidFill>
                <a:latin typeface="Tahoma"/>
                <a:ea typeface="Tahoma"/>
                <a:cs typeface="Tahoma"/>
                <a:sym typeface="Tahoma"/>
              </a:rPr>
              <a:t>:</a:t>
            </a:r>
            <a:endParaRPr/>
          </a:p>
        </p:txBody>
      </p:sp>
      <p:sp>
        <p:nvSpPr>
          <p:cNvPr id="136" name="Google Shape;136;p13"/>
          <p:cNvSpPr txBox="1"/>
          <p:nvPr/>
        </p:nvSpPr>
        <p:spPr>
          <a:xfrm>
            <a:off x="925512" y="3507862"/>
            <a:ext cx="3962400" cy="461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Xây dựng bộ dữ liệu UITText cho tiếng Việt, với số lượng văn bản cong lớn.</a:t>
            </a:r>
            <a:endParaRPr/>
          </a:p>
        </p:txBody>
      </p:sp>
      <p:sp>
        <p:nvSpPr>
          <p:cNvPr id="137" name="Google Shape;137;p13"/>
          <p:cNvSpPr txBox="1"/>
          <p:nvPr/>
        </p:nvSpPr>
        <p:spPr>
          <a:xfrm>
            <a:off x="925512" y="3938587"/>
            <a:ext cx="4038600" cy="461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Cải tiến DeepSolo </a:t>
            </a:r>
            <a:r>
              <a:rPr lang="en-US" sz="1200">
                <a:solidFill>
                  <a:schemeClr val="dk1"/>
                </a:solidFill>
                <a:latin typeface="Tahoma"/>
                <a:ea typeface="Tahoma"/>
                <a:cs typeface="Tahoma"/>
                <a:sym typeface="Tahoma"/>
              </a:rPr>
              <a:t>bằng cách tích hợp bộ từ điển vào quá trình huấn luyện và suy luận</a:t>
            </a:r>
            <a:endParaRPr/>
          </a:p>
        </p:txBody>
      </p:sp>
      <p:sp>
        <p:nvSpPr>
          <p:cNvPr id="138" name="Google Shape;138;p13"/>
          <p:cNvSpPr txBox="1"/>
          <p:nvPr/>
        </p:nvSpPr>
        <p:spPr>
          <a:xfrm>
            <a:off x="925512" y="4357687"/>
            <a:ext cx="3962400" cy="461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Áp dụng DeepSolo và phiên bản cải tiến trên dữ liệu tiếng Việt: VinText, UITText</a:t>
            </a:r>
            <a:endParaRPr/>
          </a:p>
        </p:txBody>
      </p:sp>
      <p:sp>
        <p:nvSpPr>
          <p:cNvPr id="139" name="Google Shape;139;p13"/>
          <p:cNvSpPr txBox="1"/>
          <p:nvPr/>
        </p:nvSpPr>
        <p:spPr>
          <a:xfrm>
            <a:off x="5649912" y="3635138"/>
            <a:ext cx="4267200" cy="8310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DeepSolo là phương pháp SOTA trên nhiều bộ dataset tiếng Anh và Trung, nhưng chưa được đánh giá trên tiếng Việt và chưa tận dụng hiệu quả thông tin ngôn ngữ biết trước.</a:t>
            </a:r>
            <a:endParaRPr/>
          </a:p>
        </p:txBody>
      </p:sp>
      <p:pic>
        <p:nvPicPr>
          <p:cNvPr id="140" name="Google Shape;140;p13"/>
          <p:cNvPicPr preferRelativeResize="0"/>
          <p:nvPr/>
        </p:nvPicPr>
        <p:blipFill>
          <a:blip r:embed="rId5">
            <a:alphaModFix/>
          </a:blip>
          <a:stretch>
            <a:fillRect/>
          </a:stretch>
        </p:blipFill>
        <p:spPr>
          <a:xfrm>
            <a:off x="4205350" y="6091225"/>
            <a:ext cx="2572278" cy="461700"/>
          </a:xfrm>
          <a:prstGeom prst="rect">
            <a:avLst/>
          </a:prstGeom>
          <a:noFill/>
          <a:ln>
            <a:noFill/>
          </a:ln>
        </p:spPr>
      </p:pic>
      <p:pic>
        <p:nvPicPr>
          <p:cNvPr id="141" name="Google Shape;141;p13"/>
          <p:cNvPicPr preferRelativeResize="0"/>
          <p:nvPr/>
        </p:nvPicPr>
        <p:blipFill>
          <a:blip r:embed="rId6">
            <a:alphaModFix/>
          </a:blip>
          <a:stretch>
            <a:fillRect/>
          </a:stretch>
        </p:blipFill>
        <p:spPr>
          <a:xfrm>
            <a:off x="7219150" y="6062799"/>
            <a:ext cx="2819400" cy="2127077"/>
          </a:xfrm>
          <a:prstGeom prst="rect">
            <a:avLst/>
          </a:prstGeom>
          <a:noFill/>
          <a:ln>
            <a:noFill/>
          </a:ln>
        </p:spPr>
      </p:pic>
      <p:sp>
        <p:nvSpPr>
          <p:cNvPr id="142" name="Google Shape;142;p13"/>
          <p:cNvSpPr txBox="1"/>
          <p:nvPr/>
        </p:nvSpPr>
        <p:spPr>
          <a:xfrm>
            <a:off x="561000" y="9458538"/>
            <a:ext cx="2669100" cy="10158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Thu thập ảnh 2000 chứa văn bản cong ở mức độ từ hoặc dòng. Các ảnh được lấy từ </a:t>
            </a:r>
            <a:r>
              <a:rPr lang="en-US" sz="1200">
                <a:solidFill>
                  <a:schemeClr val="dk1"/>
                </a:solidFill>
                <a:latin typeface="Tahoma"/>
                <a:ea typeface="Tahoma"/>
                <a:cs typeface="Tahoma"/>
                <a:sym typeface="Tahoma"/>
              </a:rPr>
              <a:t>Internet hoặc chụp trong thực tế bởi 5 người thu thập.</a:t>
            </a:r>
            <a:endParaRPr sz="1200">
              <a:solidFill>
                <a:schemeClr val="dk1"/>
              </a:solidFill>
              <a:latin typeface="Tahoma"/>
              <a:ea typeface="Tahoma"/>
              <a:cs typeface="Tahoma"/>
              <a:sym typeface="Tahoma"/>
            </a:endParaRPr>
          </a:p>
        </p:txBody>
      </p:sp>
      <p:sp>
        <p:nvSpPr>
          <p:cNvPr id="143" name="Google Shape;143;p13"/>
          <p:cNvSpPr txBox="1"/>
          <p:nvPr/>
        </p:nvSpPr>
        <p:spPr>
          <a:xfrm>
            <a:off x="548100" y="11656100"/>
            <a:ext cx="3393600" cy="6465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Mỗi query đại diện cho một từ </a:t>
            </a:r>
            <a:r>
              <a:rPr lang="en-US" sz="1200">
                <a:solidFill>
                  <a:schemeClr val="dk1"/>
                </a:solidFill>
                <a:latin typeface="Tahoma"/>
                <a:ea typeface="Tahoma"/>
                <a:cs typeface="Tahoma"/>
                <a:sym typeface="Tahoma"/>
              </a:rPr>
              <a:t>(đầu ra của DeepSolo decoder) </a:t>
            </a:r>
            <a:r>
              <a:rPr lang="en-US" sz="1200">
                <a:solidFill>
                  <a:schemeClr val="dk1"/>
                </a:solidFill>
                <a:latin typeface="Tahoma"/>
                <a:ea typeface="Tahoma"/>
                <a:cs typeface="Tahoma"/>
                <a:sym typeface="Tahoma"/>
              </a:rPr>
              <a:t>sẽ được đưa qua character classification head để dự đoán từ</a:t>
            </a:r>
            <a:endParaRPr/>
          </a:p>
        </p:txBody>
      </p:sp>
      <p:sp>
        <p:nvSpPr>
          <p:cNvPr id="144" name="Google Shape;144;p13"/>
          <p:cNvSpPr txBox="1"/>
          <p:nvPr/>
        </p:nvSpPr>
        <p:spPr>
          <a:xfrm>
            <a:off x="544500" y="12272775"/>
            <a:ext cx="3376500" cy="6465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Danh sách ứng cử là k từ trong từ điển với edit distance </a:t>
            </a:r>
            <a:r>
              <a:rPr lang="en-US" sz="1200">
                <a:solidFill>
                  <a:schemeClr val="dk1"/>
                </a:solidFill>
                <a:latin typeface="Tahoma"/>
                <a:ea typeface="Tahoma"/>
                <a:cs typeface="Tahoma"/>
                <a:sym typeface="Tahoma"/>
              </a:rPr>
              <a:t>nhỏ nhất so </a:t>
            </a:r>
            <a:r>
              <a:rPr lang="en-US" sz="1200">
                <a:solidFill>
                  <a:schemeClr val="dk1"/>
                </a:solidFill>
                <a:latin typeface="Tahoma"/>
                <a:ea typeface="Tahoma"/>
                <a:cs typeface="Tahoma"/>
                <a:sym typeface="Tahoma"/>
              </a:rPr>
              <a:t>với từ được dự đoán</a:t>
            </a:r>
            <a:endParaRPr/>
          </a:p>
        </p:txBody>
      </p:sp>
      <p:sp>
        <p:nvSpPr>
          <p:cNvPr id="145" name="Google Shape;145;p13"/>
          <p:cNvSpPr txBox="1"/>
          <p:nvPr/>
        </p:nvSpPr>
        <p:spPr>
          <a:xfrm>
            <a:off x="534525" y="12876550"/>
            <a:ext cx="3393600" cy="12006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Thêm contrastive loss để tối đa khả năng của các ứng cử gần với ground truth, trong khi tối thiểu khả của các ứng cử khác xa với ground truth. Contrastive loss được tính dựa trên CTC Loss của các từ ứng cử và edit distance của chúng với ground truth</a:t>
            </a:r>
            <a:endParaRPr/>
          </a:p>
        </p:txBody>
      </p:sp>
      <p:sp>
        <p:nvSpPr>
          <p:cNvPr id="146" name="Google Shape;146;p13"/>
          <p:cNvSpPr txBox="1"/>
          <p:nvPr/>
        </p:nvSpPr>
        <p:spPr>
          <a:xfrm>
            <a:off x="5090476" y="13911875"/>
            <a:ext cx="44685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a:solidFill>
                  <a:srgbClr val="0B4993"/>
                </a:solidFill>
                <a:latin typeface="Tahoma"/>
                <a:ea typeface="Tahoma"/>
                <a:cs typeface="Tahoma"/>
                <a:sym typeface="Tahoma"/>
              </a:rPr>
              <a:t>Figure </a:t>
            </a:r>
            <a:r>
              <a:rPr b="1" i="1" lang="en-US" sz="800">
                <a:solidFill>
                  <a:srgbClr val="0B4993"/>
                </a:solidFill>
                <a:latin typeface="Tahoma"/>
                <a:ea typeface="Tahoma"/>
                <a:cs typeface="Tahoma"/>
                <a:sym typeface="Tahoma"/>
              </a:rPr>
              <a:t>2</a:t>
            </a:r>
            <a:r>
              <a:rPr b="0" i="0" lang="en-US" sz="800" u="none">
                <a:solidFill>
                  <a:srgbClr val="0B4993"/>
                </a:solidFill>
                <a:latin typeface="Tahoma"/>
                <a:ea typeface="Tahoma"/>
                <a:cs typeface="Tahoma"/>
                <a:sym typeface="Tahoma"/>
              </a:rPr>
              <a:t>. </a:t>
            </a:r>
            <a:r>
              <a:rPr lang="en-US" sz="800">
                <a:solidFill>
                  <a:srgbClr val="0B4993"/>
                </a:solidFill>
                <a:latin typeface="Tahoma"/>
                <a:ea typeface="Tahoma"/>
                <a:cs typeface="Tahoma"/>
                <a:sym typeface="Tahoma"/>
              </a:rPr>
              <a:t>Character classification head của DeepSolo thông thường và sau khi được cải tiến</a:t>
            </a:r>
            <a:endParaRPr/>
          </a:p>
        </p:txBody>
      </p:sp>
      <p:pic>
        <p:nvPicPr>
          <p:cNvPr id="147" name="Google Shape;147;p13"/>
          <p:cNvPicPr preferRelativeResize="0"/>
          <p:nvPr/>
        </p:nvPicPr>
        <p:blipFill>
          <a:blip r:embed="rId7">
            <a:alphaModFix/>
          </a:blip>
          <a:stretch>
            <a:fillRect/>
          </a:stretch>
        </p:blipFill>
        <p:spPr>
          <a:xfrm>
            <a:off x="5795427" y="8754113"/>
            <a:ext cx="4267200" cy="1967832"/>
          </a:xfrm>
          <a:prstGeom prst="rect">
            <a:avLst/>
          </a:prstGeom>
          <a:noFill/>
          <a:ln>
            <a:noFill/>
          </a:ln>
        </p:spPr>
      </p:pic>
      <p:pic>
        <p:nvPicPr>
          <p:cNvPr id="148" name="Google Shape;148;p13"/>
          <p:cNvPicPr preferRelativeResize="0"/>
          <p:nvPr/>
        </p:nvPicPr>
        <p:blipFill rotWithShape="1">
          <a:blip r:embed="rId8">
            <a:alphaModFix/>
          </a:blip>
          <a:srcRect b="0" l="0" r="0" t="11142"/>
          <a:stretch/>
        </p:blipFill>
        <p:spPr>
          <a:xfrm>
            <a:off x="4125900" y="6638020"/>
            <a:ext cx="2819400" cy="1440181"/>
          </a:xfrm>
          <a:prstGeom prst="rect">
            <a:avLst/>
          </a:prstGeom>
          <a:noFill/>
          <a:ln>
            <a:noFill/>
          </a:ln>
        </p:spPr>
      </p:pic>
      <p:sp>
        <p:nvSpPr>
          <p:cNvPr id="149" name="Google Shape;149;p13"/>
          <p:cNvSpPr txBox="1"/>
          <p:nvPr/>
        </p:nvSpPr>
        <p:spPr>
          <a:xfrm>
            <a:off x="6443575" y="10746338"/>
            <a:ext cx="27402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a:solidFill>
                  <a:srgbClr val="0B4993"/>
                </a:solidFill>
                <a:latin typeface="Tahoma"/>
                <a:ea typeface="Tahoma"/>
                <a:cs typeface="Tahoma"/>
                <a:sym typeface="Tahoma"/>
              </a:rPr>
              <a:t>Figure </a:t>
            </a:r>
            <a:r>
              <a:rPr b="1" i="1" lang="en-US" sz="800">
                <a:solidFill>
                  <a:srgbClr val="0B4993"/>
                </a:solidFill>
                <a:latin typeface="Tahoma"/>
                <a:ea typeface="Tahoma"/>
                <a:cs typeface="Tahoma"/>
                <a:sym typeface="Tahoma"/>
              </a:rPr>
              <a:t>1</a:t>
            </a:r>
            <a:r>
              <a:rPr b="0" i="0" lang="en-US" sz="800" u="none">
                <a:solidFill>
                  <a:srgbClr val="0B4993"/>
                </a:solidFill>
                <a:latin typeface="Tahoma"/>
                <a:ea typeface="Tahoma"/>
                <a:cs typeface="Tahoma"/>
                <a:sym typeface="Tahoma"/>
              </a:rPr>
              <a:t>. </a:t>
            </a:r>
            <a:r>
              <a:rPr lang="en-US" sz="800">
                <a:solidFill>
                  <a:srgbClr val="0B4993"/>
                </a:solidFill>
                <a:latin typeface="Tahoma"/>
                <a:ea typeface="Tahoma"/>
                <a:cs typeface="Tahoma"/>
                <a:sym typeface="Tahoma"/>
              </a:rPr>
              <a:t>Kiến trúc tổng thể của DeepSolo</a:t>
            </a:r>
            <a:endParaRPr/>
          </a:p>
        </p:txBody>
      </p:sp>
      <p:sp>
        <p:nvSpPr>
          <p:cNvPr id="150" name="Google Shape;150;p13"/>
          <p:cNvSpPr txBox="1"/>
          <p:nvPr/>
        </p:nvSpPr>
        <p:spPr>
          <a:xfrm>
            <a:off x="3363900" y="9510863"/>
            <a:ext cx="2362200" cy="646500"/>
          </a:xfrm>
          <a:prstGeom prst="rect">
            <a:avLst/>
          </a:prstGeom>
          <a:noFill/>
          <a:ln>
            <a:noFill/>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chemeClr val="dk1"/>
              </a:buClr>
              <a:buSzPts val="1200"/>
              <a:buFont typeface="Tahoma"/>
              <a:buChar char="•"/>
            </a:pPr>
            <a:r>
              <a:rPr b="0" i="0" lang="en-US" sz="1200" u="none">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Tìm hiểu kiến trúc của Encoder, Decoder, các đầu dự đoán</a:t>
            </a:r>
            <a:endParaRPr/>
          </a:p>
        </p:txBody>
      </p:sp>
      <p:sp>
        <p:nvSpPr>
          <p:cNvPr id="151" name="Google Shape;151;p13"/>
          <p:cNvSpPr txBox="1"/>
          <p:nvPr/>
        </p:nvSpPr>
        <p:spPr>
          <a:xfrm>
            <a:off x="3363888" y="10408375"/>
            <a:ext cx="2362200" cy="461700"/>
          </a:xfrm>
          <a:prstGeom prst="rect">
            <a:avLst/>
          </a:prstGeom>
          <a:noFill/>
          <a:ln>
            <a:noFill/>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 Tìm hiểu tiêu chí so khớp văn bản khi tối ưu hàm mất mát</a:t>
            </a:r>
            <a:endParaRPr/>
          </a:p>
        </p:txBody>
      </p:sp>
      <p:sp>
        <p:nvSpPr>
          <p:cNvPr id="152" name="Google Shape;152;p13"/>
          <p:cNvSpPr txBox="1"/>
          <p:nvPr/>
        </p:nvSpPr>
        <p:spPr>
          <a:xfrm>
            <a:off x="3363913" y="10105463"/>
            <a:ext cx="2362200" cy="276900"/>
          </a:xfrm>
          <a:prstGeom prst="rect">
            <a:avLst/>
          </a:prstGeom>
          <a:noFill/>
          <a:ln>
            <a:noFill/>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chemeClr val="dk1"/>
              </a:buClr>
              <a:buSzPts val="1200"/>
              <a:buFont typeface="Tahoma"/>
              <a:buChar char="•"/>
            </a:pPr>
            <a:r>
              <a:rPr b="0" i="0" lang="en-US" sz="1200" u="none">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Tìm </a:t>
            </a:r>
            <a:r>
              <a:rPr lang="en-US" sz="1200">
                <a:solidFill>
                  <a:schemeClr val="dk1"/>
                </a:solidFill>
                <a:latin typeface="Tahoma"/>
                <a:ea typeface="Tahoma"/>
                <a:cs typeface="Tahoma"/>
                <a:sym typeface="Tahoma"/>
              </a:rPr>
              <a:t>hiểu cách thiết kế query</a:t>
            </a:r>
            <a:endParaRPr/>
          </a:p>
        </p:txBody>
      </p:sp>
      <p:pic>
        <p:nvPicPr>
          <p:cNvPr id="153" name="Google Shape;153;p13"/>
          <p:cNvPicPr preferRelativeResize="0"/>
          <p:nvPr/>
        </p:nvPicPr>
        <p:blipFill>
          <a:blip r:embed="rId9">
            <a:alphaModFix/>
          </a:blip>
          <a:stretch>
            <a:fillRect/>
          </a:stretch>
        </p:blipFill>
        <p:spPr>
          <a:xfrm>
            <a:off x="702425" y="6202875"/>
            <a:ext cx="3149627" cy="1830450"/>
          </a:xfrm>
          <a:prstGeom prst="rect">
            <a:avLst/>
          </a:prstGeom>
          <a:noFill/>
          <a:ln>
            <a:noFill/>
          </a:ln>
        </p:spPr>
      </p:pic>
      <p:sp>
        <p:nvSpPr>
          <p:cNvPr id="154" name="Google Shape;154;p13"/>
          <p:cNvSpPr txBox="1"/>
          <p:nvPr/>
        </p:nvSpPr>
        <p:spPr>
          <a:xfrm>
            <a:off x="5649912" y="4439675"/>
            <a:ext cx="4267200" cy="4617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Các bộ dữ liệu trên tiếng Việt hiện tại chứa rất ít văn bản cong</a:t>
            </a:r>
            <a:endParaRPr/>
          </a:p>
        </p:txBody>
      </p:sp>
      <p:pic>
        <p:nvPicPr>
          <p:cNvPr id="155" name="Google Shape;155;p13"/>
          <p:cNvPicPr preferRelativeResize="0"/>
          <p:nvPr/>
        </p:nvPicPr>
        <p:blipFill>
          <a:blip r:embed="rId10">
            <a:alphaModFix/>
          </a:blip>
          <a:stretch>
            <a:fillRect/>
          </a:stretch>
        </p:blipFill>
        <p:spPr>
          <a:xfrm>
            <a:off x="3911875" y="10986142"/>
            <a:ext cx="6159225" cy="2928507"/>
          </a:xfrm>
          <a:prstGeom prst="rect">
            <a:avLst/>
          </a:prstGeom>
          <a:noFill/>
          <a:ln>
            <a:noFill/>
          </a:ln>
        </p:spPr>
      </p:pic>
      <p:sp>
        <p:nvSpPr>
          <p:cNvPr id="156" name="Google Shape;156;p13"/>
          <p:cNvSpPr txBox="1"/>
          <p:nvPr/>
        </p:nvSpPr>
        <p:spPr>
          <a:xfrm>
            <a:off x="581550" y="10408438"/>
            <a:ext cx="2628000" cy="4617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Đánh nhãn theo quy trình của CTW1500</a:t>
            </a:r>
            <a:endParaRPr sz="12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