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erriweather"/>
      <p:regular r:id="rId25"/>
      <p:bold r:id="rId26"/>
      <p:italic r:id="rId27"/>
      <p:boldItalic r:id="rId28"/>
    </p:embeddedFont>
    <p:embeddedFont>
      <p:font typeface="Sigmar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igmarOne-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de4ebad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de4ebad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Rearrange project</a:t>
            </a:r>
            <a:endParaRPr/>
          </a:p>
          <a:p>
            <a:pPr indent="0" lvl="0" marL="0" rtl="0" algn="l">
              <a:spcBef>
                <a:spcPts val="0"/>
              </a:spcBef>
              <a:spcAft>
                <a:spcPts val="0"/>
              </a:spcAft>
              <a:buNone/>
            </a:pPr>
            <a:r>
              <a:rPr lang="en"/>
              <a:t>Controllers/actions, views, and view models all in one place. Makes working in the project easier. Fits vertical arch very well.</a:t>
            </a:r>
            <a:endParaRPr/>
          </a:p>
          <a:p>
            <a:pPr indent="0" lvl="0" marL="0" rtl="0" algn="l">
              <a:spcBef>
                <a:spcPts val="0"/>
              </a:spcBef>
              <a:spcAft>
                <a:spcPts val="0"/>
              </a:spcAft>
              <a:buNone/>
            </a:pPr>
            <a:r>
              <a:rPr lang="en"/>
              <a:t>With MVC, use OdeToCode.FeatureFolders nuget package</a:t>
            </a:r>
            <a:endParaRPr/>
          </a:p>
          <a:p>
            <a:pPr indent="0" lvl="0" marL="0" rtl="0" algn="l">
              <a:spcBef>
                <a:spcPts val="0"/>
              </a:spcBef>
              <a:spcAft>
                <a:spcPts val="0"/>
              </a:spcAft>
              <a:buNone/>
            </a:pPr>
            <a:r>
              <a:rPr lang="en"/>
              <a:t>Razor pages provides a similar structure (default in VS2019)</a:t>
            </a:r>
            <a:endParaRPr/>
          </a:p>
          <a:p>
            <a:pPr indent="0" lvl="0" marL="0" rtl="0" algn="l">
              <a:spcBef>
                <a:spcPts val="0"/>
              </a:spcBef>
              <a:spcAft>
                <a:spcPts val="0"/>
              </a:spcAft>
              <a:buNone/>
            </a:pPr>
            <a:r>
              <a:rPr lang="en"/>
              <a:t>Even if you don’t use vertical slicing, please use feature folders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39299c8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39299c8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Single Responsibility w/ very narrow workflows.</a:t>
            </a:r>
            <a:endParaRPr/>
          </a:p>
          <a:p>
            <a:pPr indent="0" lvl="0" marL="0" rtl="0" algn="l">
              <a:spcBef>
                <a:spcPts val="0"/>
              </a:spcBef>
              <a:spcAft>
                <a:spcPts val="0"/>
              </a:spcAft>
              <a:buNone/>
            </a:pPr>
            <a:r>
              <a:rPr lang="en"/>
              <a:t>Since commands &amp; queries have different flows and very different needs, split them.</a:t>
            </a:r>
            <a:endParaRPr/>
          </a:p>
          <a:p>
            <a:pPr indent="0" lvl="0" marL="0" rtl="0" algn="l">
              <a:spcBef>
                <a:spcPts val="0"/>
              </a:spcBef>
              <a:spcAft>
                <a:spcPts val="0"/>
              </a:spcAft>
              <a:buNone/>
            </a:pPr>
            <a:r>
              <a:rPr lang="en"/>
              <a:t>Queries no longer need to take a dependence on the domain models or services in the business layer (next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e39299c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e39299c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max coupling, queries are really simple.</a:t>
            </a:r>
            <a:endParaRPr/>
          </a:p>
          <a:p>
            <a:pPr indent="0" lvl="0" marL="0" rtl="0" algn="l">
              <a:spcBef>
                <a:spcPts val="0"/>
              </a:spcBef>
              <a:spcAft>
                <a:spcPts val="0"/>
              </a:spcAft>
              <a:buNone/>
            </a:pPr>
            <a:r>
              <a:rPr lang="en"/>
              <a:t>You can use your EF DbContext directly from the query handler. - no need to write a unit test for it.</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Query handler is very simple. No abstractions. Can use the DbContext directly.</a:t>
            </a:r>
            <a:endParaRPr/>
          </a:p>
          <a:p>
            <a:pPr indent="0" lvl="0" marL="0" rtl="0" algn="l">
              <a:spcBef>
                <a:spcPts val="0"/>
              </a:spcBef>
              <a:spcAft>
                <a:spcPts val="0"/>
              </a:spcAft>
              <a:buNone/>
            </a:pPr>
            <a:r>
              <a:rPr lang="en"/>
              <a:t>Use Automapper’s ProjectToAsync to auto generate exactly the SQL we need to populate our view model.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de4ebad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de4ebad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 can be pushed down to the domain.</a:t>
            </a:r>
            <a:endParaRPr/>
          </a:p>
          <a:p>
            <a:pPr indent="0" lvl="0" marL="0" rtl="0" algn="l">
              <a:spcBef>
                <a:spcPts val="0"/>
              </a:spcBef>
              <a:spcAft>
                <a:spcPts val="0"/>
              </a:spcAft>
              <a:buNone/>
            </a:pPr>
            <a:r>
              <a:rPr lang="en"/>
              <a:t>With EF Core, we can generally have our “models” be our domain models and add Entity Framework as a persistence layer on top.</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The aggregate root can handle the presentation layer command directly. Cannot do with strict dependency of layers. Not a “service dependence”, it is a “data </a:t>
            </a:r>
            <a:r>
              <a:rPr lang="en"/>
              <a:t>structure</a:t>
            </a:r>
            <a:r>
              <a:rPr lang="en"/>
              <a:t> dependence”.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e468b9e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e468b9e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Contoso University Razor Pages</a:t>
            </a:r>
            <a:endParaRPr/>
          </a:p>
          <a:p>
            <a:pPr indent="-317500" lvl="0" marL="457200" rtl="0" algn="l">
              <a:spcBef>
                <a:spcPts val="0"/>
              </a:spcBef>
              <a:spcAft>
                <a:spcPts val="0"/>
              </a:spcAft>
              <a:buSzPts val="1400"/>
              <a:buChar char="●"/>
            </a:pPr>
            <a:r>
              <a:rPr lang="en"/>
              <a:t>Project structure</a:t>
            </a:r>
            <a:endParaRPr/>
          </a:p>
          <a:p>
            <a:pPr indent="-317500" lvl="0" marL="457200" rtl="0" algn="l">
              <a:spcBef>
                <a:spcPts val="0"/>
              </a:spcBef>
              <a:spcAft>
                <a:spcPts val="0"/>
              </a:spcAft>
              <a:buSzPts val="1400"/>
              <a:buChar char="●"/>
            </a:pPr>
            <a:r>
              <a:rPr lang="en"/>
              <a:t>Single project</a:t>
            </a:r>
            <a:endParaRPr/>
          </a:p>
          <a:p>
            <a:pPr indent="-317500" lvl="0" marL="457200" rtl="0" algn="l">
              <a:spcBef>
                <a:spcPts val="0"/>
              </a:spcBef>
              <a:spcAft>
                <a:spcPts val="0"/>
              </a:spcAft>
              <a:buSzPts val="1400"/>
              <a:buChar char="●"/>
            </a:pPr>
            <a:r>
              <a:rPr lang="en"/>
              <a:t>Simplicity, easy to follow</a:t>
            </a:r>
            <a:endParaRPr/>
          </a:p>
          <a:p>
            <a:pPr indent="-317500" lvl="0" marL="457200" rtl="0" algn="l">
              <a:spcBef>
                <a:spcPts val="0"/>
              </a:spcBef>
              <a:spcAft>
                <a:spcPts val="0"/>
              </a:spcAft>
              <a:buSzPts val="1400"/>
              <a:buChar char="●"/>
            </a:pPr>
            <a:r>
              <a:rPr lang="en"/>
              <a:t>Easy to add features or change existing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e47c727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e47c727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Reuse + divergence often adds complexity and creates balls of mud.</a:t>
            </a:r>
            <a:endParaRPr/>
          </a:p>
          <a:p>
            <a:pPr indent="0" lvl="0" marL="0" rtl="0" algn="l">
              <a:spcBef>
                <a:spcPts val="0"/>
              </a:spcBef>
              <a:spcAft>
                <a:spcPts val="0"/>
              </a:spcAft>
              <a:buNone/>
            </a:pPr>
            <a:r>
              <a:rPr lang="en"/>
              <a:t>Sometimes copy-paste is OK. Don’t DRY just because it’s an easy principal to follow.</a:t>
            </a:r>
            <a:endParaRPr/>
          </a:p>
          <a:p>
            <a:pPr indent="0" lvl="0" marL="0" rtl="0" algn="l">
              <a:spcBef>
                <a:spcPts val="0"/>
              </a:spcBef>
              <a:spcAft>
                <a:spcPts val="0"/>
              </a:spcAft>
              <a:buNone/>
            </a:pPr>
            <a:r>
              <a:rPr lang="en"/>
              <a:t>Try not to reuse application components until the benefit outweighs the cost.</a:t>
            </a:r>
            <a:endParaRPr/>
          </a:p>
          <a:p>
            <a:pPr indent="0" lvl="0" marL="0" rtl="0" algn="l">
              <a:spcBef>
                <a:spcPts val="0"/>
              </a:spcBef>
              <a:spcAft>
                <a:spcPts val="0"/>
              </a:spcAft>
              <a:buNone/>
            </a:pPr>
            <a:r>
              <a:rPr lang="en"/>
              <a:t>Push complex logic into the domain.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e40183f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e40183f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it makes sense for actions to share service code.</a:t>
            </a:r>
            <a:endParaRPr/>
          </a:p>
          <a:p>
            <a:pPr indent="0" lvl="0" marL="0" rtl="0" algn="l">
              <a:spcBef>
                <a:spcPts val="0"/>
              </a:spcBef>
              <a:spcAft>
                <a:spcPts val="0"/>
              </a:spcAft>
              <a:buNone/>
            </a:pPr>
            <a:r>
              <a:rPr lang="en"/>
              <a:t>Keep it local to the feature as much as possible.</a:t>
            </a:r>
            <a:endParaRPr/>
          </a:p>
          <a:p>
            <a:pPr indent="0" lvl="0" marL="0" rtl="0" algn="l">
              <a:spcBef>
                <a:spcPts val="0"/>
              </a:spcBef>
              <a:spcAft>
                <a:spcPts val="0"/>
              </a:spcAft>
              <a:buNone/>
            </a:pPr>
            <a:r>
              <a:rPr lang="en"/>
              <a:t>Better than one big messy Services folder w/ no ownership.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e47c727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e47c727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actions may be simple enough to no longer need testing.</a:t>
            </a:r>
            <a:endParaRPr/>
          </a:p>
          <a:p>
            <a:pPr indent="0" lvl="0" marL="0" rtl="0" algn="l">
              <a:spcBef>
                <a:spcPts val="0"/>
              </a:spcBef>
              <a:spcAft>
                <a:spcPts val="0"/>
              </a:spcAft>
              <a:buNone/>
            </a:pPr>
            <a:r>
              <a:rPr lang="en"/>
              <a:t>Complex feature actions -&gt; push to domain layer which as easy to test.</a:t>
            </a:r>
            <a:endParaRPr/>
          </a:p>
          <a:p>
            <a:pPr indent="0" lvl="0" marL="0" rtl="0" algn="l">
              <a:spcBef>
                <a:spcPts val="0"/>
              </a:spcBef>
              <a:spcAft>
                <a:spcPts val="0"/>
              </a:spcAft>
              <a:buNone/>
            </a:pPr>
            <a:r>
              <a:rPr lang="en"/>
              <a:t>.NET Core makes it really easy to test controllers (DI, EF in-memory persistence).</a:t>
            </a:r>
            <a:endParaRPr/>
          </a:p>
          <a:p>
            <a:pPr indent="0" lvl="0" marL="0" rtl="0" algn="l">
              <a:spcBef>
                <a:spcPts val="0"/>
              </a:spcBef>
              <a:spcAft>
                <a:spcPts val="0"/>
              </a:spcAft>
              <a:buNone/>
            </a:pPr>
            <a:r>
              <a:rPr lang="en"/>
              <a:t>Fake/mock only services outside of the app you are testing.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e468b9e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e468b9e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apply a similar vertical concept across application boundaries.</a:t>
            </a:r>
            <a:endParaRPr/>
          </a:p>
          <a:p>
            <a:pPr indent="0" lvl="0" marL="0" rtl="0" algn="l">
              <a:spcBef>
                <a:spcPts val="0"/>
              </a:spcBef>
              <a:spcAft>
                <a:spcPts val="0"/>
              </a:spcAft>
              <a:buNone/>
            </a:pPr>
            <a:r>
              <a:rPr lang="en"/>
              <a:t>Consider an API that is consumed by multiple apps.</a:t>
            </a:r>
            <a:endParaRPr/>
          </a:p>
          <a:p>
            <a:pPr indent="0" lvl="0" marL="0" rtl="0" algn="l">
              <a:spcBef>
                <a:spcPts val="0"/>
              </a:spcBef>
              <a:spcAft>
                <a:spcPts val="0"/>
              </a:spcAft>
              <a:buNone/>
            </a:pPr>
            <a:r>
              <a:rPr lang="en"/>
              <a:t>Sharing one API method can cause refactoring problems as the consumers diverge.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e468b9e0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e468b9e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it often makes sense to split the API into one Controller or Area for each consumer.</a:t>
            </a:r>
            <a:endParaRPr/>
          </a:p>
          <a:p>
            <a:pPr indent="0" lvl="0" marL="0" rtl="0" algn="l">
              <a:spcBef>
                <a:spcPts val="0"/>
              </a:spcBef>
              <a:spcAft>
                <a:spcPts val="0"/>
              </a:spcAft>
              <a:buNone/>
            </a:pPr>
            <a:r>
              <a:rPr lang="en"/>
              <a:t>Handling divergence is easier. Only need to change the one method and one application.</a:t>
            </a:r>
            <a:endParaRPr/>
          </a:p>
          <a:p>
            <a:pPr indent="0" lvl="0" marL="0" rtl="0" algn="l">
              <a:spcBef>
                <a:spcPts val="0"/>
              </a:spcBef>
              <a:spcAft>
                <a:spcPts val="0"/>
              </a:spcAft>
              <a:buNone/>
            </a:pPr>
            <a:r>
              <a:rPr lang="en"/>
              <a:t>Reduces need for versioning.</a:t>
            </a:r>
            <a:endParaRPr/>
          </a:p>
          <a:p>
            <a:pPr indent="0" lvl="0" marL="0" rtl="0" algn="l">
              <a:spcBef>
                <a:spcPts val="0"/>
              </a:spcBef>
              <a:spcAft>
                <a:spcPts val="0"/>
              </a:spcAft>
              <a:buNone/>
            </a:pPr>
            <a:r>
              <a:rPr lang="en"/>
              <a:t>Does not work with public APIs where you have countless consumers.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19fec21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9fec21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developers have a mixed background</a:t>
            </a:r>
            <a:endParaRPr/>
          </a:p>
          <a:p>
            <a:pPr indent="0" lvl="0" marL="0" rtl="0" algn="l">
              <a:spcBef>
                <a:spcPts val="0"/>
              </a:spcBef>
              <a:spcAft>
                <a:spcPts val="0"/>
              </a:spcAft>
              <a:buNone/>
            </a:pPr>
            <a:r>
              <a:rPr lang="en"/>
              <a:t>When I started, it was most SQL scripts with some VB</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e47c727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e47c727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e47c72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e47c72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Gray = 3rd party sw</a:t>
            </a:r>
            <a:endParaRPr/>
          </a:p>
          <a:p>
            <a:pPr indent="0" lvl="0" marL="0" rtl="0" algn="l">
              <a:spcBef>
                <a:spcPts val="0"/>
              </a:spcBef>
              <a:spcAft>
                <a:spcPts val="0"/>
              </a:spcAft>
              <a:buNone/>
            </a:pPr>
            <a:r>
              <a:rPr lang="en"/>
              <a:t>Orange = move data</a:t>
            </a:r>
            <a:endParaRPr/>
          </a:p>
          <a:p>
            <a:pPr indent="0" lvl="0" marL="0" rtl="0" algn="l">
              <a:spcBef>
                <a:spcPts val="0"/>
              </a:spcBef>
              <a:spcAft>
                <a:spcPts val="0"/>
              </a:spcAft>
              <a:buNone/>
            </a:pPr>
            <a:r>
              <a:rPr lang="en"/>
              <a:t>Yellow = web apps for internal or external (data input, reporting, accepting payments,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e4ebad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e4ebad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build software mostly for internal users. We want to get something up in as little as a week.</a:t>
            </a:r>
            <a:endParaRPr/>
          </a:p>
          <a:p>
            <a:pPr indent="0" lvl="0" marL="0" rtl="0" algn="l">
              <a:spcBef>
                <a:spcPts val="0"/>
              </a:spcBef>
              <a:spcAft>
                <a:spcPts val="0"/>
              </a:spcAft>
              <a:buNone/>
            </a:pPr>
            <a:r>
              <a:rPr lang="en"/>
              <a:t>We want it to be easy to add features. Sometimes our apps sit with no work, sometimes apps are not finished due to business reasons, sometimes apps grow quickly or change rapidly.</a:t>
            </a:r>
            <a:endParaRPr/>
          </a:p>
          <a:p>
            <a:pPr indent="0" lvl="0" marL="0" rtl="0" algn="l">
              <a:spcBef>
                <a:spcPts val="0"/>
              </a:spcBef>
              <a:spcAft>
                <a:spcPts val="0"/>
              </a:spcAft>
              <a:buNone/>
            </a:pPr>
            <a:r>
              <a:rPr lang="en"/>
              <a:t>Don’t want to be dependent on enterprise knowledge.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e40183f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e40183f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Example #1: Contoso University</a:t>
            </a:r>
            <a:endParaRPr/>
          </a:p>
          <a:p>
            <a:pPr indent="-317500" lvl="0" marL="457200" rtl="0" algn="l">
              <a:spcBef>
                <a:spcPts val="0"/>
              </a:spcBef>
              <a:spcAft>
                <a:spcPts val="0"/>
              </a:spcAft>
              <a:buSzPts val="1400"/>
              <a:buChar char="●"/>
            </a:pPr>
            <a:r>
              <a:rPr lang="en"/>
              <a:t>Controllers, Views, Models are scattered about (refactoring requires jumping around)</a:t>
            </a:r>
            <a:endParaRPr/>
          </a:p>
          <a:p>
            <a:pPr indent="-317500" lvl="0" marL="457200" rtl="0" algn="l">
              <a:spcBef>
                <a:spcPts val="0"/>
              </a:spcBef>
              <a:spcAft>
                <a:spcPts val="0"/>
              </a:spcAft>
              <a:buSzPts val="1400"/>
              <a:buChar char="●"/>
            </a:pPr>
            <a:r>
              <a:rPr lang="en"/>
              <a:t>Persistence models as action arguments (white labeling = bad for renaming, bad for security due to overposting)</a:t>
            </a:r>
            <a:endParaRPr/>
          </a:p>
          <a:p>
            <a:pPr indent="-317500" lvl="0" marL="457200" rtl="0" algn="l">
              <a:spcBef>
                <a:spcPts val="0"/>
              </a:spcBef>
              <a:spcAft>
                <a:spcPts val="0"/>
              </a:spcAft>
              <a:buSzPts val="1400"/>
              <a:buChar char="●"/>
            </a:pPr>
            <a:r>
              <a:rPr lang="en"/>
              <a:t>Persistence models as view models (quick UI divergence =&gt; refactoring headaches)</a:t>
            </a:r>
            <a:endParaRPr/>
          </a:p>
          <a:p>
            <a:pPr indent="-317500" lvl="0" marL="457200" rtl="0" algn="l">
              <a:spcBef>
                <a:spcPts val="0"/>
              </a:spcBef>
              <a:spcAft>
                <a:spcPts val="0"/>
              </a:spcAft>
              <a:buSzPts val="1400"/>
              <a:buChar char="●"/>
            </a:pPr>
            <a:r>
              <a:rPr lang="en"/>
              <a:t>Complex controllers with all business logic in the actions + dependence on services makes testing hard (complexity + large services =&gt; needs tests)</a:t>
            </a:r>
            <a:endParaRPr/>
          </a:p>
          <a:p>
            <a:pPr indent="0" lvl="0" marL="0" rtl="0" algn="l">
              <a:spcBef>
                <a:spcPts val="0"/>
              </a:spcBef>
              <a:spcAft>
                <a:spcPts val="0"/>
              </a:spcAft>
              <a:buNone/>
            </a:pPr>
            <a:r>
              <a:rPr lang="en"/>
              <a:t>Code Example #2: </a:t>
            </a:r>
            <a:r>
              <a:rPr lang="en"/>
              <a:t>nopCommerce</a:t>
            </a:r>
            <a:endParaRPr/>
          </a:p>
          <a:p>
            <a:pPr indent="-317500" lvl="0" marL="457200" rtl="0" algn="l">
              <a:spcBef>
                <a:spcPts val="0"/>
              </a:spcBef>
              <a:spcAft>
                <a:spcPts val="0"/>
              </a:spcAft>
              <a:buSzPts val="1400"/>
              <a:buChar char="●"/>
            </a:pPr>
            <a:r>
              <a:rPr lang="en"/>
              <a:t>Complex controllers lead to shared services -&gt; Complexity gets pushed down but is still complex</a:t>
            </a:r>
            <a:endParaRPr/>
          </a:p>
          <a:p>
            <a:pPr indent="-317500" lvl="0" marL="457200" rtl="0" algn="l">
              <a:spcBef>
                <a:spcPts val="0"/>
              </a:spcBef>
              <a:spcAft>
                <a:spcPts val="0"/>
              </a:spcAft>
              <a:buSzPts val="1400"/>
              <a:buChar char="●"/>
            </a:pPr>
            <a:r>
              <a:rPr lang="en"/>
              <a:t>Cannot test individual methods without faking out all service dependencies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e40183f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e40183f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architecture focuses on horizontal layers, n-tier, onion, hexagonal.</a:t>
            </a:r>
            <a:endParaRPr/>
          </a:p>
          <a:p>
            <a:pPr indent="0" lvl="0" marL="0" rtl="0" algn="l">
              <a:spcBef>
                <a:spcPts val="0"/>
              </a:spcBef>
              <a:spcAft>
                <a:spcPts val="0"/>
              </a:spcAft>
              <a:buNone/>
            </a:pPr>
            <a:r>
              <a:rPr lang="en"/>
              <a:t>They don’t help us structure our application. They add abstraction.</a:t>
            </a:r>
            <a:endParaRPr/>
          </a:p>
          <a:p>
            <a:pPr indent="0" lvl="0" marL="0" rtl="0" algn="l">
              <a:spcBef>
                <a:spcPts val="0"/>
              </a:spcBef>
              <a:spcAft>
                <a:spcPts val="0"/>
              </a:spcAft>
              <a:buNone/>
            </a:pPr>
            <a:r>
              <a:rPr lang="en"/>
              <a:t>From the start, have to use DTOs and lots of mapping.</a:t>
            </a:r>
            <a:endParaRPr/>
          </a:p>
          <a:p>
            <a:pPr indent="0" lvl="0" marL="0" rtl="0" algn="l">
              <a:spcBef>
                <a:spcPts val="0"/>
              </a:spcBef>
              <a:spcAft>
                <a:spcPts val="0"/>
              </a:spcAft>
              <a:buNone/>
            </a:pPr>
            <a:r>
              <a:rPr lang="en"/>
              <a:t>THINK: What benefits are we trading for this added complexity? Is there a better way?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e39299c8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e39299c8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guiding message of this presentation and vertical slice architecture.</a:t>
            </a:r>
            <a:endParaRPr/>
          </a:p>
          <a:p>
            <a:pPr indent="0" lvl="0" marL="0" rtl="0" algn="l">
              <a:spcBef>
                <a:spcPts val="0"/>
              </a:spcBef>
              <a:spcAft>
                <a:spcPts val="0"/>
              </a:spcAft>
              <a:buNone/>
            </a:pPr>
            <a:r>
              <a:rPr lang="en"/>
              <a:t>This is the tradeoff we make in every application we build.</a:t>
            </a:r>
            <a:endParaRPr/>
          </a:p>
          <a:p>
            <a:pPr indent="0" lvl="0" marL="0" rtl="0" algn="l">
              <a:spcBef>
                <a:spcPts val="0"/>
              </a:spcBef>
              <a:spcAft>
                <a:spcPts val="0"/>
              </a:spcAft>
              <a:buNone/>
            </a:pPr>
            <a:r>
              <a:rPr lang="en"/>
              <a:t>The default, classical architecture pushes loose coupling...complexity.</a:t>
            </a:r>
            <a:endParaRPr/>
          </a:p>
          <a:p>
            <a:pPr indent="0" lvl="0" marL="0" rtl="0" algn="l">
              <a:spcBef>
                <a:spcPts val="0"/>
              </a:spcBef>
              <a:spcAft>
                <a:spcPts val="0"/>
              </a:spcAft>
              <a:buNone/>
            </a:pPr>
            <a:r>
              <a:rPr lang="en"/>
              <a:t>In this talk, we are going to tear down the orthodoxy and think pragmatically.</a:t>
            </a:r>
            <a:endParaRPr/>
          </a:p>
          <a:p>
            <a:pPr indent="0" lvl="0" marL="0" rtl="0" algn="l">
              <a:spcBef>
                <a:spcPts val="0"/>
              </a:spcBef>
              <a:spcAft>
                <a:spcPts val="0"/>
              </a:spcAft>
              <a:buNone/>
            </a:pPr>
            <a:r>
              <a:rPr lang="en"/>
              <a:t>Languages and tooling have changed a lot in recent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deb0ad59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deb0ad59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n-tier architecture.</a:t>
            </a:r>
            <a:endParaRPr/>
          </a:p>
          <a:p>
            <a:pPr indent="0" lvl="0" marL="0" rtl="0" algn="l">
              <a:spcBef>
                <a:spcPts val="0"/>
              </a:spcBef>
              <a:spcAft>
                <a:spcPts val="0"/>
              </a:spcAft>
              <a:buNone/>
            </a:pPr>
            <a:r>
              <a:rPr lang="en"/>
              <a:t>You can use onion, hexagonal, or any other architecture that pushes horizontal layering.</a:t>
            </a:r>
            <a:endParaRPr/>
          </a:p>
          <a:p>
            <a:pPr indent="0" lvl="0" marL="0" rtl="0" algn="l">
              <a:spcBef>
                <a:spcPts val="0"/>
              </a:spcBef>
              <a:spcAft>
                <a:spcPts val="0"/>
              </a:spcAft>
              <a:buNone/>
            </a:pPr>
            <a:r>
              <a:rPr lang="en"/>
              <a:t>VERTICAL SLICING!</a:t>
            </a:r>
            <a:endParaRPr/>
          </a:p>
          <a:p>
            <a:pPr indent="0" lvl="0" marL="0" rtl="0" algn="l">
              <a:spcBef>
                <a:spcPts val="0"/>
              </a:spcBef>
              <a:spcAft>
                <a:spcPts val="0"/>
              </a:spcAft>
              <a:buNone/>
            </a:pPr>
            <a:r>
              <a:rPr lang="en"/>
              <a:t>Split it into features (in DDD, these are generally your aggregates).</a:t>
            </a:r>
            <a:endParaRPr/>
          </a:p>
          <a:p>
            <a:pPr indent="0" lvl="0" marL="0" rtl="0" algn="l">
              <a:spcBef>
                <a:spcPts val="0"/>
              </a:spcBef>
              <a:spcAft>
                <a:spcPts val="0"/>
              </a:spcAft>
              <a:buNone/>
            </a:pPr>
            <a:r>
              <a:rPr lang="en"/>
              <a:t>THEN </a:t>
            </a:r>
            <a:r>
              <a:rPr lang="en"/>
              <a:t>minimize coupling between feature slices (natural)</a:t>
            </a:r>
            <a:endParaRPr/>
          </a:p>
          <a:p>
            <a:pPr indent="0" lvl="0" marL="0" rtl="0" algn="l">
              <a:spcBef>
                <a:spcPts val="0"/>
              </a:spcBef>
              <a:spcAft>
                <a:spcPts val="0"/>
              </a:spcAft>
              <a:buNone/>
            </a:pPr>
            <a:r>
              <a:rPr lang="en"/>
              <a:t>WHILE </a:t>
            </a:r>
            <a:r>
              <a:rPr lang="en"/>
              <a:t>maximizing coupling between horizontal layers (reduce complexity)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40183ff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e40183ff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3000"/>
              <a:buNone/>
              <a:defRPr/>
            </a:lvl1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419100" lvl="0" marL="457200" algn="ctr">
              <a:spcBef>
                <a:spcPts val="0"/>
              </a:spcBef>
              <a:spcAft>
                <a:spcPts val="0"/>
              </a:spcAft>
              <a:buSzPts val="30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no 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a:lnSpc>
                <a:spcPct val="150000"/>
              </a:lnSpc>
              <a:spcBef>
                <a:spcPts val="0"/>
              </a:spcBef>
              <a:spcAft>
                <a:spcPts val="0"/>
              </a:spcAft>
              <a:buSzPts val="3000"/>
              <a:buChar char="●"/>
              <a:defRPr/>
            </a:lvl1pPr>
            <a:lvl2pPr indent="-317500" lvl="1" marL="914400">
              <a:lnSpc>
                <a:spcPct val="150000"/>
              </a:lnSpc>
              <a:spcBef>
                <a:spcPts val="1600"/>
              </a:spcBef>
              <a:spcAft>
                <a:spcPts val="0"/>
              </a:spcAft>
              <a:buSzPts val="1400"/>
              <a:buChar char="○"/>
              <a:defRPr/>
            </a:lvl2pPr>
            <a:lvl3pPr indent="-317500" lvl="2" marL="1371600">
              <a:lnSpc>
                <a:spcPct val="150000"/>
              </a:lnSpc>
              <a:spcBef>
                <a:spcPts val="1600"/>
              </a:spcBef>
              <a:spcAft>
                <a:spcPts val="0"/>
              </a:spcAft>
              <a:buSzPts val="1400"/>
              <a:buChar char="■"/>
              <a:defRPr/>
            </a:lvl3pPr>
            <a:lvl4pPr indent="-317500" lvl="3" marL="1828800">
              <a:lnSpc>
                <a:spcPct val="150000"/>
              </a:lnSpc>
              <a:spcBef>
                <a:spcPts val="1600"/>
              </a:spcBef>
              <a:spcAft>
                <a:spcPts val="0"/>
              </a:spcAft>
              <a:buSzPts val="1400"/>
              <a:buChar char="●"/>
              <a:defRPr/>
            </a:lvl4pPr>
            <a:lvl5pPr indent="-317500" lvl="4" marL="2286000">
              <a:lnSpc>
                <a:spcPct val="150000"/>
              </a:lnSpc>
              <a:spcBef>
                <a:spcPts val="1600"/>
              </a:spcBef>
              <a:spcAft>
                <a:spcPts val="0"/>
              </a:spcAft>
              <a:buSzPts val="1400"/>
              <a:buChar char="○"/>
              <a:defRPr/>
            </a:lvl5pPr>
            <a:lvl6pPr indent="-317500" lvl="5" marL="2743200">
              <a:lnSpc>
                <a:spcPct val="150000"/>
              </a:lnSpc>
              <a:spcBef>
                <a:spcPts val="1600"/>
              </a:spcBef>
              <a:spcAft>
                <a:spcPts val="0"/>
              </a:spcAft>
              <a:buSzPts val="1400"/>
              <a:buChar char="■"/>
              <a:defRPr/>
            </a:lvl6pPr>
            <a:lvl7pPr indent="-317500" lvl="6" marL="3200400">
              <a:lnSpc>
                <a:spcPct val="150000"/>
              </a:lnSpc>
              <a:spcBef>
                <a:spcPts val="1600"/>
              </a:spcBef>
              <a:spcAft>
                <a:spcPts val="0"/>
              </a:spcAft>
              <a:buSzPts val="1400"/>
              <a:buChar char="●"/>
              <a:defRPr/>
            </a:lvl7pPr>
            <a:lvl8pPr indent="-317500" lvl="7" marL="3657600">
              <a:lnSpc>
                <a:spcPct val="150000"/>
              </a:lnSpc>
              <a:spcBef>
                <a:spcPts val="1600"/>
              </a:spcBef>
              <a:spcAft>
                <a:spcPts val="0"/>
              </a:spcAft>
              <a:buSzPts val="1400"/>
              <a:buChar char="○"/>
              <a:defRPr/>
            </a:lvl8pPr>
            <a:lvl9pPr indent="-317500" lvl="8" marL="4114800">
              <a:lnSpc>
                <a:spcPct val="150000"/>
              </a:lnSpc>
              <a:spcBef>
                <a:spcPts val="1600"/>
              </a:spcBef>
              <a:spcAft>
                <a:spcPts val="1600"/>
              </a:spcAft>
              <a:buSzPts val="1400"/>
              <a:buChar char="■"/>
              <a:defRPr/>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419100" lvl="0" marL="457200">
              <a:spcBef>
                <a:spcPts val="0"/>
              </a:spcBef>
              <a:spcAft>
                <a:spcPts val="0"/>
              </a:spcAft>
              <a:buClr>
                <a:schemeClr val="dk1"/>
              </a:buClr>
              <a:buSzPts val="30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Sigmar One"/>
              <a:buNone/>
              <a:defRPr sz="3600">
                <a:solidFill>
                  <a:schemeClr val="dk1"/>
                </a:solidFill>
                <a:latin typeface="Sigmar One"/>
                <a:ea typeface="Sigmar One"/>
                <a:cs typeface="Sigmar One"/>
                <a:sym typeface="Sigmar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419100" lvl="0" marL="457200">
              <a:lnSpc>
                <a:spcPct val="115000"/>
              </a:lnSpc>
              <a:spcBef>
                <a:spcPts val="0"/>
              </a:spcBef>
              <a:spcAft>
                <a:spcPts val="0"/>
              </a:spcAft>
              <a:buClr>
                <a:schemeClr val="lt2"/>
              </a:buClr>
              <a:buSzPts val="3000"/>
              <a:buFont typeface="Merriweather"/>
              <a:buChar char="●"/>
              <a:defRPr sz="3000">
                <a:solidFill>
                  <a:schemeClr val="lt2"/>
                </a:solidFill>
                <a:latin typeface="Merriweather"/>
                <a:ea typeface="Merriweather"/>
                <a:cs typeface="Merriweather"/>
                <a:sym typeface="Merriweather"/>
              </a:defRPr>
            </a:lvl1pPr>
            <a:lvl2pPr indent="-317500" lvl="1" marL="9144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2pPr>
            <a:lvl3pPr indent="-317500" lvl="2" marL="13716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3pPr>
            <a:lvl4pPr indent="-317500" lvl="3" marL="18288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4pPr>
            <a:lvl5pPr indent="-317500" lvl="4" marL="22860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5pPr>
            <a:lvl6pPr indent="-317500" lvl="5" marL="27432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6pPr>
            <a:lvl7pPr indent="-317500" lvl="6" marL="32004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7pPr>
            <a:lvl8pPr indent="-317500" lvl="7" marL="3657600">
              <a:lnSpc>
                <a:spcPct val="115000"/>
              </a:lnSpc>
              <a:spcBef>
                <a:spcPts val="1600"/>
              </a:spcBef>
              <a:spcAft>
                <a:spcPts val="0"/>
              </a:spcAft>
              <a:buClr>
                <a:schemeClr val="lt2"/>
              </a:buClr>
              <a:buSzPts val="1400"/>
              <a:buFont typeface="Merriweather"/>
              <a:buChar char="○"/>
              <a:defRPr>
                <a:solidFill>
                  <a:schemeClr val="lt2"/>
                </a:solidFill>
                <a:latin typeface="Merriweather"/>
                <a:ea typeface="Merriweather"/>
                <a:cs typeface="Merriweather"/>
                <a:sym typeface="Merriweather"/>
              </a:defRPr>
            </a:lvl8pPr>
            <a:lvl9pPr indent="-317500" lvl="8" marL="4114800">
              <a:lnSpc>
                <a:spcPct val="115000"/>
              </a:lnSpc>
              <a:spcBef>
                <a:spcPts val="1600"/>
              </a:spcBef>
              <a:spcAft>
                <a:spcPts val="1600"/>
              </a:spcAft>
              <a:buClr>
                <a:schemeClr val="lt2"/>
              </a:buClr>
              <a:buSzPts val="1400"/>
              <a:buFont typeface="Merriweather"/>
              <a:buChar char="■"/>
              <a:defRPr>
                <a:solidFill>
                  <a:schemeClr val="lt2"/>
                </a:solidFill>
                <a:latin typeface="Merriweather"/>
                <a:ea typeface="Merriweather"/>
                <a:cs typeface="Merriweather"/>
                <a:sym typeface="Merriweath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igmar One"/>
                <a:ea typeface="Sigmar One"/>
                <a:cs typeface="Sigmar One"/>
                <a:sym typeface="Sigmar One"/>
              </a:rPr>
              <a:t>Vertical Slice Architecture</a:t>
            </a:r>
            <a:endParaRPr>
              <a:latin typeface="Sigmar One"/>
              <a:ea typeface="Sigmar One"/>
              <a:cs typeface="Sigmar One"/>
              <a:sym typeface="Sigmar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3178625" y="1232775"/>
            <a:ext cx="2438400" cy="3752850"/>
          </a:xfrm>
          <a:prstGeom prst="rect">
            <a:avLst/>
          </a:prstGeom>
          <a:noFill/>
          <a:ln>
            <a:noFill/>
          </a:ln>
        </p:spPr>
      </p:pic>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Feature Folders</a:t>
            </a:r>
            <a:endParaRPr>
              <a:latin typeface="Sigmar One"/>
              <a:ea typeface="Sigmar One"/>
              <a:cs typeface="Sigmar One"/>
              <a:sym typeface="Sigmar One"/>
            </a:endParaRPr>
          </a:p>
        </p:txBody>
      </p:sp>
      <p:pic>
        <p:nvPicPr>
          <p:cNvPr id="137" name="Google Shape;137;p23"/>
          <p:cNvPicPr preferRelativeResize="0"/>
          <p:nvPr/>
        </p:nvPicPr>
        <p:blipFill>
          <a:blip r:embed="rId4">
            <a:alphaModFix/>
          </a:blip>
          <a:stretch>
            <a:fillRect/>
          </a:stretch>
        </p:blipFill>
        <p:spPr>
          <a:xfrm>
            <a:off x="311700" y="289000"/>
            <a:ext cx="2536944" cy="4696626"/>
          </a:xfrm>
          <a:prstGeom prst="rect">
            <a:avLst/>
          </a:prstGeom>
          <a:noFill/>
          <a:ln>
            <a:noFill/>
          </a:ln>
        </p:spPr>
      </p:pic>
      <p:pic>
        <p:nvPicPr>
          <p:cNvPr id="138" name="Google Shape;138;p23"/>
          <p:cNvPicPr preferRelativeResize="0"/>
          <p:nvPr/>
        </p:nvPicPr>
        <p:blipFill>
          <a:blip r:embed="rId5">
            <a:alphaModFix/>
          </a:blip>
          <a:stretch>
            <a:fillRect/>
          </a:stretch>
        </p:blipFill>
        <p:spPr>
          <a:xfrm>
            <a:off x="5946994" y="1705000"/>
            <a:ext cx="2190750" cy="3228975"/>
          </a:xfrm>
          <a:prstGeom prst="rect">
            <a:avLst/>
          </a:prstGeom>
          <a:noFill/>
          <a:ln>
            <a:noFill/>
          </a:ln>
        </p:spPr>
      </p:pic>
      <p:grpSp>
        <p:nvGrpSpPr>
          <p:cNvPr id="139" name="Google Shape;139;p23"/>
          <p:cNvGrpSpPr/>
          <p:nvPr/>
        </p:nvGrpSpPr>
        <p:grpSpPr>
          <a:xfrm>
            <a:off x="599219" y="2831119"/>
            <a:ext cx="4295400" cy="2037600"/>
            <a:chOff x="365944" y="3017744"/>
            <a:chExt cx="4295400" cy="2037600"/>
          </a:xfrm>
        </p:grpSpPr>
        <p:sp>
          <p:nvSpPr>
            <p:cNvPr id="140" name="Google Shape;140;p23"/>
            <p:cNvSpPr/>
            <p:nvPr/>
          </p:nvSpPr>
          <p:spPr>
            <a:xfrm>
              <a:off x="417569" y="3277794"/>
              <a:ext cx="4177764" cy="1656180"/>
            </a:xfrm>
            <a:prstGeom prst="clou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Merriweather"/>
                <a:ea typeface="Merriweather"/>
                <a:cs typeface="Merriweather"/>
                <a:sym typeface="Merriweather"/>
              </a:endParaRPr>
            </a:p>
          </p:txBody>
        </p:sp>
        <p:sp>
          <p:nvSpPr>
            <p:cNvPr id="141" name="Google Shape;141;p23"/>
            <p:cNvSpPr txBox="1"/>
            <p:nvPr/>
          </p:nvSpPr>
          <p:spPr>
            <a:xfrm>
              <a:off x="365944" y="3017744"/>
              <a:ext cx="4295400" cy="20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Merriweather"/>
                  <a:ea typeface="Merriweather"/>
                  <a:cs typeface="Merriweather"/>
                  <a:sym typeface="Merriweather"/>
                </a:rPr>
                <a:t>NuGet Package</a:t>
              </a:r>
              <a:endParaRPr b="1" sz="1800">
                <a:latin typeface="Merriweather"/>
                <a:ea typeface="Merriweather"/>
                <a:cs typeface="Merriweather"/>
                <a:sym typeface="Merriweather"/>
              </a:endParaRPr>
            </a:p>
            <a:p>
              <a:pPr indent="0" lvl="0" marL="0" rtl="0" algn="ctr">
                <a:spcBef>
                  <a:spcPts val="0"/>
                </a:spcBef>
                <a:spcAft>
                  <a:spcPts val="0"/>
                </a:spcAft>
                <a:buNone/>
              </a:pPr>
              <a:r>
                <a:rPr b="1" lang="en" sz="1800">
                  <a:latin typeface="Merriweather"/>
                  <a:ea typeface="Merriweather"/>
                  <a:cs typeface="Merriweather"/>
                  <a:sym typeface="Merriweather"/>
                </a:rPr>
                <a:t>OdeToCode.AddFeatureFolders</a:t>
              </a:r>
              <a:endParaRPr b="1">
                <a:latin typeface="Merriweather"/>
                <a:ea typeface="Merriweather"/>
                <a:cs typeface="Merriweather"/>
                <a:sym typeface="Merriweathe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404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latin typeface="Sigmar One"/>
              <a:ea typeface="Sigmar One"/>
              <a:cs typeface="Sigmar One"/>
              <a:sym typeface="Sigmar One"/>
            </a:endParaRPr>
          </a:p>
        </p:txBody>
      </p:sp>
      <p:sp>
        <p:nvSpPr>
          <p:cNvPr id="147" name="Google Shape;147;p24"/>
          <p:cNvSpPr txBox="1"/>
          <p:nvPr>
            <p:ph type="title"/>
          </p:nvPr>
        </p:nvSpPr>
        <p:spPr>
          <a:xfrm>
            <a:off x="4770850" y="445025"/>
            <a:ext cx="404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a:t>
            </a:r>
            <a:endParaRPr>
              <a:latin typeface="Sigmar One"/>
              <a:ea typeface="Sigmar One"/>
              <a:cs typeface="Sigmar One"/>
              <a:sym typeface="Sigmar One"/>
            </a:endParaRPr>
          </a:p>
        </p:txBody>
      </p:sp>
      <p:sp>
        <p:nvSpPr>
          <p:cNvPr id="148" name="Google Shape;148;p24"/>
          <p:cNvSpPr txBox="1"/>
          <p:nvPr>
            <p:ph idx="1" type="body"/>
          </p:nvPr>
        </p:nvSpPr>
        <p:spPr>
          <a:xfrm>
            <a:off x="311700" y="1152475"/>
            <a:ext cx="40443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Merriweather"/>
              <a:buChar char="●"/>
            </a:pPr>
            <a:r>
              <a:rPr lang="en" sz="2400"/>
              <a:t>Authentication</a:t>
            </a:r>
            <a:endParaRPr sz="2400"/>
          </a:p>
          <a:p>
            <a:pPr indent="-381000" lvl="0" marL="457200" rtl="0" algn="l">
              <a:lnSpc>
                <a:spcPct val="150000"/>
              </a:lnSpc>
              <a:spcBef>
                <a:spcPts val="0"/>
              </a:spcBef>
              <a:spcAft>
                <a:spcPts val="0"/>
              </a:spcAft>
              <a:buSzPts val="2400"/>
              <a:buChar char="●"/>
            </a:pPr>
            <a:r>
              <a:rPr lang="en" sz="2400"/>
              <a:t>Command Validation</a:t>
            </a:r>
            <a:endParaRPr sz="2400"/>
          </a:p>
          <a:p>
            <a:pPr indent="-381000" lvl="0" marL="457200" rtl="0" algn="l">
              <a:lnSpc>
                <a:spcPct val="150000"/>
              </a:lnSpc>
              <a:spcBef>
                <a:spcPts val="0"/>
              </a:spcBef>
              <a:spcAft>
                <a:spcPts val="0"/>
              </a:spcAft>
              <a:buSzPts val="2400"/>
              <a:buChar char="●"/>
            </a:pPr>
            <a:r>
              <a:rPr lang="en" sz="2400"/>
              <a:t>Domain Validation &amp; Updates</a:t>
            </a:r>
            <a:endParaRPr sz="2400"/>
          </a:p>
          <a:p>
            <a:pPr indent="-381000" lvl="0" marL="457200" rtl="0" algn="l">
              <a:lnSpc>
                <a:spcPct val="150000"/>
              </a:lnSpc>
              <a:spcBef>
                <a:spcPts val="0"/>
              </a:spcBef>
              <a:spcAft>
                <a:spcPts val="0"/>
              </a:spcAft>
              <a:buSzPts val="2400"/>
              <a:buChar char="●"/>
            </a:pPr>
            <a:r>
              <a:rPr lang="en" sz="2400"/>
              <a:t>Domain Events ?</a:t>
            </a:r>
            <a:endParaRPr sz="2400"/>
          </a:p>
          <a:p>
            <a:pPr indent="-381000" lvl="0" marL="457200" rtl="0" algn="l">
              <a:lnSpc>
                <a:spcPct val="150000"/>
              </a:lnSpc>
              <a:spcBef>
                <a:spcPts val="0"/>
              </a:spcBef>
              <a:spcAft>
                <a:spcPts val="0"/>
              </a:spcAft>
              <a:buSzPts val="2400"/>
              <a:buChar char="●"/>
            </a:pPr>
            <a:r>
              <a:rPr lang="en" sz="2400"/>
              <a:t>Database Updates</a:t>
            </a:r>
            <a:endParaRPr sz="2400"/>
          </a:p>
        </p:txBody>
      </p:sp>
      <p:sp>
        <p:nvSpPr>
          <p:cNvPr id="149" name="Google Shape;149;p24"/>
          <p:cNvSpPr txBox="1"/>
          <p:nvPr>
            <p:ph idx="1" type="body"/>
          </p:nvPr>
        </p:nvSpPr>
        <p:spPr>
          <a:xfrm>
            <a:off x="4770850" y="1152475"/>
            <a:ext cx="4044300" cy="34164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lt2"/>
              </a:buClr>
              <a:buSzPts val="2400"/>
              <a:buFont typeface="Merriweather"/>
              <a:buChar char="●"/>
            </a:pPr>
            <a:r>
              <a:rPr lang="en" sz="2400"/>
              <a:t>Authentication</a:t>
            </a:r>
            <a:endParaRPr sz="2400"/>
          </a:p>
          <a:p>
            <a:pPr indent="-381000" lvl="0" marL="457200" marR="0" rtl="0" algn="l">
              <a:lnSpc>
                <a:spcPct val="150000"/>
              </a:lnSpc>
              <a:spcBef>
                <a:spcPts val="0"/>
              </a:spcBef>
              <a:spcAft>
                <a:spcPts val="0"/>
              </a:spcAft>
              <a:buSzPts val="2400"/>
              <a:buChar char="●"/>
            </a:pPr>
            <a:r>
              <a:rPr lang="en" sz="2400"/>
              <a:t>Database Queries</a:t>
            </a:r>
            <a:endParaRPr sz="2400"/>
          </a:p>
          <a:p>
            <a:pPr indent="-381000" lvl="0" marL="457200" marR="0" rtl="0" algn="l">
              <a:lnSpc>
                <a:spcPct val="150000"/>
              </a:lnSpc>
              <a:spcBef>
                <a:spcPts val="0"/>
              </a:spcBef>
              <a:spcAft>
                <a:spcPts val="0"/>
              </a:spcAft>
              <a:buSzPts val="2400"/>
              <a:buChar char="●"/>
            </a:pPr>
            <a:r>
              <a:rPr lang="en" sz="2400"/>
              <a:t>Caching</a:t>
            </a:r>
            <a:endParaRPr sz="2400"/>
          </a:p>
          <a:p>
            <a:pPr indent="-381000" lvl="0" marL="457200" marR="0" rtl="0" algn="l">
              <a:lnSpc>
                <a:spcPct val="150000"/>
              </a:lnSpc>
              <a:spcBef>
                <a:spcPts val="0"/>
              </a:spcBef>
              <a:spcAft>
                <a:spcPts val="0"/>
              </a:spcAft>
              <a:buSzPts val="2400"/>
              <a:buChar char="●"/>
            </a:pPr>
            <a:r>
              <a:rPr lang="en" sz="2400"/>
              <a:t>Projection to View Models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a:t>
            </a:r>
            <a:endParaRPr>
              <a:latin typeface="Sigmar One"/>
              <a:ea typeface="Sigmar One"/>
              <a:cs typeface="Sigmar One"/>
              <a:sym typeface="Sigmar One"/>
            </a:endParaRPr>
          </a:p>
        </p:txBody>
      </p:sp>
      <p:sp>
        <p:nvSpPr>
          <p:cNvPr id="155" name="Google Shape;155;p25"/>
          <p:cNvSpPr/>
          <p:nvPr/>
        </p:nvSpPr>
        <p:spPr>
          <a:xfrm>
            <a:off x="311475" y="1255100"/>
            <a:ext cx="4118400" cy="9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Web App</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(PL)</a:t>
            </a:r>
            <a:endParaRPr>
              <a:latin typeface="Merriweather"/>
              <a:ea typeface="Merriweather"/>
              <a:cs typeface="Merriweather"/>
              <a:sym typeface="Merriweather"/>
            </a:endParaRPr>
          </a:p>
        </p:txBody>
      </p:sp>
      <p:sp>
        <p:nvSpPr>
          <p:cNvPr id="156" name="Google Shape;156;p25"/>
          <p:cNvSpPr/>
          <p:nvPr/>
        </p:nvSpPr>
        <p:spPr>
          <a:xfrm>
            <a:off x="311700" y="2692425"/>
            <a:ext cx="8520600" cy="931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Domain</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(BLL)</a:t>
            </a:r>
            <a:endParaRPr>
              <a:latin typeface="Merriweather"/>
              <a:ea typeface="Merriweather"/>
              <a:cs typeface="Merriweather"/>
              <a:sym typeface="Merriweather"/>
            </a:endParaRPr>
          </a:p>
        </p:txBody>
      </p:sp>
      <p:sp>
        <p:nvSpPr>
          <p:cNvPr id="157" name="Google Shape;157;p25"/>
          <p:cNvSpPr/>
          <p:nvPr/>
        </p:nvSpPr>
        <p:spPr>
          <a:xfrm>
            <a:off x="4640075" y="1255100"/>
            <a:ext cx="4118400" cy="93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Entity</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Framework</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(DAL)</a:t>
            </a:r>
            <a:endParaRPr>
              <a:latin typeface="Merriweather"/>
              <a:ea typeface="Merriweather"/>
              <a:cs typeface="Merriweather"/>
              <a:sym typeface="Merriweather"/>
            </a:endParaRPr>
          </a:p>
        </p:txBody>
      </p:sp>
      <p:sp>
        <p:nvSpPr>
          <p:cNvPr id="158" name="Google Shape;158;p25"/>
          <p:cNvSpPr/>
          <p:nvPr/>
        </p:nvSpPr>
        <p:spPr>
          <a:xfrm>
            <a:off x="606225" y="1434350"/>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Query</a:t>
            </a:r>
            <a:endParaRPr>
              <a:latin typeface="Merriweather"/>
              <a:ea typeface="Merriweather"/>
              <a:cs typeface="Merriweather"/>
              <a:sym typeface="Merriweather"/>
            </a:endParaRPr>
          </a:p>
        </p:txBody>
      </p:sp>
      <p:sp>
        <p:nvSpPr>
          <p:cNvPr id="159" name="Google Shape;159;p25"/>
          <p:cNvSpPr/>
          <p:nvPr/>
        </p:nvSpPr>
        <p:spPr>
          <a:xfrm>
            <a:off x="606225" y="2871675"/>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Aggregate Root</a:t>
            </a:r>
            <a:endParaRPr>
              <a:latin typeface="Merriweather"/>
              <a:ea typeface="Merriweather"/>
              <a:cs typeface="Merriweather"/>
              <a:sym typeface="Merriweather"/>
            </a:endParaRPr>
          </a:p>
        </p:txBody>
      </p:sp>
      <p:sp>
        <p:nvSpPr>
          <p:cNvPr id="160" name="Google Shape;160;p25"/>
          <p:cNvSpPr/>
          <p:nvPr/>
        </p:nvSpPr>
        <p:spPr>
          <a:xfrm>
            <a:off x="4954650" y="1434350"/>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DbContext</a:t>
            </a:r>
            <a:endParaRPr>
              <a:latin typeface="Merriweather"/>
              <a:ea typeface="Merriweather"/>
              <a:cs typeface="Merriweather"/>
              <a:sym typeface="Merriweather"/>
            </a:endParaRPr>
          </a:p>
        </p:txBody>
      </p:sp>
      <p:cxnSp>
        <p:nvCxnSpPr>
          <p:cNvPr id="161" name="Google Shape;161;p25"/>
          <p:cNvCxnSpPr>
            <a:stCxn id="158" idx="2"/>
            <a:endCxn id="160" idx="2"/>
          </p:cNvCxnSpPr>
          <p:nvPr/>
        </p:nvCxnSpPr>
        <p:spPr>
          <a:xfrm flipH="1" rot="-5400000">
            <a:off x="3928125" y="-166900"/>
            <a:ext cx="600" cy="4348500"/>
          </a:xfrm>
          <a:prstGeom prst="curvedConnector3">
            <a:avLst>
              <a:gd fmla="val 81812500" name="adj1"/>
            </a:avLst>
          </a:prstGeom>
          <a:noFill/>
          <a:ln cap="flat" cmpd="sng" w="76200">
            <a:solidFill>
              <a:schemeClr val="accent5"/>
            </a:solidFill>
            <a:prstDash val="solid"/>
            <a:round/>
            <a:headEnd len="med" w="med" type="none"/>
            <a:tailEnd len="med" w="med" type="triangle"/>
          </a:ln>
        </p:spPr>
      </p:cxnSp>
      <p:sp>
        <p:nvSpPr>
          <p:cNvPr id="162" name="Google Shape;162;p25"/>
          <p:cNvSpPr/>
          <p:nvPr/>
        </p:nvSpPr>
        <p:spPr>
          <a:xfrm flipH="1" rot="10800000">
            <a:off x="307625" y="3937050"/>
            <a:ext cx="8502900" cy="584100"/>
          </a:xfrm>
          <a:prstGeom prst="wedgeRoundRectCallout">
            <a:avLst>
              <a:gd fmla="val -33213" name="adj1"/>
              <a:gd fmla="val 389077" name="adj2"/>
              <a:gd fmla="val 0" name="adj3"/>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nvSpPr>
        <p:spPr>
          <a:xfrm>
            <a:off x="311700" y="3977350"/>
            <a:ext cx="8520600" cy="43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DDDDDD"/>
                </a:solidFill>
                <a:highlight>
                  <a:srgbClr val="272822"/>
                </a:highlight>
                <a:latin typeface="Consolas"/>
                <a:ea typeface="Consolas"/>
                <a:cs typeface="Consolas"/>
                <a:sym typeface="Consolas"/>
              </a:rPr>
              <a:t>return _db.Customers.ProjectToAsync&lt;GetCustomerViewModel&gt;();</a:t>
            </a:r>
            <a:endParaRPr sz="18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latin typeface="Sigmar One"/>
              <a:ea typeface="Sigmar One"/>
              <a:cs typeface="Sigmar One"/>
              <a:sym typeface="Sigmar One"/>
            </a:endParaRPr>
          </a:p>
        </p:txBody>
      </p:sp>
      <p:sp>
        <p:nvSpPr>
          <p:cNvPr id="169" name="Google Shape;169;p26"/>
          <p:cNvSpPr/>
          <p:nvPr/>
        </p:nvSpPr>
        <p:spPr>
          <a:xfrm>
            <a:off x="311475" y="1255100"/>
            <a:ext cx="4118400" cy="9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Web App</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(PL)</a:t>
            </a:r>
            <a:endParaRPr>
              <a:latin typeface="Merriweather"/>
              <a:ea typeface="Merriweather"/>
              <a:cs typeface="Merriweather"/>
              <a:sym typeface="Merriweather"/>
            </a:endParaRPr>
          </a:p>
        </p:txBody>
      </p:sp>
      <p:sp>
        <p:nvSpPr>
          <p:cNvPr id="170" name="Google Shape;170;p26"/>
          <p:cNvSpPr/>
          <p:nvPr/>
        </p:nvSpPr>
        <p:spPr>
          <a:xfrm>
            <a:off x="311700" y="2692425"/>
            <a:ext cx="8520600" cy="931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Domain</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(BLL)</a:t>
            </a:r>
            <a:endParaRPr>
              <a:latin typeface="Merriweather"/>
              <a:ea typeface="Merriweather"/>
              <a:cs typeface="Merriweather"/>
              <a:sym typeface="Merriweather"/>
            </a:endParaRPr>
          </a:p>
        </p:txBody>
      </p:sp>
      <p:sp>
        <p:nvSpPr>
          <p:cNvPr id="171" name="Google Shape;171;p26"/>
          <p:cNvSpPr/>
          <p:nvPr/>
        </p:nvSpPr>
        <p:spPr>
          <a:xfrm>
            <a:off x="4640075" y="1255100"/>
            <a:ext cx="4118400" cy="93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Entity</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Framework</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(DAL)</a:t>
            </a:r>
            <a:endParaRPr>
              <a:latin typeface="Merriweather"/>
              <a:ea typeface="Merriweather"/>
              <a:cs typeface="Merriweather"/>
              <a:sym typeface="Merriweather"/>
            </a:endParaRPr>
          </a:p>
        </p:txBody>
      </p:sp>
      <p:sp>
        <p:nvSpPr>
          <p:cNvPr id="172" name="Google Shape;172;p26"/>
          <p:cNvSpPr/>
          <p:nvPr/>
        </p:nvSpPr>
        <p:spPr>
          <a:xfrm>
            <a:off x="606225" y="1434350"/>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Command</a:t>
            </a:r>
            <a:endParaRPr>
              <a:latin typeface="Merriweather"/>
              <a:ea typeface="Merriweather"/>
              <a:cs typeface="Merriweather"/>
              <a:sym typeface="Merriweather"/>
            </a:endParaRPr>
          </a:p>
        </p:txBody>
      </p:sp>
      <p:sp>
        <p:nvSpPr>
          <p:cNvPr id="173" name="Google Shape;173;p26"/>
          <p:cNvSpPr/>
          <p:nvPr/>
        </p:nvSpPr>
        <p:spPr>
          <a:xfrm>
            <a:off x="606225" y="2871675"/>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Aggregate Root</a:t>
            </a:r>
            <a:endParaRPr>
              <a:latin typeface="Merriweather"/>
              <a:ea typeface="Merriweather"/>
              <a:cs typeface="Merriweather"/>
              <a:sym typeface="Merriweather"/>
            </a:endParaRPr>
          </a:p>
        </p:txBody>
      </p:sp>
      <p:cxnSp>
        <p:nvCxnSpPr>
          <p:cNvPr id="174" name="Google Shape;174;p26"/>
          <p:cNvCxnSpPr>
            <a:stCxn id="172" idx="2"/>
            <a:endCxn id="173" idx="0"/>
          </p:cNvCxnSpPr>
          <p:nvPr/>
        </p:nvCxnSpPr>
        <p:spPr>
          <a:xfrm>
            <a:off x="1754175" y="2007050"/>
            <a:ext cx="0" cy="864600"/>
          </a:xfrm>
          <a:prstGeom prst="straightConnector1">
            <a:avLst/>
          </a:prstGeom>
          <a:noFill/>
          <a:ln cap="flat" cmpd="sng" w="76200">
            <a:solidFill>
              <a:schemeClr val="accent5"/>
            </a:solidFill>
            <a:prstDash val="solid"/>
            <a:round/>
            <a:headEnd len="med" w="med" type="none"/>
            <a:tailEnd len="med" w="med" type="triangle"/>
          </a:ln>
        </p:spPr>
      </p:cxnSp>
      <p:sp>
        <p:nvSpPr>
          <p:cNvPr id="175" name="Google Shape;175;p26"/>
          <p:cNvSpPr/>
          <p:nvPr/>
        </p:nvSpPr>
        <p:spPr>
          <a:xfrm>
            <a:off x="4954650" y="1434350"/>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Save</a:t>
            </a:r>
            <a:endParaRPr>
              <a:latin typeface="Merriweather"/>
              <a:ea typeface="Merriweather"/>
              <a:cs typeface="Merriweather"/>
              <a:sym typeface="Merriweather"/>
            </a:endParaRPr>
          </a:p>
        </p:txBody>
      </p:sp>
      <p:cxnSp>
        <p:nvCxnSpPr>
          <p:cNvPr id="176" name="Google Shape;176;p26"/>
          <p:cNvCxnSpPr>
            <a:stCxn id="172" idx="2"/>
            <a:endCxn id="175" idx="2"/>
          </p:cNvCxnSpPr>
          <p:nvPr/>
        </p:nvCxnSpPr>
        <p:spPr>
          <a:xfrm flipH="1" rot="-5400000">
            <a:off x="3928125" y="-166900"/>
            <a:ext cx="600" cy="4348500"/>
          </a:xfrm>
          <a:prstGeom prst="curvedConnector3">
            <a:avLst>
              <a:gd fmla="val 79370833" name="adj1"/>
            </a:avLst>
          </a:prstGeom>
          <a:noFill/>
          <a:ln cap="flat" cmpd="sng" w="76200">
            <a:solidFill>
              <a:schemeClr val="accent5"/>
            </a:solidFill>
            <a:prstDash val="solid"/>
            <a:round/>
            <a:headEnd len="med" w="med" type="none"/>
            <a:tailEnd len="med" w="med" type="triangle"/>
          </a:ln>
        </p:spPr>
      </p:cxnSp>
      <p:sp>
        <p:nvSpPr>
          <p:cNvPr id="177" name="Google Shape;177;p26"/>
          <p:cNvSpPr/>
          <p:nvPr/>
        </p:nvSpPr>
        <p:spPr>
          <a:xfrm flipH="1" rot="10800000">
            <a:off x="307625" y="3937050"/>
            <a:ext cx="8502900" cy="584100"/>
          </a:xfrm>
          <a:prstGeom prst="wedgeRoundRectCallout">
            <a:avLst>
              <a:gd fmla="val -33068" name="adj1"/>
              <a:gd fmla="val 135388" name="adj2"/>
              <a:gd fmla="val 0" name="adj3"/>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nvSpPr>
        <p:spPr>
          <a:xfrm>
            <a:off x="341550" y="4004200"/>
            <a:ext cx="8520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92672"/>
                </a:solidFill>
                <a:highlight>
                  <a:srgbClr val="272822"/>
                </a:highlight>
                <a:latin typeface="Consolas"/>
                <a:ea typeface="Consolas"/>
                <a:cs typeface="Consolas"/>
                <a:sym typeface="Consolas"/>
              </a:rPr>
              <a:t>public</a:t>
            </a:r>
            <a:r>
              <a:rPr lang="en" sz="1800">
                <a:solidFill>
                  <a:srgbClr val="DDDDDD"/>
                </a:solidFill>
                <a:highlight>
                  <a:srgbClr val="272822"/>
                </a:highlight>
                <a:latin typeface="Consolas"/>
                <a:ea typeface="Consolas"/>
                <a:cs typeface="Consolas"/>
                <a:sym typeface="Consolas"/>
              </a:rPr>
              <a:t> Guid </a:t>
            </a:r>
            <a:r>
              <a:rPr b="1" lang="en" sz="1800">
                <a:solidFill>
                  <a:srgbClr val="A6E22E"/>
                </a:solidFill>
                <a:highlight>
                  <a:srgbClr val="272822"/>
                </a:highlight>
                <a:latin typeface="Consolas"/>
                <a:ea typeface="Consolas"/>
                <a:cs typeface="Consolas"/>
                <a:sym typeface="Consolas"/>
              </a:rPr>
              <a:t>Create</a:t>
            </a:r>
            <a:r>
              <a:rPr lang="en" sz="1800">
                <a:solidFill>
                  <a:srgbClr val="DDDDDD"/>
                </a:solidFill>
                <a:highlight>
                  <a:srgbClr val="272822"/>
                </a:highlight>
                <a:latin typeface="Consolas"/>
                <a:ea typeface="Consolas"/>
                <a:cs typeface="Consolas"/>
                <a:sym typeface="Consolas"/>
              </a:rPr>
              <a:t>(CreateCustomer.Command command)</a:t>
            </a:r>
            <a:endParaRPr sz="18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idx="1" type="body"/>
          </p:nvPr>
        </p:nvSpPr>
        <p:spPr>
          <a:xfrm>
            <a:off x="316800" y="2207200"/>
            <a:ext cx="8510400" cy="729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4000">
                <a:solidFill>
                  <a:schemeClr val="dk1"/>
                </a:solidFill>
              </a:rPr>
              <a:t>Example</a:t>
            </a:r>
            <a:endParaRPr b="1" sz="4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idx="1" type="body"/>
          </p:nvPr>
        </p:nvSpPr>
        <p:spPr>
          <a:xfrm>
            <a:off x="316800" y="2207200"/>
            <a:ext cx="8510400" cy="729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4000">
                <a:solidFill>
                  <a:schemeClr val="dk1"/>
                </a:solidFill>
              </a:rPr>
              <a:t>Reduce Reuse</a:t>
            </a:r>
            <a:endParaRPr b="1" sz="4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pic>
        <p:nvPicPr>
          <p:cNvPr id="194" name="Google Shape;194;p29"/>
          <p:cNvPicPr preferRelativeResize="0"/>
          <p:nvPr/>
        </p:nvPicPr>
        <p:blipFill>
          <a:blip r:embed="rId3">
            <a:alphaModFix/>
          </a:blip>
          <a:stretch>
            <a:fillRect/>
          </a:stretch>
        </p:blipFill>
        <p:spPr>
          <a:xfrm>
            <a:off x="3171825" y="1472875"/>
            <a:ext cx="2800350" cy="299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316800" y="2207200"/>
            <a:ext cx="8510400" cy="729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4000">
                <a:solidFill>
                  <a:schemeClr val="dk1"/>
                </a:solidFill>
              </a:rPr>
              <a:t>Testing</a:t>
            </a:r>
            <a:endParaRPr b="1" sz="4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Application Slicing</a:t>
            </a:r>
            <a:endParaRPr>
              <a:latin typeface="Sigmar One"/>
              <a:ea typeface="Sigmar One"/>
              <a:cs typeface="Sigmar One"/>
              <a:sym typeface="Sigmar One"/>
            </a:endParaRPr>
          </a:p>
        </p:txBody>
      </p:sp>
      <p:sp>
        <p:nvSpPr>
          <p:cNvPr id="205" name="Google Shape;205;p31"/>
          <p:cNvSpPr/>
          <p:nvPr/>
        </p:nvSpPr>
        <p:spPr>
          <a:xfrm>
            <a:off x="311475" y="1636100"/>
            <a:ext cx="4118400" cy="9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App 1</a:t>
            </a:r>
            <a:endParaRPr>
              <a:latin typeface="Merriweather"/>
              <a:ea typeface="Merriweather"/>
              <a:cs typeface="Merriweather"/>
              <a:sym typeface="Merriweather"/>
            </a:endParaRPr>
          </a:p>
        </p:txBody>
      </p:sp>
      <p:sp>
        <p:nvSpPr>
          <p:cNvPr id="206" name="Google Shape;206;p31"/>
          <p:cNvSpPr/>
          <p:nvPr/>
        </p:nvSpPr>
        <p:spPr>
          <a:xfrm>
            <a:off x="311700" y="3073425"/>
            <a:ext cx="8520600" cy="931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Common API</a:t>
            </a:r>
            <a:endParaRPr>
              <a:latin typeface="Merriweather"/>
              <a:ea typeface="Merriweather"/>
              <a:cs typeface="Merriweather"/>
              <a:sym typeface="Merriweather"/>
            </a:endParaRPr>
          </a:p>
        </p:txBody>
      </p:sp>
      <p:sp>
        <p:nvSpPr>
          <p:cNvPr id="207" name="Google Shape;207;p31"/>
          <p:cNvSpPr/>
          <p:nvPr/>
        </p:nvSpPr>
        <p:spPr>
          <a:xfrm>
            <a:off x="4640075" y="1636100"/>
            <a:ext cx="4118400" cy="9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App 2</a:t>
            </a:r>
            <a:endParaRPr>
              <a:latin typeface="Merriweather"/>
              <a:ea typeface="Merriweather"/>
              <a:cs typeface="Merriweather"/>
              <a:sym typeface="Merriweather"/>
            </a:endParaRPr>
          </a:p>
        </p:txBody>
      </p:sp>
      <p:sp>
        <p:nvSpPr>
          <p:cNvPr id="208" name="Google Shape;208;p31"/>
          <p:cNvSpPr/>
          <p:nvPr/>
        </p:nvSpPr>
        <p:spPr>
          <a:xfrm>
            <a:off x="3424050" y="3252675"/>
            <a:ext cx="22959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Method</a:t>
            </a:r>
            <a:endParaRPr>
              <a:latin typeface="Merriweather"/>
              <a:ea typeface="Merriweather"/>
              <a:cs typeface="Merriweather"/>
              <a:sym typeface="Merriweather"/>
            </a:endParaRPr>
          </a:p>
        </p:txBody>
      </p:sp>
      <p:cxnSp>
        <p:nvCxnSpPr>
          <p:cNvPr id="209" name="Google Shape;209;p31"/>
          <p:cNvCxnSpPr>
            <a:stCxn id="205" idx="2"/>
            <a:endCxn id="208" idx="0"/>
          </p:cNvCxnSpPr>
          <p:nvPr/>
        </p:nvCxnSpPr>
        <p:spPr>
          <a:xfrm flipH="1" rot="-5400000">
            <a:off x="3128625" y="1809350"/>
            <a:ext cx="685500" cy="2201400"/>
          </a:xfrm>
          <a:prstGeom prst="curvedConnector3">
            <a:avLst>
              <a:gd fmla="val 49991" name="adj1"/>
            </a:avLst>
          </a:prstGeom>
          <a:noFill/>
          <a:ln cap="flat" cmpd="sng" w="76200">
            <a:solidFill>
              <a:schemeClr val="accent5"/>
            </a:solidFill>
            <a:prstDash val="solid"/>
            <a:round/>
            <a:headEnd len="med" w="med" type="none"/>
            <a:tailEnd len="med" w="med" type="triangle"/>
          </a:ln>
        </p:spPr>
      </p:cxnSp>
      <p:cxnSp>
        <p:nvCxnSpPr>
          <p:cNvPr id="210" name="Google Shape;210;p31"/>
          <p:cNvCxnSpPr>
            <a:stCxn id="207" idx="2"/>
            <a:endCxn id="208" idx="0"/>
          </p:cNvCxnSpPr>
          <p:nvPr/>
        </p:nvCxnSpPr>
        <p:spPr>
          <a:xfrm rot="5400000">
            <a:off x="5292875" y="1846400"/>
            <a:ext cx="685500" cy="2127300"/>
          </a:xfrm>
          <a:prstGeom prst="curvedConnector3">
            <a:avLst>
              <a:gd fmla="val 49991" name="adj1"/>
            </a:avLst>
          </a:prstGeom>
          <a:noFill/>
          <a:ln cap="flat" cmpd="sng" w="76200">
            <a:solidFill>
              <a:schemeClr val="accent5"/>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Application Slicing</a:t>
            </a:r>
            <a:endParaRPr>
              <a:latin typeface="Sigmar One"/>
              <a:ea typeface="Sigmar One"/>
              <a:cs typeface="Sigmar One"/>
              <a:sym typeface="Sigmar One"/>
            </a:endParaRPr>
          </a:p>
        </p:txBody>
      </p:sp>
      <p:sp>
        <p:nvSpPr>
          <p:cNvPr id="216" name="Google Shape;216;p32"/>
          <p:cNvSpPr/>
          <p:nvPr/>
        </p:nvSpPr>
        <p:spPr>
          <a:xfrm>
            <a:off x="311475" y="1636100"/>
            <a:ext cx="4118400" cy="9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App 1</a:t>
            </a:r>
            <a:endParaRPr>
              <a:latin typeface="Merriweather"/>
              <a:ea typeface="Merriweather"/>
              <a:cs typeface="Merriweather"/>
              <a:sym typeface="Merriweather"/>
            </a:endParaRPr>
          </a:p>
        </p:txBody>
      </p:sp>
      <p:sp>
        <p:nvSpPr>
          <p:cNvPr id="217" name="Google Shape;217;p32"/>
          <p:cNvSpPr/>
          <p:nvPr/>
        </p:nvSpPr>
        <p:spPr>
          <a:xfrm>
            <a:off x="311700" y="3073425"/>
            <a:ext cx="8520600" cy="931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Common API</a:t>
            </a:r>
            <a:endParaRPr>
              <a:latin typeface="Merriweather"/>
              <a:ea typeface="Merriweather"/>
              <a:cs typeface="Merriweather"/>
              <a:sym typeface="Merriweather"/>
            </a:endParaRPr>
          </a:p>
        </p:txBody>
      </p:sp>
      <p:sp>
        <p:nvSpPr>
          <p:cNvPr id="218" name="Google Shape;218;p32"/>
          <p:cNvSpPr/>
          <p:nvPr/>
        </p:nvSpPr>
        <p:spPr>
          <a:xfrm>
            <a:off x="4640075" y="1636100"/>
            <a:ext cx="4118400" cy="9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App 2</a:t>
            </a:r>
            <a:endParaRPr>
              <a:latin typeface="Merriweather"/>
              <a:ea typeface="Merriweather"/>
              <a:cs typeface="Merriweather"/>
              <a:sym typeface="Merriweather"/>
            </a:endParaRPr>
          </a:p>
        </p:txBody>
      </p:sp>
      <p:sp>
        <p:nvSpPr>
          <p:cNvPr id="219" name="Google Shape;219;p32"/>
          <p:cNvSpPr/>
          <p:nvPr/>
        </p:nvSpPr>
        <p:spPr>
          <a:xfrm>
            <a:off x="442700" y="3185675"/>
            <a:ext cx="3136800" cy="6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App1Controller</a:t>
            </a:r>
            <a:endParaRPr>
              <a:latin typeface="Merriweather"/>
              <a:ea typeface="Merriweather"/>
              <a:cs typeface="Merriweather"/>
              <a:sym typeface="Merriweather"/>
            </a:endParaRPr>
          </a:p>
        </p:txBody>
      </p:sp>
      <p:sp>
        <p:nvSpPr>
          <p:cNvPr id="220" name="Google Shape;220;p32"/>
          <p:cNvSpPr/>
          <p:nvPr/>
        </p:nvSpPr>
        <p:spPr>
          <a:xfrm>
            <a:off x="2061293" y="3252675"/>
            <a:ext cx="14685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Method</a:t>
            </a:r>
            <a:endParaRPr>
              <a:latin typeface="Merriweather"/>
              <a:ea typeface="Merriweather"/>
              <a:cs typeface="Merriweather"/>
              <a:sym typeface="Merriweather"/>
            </a:endParaRPr>
          </a:p>
        </p:txBody>
      </p:sp>
      <p:cxnSp>
        <p:nvCxnSpPr>
          <p:cNvPr id="221" name="Google Shape;221;p32"/>
          <p:cNvCxnSpPr>
            <a:stCxn id="216" idx="2"/>
            <a:endCxn id="220" idx="0"/>
          </p:cNvCxnSpPr>
          <p:nvPr/>
        </p:nvCxnSpPr>
        <p:spPr>
          <a:xfrm flipH="1" rot="-5400000">
            <a:off x="2240325" y="2697650"/>
            <a:ext cx="685500" cy="424800"/>
          </a:xfrm>
          <a:prstGeom prst="curvedConnector3">
            <a:avLst>
              <a:gd fmla="val 49991" name="adj1"/>
            </a:avLst>
          </a:prstGeom>
          <a:noFill/>
          <a:ln cap="flat" cmpd="sng" w="76200">
            <a:solidFill>
              <a:schemeClr val="accent5"/>
            </a:solidFill>
            <a:prstDash val="solid"/>
            <a:round/>
            <a:headEnd len="med" w="med" type="none"/>
            <a:tailEnd len="med" w="med" type="triangle"/>
          </a:ln>
        </p:spPr>
      </p:cxnSp>
      <p:sp>
        <p:nvSpPr>
          <p:cNvPr id="222" name="Google Shape;222;p32"/>
          <p:cNvSpPr/>
          <p:nvPr/>
        </p:nvSpPr>
        <p:spPr>
          <a:xfrm>
            <a:off x="3822175" y="3196275"/>
            <a:ext cx="3136800" cy="6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App2Controller</a:t>
            </a:r>
            <a:endParaRPr>
              <a:latin typeface="Merriweather"/>
              <a:ea typeface="Merriweather"/>
              <a:cs typeface="Merriweather"/>
              <a:sym typeface="Merriweather"/>
            </a:endParaRPr>
          </a:p>
        </p:txBody>
      </p:sp>
      <p:sp>
        <p:nvSpPr>
          <p:cNvPr id="223" name="Google Shape;223;p32"/>
          <p:cNvSpPr/>
          <p:nvPr/>
        </p:nvSpPr>
        <p:spPr>
          <a:xfrm>
            <a:off x="5440768" y="3263275"/>
            <a:ext cx="14685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Method</a:t>
            </a:r>
            <a:endParaRPr>
              <a:latin typeface="Merriweather"/>
              <a:ea typeface="Merriweather"/>
              <a:cs typeface="Merriweather"/>
              <a:sym typeface="Merriweather"/>
            </a:endParaRPr>
          </a:p>
        </p:txBody>
      </p:sp>
      <p:cxnSp>
        <p:nvCxnSpPr>
          <p:cNvPr id="224" name="Google Shape;224;p32"/>
          <p:cNvCxnSpPr>
            <a:stCxn id="218" idx="2"/>
            <a:endCxn id="223" idx="0"/>
          </p:cNvCxnSpPr>
          <p:nvPr/>
        </p:nvCxnSpPr>
        <p:spPr>
          <a:xfrm rot="5400000">
            <a:off x="6089075" y="2653100"/>
            <a:ext cx="696000" cy="524400"/>
          </a:xfrm>
          <a:prstGeom prst="curvedConnector3">
            <a:avLst>
              <a:gd fmla="val 49998" name="adj1"/>
            </a:avLst>
          </a:prstGeom>
          <a:noFill/>
          <a:ln cap="flat" cmpd="sng" w="76200">
            <a:solidFill>
              <a:schemeClr val="accent5"/>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Merriweather"/>
              <a:buChar char="●"/>
            </a:pPr>
            <a:r>
              <a:rPr lang="en" sz="3000">
                <a:latin typeface="Merriweather"/>
                <a:ea typeface="Merriweather"/>
                <a:cs typeface="Merriweather"/>
                <a:sym typeface="Merriweather"/>
              </a:rPr>
              <a:t>Not a software company</a:t>
            </a:r>
            <a:endParaRPr sz="3000">
              <a:latin typeface="Merriweather"/>
              <a:ea typeface="Merriweather"/>
              <a:cs typeface="Merriweather"/>
              <a:sym typeface="Merriweather"/>
            </a:endParaRPr>
          </a:p>
          <a:p>
            <a:pPr indent="-419100" lvl="0" marL="457200" rtl="0" algn="l">
              <a:lnSpc>
                <a:spcPct val="150000"/>
              </a:lnSpc>
              <a:spcBef>
                <a:spcPts val="0"/>
              </a:spcBef>
              <a:spcAft>
                <a:spcPts val="0"/>
              </a:spcAft>
              <a:buSzPts val="3000"/>
              <a:buFont typeface="Merriweather"/>
              <a:buChar char="●"/>
            </a:pPr>
            <a:r>
              <a:rPr lang="en" sz="3000"/>
              <a:t>90 </a:t>
            </a:r>
            <a:r>
              <a:rPr lang="en"/>
              <a:t>repositories</a:t>
            </a:r>
            <a:endParaRPr sz="3000"/>
          </a:p>
          <a:p>
            <a:pPr indent="-419100" lvl="0" marL="457200" rtl="0" algn="l">
              <a:lnSpc>
                <a:spcPct val="150000"/>
              </a:lnSpc>
              <a:spcBef>
                <a:spcPts val="0"/>
              </a:spcBef>
              <a:spcAft>
                <a:spcPts val="0"/>
              </a:spcAft>
              <a:buSzPts val="3000"/>
              <a:buFont typeface="Merriweather"/>
              <a:buChar char="●"/>
            </a:pPr>
            <a:r>
              <a:rPr lang="en" sz="3000"/>
              <a:t>51 automated deployments</a:t>
            </a:r>
            <a:endParaRPr sz="3000"/>
          </a:p>
          <a:p>
            <a:pPr indent="-419100" lvl="0" marL="457200" rtl="0" algn="l">
              <a:lnSpc>
                <a:spcPct val="150000"/>
              </a:lnSpc>
              <a:spcBef>
                <a:spcPts val="0"/>
              </a:spcBef>
              <a:spcAft>
                <a:spcPts val="0"/>
              </a:spcAft>
              <a:buSzPts val="3000"/>
              <a:buChar char="●"/>
            </a:pPr>
            <a:r>
              <a:rPr lang="en" sz="3000"/>
              <a:t>6 developers</a:t>
            </a:r>
            <a:endParaRPr sz="3000">
              <a:latin typeface="Merriweather"/>
              <a:ea typeface="Merriweather"/>
              <a:cs typeface="Merriweather"/>
              <a:sym typeface="Merriweather"/>
            </a:endParaRPr>
          </a:p>
        </p:txBody>
      </p:sp>
      <p:pic>
        <p:nvPicPr>
          <p:cNvPr id="63" name="Google Shape;63;p15"/>
          <p:cNvPicPr preferRelativeResize="0"/>
          <p:nvPr/>
        </p:nvPicPr>
        <p:blipFill>
          <a:blip r:embed="rId3">
            <a:alphaModFix/>
          </a:blip>
          <a:stretch>
            <a:fillRect/>
          </a:stretch>
        </p:blipFill>
        <p:spPr>
          <a:xfrm>
            <a:off x="311700" y="445023"/>
            <a:ext cx="458160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idx="1" type="body"/>
          </p:nvPr>
        </p:nvSpPr>
        <p:spPr>
          <a:xfrm>
            <a:off x="316800" y="2207200"/>
            <a:ext cx="8510400" cy="729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4000">
                <a:solidFill>
                  <a:schemeClr val="dk1"/>
                </a:solidFill>
              </a:rPr>
              <a:t>Questions?</a:t>
            </a:r>
            <a:endParaRPr b="1" sz="4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p:nvPr/>
        </p:nvSpPr>
        <p:spPr>
          <a:xfrm>
            <a:off x="1244550" y="534775"/>
            <a:ext cx="1371000" cy="137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ERP</a:t>
            </a:r>
            <a:endParaRPr>
              <a:latin typeface="Merriweather"/>
              <a:ea typeface="Merriweather"/>
              <a:cs typeface="Merriweather"/>
              <a:sym typeface="Merriweather"/>
            </a:endParaRPr>
          </a:p>
        </p:txBody>
      </p:sp>
      <p:sp>
        <p:nvSpPr>
          <p:cNvPr id="69" name="Google Shape;69;p16"/>
          <p:cNvSpPr/>
          <p:nvPr/>
        </p:nvSpPr>
        <p:spPr>
          <a:xfrm>
            <a:off x="3886500" y="534800"/>
            <a:ext cx="1371000" cy="137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Ecomm</a:t>
            </a:r>
            <a:endParaRPr>
              <a:latin typeface="Merriweather"/>
              <a:ea typeface="Merriweather"/>
              <a:cs typeface="Merriweather"/>
              <a:sym typeface="Merriweather"/>
            </a:endParaRPr>
          </a:p>
        </p:txBody>
      </p:sp>
      <p:sp>
        <p:nvSpPr>
          <p:cNvPr id="70" name="Google Shape;70;p16"/>
          <p:cNvSpPr/>
          <p:nvPr/>
        </p:nvSpPr>
        <p:spPr>
          <a:xfrm>
            <a:off x="1244550" y="3231425"/>
            <a:ext cx="1371000" cy="137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Multiple</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Vendors</a:t>
            </a:r>
            <a:endParaRPr>
              <a:latin typeface="Merriweather"/>
              <a:ea typeface="Merriweather"/>
              <a:cs typeface="Merriweather"/>
              <a:sym typeface="Merriweather"/>
            </a:endParaRPr>
          </a:p>
        </p:txBody>
      </p:sp>
      <p:sp>
        <p:nvSpPr>
          <p:cNvPr id="71" name="Google Shape;71;p16"/>
          <p:cNvSpPr/>
          <p:nvPr/>
        </p:nvSpPr>
        <p:spPr>
          <a:xfrm>
            <a:off x="3886500" y="3231450"/>
            <a:ext cx="1371000" cy="137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Direct</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Mail</a:t>
            </a:r>
            <a:endParaRPr>
              <a:latin typeface="Merriweather"/>
              <a:ea typeface="Merriweather"/>
              <a:cs typeface="Merriweather"/>
              <a:sym typeface="Merriweather"/>
            </a:endParaRPr>
          </a:p>
        </p:txBody>
      </p:sp>
      <p:cxnSp>
        <p:nvCxnSpPr>
          <p:cNvPr id="72" name="Google Shape;72;p16"/>
          <p:cNvCxnSpPr>
            <a:stCxn id="69" idx="2"/>
            <a:endCxn id="68" idx="6"/>
          </p:cNvCxnSpPr>
          <p:nvPr/>
        </p:nvCxnSpPr>
        <p:spPr>
          <a:xfrm rot="10800000">
            <a:off x="2615700" y="1220300"/>
            <a:ext cx="1270800" cy="0"/>
          </a:xfrm>
          <a:prstGeom prst="straightConnector1">
            <a:avLst/>
          </a:prstGeom>
          <a:noFill/>
          <a:ln cap="flat" cmpd="sng" w="76200">
            <a:solidFill>
              <a:schemeClr val="accent5"/>
            </a:solidFill>
            <a:prstDash val="solid"/>
            <a:round/>
            <a:headEnd len="med" w="med" type="none"/>
            <a:tailEnd len="med" w="med" type="none"/>
          </a:ln>
        </p:spPr>
      </p:cxnSp>
      <p:cxnSp>
        <p:nvCxnSpPr>
          <p:cNvPr id="73" name="Google Shape;73;p16"/>
          <p:cNvCxnSpPr>
            <a:stCxn id="68" idx="4"/>
          </p:cNvCxnSpPr>
          <p:nvPr/>
        </p:nvCxnSpPr>
        <p:spPr>
          <a:xfrm flipH="1">
            <a:off x="1892850" y="1905775"/>
            <a:ext cx="37200" cy="1325700"/>
          </a:xfrm>
          <a:prstGeom prst="straightConnector1">
            <a:avLst/>
          </a:prstGeom>
          <a:noFill/>
          <a:ln cap="flat" cmpd="sng" w="76200">
            <a:solidFill>
              <a:schemeClr val="accent5"/>
            </a:solidFill>
            <a:prstDash val="solid"/>
            <a:round/>
            <a:headEnd len="med" w="med" type="none"/>
            <a:tailEnd len="med" w="med" type="none"/>
          </a:ln>
        </p:spPr>
      </p:cxnSp>
      <p:cxnSp>
        <p:nvCxnSpPr>
          <p:cNvPr id="74" name="Google Shape;74;p16"/>
          <p:cNvCxnSpPr>
            <a:stCxn id="75" idx="3"/>
            <a:endCxn id="71" idx="7"/>
          </p:cNvCxnSpPr>
          <p:nvPr/>
        </p:nvCxnSpPr>
        <p:spPr>
          <a:xfrm flipH="1">
            <a:off x="5056728" y="1705022"/>
            <a:ext cx="1672500" cy="1727100"/>
          </a:xfrm>
          <a:prstGeom prst="straightConnector1">
            <a:avLst/>
          </a:prstGeom>
          <a:noFill/>
          <a:ln cap="flat" cmpd="sng" w="76200">
            <a:solidFill>
              <a:schemeClr val="accent5"/>
            </a:solidFill>
            <a:prstDash val="solid"/>
            <a:round/>
            <a:headEnd len="med" w="med" type="none"/>
            <a:tailEnd len="med" w="med" type="none"/>
          </a:ln>
        </p:spPr>
      </p:cxnSp>
      <p:sp>
        <p:nvSpPr>
          <p:cNvPr id="75" name="Google Shape;75;p16"/>
          <p:cNvSpPr/>
          <p:nvPr/>
        </p:nvSpPr>
        <p:spPr>
          <a:xfrm>
            <a:off x="6528450" y="534800"/>
            <a:ext cx="1371000" cy="137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Inbound</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Mail</a:t>
            </a:r>
            <a:endParaRPr>
              <a:latin typeface="Merriweather"/>
              <a:ea typeface="Merriweather"/>
              <a:cs typeface="Merriweather"/>
              <a:sym typeface="Merriweather"/>
            </a:endParaRPr>
          </a:p>
        </p:txBody>
      </p:sp>
      <p:cxnSp>
        <p:nvCxnSpPr>
          <p:cNvPr id="76" name="Google Shape;76;p16"/>
          <p:cNvCxnSpPr>
            <a:stCxn id="75" idx="3"/>
            <a:endCxn id="68" idx="5"/>
          </p:cNvCxnSpPr>
          <p:nvPr/>
        </p:nvCxnSpPr>
        <p:spPr>
          <a:xfrm rot="5400000">
            <a:off x="4571628" y="-451978"/>
            <a:ext cx="600" cy="4314600"/>
          </a:xfrm>
          <a:prstGeom prst="curvedConnector3">
            <a:avLst>
              <a:gd fmla="val 99892217" name="adj1"/>
            </a:avLst>
          </a:prstGeom>
          <a:noFill/>
          <a:ln cap="flat" cmpd="sng" w="76200">
            <a:solidFill>
              <a:schemeClr val="accent5"/>
            </a:solidFill>
            <a:prstDash val="solid"/>
            <a:round/>
            <a:headEnd len="med" w="med" type="none"/>
            <a:tailEnd len="med" w="med" type="none"/>
          </a:ln>
        </p:spPr>
      </p:cxnSp>
      <p:sp>
        <p:nvSpPr>
          <p:cNvPr id="77" name="Google Shape;77;p16"/>
          <p:cNvSpPr/>
          <p:nvPr/>
        </p:nvSpPr>
        <p:spPr>
          <a:xfrm>
            <a:off x="2965725" y="935000"/>
            <a:ext cx="570600" cy="5706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
        <p:nvSpPr>
          <p:cNvPr id="78" name="Google Shape;78;p16"/>
          <p:cNvSpPr/>
          <p:nvPr/>
        </p:nvSpPr>
        <p:spPr>
          <a:xfrm>
            <a:off x="1626150" y="2283300"/>
            <a:ext cx="570600" cy="5706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
        <p:nvSpPr>
          <p:cNvPr id="79" name="Google Shape;79;p16"/>
          <p:cNvSpPr/>
          <p:nvPr/>
        </p:nvSpPr>
        <p:spPr>
          <a:xfrm>
            <a:off x="5607675" y="2283275"/>
            <a:ext cx="570600" cy="5706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
        <p:nvSpPr>
          <p:cNvPr id="80" name="Google Shape;80;p16"/>
          <p:cNvSpPr/>
          <p:nvPr/>
        </p:nvSpPr>
        <p:spPr>
          <a:xfrm>
            <a:off x="4286625" y="2007875"/>
            <a:ext cx="570600" cy="5706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
        <p:nvSpPr>
          <p:cNvPr id="81" name="Google Shape;81;p16"/>
          <p:cNvSpPr/>
          <p:nvPr/>
        </p:nvSpPr>
        <p:spPr>
          <a:xfrm>
            <a:off x="6004425" y="3292900"/>
            <a:ext cx="570600" cy="5706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cxnSp>
        <p:nvCxnSpPr>
          <p:cNvPr id="82" name="Google Shape;82;p16"/>
          <p:cNvCxnSpPr>
            <a:stCxn id="81" idx="2"/>
            <a:endCxn id="71" idx="6"/>
          </p:cNvCxnSpPr>
          <p:nvPr/>
        </p:nvCxnSpPr>
        <p:spPr>
          <a:xfrm flipH="1">
            <a:off x="5257425" y="3578200"/>
            <a:ext cx="747000" cy="338700"/>
          </a:xfrm>
          <a:prstGeom prst="straightConnector1">
            <a:avLst/>
          </a:prstGeom>
          <a:noFill/>
          <a:ln cap="flat" cmpd="sng" w="76200">
            <a:solidFill>
              <a:schemeClr val="accent5"/>
            </a:solidFill>
            <a:prstDash val="solid"/>
            <a:round/>
            <a:headEnd len="med" w="med" type="none"/>
            <a:tailEnd len="med" w="med" type="none"/>
          </a:ln>
        </p:spPr>
      </p:cxnSp>
      <p:sp>
        <p:nvSpPr>
          <p:cNvPr id="83" name="Google Shape;83;p16"/>
          <p:cNvSpPr/>
          <p:nvPr/>
        </p:nvSpPr>
        <p:spPr>
          <a:xfrm>
            <a:off x="6004425" y="3970350"/>
            <a:ext cx="570600" cy="5706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cxnSp>
        <p:nvCxnSpPr>
          <p:cNvPr id="84" name="Google Shape;84;p16"/>
          <p:cNvCxnSpPr>
            <a:stCxn id="83" idx="2"/>
            <a:endCxn id="71" idx="6"/>
          </p:cNvCxnSpPr>
          <p:nvPr/>
        </p:nvCxnSpPr>
        <p:spPr>
          <a:xfrm rot="10800000">
            <a:off x="5257425" y="3916950"/>
            <a:ext cx="747000" cy="338700"/>
          </a:xfrm>
          <a:prstGeom prst="straightConnector1">
            <a:avLst/>
          </a:prstGeom>
          <a:noFill/>
          <a:ln cap="flat" cmpd="sng" w="76200">
            <a:solidFill>
              <a:schemeClr val="accent5"/>
            </a:solidFill>
            <a:prstDash val="solid"/>
            <a:round/>
            <a:headEnd len="med" w="med" type="none"/>
            <a:tailEnd len="med" w="med" type="none"/>
          </a:ln>
        </p:spPr>
      </p:cxnSp>
      <p:sp>
        <p:nvSpPr>
          <p:cNvPr id="85" name="Google Shape;85;p16"/>
          <p:cNvSpPr/>
          <p:nvPr/>
        </p:nvSpPr>
        <p:spPr>
          <a:xfrm>
            <a:off x="6928650" y="2283275"/>
            <a:ext cx="570600" cy="5706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cxnSp>
        <p:nvCxnSpPr>
          <p:cNvPr id="86" name="Google Shape;86;p16"/>
          <p:cNvCxnSpPr>
            <a:stCxn id="75" idx="4"/>
            <a:endCxn id="85" idx="0"/>
          </p:cNvCxnSpPr>
          <p:nvPr/>
        </p:nvCxnSpPr>
        <p:spPr>
          <a:xfrm>
            <a:off x="7213950" y="1905800"/>
            <a:ext cx="0" cy="377400"/>
          </a:xfrm>
          <a:prstGeom prst="straightConnector1">
            <a:avLst/>
          </a:prstGeom>
          <a:noFill/>
          <a:ln cap="flat" cmpd="sng" w="76200">
            <a:solidFill>
              <a:schemeClr val="accent5"/>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We Want</a:t>
            </a:r>
            <a:endParaRPr sz="3600">
              <a:latin typeface="Sigmar One"/>
              <a:ea typeface="Sigmar One"/>
              <a:cs typeface="Sigmar One"/>
              <a:sym typeface="Sigmar One"/>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erriweather"/>
              <a:buChar char="●"/>
            </a:pPr>
            <a:r>
              <a:rPr lang="en" sz="3000"/>
              <a:t>Quick to build</a:t>
            </a:r>
            <a:endParaRPr sz="3000"/>
          </a:p>
          <a:p>
            <a:pPr indent="-419100" lvl="0" marL="457200" rtl="0" algn="l">
              <a:spcBef>
                <a:spcPts val="0"/>
              </a:spcBef>
              <a:spcAft>
                <a:spcPts val="0"/>
              </a:spcAft>
              <a:buSzPts val="3000"/>
              <a:buChar char="●"/>
            </a:pPr>
            <a:r>
              <a:rPr lang="en" sz="3000"/>
              <a:t>Quick to add or change features</a:t>
            </a:r>
            <a:endParaRPr sz="3000"/>
          </a:p>
          <a:p>
            <a:pPr indent="-419100" lvl="0" marL="457200" rtl="0" algn="l">
              <a:spcBef>
                <a:spcPts val="0"/>
              </a:spcBef>
              <a:spcAft>
                <a:spcPts val="0"/>
              </a:spcAft>
              <a:buSzPts val="3000"/>
              <a:buChar char="●"/>
            </a:pPr>
            <a:r>
              <a:rPr lang="en"/>
              <a:t>Simplicity</a:t>
            </a:r>
            <a:endParaRPr sz="3000"/>
          </a:p>
          <a:p>
            <a:pPr indent="-419100" lvl="0" marL="457200" rtl="0" algn="l">
              <a:spcBef>
                <a:spcPts val="0"/>
              </a:spcBef>
              <a:spcAft>
                <a:spcPts val="0"/>
              </a:spcAft>
              <a:buSzPts val="3000"/>
              <a:buChar char="●"/>
            </a:pPr>
            <a:r>
              <a:rPr lang="en"/>
              <a:t>Use industry</a:t>
            </a:r>
            <a:r>
              <a:rPr lang="en" sz="3000"/>
              <a:t> knowledge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6800" y="2207200"/>
            <a:ext cx="8510400" cy="729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b="1" lang="en" sz="4000">
                <a:solidFill>
                  <a:schemeClr val="dk1"/>
                </a:solidFill>
              </a:rPr>
              <a:t>The Problem</a:t>
            </a:r>
            <a:endParaRPr b="1" sz="4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Layering</a:t>
            </a:r>
            <a:endParaRPr/>
          </a:p>
        </p:txBody>
      </p:sp>
      <p:sp>
        <p:nvSpPr>
          <p:cNvPr id="103" name="Google Shape;103;p19"/>
          <p:cNvSpPr/>
          <p:nvPr/>
        </p:nvSpPr>
        <p:spPr>
          <a:xfrm>
            <a:off x="311475" y="1331300"/>
            <a:ext cx="8520600" cy="5727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Presentation Layer</a:t>
            </a:r>
            <a:endParaRPr>
              <a:latin typeface="Merriweather"/>
              <a:ea typeface="Merriweather"/>
              <a:cs typeface="Merriweather"/>
              <a:sym typeface="Merriweather"/>
            </a:endParaRPr>
          </a:p>
        </p:txBody>
      </p:sp>
      <p:sp>
        <p:nvSpPr>
          <p:cNvPr id="104" name="Google Shape;104;p19"/>
          <p:cNvSpPr/>
          <p:nvPr/>
        </p:nvSpPr>
        <p:spPr>
          <a:xfrm>
            <a:off x="311700" y="2650300"/>
            <a:ext cx="8520600" cy="572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Business Logic Layer</a:t>
            </a:r>
            <a:endParaRPr>
              <a:latin typeface="Merriweather"/>
              <a:ea typeface="Merriweather"/>
              <a:cs typeface="Merriweather"/>
              <a:sym typeface="Merriweather"/>
            </a:endParaRPr>
          </a:p>
        </p:txBody>
      </p:sp>
      <p:sp>
        <p:nvSpPr>
          <p:cNvPr id="105" name="Google Shape;105;p19"/>
          <p:cNvSpPr/>
          <p:nvPr/>
        </p:nvSpPr>
        <p:spPr>
          <a:xfrm>
            <a:off x="311700" y="3969300"/>
            <a:ext cx="8520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Data Access Layer</a:t>
            </a:r>
            <a:endParaRPr>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6800" y="1108200"/>
            <a:ext cx="8510400" cy="2927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4000">
                <a:solidFill>
                  <a:schemeClr val="dk1"/>
                </a:solidFill>
              </a:rPr>
              <a:t>Loose coupling requires abstractions.</a:t>
            </a:r>
            <a:endParaRPr b="1" sz="4000">
              <a:solidFill>
                <a:schemeClr val="dk1"/>
              </a:solidFill>
            </a:endParaRPr>
          </a:p>
          <a:p>
            <a:pPr indent="0" lvl="0" marL="0" rtl="0" algn="ctr">
              <a:lnSpc>
                <a:spcPct val="150000"/>
              </a:lnSpc>
              <a:spcBef>
                <a:spcPts val="1600"/>
              </a:spcBef>
              <a:spcAft>
                <a:spcPts val="1600"/>
              </a:spcAft>
              <a:buNone/>
            </a:pPr>
            <a:r>
              <a:rPr b="1" lang="en" sz="4000">
                <a:solidFill>
                  <a:schemeClr val="dk1"/>
                </a:solidFill>
              </a:rPr>
              <a:t>Abstractions are complexity.</a:t>
            </a:r>
            <a:endParaRPr b="1" sz="4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Vertical Slice Architecture</a:t>
            </a:r>
            <a:endParaRPr/>
          </a:p>
        </p:txBody>
      </p:sp>
      <p:sp>
        <p:nvSpPr>
          <p:cNvPr id="116" name="Google Shape;116;p21"/>
          <p:cNvSpPr/>
          <p:nvPr/>
        </p:nvSpPr>
        <p:spPr>
          <a:xfrm>
            <a:off x="311475" y="1331300"/>
            <a:ext cx="8520600" cy="5727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Presentation Layer</a:t>
            </a:r>
            <a:endParaRPr>
              <a:latin typeface="Merriweather"/>
              <a:ea typeface="Merriweather"/>
              <a:cs typeface="Merriweather"/>
              <a:sym typeface="Merriweather"/>
            </a:endParaRPr>
          </a:p>
        </p:txBody>
      </p:sp>
      <p:sp>
        <p:nvSpPr>
          <p:cNvPr id="117" name="Google Shape;117;p21"/>
          <p:cNvSpPr/>
          <p:nvPr/>
        </p:nvSpPr>
        <p:spPr>
          <a:xfrm>
            <a:off x="311700" y="2650300"/>
            <a:ext cx="8520600" cy="572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Business Logic Layer</a:t>
            </a:r>
            <a:endParaRPr>
              <a:latin typeface="Merriweather"/>
              <a:ea typeface="Merriweather"/>
              <a:cs typeface="Merriweather"/>
              <a:sym typeface="Merriweather"/>
            </a:endParaRPr>
          </a:p>
        </p:txBody>
      </p:sp>
      <p:sp>
        <p:nvSpPr>
          <p:cNvPr id="118" name="Google Shape;118;p21"/>
          <p:cNvSpPr/>
          <p:nvPr/>
        </p:nvSpPr>
        <p:spPr>
          <a:xfrm>
            <a:off x="311700" y="3969300"/>
            <a:ext cx="8520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Data Access Layer</a:t>
            </a:r>
            <a:endParaRPr>
              <a:latin typeface="Merriweather"/>
              <a:ea typeface="Merriweather"/>
              <a:cs typeface="Merriweather"/>
              <a:sym typeface="Merriweather"/>
            </a:endParaRPr>
          </a:p>
        </p:txBody>
      </p:sp>
      <p:sp>
        <p:nvSpPr>
          <p:cNvPr id="119" name="Google Shape;119;p21"/>
          <p:cNvSpPr/>
          <p:nvPr/>
        </p:nvSpPr>
        <p:spPr>
          <a:xfrm>
            <a:off x="311700" y="1990800"/>
            <a:ext cx="8520600" cy="5727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Presentation Layer</a:t>
            </a:r>
            <a:endParaRPr>
              <a:latin typeface="Merriweather"/>
              <a:ea typeface="Merriweather"/>
              <a:cs typeface="Merriweather"/>
              <a:sym typeface="Merriweather"/>
            </a:endParaRPr>
          </a:p>
        </p:txBody>
      </p:sp>
      <p:sp>
        <p:nvSpPr>
          <p:cNvPr id="120" name="Google Shape;120;p21"/>
          <p:cNvSpPr/>
          <p:nvPr/>
        </p:nvSpPr>
        <p:spPr>
          <a:xfrm>
            <a:off x="311475" y="3309800"/>
            <a:ext cx="8520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Data Access Layer</a:t>
            </a:r>
            <a:endParaRPr>
              <a:latin typeface="Merriweather"/>
              <a:ea typeface="Merriweather"/>
              <a:cs typeface="Merriweather"/>
              <a:sym typeface="Merriweather"/>
            </a:endParaRPr>
          </a:p>
        </p:txBody>
      </p:sp>
      <p:sp>
        <p:nvSpPr>
          <p:cNvPr id="121" name="Google Shape;121;p21"/>
          <p:cNvSpPr/>
          <p:nvPr/>
        </p:nvSpPr>
        <p:spPr>
          <a:xfrm rot="5400000">
            <a:off x="-843875" y="2650300"/>
            <a:ext cx="36300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Feature</a:t>
            </a:r>
            <a:endParaRPr>
              <a:latin typeface="Merriweather"/>
              <a:ea typeface="Merriweather"/>
              <a:cs typeface="Merriweather"/>
              <a:sym typeface="Merriweather"/>
            </a:endParaRPr>
          </a:p>
        </p:txBody>
      </p:sp>
      <p:sp>
        <p:nvSpPr>
          <p:cNvPr id="122" name="Google Shape;122;p21"/>
          <p:cNvSpPr/>
          <p:nvPr/>
        </p:nvSpPr>
        <p:spPr>
          <a:xfrm rot="5400000">
            <a:off x="22225" y="2650300"/>
            <a:ext cx="36300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Feature</a:t>
            </a:r>
            <a:endParaRPr>
              <a:latin typeface="Merriweather"/>
              <a:ea typeface="Merriweather"/>
              <a:cs typeface="Merriweather"/>
              <a:sym typeface="Merriweather"/>
            </a:endParaRPr>
          </a:p>
        </p:txBody>
      </p:sp>
      <p:sp>
        <p:nvSpPr>
          <p:cNvPr id="123" name="Google Shape;123;p21"/>
          <p:cNvSpPr/>
          <p:nvPr/>
        </p:nvSpPr>
        <p:spPr>
          <a:xfrm rot="5400000">
            <a:off x="888325" y="2650300"/>
            <a:ext cx="36300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Feature</a:t>
            </a:r>
            <a:endParaRPr>
              <a:latin typeface="Merriweather"/>
              <a:ea typeface="Merriweather"/>
              <a:cs typeface="Merriweather"/>
              <a:sym typeface="Merriweather"/>
            </a:endParaRPr>
          </a:p>
        </p:txBody>
      </p:sp>
      <p:sp>
        <p:nvSpPr>
          <p:cNvPr id="124" name="Google Shape;124;p21"/>
          <p:cNvSpPr/>
          <p:nvPr/>
        </p:nvSpPr>
        <p:spPr>
          <a:xfrm rot="5400000">
            <a:off x="315625" y="2650300"/>
            <a:ext cx="36300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Feature</a:t>
            </a:r>
            <a:endParaRPr>
              <a:latin typeface="Merriweather"/>
              <a:ea typeface="Merriweather"/>
              <a:cs typeface="Merriweather"/>
              <a:sym typeface="Merriweather"/>
            </a:endParaRPr>
          </a:p>
        </p:txBody>
      </p:sp>
      <p:sp>
        <p:nvSpPr>
          <p:cNvPr id="125" name="Google Shape;125;p21"/>
          <p:cNvSpPr/>
          <p:nvPr/>
        </p:nvSpPr>
        <p:spPr>
          <a:xfrm rot="5400000">
            <a:off x="1475125" y="2650300"/>
            <a:ext cx="3630000" cy="572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Feature</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3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3"/>
                                        </p:tgtEl>
                                      </p:cBhvr>
                                    </p:animEffect>
                                    <p:set>
                                      <p:cBhvr>
                                        <p:cTn dur="1" fill="hold">
                                          <p:stCondLst>
                                            <p:cond delay="1000"/>
                                          </p:stCondLst>
                                        </p:cTn>
                                        <p:tgtEl>
                                          <p:spTgt spid="12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6"/>
                                        </p:tgtEl>
                                      </p:cBhvr>
                                    </p:animEffect>
                                    <p:set>
                                      <p:cBhvr>
                                        <p:cTn dur="1" fill="hold">
                                          <p:stCondLst>
                                            <p:cond delay="1000"/>
                                          </p:stCondLst>
                                        </p:cTn>
                                        <p:tgtEl>
                                          <p:spTgt spid="1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6800" y="1598700"/>
            <a:ext cx="8510400" cy="1946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4000">
                <a:solidFill>
                  <a:schemeClr val="dk1"/>
                </a:solidFill>
              </a:rPr>
              <a:t>Implementing</a:t>
            </a:r>
            <a:endParaRPr b="1" sz="4000">
              <a:solidFill>
                <a:schemeClr val="dk1"/>
              </a:solidFill>
            </a:endParaRPr>
          </a:p>
          <a:p>
            <a:pPr indent="0" lvl="0" marL="0" rtl="0" algn="ctr">
              <a:lnSpc>
                <a:spcPct val="150000"/>
              </a:lnSpc>
              <a:spcBef>
                <a:spcPts val="1600"/>
              </a:spcBef>
              <a:spcAft>
                <a:spcPts val="1600"/>
              </a:spcAft>
              <a:buNone/>
            </a:pPr>
            <a:r>
              <a:rPr b="1" lang="en" sz="4000">
                <a:solidFill>
                  <a:schemeClr val="dk1"/>
                </a:solidFill>
              </a:rPr>
              <a:t>Vertical Slice Architecture</a:t>
            </a:r>
            <a:endParaRPr b="1" sz="4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