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300" r:id="rId6"/>
    <p:sldId id="295" r:id="rId7"/>
    <p:sldId id="301" r:id="rId8"/>
    <p:sldId id="302" r:id="rId9"/>
    <p:sldId id="303" r:id="rId10"/>
    <p:sldId id="304" r:id="rId11"/>
    <p:sldId id="29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F8EE0-8F69-4856-9BFB-65AFAA06E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93262C-FF9D-4CFF-9AA1-C16AD8D17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D571F-4322-4300-9EA7-12ACD778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1FE0-CFE7-4119-90F1-98159DF78BE0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3DBAA5-C9DF-4BD6-A0BF-3538B6CB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051FE-1CA3-4892-B633-A1AF7E9F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936F-2C80-4043-9419-E570ED1F5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42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D034E-9BA6-4126-9F94-1B5E67E9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5984AE-7983-4873-A4C6-DDA8FCC2B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689F0E-CD8D-49C3-A913-90A93DA2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1FE0-CFE7-4119-90F1-98159DF78BE0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293D4-A9DD-45ED-AE84-0BA32369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B0C51-3A58-471F-95C7-E5EF64B6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936F-2C80-4043-9419-E570ED1F5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1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740D81-6593-4C1D-A3E9-00CA7A4C7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0286E4-4ABD-4C73-A71C-7EDDE4D85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3DE92-A0A4-4136-A18C-C6B91E19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1FE0-CFE7-4119-90F1-98159DF78BE0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9523F-B730-4443-B1FB-91A321DF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31CDC-32D2-4AF5-B729-4D11AB12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936F-2C80-4043-9419-E570ED1F5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90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1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/>
          <a:lstStyle>
            <a:lvl1pPr indent="-228611">
              <a:buChar char="•"/>
            </a:lvl1pPr>
            <a:lvl2pPr indent="-228611"/>
            <a:lvl3pPr indent="-228611"/>
            <a:lvl4pPr indent="-228611"/>
            <a:lvl5pPr indent="-228611"/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26228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78FEA-FCBE-4CC0-888C-A1010B00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2A542C-E628-43CC-8D11-80183D854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1F23F4-B062-4E58-9363-EBDBC33E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1FE0-CFE7-4119-90F1-98159DF78BE0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8A1A23-2332-432D-8762-21F31734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59E16B-F1DB-47EA-99E9-E342FB8A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936F-2C80-4043-9419-E570ED1F5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1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F9D76-C423-4980-90A8-D04FEF7CA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91393A-D4E3-48EA-A98F-6D93BD2E9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E4D8B-6BD1-4BF0-8305-8FCCEACE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1FE0-CFE7-4119-90F1-98159DF78BE0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A7F6A-DB88-4349-BB27-FC8BC5BA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68E526-DC8B-4787-8098-D52FAD18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936F-2C80-4043-9419-E570ED1F5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22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DA181-2518-4FBF-83BA-FED17D5C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BA57D-46E7-47F6-925D-22D2E881C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40DDD8-E323-4787-A53F-CBA34AFEC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75F119-9B24-4CAB-AE75-C77807E4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1FE0-CFE7-4119-90F1-98159DF78BE0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C2DDAA-73C8-4842-8610-1B409D0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457578-50E8-4765-AC49-AE184AE2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936F-2C80-4043-9419-E570ED1F5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67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35166-5938-4E89-8950-6E5A6DB8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681CF-0FF6-464B-A951-2A31A3FBE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E587F1-6A25-4C47-9659-B10D223D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C3CBF9-1258-4923-B511-255E0519E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96815E-CB7D-4187-8A31-ADC2A6053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3A89F4-601D-4DE3-916A-2817C6BD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1FE0-CFE7-4119-90F1-98159DF78BE0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68CE3A-1A57-4BBB-A605-EF20FE98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86514F-9579-4837-AB3C-D86D045F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936F-2C80-4043-9419-E570ED1F5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5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CB61E-BEB3-478B-80EC-97BBE0CF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170B8-89CE-4A94-AC23-A618C3F45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1FE0-CFE7-4119-90F1-98159DF78BE0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877E64-1E2E-4FAE-8C65-7F0C7A3A7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F984D1-FF81-404C-B072-A41A31A91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936F-2C80-4043-9419-E570ED1F5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1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194454-2BFE-4F5B-A647-8798EBF1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1FE0-CFE7-4119-90F1-98159DF78BE0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9C485E-FFE6-4716-8D75-F968EB50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E1DDDD-4078-46AE-83BB-86395F970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936F-2C80-4043-9419-E570ED1F5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9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200F4-970B-4AB6-B094-46F0C2116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0F829C-AEE5-4DF6-99AA-975A266D6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921DDE-2320-4392-A4C5-2EE730CDA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FDCEC9-4EDD-4CC7-809D-65C28AA82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1FE0-CFE7-4119-90F1-98159DF78BE0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768994-C45F-491F-9694-BBE88F26C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E7CBD2-1636-4C7F-BBBF-7B4A7B5F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936F-2C80-4043-9419-E570ED1F5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39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247B9-E417-4812-BB24-B507570D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9AC32C-A440-4EBA-AC34-828C960E0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5FFDBA-94B1-4BB6-B94B-F77DDF6C5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30EDA3-5468-494A-AB77-6B0068FFA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1FE0-CFE7-4119-90F1-98159DF78BE0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58D4E-C1E2-4385-A732-22B50600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CEFD10-76E5-4BF2-9C19-599FBE15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1936F-2C80-4043-9419-E570ED1F5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93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581CEC-A442-48C7-8386-A6A57E6D7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4A69A4-DBCE-4CC7-8406-B5B83DEA3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71509-FEB4-41F0-885A-8E63F88F5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21FE0-CFE7-4119-90F1-98159DF78BE0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315C5-C196-488C-AF94-F724D24F9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D875C-BE53-43F7-AA5E-D5CCC5F84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1936F-2C80-4043-9419-E570ED1F5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72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9F06D-5FB2-4F8B-B610-5BD5E64A8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3915"/>
            <a:ext cx="9144000" cy="2387600"/>
          </a:xfrm>
        </p:spPr>
        <p:txBody>
          <a:bodyPr/>
          <a:lstStyle/>
          <a:p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냉방 추천 소프트웨어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CF4B8E-2F7D-4893-92F7-05D5FE6EA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6525" y="3110915"/>
            <a:ext cx="8726905" cy="1183105"/>
          </a:xfrm>
        </p:spPr>
        <p:txBody>
          <a:bodyPr/>
          <a:lstStyle/>
          <a:p>
            <a:endParaRPr lang="en-US" altLang="ko-KR" dirty="0"/>
          </a:p>
          <a:p>
            <a:pPr algn="l"/>
            <a:r>
              <a:rPr lang="ko-KR" altLang="en-US" sz="2800" b="1" dirty="0" err="1"/>
              <a:t>정호현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90106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9;p9">
            <a:extLst>
              <a:ext uri="{FF2B5EF4-FFF2-40B4-BE49-F238E27FC236}">
                <a16:creationId xmlns:a16="http://schemas.microsoft.com/office/drawing/2014/main" id="{45E4E8D0-3B8B-7C85-38F7-9B173B5994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9338" y="243534"/>
            <a:ext cx="9093420" cy="7620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/>
            </a:lvl1pPr>
          </a:lstStyle>
          <a:p>
            <a:r>
              <a:rPr 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Algorithm –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냉방 추천</a:t>
            </a:r>
            <a:endParaRPr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2A637A-A318-8F8D-CD42-4BE8A199D808}"/>
              </a:ext>
            </a:extLst>
          </p:cNvPr>
          <p:cNvSpPr txBox="1"/>
          <p:nvPr/>
        </p:nvSpPr>
        <p:spPr>
          <a:xfrm>
            <a:off x="6004076" y="2421160"/>
            <a:ext cx="6187924" cy="2800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defTabSz="609630" latinLnBrk="0" hangingPunct="0">
              <a:lnSpc>
                <a:spcPct val="150000"/>
              </a:lnSpc>
            </a:pPr>
            <a:r>
              <a:rPr lang="ko-KR" altLang="en-US" sz="1733" b="1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비</a:t>
            </a:r>
            <a:r>
              <a:rPr lang="ko-KR" altLang="en-US" sz="1733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가 오는 여부에 따라 창문의 개방 가능여부를 판단하였다</a:t>
            </a:r>
            <a:r>
              <a:rPr lang="en-US" altLang="ko-KR" sz="1733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.</a:t>
            </a:r>
          </a:p>
          <a:p>
            <a:pPr defTabSz="609630" latinLnBrk="0" hangingPunct="0">
              <a:lnSpc>
                <a:spcPct val="150000"/>
              </a:lnSpc>
            </a:pPr>
            <a:endParaRPr lang="en-US" altLang="ko-KR" sz="1733" dirty="0">
              <a:solidFill>
                <a:srgbClr val="1D1C1D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Calibri" panose="020F0502020204030204" pitchFamily="34" charset="0"/>
              <a:sym typeface="Arial"/>
            </a:endParaRPr>
          </a:p>
          <a:p>
            <a:pPr defTabSz="609630" latinLnBrk="0" hangingPunct="0">
              <a:lnSpc>
                <a:spcPct val="150000"/>
              </a:lnSpc>
            </a:pPr>
            <a:r>
              <a:rPr lang="ko-KR" altLang="en-US" sz="1733" b="1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선풍기 </a:t>
            </a:r>
            <a:r>
              <a:rPr lang="ko-KR" altLang="en-US" sz="1733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사용 시 </a:t>
            </a:r>
            <a:r>
              <a:rPr lang="en-US" altLang="ko-KR" sz="1733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1</a:t>
            </a:r>
            <a:r>
              <a:rPr lang="ko-KR" altLang="en-US" sz="1733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시간 후 예상 체감기온과 불쾌지수를 토대로 </a:t>
            </a:r>
            <a:r>
              <a:rPr lang="ko-KR" altLang="en-US" sz="1733" b="1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선풍기</a:t>
            </a:r>
            <a:r>
              <a:rPr lang="ko-KR" altLang="en-US" sz="1733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 또는 </a:t>
            </a:r>
            <a:r>
              <a:rPr lang="ko-KR" altLang="en-US" sz="1733" b="1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에어컨</a:t>
            </a:r>
            <a:r>
              <a:rPr lang="ko-KR" altLang="en-US" sz="1733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의 사용 </a:t>
            </a:r>
            <a:r>
              <a:rPr lang="ko-KR" altLang="en-US" sz="1733" b="1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추천</a:t>
            </a:r>
            <a:r>
              <a:rPr lang="ko-KR" altLang="en-US" sz="1733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을 결정한다</a:t>
            </a:r>
            <a:r>
              <a:rPr lang="en-US" altLang="ko-KR" sz="1733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.</a:t>
            </a:r>
          </a:p>
          <a:p>
            <a:pPr defTabSz="609630" latinLnBrk="0" hangingPunct="0">
              <a:lnSpc>
                <a:spcPct val="150000"/>
              </a:lnSpc>
            </a:pPr>
            <a:endParaRPr lang="en-US" altLang="ko-KR" sz="1733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Calibri" panose="020F0502020204030204" pitchFamily="34" charset="0"/>
              <a:sym typeface="Arial"/>
            </a:endParaRPr>
          </a:p>
          <a:p>
            <a:pPr defTabSz="609630" latinLnBrk="0" hangingPunct="0">
              <a:lnSpc>
                <a:spcPct val="150000"/>
              </a:lnSpc>
            </a:pPr>
            <a:r>
              <a:rPr lang="ko-KR" altLang="en-US" sz="1733" b="1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  <a:sym typeface="Arial"/>
              </a:rPr>
              <a:t>선풍기 </a:t>
            </a:r>
            <a:r>
              <a:rPr lang="ko-KR" altLang="en-US" sz="1733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  <a:sym typeface="Arial"/>
              </a:rPr>
              <a:t>또는</a:t>
            </a:r>
            <a:r>
              <a:rPr lang="ko-KR" altLang="en-US" sz="1733" b="1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  <a:sym typeface="Arial"/>
              </a:rPr>
              <a:t> 에어컨 </a:t>
            </a:r>
            <a:r>
              <a:rPr lang="ko-KR" altLang="en-US" sz="1733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  <a:sym typeface="Arial"/>
              </a:rPr>
              <a:t>사용</a:t>
            </a:r>
            <a:r>
              <a:rPr lang="ko-KR" altLang="en-US" sz="1733" b="1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  <a:sym typeface="Arial"/>
              </a:rPr>
              <a:t> 추천</a:t>
            </a:r>
            <a:r>
              <a:rPr lang="ko-KR" altLang="en-US" sz="1733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  <a:sym typeface="Arial"/>
              </a:rPr>
              <a:t> 시 추천하는 냉방제품의 시간 당</a:t>
            </a:r>
            <a:r>
              <a:rPr lang="ko-KR" altLang="en-US" sz="1733" b="1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  <a:sym typeface="Arial"/>
              </a:rPr>
              <a:t> 예상 전기세</a:t>
            </a:r>
            <a:r>
              <a:rPr lang="ko-KR" altLang="en-US" sz="1733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  <a:sym typeface="Arial"/>
              </a:rPr>
              <a:t>를 출력한다</a:t>
            </a:r>
            <a:r>
              <a:rPr lang="en-US" altLang="ko-KR" sz="1733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  <a:sym typeface="Arial"/>
              </a:rPr>
              <a:t>.</a:t>
            </a:r>
            <a:endParaRPr lang="ko-KR" altLang="en-US" sz="1733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F9E37A-38CB-455D-86C0-7BDFBE820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61" y="1209427"/>
            <a:ext cx="3429000" cy="24234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BA76C3-54F9-4F61-9669-143E947FF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74" y="4191000"/>
            <a:ext cx="4117374" cy="242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182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9;p9">
            <a:extLst>
              <a:ext uri="{FF2B5EF4-FFF2-40B4-BE49-F238E27FC236}">
                <a16:creationId xmlns:a16="http://schemas.microsoft.com/office/drawing/2014/main" id="{B2487BEF-E022-654E-AF4E-59DEDF8B11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9338" y="243534"/>
            <a:ext cx="5486401" cy="7620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/>
            </a:lvl1pPr>
          </a:lstStyle>
          <a:p>
            <a:r>
              <a:rPr 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Result</a:t>
            </a:r>
            <a:endParaRPr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8352576-719F-4DB0-A80F-BB0C00558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38" y="1357745"/>
            <a:ext cx="11513324" cy="505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065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55;p2"/>
          <p:cNvGrpSpPr/>
          <p:nvPr/>
        </p:nvGrpSpPr>
        <p:grpSpPr>
          <a:xfrm>
            <a:off x="1565630" y="2819378"/>
            <a:ext cx="1797489" cy="645761"/>
            <a:chOff x="0" y="0"/>
            <a:chExt cx="2696231" cy="968640"/>
          </a:xfrm>
        </p:grpSpPr>
        <p:pic>
          <p:nvPicPr>
            <p:cNvPr id="106" name="Google Shape;56;p2" descr="Google Shape;56;p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2227308" cy="9686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" name="Google Shape;57;p2" descr="Google Shape;57;p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8165" y="58001"/>
              <a:ext cx="585778" cy="4945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8" name="Google Shape;58;p2" descr="Google Shape;58;p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0454" y="432910"/>
              <a:ext cx="585778" cy="4945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0" name="Team…"/>
          <p:cNvSpPr txBox="1"/>
          <p:nvPr/>
        </p:nvSpPr>
        <p:spPr>
          <a:xfrm>
            <a:off x="5309460" y="761603"/>
            <a:ext cx="1568186" cy="4925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4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endParaRPr lang="en-US" sz="2667" dirty="0"/>
          </a:p>
          <a:p>
            <a:pPr>
              <a:defRPr sz="4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rPr lang="en-US" sz="2667" dirty="0"/>
              <a:t>Goal</a:t>
            </a:r>
          </a:p>
          <a:p>
            <a:pPr>
              <a:defRPr sz="4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endParaRPr sz="2667" dirty="0"/>
          </a:p>
          <a:p>
            <a:pPr>
              <a:defRPr sz="4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rPr sz="2667" dirty="0"/>
              <a:t>IDEA</a:t>
            </a:r>
            <a:endParaRPr lang="en-US" sz="2667" dirty="0"/>
          </a:p>
          <a:p>
            <a:pPr>
              <a:defRPr sz="4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endParaRPr lang="en-US" sz="2667" dirty="0"/>
          </a:p>
          <a:p>
            <a:pPr>
              <a:defRPr sz="4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rPr lang="en-US" sz="2667" dirty="0"/>
              <a:t>Algorithm</a:t>
            </a:r>
            <a:r>
              <a:rPr sz="2667" dirty="0"/>
              <a:t> </a:t>
            </a:r>
            <a:endParaRPr lang="en-US" sz="2667" dirty="0"/>
          </a:p>
          <a:p>
            <a:pPr>
              <a:defRPr sz="4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endParaRPr lang="en-US" sz="2667" dirty="0"/>
          </a:p>
          <a:p>
            <a:pPr>
              <a:defRPr sz="4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rPr lang="en-US" sz="2667" dirty="0"/>
              <a:t>Result</a:t>
            </a:r>
          </a:p>
          <a:p>
            <a:pPr>
              <a:defRPr sz="4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endParaRPr lang="en-US" sz="2667" dirty="0"/>
          </a:p>
          <a:p>
            <a:pPr>
              <a:defRPr sz="4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rPr lang="en-US" sz="2667" dirty="0"/>
              <a:t>Application</a:t>
            </a:r>
          </a:p>
          <a:p>
            <a:pPr>
              <a:defRPr sz="4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endParaRPr lang="en-US" sz="2667" dirty="0"/>
          </a:p>
          <a:p>
            <a:pPr>
              <a:defRPr sz="4000"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pPr>
            <a:r>
              <a:rPr lang="en-US" sz="2667" dirty="0"/>
              <a:t>To-do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69A13-399C-6314-7FCA-266C1B27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11513127" cy="762001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b="1" dirty="0"/>
              <a:t>Goal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D14987-0A37-42FA-B01C-774E8A0EC605}"/>
              </a:ext>
            </a:extLst>
          </p:cNvPr>
          <p:cNvSpPr txBox="1"/>
          <p:nvPr/>
        </p:nvSpPr>
        <p:spPr>
          <a:xfrm>
            <a:off x="1909010" y="3244334"/>
            <a:ext cx="8373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사용자 위치정보를 통해 효율적인 냉방을 추천해주는 프로그램 개발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00;p6" descr="Google Shape;100;p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82" y="235459"/>
            <a:ext cx="729546" cy="3999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Google Shape;102;p6" descr="Google Shape;102;p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527" y="2200318"/>
            <a:ext cx="1048236" cy="436969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Google Shape;103;p6"/>
          <p:cNvSpPr txBox="1"/>
          <p:nvPr/>
        </p:nvSpPr>
        <p:spPr>
          <a:xfrm>
            <a:off x="365194" y="4627422"/>
            <a:ext cx="11461613" cy="861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0466" tIns="30466" rIns="30466" bIns="30466">
            <a:spAutoFit/>
          </a:bodyPr>
          <a:lstStyle/>
          <a:p>
            <a:pPr marL="160429" indent="-160429">
              <a:buClr>
                <a:srgbClr val="000000"/>
              </a:buClr>
              <a:buSzPts val="2600"/>
              <a:buAutoNum type="arabicPeriod"/>
              <a:defRPr sz="2600" b="1"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sz="1733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사용자의 위치정보를 통해 사용자 주변의 날씨정보를 받아온다</a:t>
            </a:r>
            <a:r>
              <a:rPr lang="en-US" altLang="ko-KR" sz="1733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pPr marL="160429" indent="-160429">
              <a:buClr>
                <a:srgbClr val="000000"/>
              </a:buClr>
              <a:buSzPts val="2600"/>
              <a:buAutoNum type="arabicPeriod"/>
              <a:defRPr sz="2600" b="1">
                <a:latin typeface="Calibri"/>
                <a:ea typeface="Calibri"/>
                <a:cs typeface="Calibri"/>
                <a:sym typeface="Calibri"/>
              </a:defRPr>
            </a:pPr>
            <a:endParaRPr lang="en-US" altLang="ko-KR" sz="1733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160429" indent="-160429">
              <a:buClr>
                <a:srgbClr val="000000"/>
              </a:buClr>
              <a:buSzPts val="2600"/>
              <a:buAutoNum type="arabicPeriod"/>
              <a:defRPr sz="2600" b="1"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sz="1733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받아온 날씨정보와 사용자에게 입력 받는 정보를 토대로 선풍기 혹은 에어컨의 사용을 추천한다</a:t>
            </a:r>
            <a:r>
              <a:rPr lang="en-US" altLang="ko-KR" sz="1733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  <a:endParaRPr sz="1733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0130BC-9283-4AB5-AAEB-9FE8E8620A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00200" y="1147465"/>
            <a:ext cx="2542674" cy="254267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A33A3E4-61F4-452C-A775-1684BEABDA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763" y="1263035"/>
            <a:ext cx="2427104" cy="242710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E8F2C73-AC53-47FF-969A-409A817A8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467" y="1372232"/>
            <a:ext cx="2513340" cy="20931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2F5CC24-AE94-410F-97DF-40477B01A8F4}"/>
              </a:ext>
            </a:extLst>
          </p:cNvPr>
          <p:cNvSpPr txBox="1"/>
          <p:nvPr/>
        </p:nvSpPr>
        <p:spPr>
          <a:xfrm>
            <a:off x="8115594" y="2064859"/>
            <a:ext cx="1131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Arial Black" panose="020B0A04020102020204" pitchFamily="34" charset="0"/>
              </a:rPr>
              <a:t>OR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9;p9">
            <a:extLst>
              <a:ext uri="{FF2B5EF4-FFF2-40B4-BE49-F238E27FC236}">
                <a16:creationId xmlns:a16="http://schemas.microsoft.com/office/drawing/2014/main" id="{45E4E8D0-3B8B-7C85-38F7-9B173B5994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9338" y="243534"/>
            <a:ext cx="5486401" cy="7620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/>
            </a:lvl1pPr>
          </a:lstStyle>
          <a:p>
            <a:r>
              <a:rPr 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Algorithm – Overview</a:t>
            </a:r>
            <a:endParaRPr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54046-3F2D-4FD5-BE67-510FFD58B1FC}"/>
              </a:ext>
            </a:extLst>
          </p:cNvPr>
          <p:cNvSpPr txBox="1"/>
          <p:nvPr/>
        </p:nvSpPr>
        <p:spPr>
          <a:xfrm>
            <a:off x="339337" y="2181726"/>
            <a:ext cx="1172432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0429" indent="-160429" algn="just">
              <a:buClr>
                <a:srgbClr val="000000"/>
              </a:buClr>
              <a:buSzPts val="2600"/>
              <a:buAutoNum type="arabicPeriod"/>
              <a:defRPr sz="2600" b="1"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사용자의 위치정보를 통해 사용자 주변의 날씨정보를 받아온다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pPr marL="160429" indent="-160429" algn="just">
              <a:buClr>
                <a:srgbClr val="000000"/>
              </a:buClr>
              <a:buSzPts val="2600"/>
              <a:buAutoNum type="arabicPeriod"/>
              <a:defRPr sz="2600" b="1">
                <a:latin typeface="Calibri"/>
                <a:ea typeface="Calibri"/>
                <a:cs typeface="Calibri"/>
                <a:sym typeface="Calibri"/>
              </a:defRPr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160429" indent="-160429" algn="just">
              <a:buClr>
                <a:srgbClr val="000000"/>
              </a:buClr>
              <a:buSzPts val="2600"/>
              <a:buAutoNum type="arabicPeriod"/>
              <a:defRPr sz="2600" b="1"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받아온 날씨정보를 토대로 체감온도와 불쾌지수를 계산한다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pPr marL="160429" indent="-160429" algn="just">
              <a:buClr>
                <a:srgbClr val="000000"/>
              </a:buClr>
              <a:buSzPts val="2600"/>
              <a:buAutoNum type="arabicPeriod"/>
              <a:defRPr sz="2600" b="1">
                <a:latin typeface="Calibri"/>
                <a:ea typeface="Calibri"/>
                <a:cs typeface="Calibri"/>
                <a:sym typeface="Calibri"/>
              </a:defRPr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160429" indent="-160429" algn="just">
              <a:buClr>
                <a:srgbClr val="000000"/>
              </a:buClr>
              <a:buSzPts val="2600"/>
              <a:buAutoNum type="arabicPeriod"/>
              <a:defRPr sz="2600" b="1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사용자에게 선풍기와 에어컨의 전력사용량을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W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단위로 입력 받는다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pPr marL="160429" indent="-160429" algn="just">
              <a:buClr>
                <a:srgbClr val="000000"/>
              </a:buClr>
              <a:buSzPts val="2600"/>
              <a:buAutoNum type="arabicPeriod"/>
              <a:defRPr sz="2600" b="1">
                <a:latin typeface="Calibri"/>
                <a:ea typeface="Calibri"/>
                <a:cs typeface="Calibri"/>
                <a:sym typeface="Calibri"/>
              </a:defRPr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180000" indent="-180000" algn="just">
              <a:buClr>
                <a:srgbClr val="000000"/>
              </a:buClr>
              <a:buSzPts val="2600"/>
              <a:buAutoNum type="arabicPeriod"/>
              <a:defRPr sz="2600" b="1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날씨 정보에 따라 선풍기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에어컨을 사용했을 경우 각각 예상되는 체감온도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just">
              <a:buClr>
                <a:srgbClr val="000000"/>
              </a:buClr>
              <a:buSzPts val="2600"/>
              <a:defRPr sz="2600" b="1"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불쾌지수를 계산한다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pPr marL="160429" indent="-160429" algn="just">
              <a:buClr>
                <a:srgbClr val="000000"/>
              </a:buClr>
              <a:buSzPts val="2600"/>
              <a:buAutoNum type="arabicPeriod"/>
              <a:defRPr sz="2600" b="1">
                <a:latin typeface="Calibri"/>
                <a:ea typeface="Calibri"/>
                <a:cs typeface="Calibri"/>
                <a:sym typeface="Calibri"/>
              </a:defRPr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514350" indent="-514350" algn="just">
              <a:buClr>
                <a:srgbClr val="000000"/>
              </a:buClr>
              <a:buSzPts val="2600"/>
              <a:buFont typeface="+mj-lt"/>
              <a:buAutoNum type="arabicPeriod" startAt="5"/>
              <a:defRPr sz="2600" b="1"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계산된 값을 토대로 선풍기 혹은 에어컨의 사용을 추천한다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96058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9;p9">
            <a:extLst>
              <a:ext uri="{FF2B5EF4-FFF2-40B4-BE49-F238E27FC236}">
                <a16:creationId xmlns:a16="http://schemas.microsoft.com/office/drawing/2014/main" id="{45E4E8D0-3B8B-7C85-38F7-9B173B5994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9338" y="243534"/>
            <a:ext cx="6863567" cy="7620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3600" b="1"/>
            </a:lvl1pPr>
          </a:lstStyle>
          <a:p>
            <a:r>
              <a:rPr 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Algorithm – 'http://ipinfo.io/json'</a:t>
            </a:r>
            <a:endParaRPr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2A637A-A318-8F8D-CD42-4BE8A199D808}"/>
              </a:ext>
            </a:extLst>
          </p:cNvPr>
          <p:cNvSpPr txBox="1"/>
          <p:nvPr/>
        </p:nvSpPr>
        <p:spPr>
          <a:xfrm>
            <a:off x="6004076" y="1428773"/>
            <a:ext cx="6187924" cy="40004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defTabSz="609630" latinLnBrk="0" hangingPunct="0">
              <a:lnSpc>
                <a:spcPct val="150000"/>
              </a:lnSpc>
            </a:pPr>
            <a:r>
              <a:rPr lang="en-US" altLang="ko-KR" sz="1733" b="1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ipinfo.io</a:t>
            </a:r>
            <a:r>
              <a:rPr lang="ko-KR" altLang="en-US" sz="1733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는 </a:t>
            </a:r>
            <a:r>
              <a:rPr lang="en-US" altLang="ko-KR" sz="1733" b="1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IP</a:t>
            </a:r>
            <a:r>
              <a:rPr lang="ko-KR" altLang="en-US" sz="1733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주소와 관련된 정보를 제공하는 웹 기반의 서비스로 </a:t>
            </a:r>
            <a:r>
              <a:rPr lang="en-US" altLang="ko-KR" sz="1733" b="1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IP</a:t>
            </a:r>
            <a:r>
              <a:rPr lang="ko-KR" altLang="en-US" sz="1733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주소의 위치</a:t>
            </a:r>
            <a:r>
              <a:rPr lang="en-US" altLang="ko-KR" sz="1733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, </a:t>
            </a:r>
            <a:r>
              <a:rPr lang="ko-KR" altLang="en-US" sz="1733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국가</a:t>
            </a:r>
            <a:r>
              <a:rPr lang="en-US" altLang="ko-KR" sz="1733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, </a:t>
            </a:r>
            <a:r>
              <a:rPr lang="ko-KR" altLang="en-US" sz="1733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도시 등과 같은 정보를 반환한다</a:t>
            </a:r>
            <a:r>
              <a:rPr lang="en-US" altLang="ko-KR" sz="1733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.</a:t>
            </a:r>
          </a:p>
          <a:p>
            <a:pPr defTabSz="609630" latinLnBrk="0" hangingPunct="0">
              <a:lnSpc>
                <a:spcPct val="150000"/>
              </a:lnSpc>
            </a:pPr>
            <a:endParaRPr lang="en-US" altLang="ko-KR" sz="1733" b="1" dirty="0">
              <a:solidFill>
                <a:srgbClr val="1D1C1D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Calibri" panose="020F0502020204030204" pitchFamily="34" charset="0"/>
              <a:sym typeface="Arial"/>
            </a:endParaRPr>
          </a:p>
          <a:p>
            <a:pPr defTabSz="609630" latinLnBrk="0" hangingPunct="0">
              <a:lnSpc>
                <a:spcPct val="150000"/>
              </a:lnSpc>
            </a:pPr>
            <a:r>
              <a:rPr lang="en-US" altLang="ko-KR" sz="1733" b="1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  <a:sym typeface="Arial"/>
              </a:rPr>
              <a:t>ipinfo.io</a:t>
            </a:r>
            <a:r>
              <a:rPr lang="ko-KR" altLang="en-US" sz="1733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  <a:sym typeface="Arial"/>
              </a:rPr>
              <a:t>는 간단하고 사용하기 쉬운 </a:t>
            </a:r>
            <a:r>
              <a:rPr lang="en-US" altLang="ko-KR" sz="1733" b="1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  <a:sym typeface="Arial"/>
              </a:rPr>
              <a:t>API</a:t>
            </a:r>
            <a:r>
              <a:rPr lang="ko-KR" altLang="en-US" sz="1733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  <a:sym typeface="Arial"/>
              </a:rPr>
              <a:t>도 제공하며</a:t>
            </a:r>
            <a:r>
              <a:rPr lang="en-US" altLang="ko-KR" sz="1733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  <a:sym typeface="Arial"/>
              </a:rPr>
              <a:t>, </a:t>
            </a:r>
            <a:r>
              <a:rPr lang="ko-KR" altLang="en-US" sz="1733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  <a:sym typeface="Arial"/>
              </a:rPr>
              <a:t>이를 개발자들은 자신의 애플리케이션에 통합하여 </a:t>
            </a:r>
            <a:r>
              <a:rPr lang="en-US" altLang="ko-KR" sz="1733" b="1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  <a:sym typeface="Arial"/>
              </a:rPr>
              <a:t>IP </a:t>
            </a:r>
            <a:r>
              <a:rPr lang="ko-KR" altLang="en-US" sz="1733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  <a:sym typeface="Arial"/>
              </a:rPr>
              <a:t>주소 관련 정보를 자동으로 수집할 수 있다</a:t>
            </a:r>
            <a:r>
              <a:rPr lang="en-US" altLang="ko-KR" sz="1733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  <a:sym typeface="Arial"/>
              </a:rPr>
              <a:t>.</a:t>
            </a:r>
          </a:p>
          <a:p>
            <a:pPr defTabSz="609630" latinLnBrk="0" hangingPunct="0">
              <a:lnSpc>
                <a:spcPct val="150000"/>
              </a:lnSpc>
            </a:pPr>
            <a:endParaRPr lang="en-US" altLang="ko-KR" sz="1733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Calibri" panose="020F0502020204030204" pitchFamily="34" charset="0"/>
              <a:sym typeface="Arial"/>
            </a:endParaRPr>
          </a:p>
          <a:p>
            <a:pPr defTabSz="609630" latinLnBrk="0" hangingPunct="0">
              <a:lnSpc>
                <a:spcPct val="150000"/>
              </a:lnSpc>
            </a:pPr>
            <a:r>
              <a:rPr lang="en-US" altLang="ko-KR" sz="1733" b="1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  <a:sym typeface="Arial"/>
              </a:rPr>
              <a:t>ipinfo.io</a:t>
            </a:r>
            <a:r>
              <a:rPr lang="ko-KR" altLang="en-US" sz="1733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  <a:sym typeface="Arial"/>
              </a:rPr>
              <a:t>를 활용하여 사용자의 </a:t>
            </a:r>
            <a:r>
              <a:rPr lang="ko-KR" altLang="en-US" sz="1733" b="1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  <a:sym typeface="Arial"/>
              </a:rPr>
              <a:t>지리적 정보</a:t>
            </a:r>
            <a:r>
              <a:rPr lang="ko-KR" altLang="en-US" sz="1733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  <a:sym typeface="Arial"/>
              </a:rPr>
              <a:t>를 파악해 해당정보를 통해 </a:t>
            </a:r>
            <a:r>
              <a:rPr lang="ko-KR" altLang="en-US" sz="1733" b="1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  <a:sym typeface="Arial"/>
              </a:rPr>
              <a:t>날씨정보</a:t>
            </a:r>
            <a:r>
              <a:rPr lang="ko-KR" altLang="en-US" sz="1733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  <a:sym typeface="Arial"/>
              </a:rPr>
              <a:t>를 받아왔다</a:t>
            </a:r>
            <a:r>
              <a:rPr lang="en-US" altLang="ko-KR" sz="1733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  <a:sym typeface="Arial"/>
              </a:rPr>
              <a:t>.</a:t>
            </a:r>
            <a:endParaRPr lang="ko-KR" altLang="en-US" sz="1733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DD8ED1-D65B-419C-84B5-AC9EA4B64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638"/>
            <a:ext cx="5912152" cy="48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11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9;p9">
            <a:extLst>
              <a:ext uri="{FF2B5EF4-FFF2-40B4-BE49-F238E27FC236}">
                <a16:creationId xmlns:a16="http://schemas.microsoft.com/office/drawing/2014/main" id="{45E4E8D0-3B8B-7C85-38F7-9B173B5994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9338" y="243534"/>
            <a:ext cx="9093420" cy="7620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3600" b="1"/>
            </a:lvl1pPr>
          </a:lstStyle>
          <a:p>
            <a:r>
              <a:rPr 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Algorithm – 'http://api.openweathermap.org'</a:t>
            </a:r>
            <a:endParaRPr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2A637A-A318-8F8D-CD42-4BE8A199D808}"/>
              </a:ext>
            </a:extLst>
          </p:cNvPr>
          <p:cNvSpPr txBox="1"/>
          <p:nvPr/>
        </p:nvSpPr>
        <p:spPr>
          <a:xfrm>
            <a:off x="6004076" y="2021114"/>
            <a:ext cx="6187924" cy="2815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defTabSz="609630" latinLnBrk="0" hangingPunct="0">
              <a:lnSpc>
                <a:spcPct val="150000"/>
              </a:lnSpc>
            </a:pPr>
            <a:r>
              <a:rPr lang="en-US" altLang="ko-KR" sz="1733" b="1" dirty="0" err="1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OpenWeatherMap</a:t>
            </a:r>
            <a:r>
              <a:rPr lang="ko-KR" altLang="en-US" sz="1733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은 </a:t>
            </a:r>
            <a:r>
              <a:rPr lang="ko-KR" altLang="en-US" sz="1733" b="1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날씨 </a:t>
            </a:r>
            <a:r>
              <a:rPr lang="ko-KR" altLang="en-US" sz="1733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정보를 제공하는 온라인 기상 서비스 및 </a:t>
            </a:r>
            <a:r>
              <a:rPr lang="en-US" altLang="ko-KR" sz="1733" b="1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API </a:t>
            </a:r>
            <a:r>
              <a:rPr lang="ko-KR" altLang="en-US" sz="1733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제공 업체이다</a:t>
            </a:r>
            <a:r>
              <a:rPr lang="en-US" altLang="ko-KR" sz="1733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.</a:t>
            </a:r>
          </a:p>
          <a:p>
            <a:pPr defTabSz="609630" latinLnBrk="0" hangingPunct="0">
              <a:lnSpc>
                <a:spcPct val="150000"/>
              </a:lnSpc>
            </a:pPr>
            <a:endParaRPr lang="en-US" altLang="ko-KR" sz="1733" b="1" dirty="0">
              <a:solidFill>
                <a:srgbClr val="1D1C1D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Calibri" panose="020F0502020204030204" pitchFamily="34" charset="0"/>
              <a:sym typeface="Arial"/>
            </a:endParaRPr>
          </a:p>
          <a:p>
            <a:pPr defTabSz="609630" latinLnBrk="0" hangingPunct="0">
              <a:lnSpc>
                <a:spcPct val="150000"/>
              </a:lnSpc>
            </a:pPr>
            <a:r>
              <a:rPr lang="en-US" altLang="ko-KR" sz="1733" b="1" dirty="0" err="1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OpenWeatherMap</a:t>
            </a:r>
            <a:r>
              <a:rPr lang="ko-KR" altLang="en-US" sz="1733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  <a:sym typeface="Arial"/>
              </a:rPr>
              <a:t>은 사용자가 전 세계의 다양한 지역에 대한 실시간 및 예보 날씨 데이터를 얻을 수 있도록 한다</a:t>
            </a:r>
            <a:r>
              <a:rPr lang="en-US" altLang="ko-KR" sz="1733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  <a:sym typeface="Arial"/>
              </a:rPr>
              <a:t>.</a:t>
            </a:r>
          </a:p>
          <a:p>
            <a:pPr defTabSz="609630" latinLnBrk="0" hangingPunct="0">
              <a:lnSpc>
                <a:spcPct val="150000"/>
              </a:lnSpc>
            </a:pPr>
            <a:endParaRPr lang="en-US" altLang="ko-KR" sz="1733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Calibri" panose="020F0502020204030204" pitchFamily="34" charset="0"/>
              <a:sym typeface="Arial"/>
            </a:endParaRPr>
          </a:p>
          <a:p>
            <a:pPr defTabSz="609630" latinLnBrk="0" hangingPunct="0">
              <a:lnSpc>
                <a:spcPct val="150000"/>
              </a:lnSpc>
            </a:pPr>
            <a:r>
              <a:rPr lang="en-US" altLang="ko-KR" b="1" dirty="0" err="1"/>
              <a:t>OpenWeatherMap</a:t>
            </a:r>
            <a:r>
              <a:rPr lang="ko-KR" altLang="en-US" sz="1733" dirty="0">
                <a:solidFill>
                  <a:srgbClr val="000000"/>
                </a:solidFill>
                <a:ea typeface="Noto Sans KR Medium" panose="020B0600000000000000" pitchFamily="34" charset="-127"/>
                <a:cs typeface="Calibri" panose="020F0502020204030204" pitchFamily="34" charset="0"/>
                <a:sym typeface="Arial"/>
              </a:rPr>
              <a:t>을</a:t>
            </a:r>
            <a:r>
              <a:rPr lang="ko-KR" altLang="en-US" sz="1733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  <a:sym typeface="Arial"/>
              </a:rPr>
              <a:t> 활용하여 </a:t>
            </a:r>
            <a:r>
              <a:rPr lang="ko-KR" altLang="en-US" sz="1733" b="1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  <a:sym typeface="Arial"/>
              </a:rPr>
              <a:t>날씨 정보</a:t>
            </a:r>
            <a:r>
              <a:rPr lang="ko-KR" altLang="en-US" sz="1733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  <a:sym typeface="Arial"/>
              </a:rPr>
              <a:t>를 받아왔다</a:t>
            </a:r>
            <a:r>
              <a:rPr lang="en-US" altLang="ko-KR" sz="1733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  <a:sym typeface="Arial"/>
              </a:rPr>
              <a:t>.</a:t>
            </a:r>
            <a:endParaRPr lang="ko-KR" altLang="en-US" sz="1733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C53FF4-51A4-4FBD-8F76-F2FC69706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9" y="1198040"/>
            <a:ext cx="5532073" cy="50006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014525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9;p9">
            <a:extLst>
              <a:ext uri="{FF2B5EF4-FFF2-40B4-BE49-F238E27FC236}">
                <a16:creationId xmlns:a16="http://schemas.microsoft.com/office/drawing/2014/main" id="{45E4E8D0-3B8B-7C85-38F7-9B173B5994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9338" y="243534"/>
            <a:ext cx="9093420" cy="7620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/>
            </a:lvl1pPr>
          </a:lstStyle>
          <a:p>
            <a:r>
              <a:rPr 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Algorithm –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체감기온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불쾌지수 계산</a:t>
            </a:r>
            <a:endParaRPr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2A637A-A318-8F8D-CD42-4BE8A199D808}"/>
              </a:ext>
            </a:extLst>
          </p:cNvPr>
          <p:cNvSpPr txBox="1"/>
          <p:nvPr/>
        </p:nvSpPr>
        <p:spPr>
          <a:xfrm>
            <a:off x="6004076" y="2021114"/>
            <a:ext cx="6187924" cy="40159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defTabSz="609630" latinLnBrk="0" hangingPunct="0">
              <a:lnSpc>
                <a:spcPct val="150000"/>
              </a:lnSpc>
            </a:pPr>
            <a:r>
              <a:rPr lang="ko-KR" altLang="en-US" sz="1733" b="1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체감기온</a:t>
            </a:r>
            <a:r>
              <a:rPr lang="ko-KR" altLang="en-US" sz="1733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은 기온과는 다른 개념으로</a:t>
            </a:r>
            <a:r>
              <a:rPr lang="en-US" altLang="ko-KR" sz="1733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, </a:t>
            </a:r>
            <a:r>
              <a:rPr lang="ko-KR" altLang="en-US" sz="1733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실제 온도는 얼마인지와 상관없이 바람이나 습도 등의 기상 조건에 따라 체감되는 기온 이다</a:t>
            </a:r>
            <a:r>
              <a:rPr lang="en-US" altLang="ko-KR" sz="1733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.</a:t>
            </a:r>
          </a:p>
          <a:p>
            <a:pPr defTabSz="609630" latinLnBrk="0" hangingPunct="0">
              <a:lnSpc>
                <a:spcPct val="150000"/>
              </a:lnSpc>
            </a:pPr>
            <a:endParaRPr lang="en-US" altLang="ko-KR" sz="1733" b="1" dirty="0">
              <a:solidFill>
                <a:srgbClr val="1D1C1D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Calibri" panose="020F0502020204030204" pitchFamily="34" charset="0"/>
              <a:sym typeface="Arial"/>
            </a:endParaRPr>
          </a:p>
          <a:p>
            <a:pPr defTabSz="609630" latinLnBrk="0" hangingPunct="0">
              <a:lnSpc>
                <a:spcPct val="150000"/>
              </a:lnSpc>
            </a:pPr>
            <a:r>
              <a:rPr lang="ko-KR" altLang="en-US" sz="1733" b="1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불쾌지수는 </a:t>
            </a:r>
            <a:r>
              <a:rPr lang="ko-KR" altLang="en-US" sz="1733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기온과 습도를 고려하여 인체가 느끼는 불쾌함의 정도를 나타내는 지수로 더위를 느끼는 정도를 평가하여</a:t>
            </a:r>
            <a:r>
              <a:rPr lang="en-US" altLang="ko-KR" sz="1733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,   </a:t>
            </a:r>
            <a:r>
              <a:rPr lang="ko-KR" altLang="en-US" sz="1733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높은 습도와 고온이 함께 발생할 때 더욱 불쾌하게 느끼는 상황을 반영한다</a:t>
            </a:r>
            <a:r>
              <a:rPr lang="en-US" altLang="ko-KR" sz="1733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.</a:t>
            </a:r>
          </a:p>
          <a:p>
            <a:pPr defTabSz="609630" latinLnBrk="0" hangingPunct="0">
              <a:lnSpc>
                <a:spcPct val="150000"/>
              </a:lnSpc>
            </a:pPr>
            <a:endParaRPr lang="en-US" altLang="ko-KR" sz="1733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Calibri" panose="020F0502020204030204" pitchFamily="34" charset="0"/>
              <a:sym typeface="Arial"/>
            </a:endParaRPr>
          </a:p>
          <a:p>
            <a:pPr defTabSz="609630" latinLnBrk="0" hangingPunct="0">
              <a:lnSpc>
                <a:spcPct val="150000"/>
              </a:lnSpc>
            </a:pPr>
            <a:r>
              <a:rPr lang="ko-KR" altLang="en-US" b="1" dirty="0"/>
              <a:t>체감기온</a:t>
            </a:r>
            <a:r>
              <a:rPr lang="ko-KR" altLang="en-US" dirty="0"/>
              <a:t>과</a:t>
            </a:r>
            <a:r>
              <a:rPr lang="ko-KR" altLang="en-US" b="1" dirty="0"/>
              <a:t> 불쾌지수</a:t>
            </a:r>
            <a:r>
              <a:rPr lang="ko-KR" altLang="en-US" dirty="0"/>
              <a:t>는</a:t>
            </a:r>
            <a:r>
              <a:rPr lang="ko-KR" altLang="en-US" b="1" dirty="0"/>
              <a:t> 날씨 정보</a:t>
            </a:r>
            <a:r>
              <a:rPr lang="ko-KR" altLang="en-US" dirty="0"/>
              <a:t>를 토대로 계산한다</a:t>
            </a:r>
            <a:r>
              <a:rPr lang="en-US" altLang="ko-KR" dirty="0"/>
              <a:t>.</a:t>
            </a:r>
            <a:endParaRPr lang="ko-KR" altLang="en-US" sz="1733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A36D4B-D419-4393-B4B1-DF85D92E8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073" y="1388022"/>
            <a:ext cx="2577318" cy="515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2798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9;p9">
            <a:extLst>
              <a:ext uri="{FF2B5EF4-FFF2-40B4-BE49-F238E27FC236}">
                <a16:creationId xmlns:a16="http://schemas.microsoft.com/office/drawing/2014/main" id="{45E4E8D0-3B8B-7C85-38F7-9B173B5994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9338" y="243534"/>
            <a:ext cx="9093420" cy="7620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/>
            </a:lvl1pPr>
          </a:lstStyle>
          <a:p>
            <a:r>
              <a:rPr 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Algorithm –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전기사용량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전기세 계산</a:t>
            </a:r>
            <a:endParaRPr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2A637A-A318-8F8D-CD42-4BE8A199D808}"/>
              </a:ext>
            </a:extLst>
          </p:cNvPr>
          <p:cNvSpPr txBox="1"/>
          <p:nvPr/>
        </p:nvSpPr>
        <p:spPr>
          <a:xfrm>
            <a:off x="6004076" y="2421160"/>
            <a:ext cx="6187924" cy="20156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defTabSz="609630" latinLnBrk="0" hangingPunct="0">
              <a:lnSpc>
                <a:spcPct val="150000"/>
              </a:lnSpc>
            </a:pPr>
            <a:r>
              <a:rPr lang="ko-KR" altLang="en-US" sz="1733" b="1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소비전력</a:t>
            </a:r>
            <a:r>
              <a:rPr lang="ko-KR" altLang="en-US" sz="1733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을 사용자에게 입력 받는다</a:t>
            </a:r>
            <a:r>
              <a:rPr lang="en-US" altLang="ko-KR" sz="1733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.</a:t>
            </a:r>
          </a:p>
          <a:p>
            <a:pPr defTabSz="609630" latinLnBrk="0" hangingPunct="0">
              <a:lnSpc>
                <a:spcPct val="150000"/>
              </a:lnSpc>
            </a:pPr>
            <a:endParaRPr lang="en-US" altLang="ko-KR" sz="1733" b="1" dirty="0">
              <a:solidFill>
                <a:srgbClr val="1D1C1D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Calibri" panose="020F0502020204030204" pitchFamily="34" charset="0"/>
              <a:sym typeface="Arial"/>
            </a:endParaRPr>
          </a:p>
          <a:p>
            <a:pPr defTabSz="609630" latinLnBrk="0" hangingPunct="0">
              <a:lnSpc>
                <a:spcPct val="150000"/>
              </a:lnSpc>
            </a:pPr>
            <a:r>
              <a:rPr lang="ko-KR" altLang="en-US" sz="1733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입력 받은 </a:t>
            </a:r>
            <a:r>
              <a:rPr lang="ko-KR" altLang="en-US" sz="1733" b="1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소비전력</a:t>
            </a:r>
            <a:r>
              <a:rPr lang="ko-KR" altLang="en-US" sz="1733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을 통해 시간 당 </a:t>
            </a:r>
            <a:r>
              <a:rPr lang="ko-KR" altLang="en-US" sz="1733" b="1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전기사용량</a:t>
            </a:r>
            <a:r>
              <a:rPr lang="ko-KR" altLang="en-US" sz="1733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을 계산한다</a:t>
            </a:r>
            <a:r>
              <a:rPr lang="en-US" altLang="ko-KR" sz="1733" dirty="0">
                <a:solidFill>
                  <a:srgbClr val="1D1C1D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Calibri" panose="020F0502020204030204" pitchFamily="34" charset="0"/>
              </a:rPr>
              <a:t>.</a:t>
            </a:r>
          </a:p>
          <a:p>
            <a:pPr defTabSz="609630" latinLnBrk="0" hangingPunct="0">
              <a:lnSpc>
                <a:spcPct val="150000"/>
              </a:lnSpc>
            </a:pPr>
            <a:endParaRPr lang="en-US" altLang="ko-KR" sz="1733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Calibri" panose="020F0502020204030204" pitchFamily="34" charset="0"/>
              <a:sym typeface="Arial"/>
            </a:endParaRPr>
          </a:p>
          <a:p>
            <a:pPr defTabSz="609630" latinLnBrk="0" hangingPunct="0">
              <a:lnSpc>
                <a:spcPct val="150000"/>
              </a:lnSpc>
            </a:pPr>
            <a:r>
              <a:rPr lang="ko-KR" altLang="en-US" b="1" dirty="0"/>
              <a:t>전기사용량</a:t>
            </a:r>
            <a:r>
              <a:rPr lang="ko-KR" altLang="en-US" dirty="0"/>
              <a:t>으로</a:t>
            </a:r>
            <a:r>
              <a:rPr lang="ko-KR" altLang="en-US" b="1" dirty="0"/>
              <a:t> 예상 전기세</a:t>
            </a:r>
            <a:r>
              <a:rPr lang="ko-KR" altLang="en-US" dirty="0"/>
              <a:t>를 계산한다</a:t>
            </a:r>
            <a:r>
              <a:rPr lang="en-US" altLang="ko-KR" dirty="0"/>
              <a:t>.</a:t>
            </a:r>
            <a:endParaRPr lang="ko-KR" altLang="en-US" sz="1733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A0A3B5-09B9-482F-9FFA-2D9981EB7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43" y="1507959"/>
            <a:ext cx="4235351" cy="490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299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350</Words>
  <Application>Microsoft Office PowerPoint</Application>
  <PresentationFormat>와이드스크린</PresentationFormat>
  <Paragraphs>63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Adobe 고딕 Std B</vt:lpstr>
      <vt:lpstr>Noto Sans KR Medium</vt:lpstr>
      <vt:lpstr>맑은 고딕</vt:lpstr>
      <vt:lpstr>배달의민족 도현 OTF</vt:lpstr>
      <vt:lpstr>Arial</vt:lpstr>
      <vt:lpstr>Arial Black</vt:lpstr>
      <vt:lpstr>Calibri</vt:lpstr>
      <vt:lpstr>Office 테마</vt:lpstr>
      <vt:lpstr>냉방 추천 소프트웨어 </vt:lpstr>
      <vt:lpstr>PowerPoint 프레젠테이션</vt:lpstr>
      <vt:lpstr>Goal</vt:lpstr>
      <vt:lpstr>PowerPoint 프레젠테이션</vt:lpstr>
      <vt:lpstr>Algorithm – Overview</vt:lpstr>
      <vt:lpstr>Algorithm – 'http://ipinfo.io/json'</vt:lpstr>
      <vt:lpstr>Algorithm – 'http://api.openweathermap.org'</vt:lpstr>
      <vt:lpstr>Algorithm – 체감기온, 불쾌지수 계산</vt:lpstr>
      <vt:lpstr>Algorithm – 전기사용량, 전기세 계산</vt:lpstr>
      <vt:lpstr>Algorithm – 냉방 추천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정호현 </dc:title>
  <dc:creator>user</dc:creator>
  <cp:lastModifiedBy>user</cp:lastModifiedBy>
  <cp:revision>17</cp:revision>
  <dcterms:created xsi:type="dcterms:W3CDTF">2023-07-27T21:03:53Z</dcterms:created>
  <dcterms:modified xsi:type="dcterms:W3CDTF">2023-08-03T11:42:03Z</dcterms:modified>
</cp:coreProperties>
</file>