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DF921A-5B00-4FE0-9E42-47A9A171AFFE}">
  <a:tblStyle styleId="{9CDF921A-5B00-4FE0-9E42-47A9A171AF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58a4c9cb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58a4c9cb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58a4c9cb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58a4c9cb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58a4c9c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58a4c9cb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58a4c9cb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58a4c9cb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58a4c9cb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58a4c9cb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58a4c9cb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58a4c9cb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58a4c9cb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58a4c9cb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58a4c9cb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58a4c9cb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58a4c9cb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58a4c9cb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58a4c9cb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58a4c9cb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a4c9c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a4c9c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58a4c9cb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58a4c9cb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58a4c9cb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58a4c9cb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58a4c9cb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58a4c9cb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58a4c9cb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58a4c9cb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58a4c9cb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58a4c9cb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58a4c9cb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58a4c9cb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58a4c9cb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58a4c9cb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58a4c9cb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58a4c9cb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7ba6ac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7ba6ac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58a4c9cb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58a4c9cb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57ba6ac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57ba6ac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8a4c9cb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8a4c9cb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8a4c9cb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58a4c9c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8a4c9c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8a4c9c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8a4c9cb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8a4c9cb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dnsha/accident-case-study/blob/main/acc_case_study.ipyn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Case Study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Traffic Jam severity Due to Accident</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 Model: Performance</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311700" y="1152475"/>
            <a:ext cx="8663875" cy="361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 Model: Performance</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311700" y="1085075"/>
            <a:ext cx="8832301" cy="357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Handle date columns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Data columns gives temporal attributes like hour, weekday which help understand pattern of severity based on peak hours, office hours and weekdays and weekends. So hour and weekday are parsed from dates and considered as </a:t>
            </a:r>
            <a:r>
              <a:rPr lang="en">
                <a:solidFill>
                  <a:schemeClr val="dk1"/>
                </a:solidFill>
              </a:rPr>
              <a:t>separate</a:t>
            </a:r>
            <a:r>
              <a:rPr lang="en">
                <a:solidFill>
                  <a:schemeClr val="dk1"/>
                </a:solidFill>
              </a:rPr>
              <a:t> columns.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Geometric category</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S2ID10, S2ID11 and S2ID12 are computed from startlat and start_lng. These provides locality categories of </a:t>
            </a:r>
            <a:r>
              <a:rPr lang="en">
                <a:solidFill>
                  <a:schemeClr val="dk1"/>
                </a:solidFill>
              </a:rPr>
              <a:t>different</a:t>
            </a:r>
            <a:r>
              <a:rPr lang="en">
                <a:solidFill>
                  <a:schemeClr val="dk1"/>
                </a:solidFill>
              </a:rPr>
              <a:t> size.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Understand Accident pattern</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These dataset is for accidents and density of column value helps with accident states, these helps to identify most accident prune regions, time and days.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State wise Accident</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Data Suggest that CA, TX and NC has highest accident when comes to absolute number.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But Traffic severity </a:t>
            </a:r>
            <a:r>
              <a:rPr lang="en">
                <a:solidFill>
                  <a:schemeClr val="dk1"/>
                </a:solidFill>
              </a:rPr>
              <a:t>proportion</a:t>
            </a:r>
            <a:r>
              <a:rPr lang="en">
                <a:solidFill>
                  <a:schemeClr val="dk1"/>
                </a:solidFill>
              </a:rPr>
              <a:t> is highest for: SD, WY and ND</a:t>
            </a:r>
            <a:endParaRPr>
              <a:solidFill>
                <a:schemeClr val="dk1"/>
              </a:solidFill>
            </a:endParaRPr>
          </a:p>
        </p:txBody>
      </p:sp>
      <p:pic>
        <p:nvPicPr>
          <p:cNvPr id="144" name="Google Shape;144;p27"/>
          <p:cNvPicPr preferRelativeResize="0"/>
          <p:nvPr/>
        </p:nvPicPr>
        <p:blipFill>
          <a:blip r:embed="rId3">
            <a:alphaModFix/>
          </a:blip>
          <a:stretch>
            <a:fillRect/>
          </a:stretch>
        </p:blipFill>
        <p:spPr>
          <a:xfrm>
            <a:off x="0" y="2254675"/>
            <a:ext cx="9143999" cy="2578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TimeZone</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8"/>
          <p:cNvPicPr preferRelativeResize="0"/>
          <p:nvPr/>
        </p:nvPicPr>
        <p:blipFill>
          <a:blip r:embed="rId3">
            <a:alphaModFix/>
          </a:blip>
          <a:stretch>
            <a:fillRect/>
          </a:stretch>
        </p:blipFill>
        <p:spPr>
          <a:xfrm>
            <a:off x="0" y="933175"/>
            <a:ext cx="4571999" cy="3801675"/>
          </a:xfrm>
          <a:prstGeom prst="rect">
            <a:avLst/>
          </a:prstGeom>
          <a:noFill/>
          <a:ln>
            <a:noFill/>
          </a:ln>
        </p:spPr>
      </p:pic>
      <p:pic>
        <p:nvPicPr>
          <p:cNvPr id="152" name="Google Shape;152;p28"/>
          <p:cNvPicPr preferRelativeResize="0"/>
          <p:nvPr/>
        </p:nvPicPr>
        <p:blipFill>
          <a:blip r:embed="rId4">
            <a:alphaModFix/>
          </a:blip>
          <a:stretch>
            <a:fillRect/>
          </a:stretch>
        </p:blipFill>
        <p:spPr>
          <a:xfrm>
            <a:off x="4704600" y="1152475"/>
            <a:ext cx="4127702" cy="3801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Please follow </a:t>
            </a:r>
            <a:r>
              <a:rPr lang="en" u="sng">
                <a:solidFill>
                  <a:schemeClr val="hlink"/>
                </a:solidFill>
                <a:hlinkClick r:id="rId3"/>
              </a:rPr>
              <a:t>notebook</a:t>
            </a:r>
            <a:r>
              <a:rPr lang="en"/>
              <a:t>, for other columns which provide pattern of severity and density </a:t>
            </a:r>
            <a:r>
              <a:rPr lang="en"/>
              <a:t>distribution</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Severity </a:t>
            </a:r>
            <a:r>
              <a:rPr lang="en"/>
              <a:t>Distribution Temperature</a:t>
            </a:r>
            <a:r>
              <a:rPr lang="en"/>
              <a:t>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0"/>
          <p:cNvPicPr preferRelativeResize="0"/>
          <p:nvPr/>
        </p:nvPicPr>
        <p:blipFill>
          <a:blip r:embed="rId3">
            <a:alphaModFix/>
          </a:blip>
          <a:stretch>
            <a:fillRect/>
          </a:stretch>
        </p:blipFill>
        <p:spPr>
          <a:xfrm>
            <a:off x="215175" y="1017725"/>
            <a:ext cx="8520600"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Severity Distribution Humidity </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31"/>
          <p:cNvPicPr preferRelativeResize="0"/>
          <p:nvPr/>
        </p:nvPicPr>
        <p:blipFill>
          <a:blip r:embed="rId3">
            <a:alphaModFix/>
          </a:blip>
          <a:stretch>
            <a:fillRect/>
          </a:stretch>
        </p:blipFill>
        <p:spPr>
          <a:xfrm>
            <a:off x="311700" y="1076700"/>
            <a:ext cx="8815350" cy="413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a:t>
            </a:r>
            <a:endParaRPr/>
          </a:p>
        </p:txBody>
      </p:sp>
      <p:sp>
        <p:nvSpPr>
          <p:cNvPr id="61" name="Google Shape;61;p14"/>
          <p:cNvSpPr txBox="1"/>
          <p:nvPr>
            <p:ph idx="1" type="body"/>
          </p:nvPr>
        </p:nvSpPr>
        <p:spPr>
          <a:xfrm>
            <a:off x="311700" y="1152475"/>
            <a:ext cx="8520600" cy="14193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Clr>
                <a:schemeClr val="dk1"/>
              </a:buClr>
              <a:buSzPct val="100000"/>
              <a:buChar char="-"/>
            </a:pPr>
            <a:r>
              <a:rPr lang="en">
                <a:solidFill>
                  <a:schemeClr val="dk1"/>
                </a:solidFill>
              </a:rPr>
              <a:t>Data Indicates Traffic Severity in US post Accident, 1 being lowest sever and 4 is the highest.</a:t>
            </a:r>
            <a:endParaRPr>
              <a:solidFill>
                <a:schemeClr val="dk1"/>
              </a:solidFill>
            </a:endParaRPr>
          </a:p>
          <a:p>
            <a:pPr indent="-317182" lvl="0" marL="457200" rtl="0" algn="l">
              <a:spcBef>
                <a:spcPts val="0"/>
              </a:spcBef>
              <a:spcAft>
                <a:spcPts val="0"/>
              </a:spcAft>
              <a:buClr>
                <a:schemeClr val="dk1"/>
              </a:buClr>
              <a:buSzPct val="109090"/>
              <a:buChar char="-"/>
            </a:pPr>
            <a:r>
              <a:rPr lang="en">
                <a:solidFill>
                  <a:schemeClr val="dk1"/>
                </a:solidFill>
              </a:rPr>
              <a:t>Data has around 49 columns including target variable.</a:t>
            </a:r>
            <a:endParaRPr sz="1650">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Data contains numeric columns (Humidity), categorical columns(ex: city), boolean columns(accident side), date columns (ex: start date, end date) and text column(description).</a:t>
            </a:r>
            <a:endParaRPr>
              <a:solidFill>
                <a:schemeClr val="dk1"/>
              </a:solidFill>
            </a:endParaRPr>
          </a:p>
        </p:txBody>
      </p:sp>
      <p:sp>
        <p:nvSpPr>
          <p:cNvPr id="62" name="Google Shape;62;p14"/>
          <p:cNvSpPr txBox="1"/>
          <p:nvPr/>
        </p:nvSpPr>
        <p:spPr>
          <a:xfrm>
            <a:off x="493200" y="2635175"/>
            <a:ext cx="8116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Problem Sizing:</a:t>
            </a:r>
            <a:endParaRPr sz="1800">
              <a:solidFill>
                <a:schemeClr val="dk1"/>
              </a:solidFill>
            </a:endParaRPr>
          </a:p>
          <a:p>
            <a:pPr indent="-342900" lvl="0" marL="457200" rtl="0" algn="l">
              <a:spcBef>
                <a:spcPts val="0"/>
              </a:spcBef>
              <a:spcAft>
                <a:spcPts val="0"/>
              </a:spcAft>
              <a:buClr>
                <a:schemeClr val="dk1"/>
              </a:buClr>
              <a:buSzPts val="1800"/>
              <a:buChar char="-"/>
            </a:pPr>
            <a:r>
              <a:rPr lang="en" sz="1200">
                <a:solidFill>
                  <a:schemeClr val="dk1"/>
                </a:solidFill>
                <a:latin typeface="Roboto"/>
                <a:ea typeface="Roboto"/>
                <a:cs typeface="Roboto"/>
                <a:sym typeface="Roboto"/>
              </a:rPr>
              <a:t>An unforeseen incident on the road has led to an unexpected obstacle—road closure, resulting in a traffic jam that forces people to endure extended hours of travel, causing significant fuel wastage, affecting work hours in the area, and contributing to noise pollution. Anticipating traffic jams in advance enables the state to gain a better understanding of the demand for resources (such as traffic management) and allows for timely notifications to encourage people to consider alternative routes, thereby minimizing the severity of the situation.</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a:t>
            </a:r>
            <a:r>
              <a:rPr lang="en"/>
              <a:t>Remove</a:t>
            </a:r>
            <a:r>
              <a:rPr lang="en"/>
              <a:t> correlated feature</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After we add all engineered feature, we expect our features to independent hence correlated features are identified and remove.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found hour computed from start date and weather date correlated hence one of them removed.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Text feature</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TFIDF vector </a:t>
            </a:r>
            <a:r>
              <a:rPr lang="en">
                <a:solidFill>
                  <a:schemeClr val="dk1"/>
                </a:solidFill>
              </a:rPr>
              <a:t>computed</a:t>
            </a:r>
            <a:r>
              <a:rPr lang="en">
                <a:solidFill>
                  <a:schemeClr val="dk1"/>
                </a:solidFill>
              </a:rPr>
              <a:t> for top 30 words after </a:t>
            </a:r>
            <a:r>
              <a:rPr lang="en">
                <a:solidFill>
                  <a:schemeClr val="dk1"/>
                </a:solidFill>
              </a:rPr>
              <a:t>basics</a:t>
            </a:r>
            <a:r>
              <a:rPr lang="en">
                <a:solidFill>
                  <a:schemeClr val="dk1"/>
                </a:solidFill>
              </a:rPr>
              <a:t> text processing like stopword removal and lemmitization.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Nltk (as it provided better speed than spacy) used for text cleaning and sklearn for </a:t>
            </a:r>
            <a:r>
              <a:rPr lang="en">
                <a:solidFill>
                  <a:schemeClr val="dk1"/>
                </a:solidFill>
              </a:rPr>
              <a:t>TFIDF vector</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Detection</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1200"/>
              </a:spcAft>
              <a:buNone/>
            </a:pPr>
            <a:r>
              <a:t/>
            </a:r>
            <a:endParaRPr/>
          </a:p>
        </p:txBody>
      </p:sp>
      <p:graphicFrame>
        <p:nvGraphicFramePr>
          <p:cNvPr id="191" name="Google Shape;191;p34"/>
          <p:cNvGraphicFramePr/>
          <p:nvPr/>
        </p:nvGraphicFramePr>
        <p:xfrm>
          <a:off x="945675" y="1152475"/>
          <a:ext cx="3000000" cy="3000000"/>
        </p:xfrm>
        <a:graphic>
          <a:graphicData uri="http://schemas.openxmlformats.org/drawingml/2006/table">
            <a:tbl>
              <a:tblPr>
                <a:noFill/>
                <a:tableStyleId>{9CDF921A-5B00-4FE0-9E42-47A9A171AFFE}</a:tableStyleId>
              </a:tblPr>
              <a:tblGrid>
                <a:gridCol w="2834250"/>
                <a:gridCol w="2834250"/>
              </a:tblGrid>
              <a:tr h="381000">
                <a:tc>
                  <a:txBody>
                    <a:bodyPr/>
                    <a:lstStyle/>
                    <a:p>
                      <a:pPr indent="0" lvl="0" marL="0" rtl="0" algn="l">
                        <a:spcBef>
                          <a:spcPts val="0"/>
                        </a:spcBef>
                        <a:spcAft>
                          <a:spcPts val="0"/>
                        </a:spcAft>
                        <a:buNone/>
                      </a:pPr>
                      <a:r>
                        <a:rPr lang="en"/>
                        <a:t>Column</a:t>
                      </a:r>
                      <a:endParaRPr/>
                    </a:p>
                  </a:txBody>
                  <a:tcPr marT="91425" marB="91425" marR="91425" marL="91425"/>
                </a:tc>
                <a:tc>
                  <a:txBody>
                    <a:bodyPr/>
                    <a:lstStyle/>
                    <a:p>
                      <a:pPr indent="0" lvl="0" marL="0" rtl="0" algn="l">
                        <a:spcBef>
                          <a:spcPts val="0"/>
                        </a:spcBef>
                        <a:spcAft>
                          <a:spcPts val="0"/>
                        </a:spcAft>
                        <a:buNone/>
                      </a:pPr>
                      <a:r>
                        <a:rPr lang="en"/>
                        <a:t>Number of Outliers</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TMC</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373200</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Distance(mi)</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746426</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Temperature(F) </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26158</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Humidity(%)</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Visibility(mi) </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highlight>
                            <a:srgbClr val="FFFFFF"/>
                          </a:highlight>
                        </a:rPr>
                        <a:t>777062</a:t>
                      </a:r>
                      <a:endParaRPr/>
                    </a:p>
                  </a:txBody>
                  <a:tcPr marT="91425" marB="91425" marR="91425" marL="91425"/>
                </a:tc>
              </a:tr>
              <a:tr h="381000">
                <a:tc>
                  <a:txBody>
                    <a:bodyPr/>
                    <a:lstStyle/>
                    <a:p>
                      <a:pPr indent="0" lvl="0" marL="0" rtl="0" algn="l">
                        <a:lnSpc>
                          <a:spcPct val="110795"/>
                        </a:lnSpc>
                        <a:spcBef>
                          <a:spcPts val="0"/>
                        </a:spcBef>
                        <a:spcAft>
                          <a:spcPts val="0"/>
                        </a:spcAft>
                        <a:buClr>
                          <a:schemeClr val="dk1"/>
                        </a:buClr>
                        <a:buSzPts val="1100"/>
                        <a:buFont typeface="Arial"/>
                        <a:buNone/>
                      </a:pPr>
                      <a:r>
                        <a:rPr lang="en" sz="1100">
                          <a:solidFill>
                            <a:schemeClr val="dk1"/>
                          </a:solidFill>
                          <a:highlight>
                            <a:srgbClr val="FFFFFF"/>
                          </a:highlight>
                        </a:rPr>
                        <a:t>Wind_Speed(mph) </a:t>
                      </a:r>
                      <a:endParaRPr/>
                    </a:p>
                  </a:txBody>
                  <a:tcPr marT="91425" marB="91425" marR="91425" marL="91425"/>
                </a:tc>
                <a:tc>
                  <a:txBody>
                    <a:bodyPr/>
                    <a:lstStyle/>
                    <a:p>
                      <a:pPr indent="0" lvl="0" marL="0" rtl="0" algn="l">
                        <a:lnSpc>
                          <a:spcPct val="110795"/>
                        </a:lnSpc>
                        <a:spcBef>
                          <a:spcPts val="0"/>
                        </a:spcBef>
                        <a:spcAft>
                          <a:spcPts val="0"/>
                        </a:spcAft>
                        <a:buClr>
                          <a:schemeClr val="dk1"/>
                        </a:buClr>
                        <a:buSzPts val="1100"/>
                        <a:buFont typeface="Arial"/>
                        <a:buNone/>
                      </a:pPr>
                      <a:r>
                        <a:rPr lang="en" sz="1100">
                          <a:solidFill>
                            <a:schemeClr val="dk1"/>
                          </a:solidFill>
                          <a:highlight>
                            <a:srgbClr val="FFFFFF"/>
                          </a:highlight>
                        </a:rPr>
                        <a:t>94375</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Treatment</a:t>
            </a:r>
            <a:endParaRPr/>
          </a:p>
        </p:txBody>
      </p:sp>
      <p:sp>
        <p:nvSpPr>
          <p:cNvPr id="197" name="Google Shape;197;p35"/>
          <p:cNvSpPr txBox="1"/>
          <p:nvPr>
            <p:ph idx="1" type="body"/>
          </p:nvPr>
        </p:nvSpPr>
        <p:spPr>
          <a:xfrm>
            <a:off x="311700" y="1152475"/>
            <a:ext cx="8520600" cy="159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outlier are Kept as they are more than minority class samples </a:t>
            </a:r>
            <a:r>
              <a:rPr lang="en">
                <a:solidFill>
                  <a:schemeClr val="dk1"/>
                </a:solidFill>
              </a:rPr>
              <a:t>even though</a:t>
            </a:r>
            <a:r>
              <a:rPr lang="en">
                <a:solidFill>
                  <a:schemeClr val="dk1"/>
                </a:solidFill>
              </a:rPr>
              <a:t> tree based model are impacted by outliers but in later version impact of outlier across different class should be analyzed and </a:t>
            </a:r>
            <a:r>
              <a:rPr lang="en">
                <a:solidFill>
                  <a:schemeClr val="dk1"/>
                </a:solidFill>
              </a:rPr>
              <a:t>handled</a:t>
            </a:r>
            <a:r>
              <a:rPr lang="en">
                <a:solidFill>
                  <a:schemeClr val="dk1"/>
                </a:solidFill>
              </a:rPr>
              <a:t>.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As basic model perform and fit well (Does not overfit) on xgboost with considerable </a:t>
            </a:r>
            <a:r>
              <a:rPr lang="en">
                <a:solidFill>
                  <a:schemeClr val="dk1"/>
                </a:solidFill>
              </a:rPr>
              <a:t>parameters</a:t>
            </a:r>
            <a:r>
              <a:rPr lang="en">
                <a:solidFill>
                  <a:schemeClr val="dk1"/>
                </a:solidFill>
              </a:rPr>
              <a:t>. Final model is also Xgboost classifier model.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Also, Tree base model helps with imbalance data and feature selection and saves considerable feature engineering effort.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 evaluation</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7"/>
          <p:cNvPicPr preferRelativeResize="0"/>
          <p:nvPr/>
        </p:nvPicPr>
        <p:blipFill>
          <a:blip r:embed="rId3">
            <a:alphaModFix/>
          </a:blip>
          <a:stretch>
            <a:fillRect/>
          </a:stretch>
        </p:blipFill>
        <p:spPr>
          <a:xfrm>
            <a:off x="0" y="1152475"/>
            <a:ext cx="9144002" cy="38100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 evaluation</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8"/>
          <p:cNvPicPr preferRelativeResize="0"/>
          <p:nvPr/>
        </p:nvPicPr>
        <p:blipFill>
          <a:blip r:embed="rId3">
            <a:alphaModFix/>
          </a:blip>
          <a:stretch>
            <a:fillRect/>
          </a:stretch>
        </p:blipFill>
        <p:spPr>
          <a:xfrm>
            <a:off x="346450" y="1152475"/>
            <a:ext cx="8451099" cy="39041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Deployment Pipeline for online prediction as this is real time prediction use case.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Although</a:t>
            </a:r>
            <a:r>
              <a:rPr lang="en">
                <a:solidFill>
                  <a:schemeClr val="dk1"/>
                </a:solidFill>
              </a:rPr>
              <a:t> Tree based model performed well on dataset following should be consider for next iteration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Randomized search CV for hyper parameter tuning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advance </a:t>
            </a:r>
            <a:r>
              <a:rPr lang="en">
                <a:solidFill>
                  <a:schemeClr val="dk1"/>
                </a:solidFill>
              </a:rPr>
              <a:t>embeddings</a:t>
            </a:r>
            <a:r>
              <a:rPr lang="en">
                <a:solidFill>
                  <a:schemeClr val="dk1"/>
                </a:solidFill>
              </a:rPr>
              <a:t> for description as it has good </a:t>
            </a:r>
            <a:r>
              <a:rPr lang="en">
                <a:solidFill>
                  <a:schemeClr val="dk1"/>
                </a:solidFill>
              </a:rPr>
              <a:t>amount</a:t>
            </a:r>
            <a:r>
              <a:rPr lang="en">
                <a:solidFill>
                  <a:schemeClr val="dk1"/>
                </a:solidFill>
              </a:rPr>
              <a:t> of feature importance.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Neural network or more complex model.</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80475" y="704600"/>
            <a:ext cx="8384700" cy="253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Approach</a:t>
            </a:r>
            <a:r>
              <a:rPr lang="en" sz="1300">
                <a:solidFill>
                  <a:schemeClr val="dk1"/>
                </a:solidFill>
              </a:rPr>
              <a:t>: </a:t>
            </a:r>
            <a:endParaRPr sz="1300">
              <a:solidFill>
                <a:schemeClr val="dk1"/>
              </a:solidFill>
            </a:endParaRPr>
          </a:p>
          <a:p>
            <a:pPr indent="0" lvl="0" marL="0" rtl="0" algn="l">
              <a:spcBef>
                <a:spcPts val="0"/>
              </a:spcBef>
              <a:spcAft>
                <a:spcPts val="0"/>
              </a:spcAft>
              <a:buNone/>
            </a:pPr>
            <a:r>
              <a:rPr lang="en" sz="1300">
                <a:solidFill>
                  <a:schemeClr val="dk1"/>
                </a:solidFill>
              </a:rPr>
              <a:t>Treat problem as multiclass classification. Start with the benchmarking model with mandatory  step for modeling. Then Improve model with Feature Engineering. </a:t>
            </a:r>
            <a:endParaRPr sz="1300">
              <a:solidFill>
                <a:schemeClr val="dk1"/>
              </a:solidFill>
            </a:endParaRPr>
          </a:p>
          <a:p>
            <a:pPr indent="0" lvl="0" marL="0" rtl="0" algn="l">
              <a:spcBef>
                <a:spcPts val="0"/>
              </a:spcBef>
              <a:spcAft>
                <a:spcPts val="0"/>
              </a:spcAft>
              <a:buNone/>
            </a:pPr>
            <a:r>
              <a:rPr b="1" lang="en" sz="1500">
                <a:solidFill>
                  <a:schemeClr val="dk1"/>
                </a:solidFill>
              </a:rPr>
              <a:t>Solution Steps</a:t>
            </a:r>
            <a:r>
              <a:rPr b="1" lang="en" sz="1300">
                <a:solidFill>
                  <a:schemeClr val="dk1"/>
                </a:solidFill>
              </a:rPr>
              <a:t>:</a:t>
            </a:r>
            <a:endParaRPr b="1"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n" sz="1300">
                <a:solidFill>
                  <a:schemeClr val="dk1"/>
                </a:solidFill>
                <a:highlight>
                  <a:srgbClr val="FFFFFF"/>
                </a:highlight>
              </a:rPr>
              <a:t>Check for Class Imbalance</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Missing Value, Constant value, Duplicate Value handling</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Benchmarking model</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EDA and Feature Engineering</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text based feature engineering</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Final Model</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Objective Function: </a:t>
            </a:r>
            <a:endParaRPr>
              <a:solidFill>
                <a:schemeClr val="dk1"/>
              </a:solidFill>
            </a:endParaRPr>
          </a:p>
          <a:p>
            <a:pPr indent="0" lvl="0" marL="0" rtl="0" algn="l">
              <a:spcBef>
                <a:spcPts val="1200"/>
              </a:spcBef>
              <a:spcAft>
                <a:spcPts val="0"/>
              </a:spcAft>
              <a:buNone/>
            </a:pPr>
            <a:r>
              <a:rPr lang="en">
                <a:solidFill>
                  <a:schemeClr val="dk1"/>
                </a:solidFill>
              </a:rPr>
              <a:t>- mlogloss</a:t>
            </a:r>
            <a:endParaRPr>
              <a:solidFill>
                <a:schemeClr val="dk1"/>
              </a:solidFill>
            </a:endParaRPr>
          </a:p>
          <a:p>
            <a:pPr indent="0" lvl="0" marL="0" rtl="0" algn="l">
              <a:spcBef>
                <a:spcPts val="1200"/>
              </a:spcBef>
              <a:spcAft>
                <a:spcPts val="0"/>
              </a:spcAft>
              <a:buNone/>
            </a:pPr>
            <a:r>
              <a:rPr lang="en">
                <a:solidFill>
                  <a:schemeClr val="dk1"/>
                </a:solidFill>
              </a:rPr>
              <a:t>- merror</a:t>
            </a:r>
            <a:endParaRPr>
              <a:solidFill>
                <a:schemeClr val="dk1"/>
              </a:solidFill>
            </a:endParaRPr>
          </a:p>
          <a:p>
            <a:pPr indent="0" lvl="0" marL="0" rtl="0" algn="l">
              <a:spcBef>
                <a:spcPts val="1200"/>
              </a:spcBef>
              <a:spcAft>
                <a:spcPts val="0"/>
              </a:spcAft>
              <a:buNone/>
            </a:pPr>
            <a:r>
              <a:rPr lang="en">
                <a:solidFill>
                  <a:schemeClr val="dk1"/>
                </a:solidFill>
              </a:rPr>
              <a:t>Offline Evaluation:</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Balanced classification </a:t>
            </a:r>
            <a:r>
              <a:rPr lang="en">
                <a:solidFill>
                  <a:schemeClr val="dk1"/>
                </a:solidFill>
              </a:rPr>
              <a:t>accuracy</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Confusion </a:t>
            </a:r>
            <a:r>
              <a:rPr lang="en">
                <a:solidFill>
                  <a:schemeClr val="dk1"/>
                </a:solidFill>
              </a:rPr>
              <a:t>metrics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F1-score</a:t>
            </a:r>
            <a:endParaRPr>
              <a:solidFill>
                <a:schemeClr val="dk1"/>
              </a:solidFill>
            </a:endParaRPr>
          </a:p>
          <a:p>
            <a:pPr indent="0" lvl="0" marL="0" rtl="0" algn="l">
              <a:spcBef>
                <a:spcPts val="1200"/>
              </a:spcBef>
              <a:spcAft>
                <a:spcPts val="0"/>
              </a:spcAft>
              <a:buNone/>
            </a:pPr>
            <a:r>
              <a:rPr lang="en">
                <a:solidFill>
                  <a:schemeClr val="dk1"/>
                </a:solidFill>
              </a:rPr>
              <a:t>Online </a:t>
            </a:r>
            <a:r>
              <a:rPr lang="en">
                <a:solidFill>
                  <a:schemeClr val="dk1"/>
                </a:solidFill>
              </a:rPr>
              <a:t>Evaluation</a:t>
            </a:r>
            <a:r>
              <a:rPr lang="en">
                <a:solidFill>
                  <a:schemeClr val="dk1"/>
                </a:solidFill>
              </a:rPr>
              <a:t>:</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Reduction in avg delay after accident</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Class Imbalace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Data is Highly Imbalanced with following </a:t>
            </a:r>
            <a:r>
              <a:rPr lang="en">
                <a:solidFill>
                  <a:schemeClr val="dk1"/>
                </a:solidFill>
              </a:rPr>
              <a:t>proportions</a:t>
            </a:r>
            <a:r>
              <a:rPr lang="en">
                <a:solidFill>
                  <a:schemeClr val="dk1"/>
                </a:solidFill>
              </a:rPr>
              <a:t>.</a:t>
            </a:r>
            <a:endParaRPr>
              <a:solidFill>
                <a:schemeClr val="dk1"/>
              </a:solidFill>
            </a:endParaRPr>
          </a:p>
        </p:txBody>
      </p:sp>
      <p:graphicFrame>
        <p:nvGraphicFramePr>
          <p:cNvPr id="80" name="Google Shape;80;p17"/>
          <p:cNvGraphicFramePr/>
          <p:nvPr/>
        </p:nvGraphicFramePr>
        <p:xfrm>
          <a:off x="952500" y="2267475"/>
          <a:ext cx="3000000" cy="3000000"/>
        </p:xfrm>
        <a:graphic>
          <a:graphicData uri="http://schemas.openxmlformats.org/drawingml/2006/table">
            <a:tbl>
              <a:tblPr>
                <a:noFill/>
                <a:tableStyleId>{9CDF921A-5B00-4FE0-9E42-47A9A171AFFE}</a:tableStyleId>
              </a:tblPr>
              <a:tblGrid>
                <a:gridCol w="3619500"/>
                <a:gridCol w="3619500"/>
              </a:tblGrid>
              <a:tr h="381000">
                <a:tc>
                  <a:txBody>
                    <a:bodyPr/>
                    <a:lstStyle/>
                    <a:p>
                      <a:pPr indent="0" lvl="0" marL="0" rtl="0" algn="l">
                        <a:spcBef>
                          <a:spcPts val="0"/>
                        </a:spcBef>
                        <a:spcAft>
                          <a:spcPts val="0"/>
                        </a:spcAft>
                        <a:buNone/>
                      </a:pPr>
                      <a:r>
                        <a:rPr lang="en"/>
                        <a:t>Class</a:t>
                      </a:r>
                      <a:endParaRPr/>
                    </a:p>
                  </a:txBody>
                  <a:tcPr marT="91425" marB="91425" marR="91425" marL="91425"/>
                </a:tc>
                <a:tc>
                  <a:txBody>
                    <a:bodyPr/>
                    <a:lstStyle/>
                    <a:p>
                      <a:pPr indent="0" lvl="0" marL="0" rtl="0" algn="l">
                        <a:spcBef>
                          <a:spcPts val="0"/>
                        </a:spcBef>
                        <a:spcAft>
                          <a:spcPts val="0"/>
                        </a:spcAft>
                        <a:buNone/>
                      </a:pPr>
                      <a:r>
                        <a:rPr lang="en"/>
                        <a:t>Percentage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67.43%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28.43%</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Remove fields with more than 50% missing value</a:t>
            </a:r>
            <a:endParaRPr/>
          </a:p>
        </p:txBody>
      </p:sp>
      <p:graphicFrame>
        <p:nvGraphicFramePr>
          <p:cNvPr id="87" name="Google Shape;87;p18"/>
          <p:cNvGraphicFramePr/>
          <p:nvPr/>
        </p:nvGraphicFramePr>
        <p:xfrm>
          <a:off x="952500" y="1851500"/>
          <a:ext cx="3000000" cy="3000000"/>
        </p:xfrm>
        <a:graphic>
          <a:graphicData uri="http://schemas.openxmlformats.org/drawingml/2006/table">
            <a:tbl>
              <a:tblPr>
                <a:noFill/>
                <a:tableStyleId>{9CDF921A-5B00-4FE0-9E42-47A9A171AFFE}</a:tableStyleId>
              </a:tblPr>
              <a:tblGrid>
                <a:gridCol w="3619500"/>
                <a:gridCol w="3619500"/>
              </a:tblGrid>
              <a:tr h="381000">
                <a:tc>
                  <a:txBody>
                    <a:bodyPr/>
                    <a:lstStyle/>
                    <a:p>
                      <a:pPr indent="0" lvl="0" marL="0" rtl="0" algn="l">
                        <a:spcBef>
                          <a:spcPts val="0"/>
                        </a:spcBef>
                        <a:spcAft>
                          <a:spcPts val="0"/>
                        </a:spcAft>
                        <a:buNone/>
                      </a:pPr>
                      <a:r>
                        <a:rPr lang="en"/>
                        <a:t>Field Name</a:t>
                      </a:r>
                      <a:endParaRPr/>
                    </a:p>
                  </a:txBody>
                  <a:tcPr marT="91425" marB="91425" marR="91425" marL="91425"/>
                </a:tc>
                <a:tc>
                  <a:txBody>
                    <a:bodyPr/>
                    <a:lstStyle/>
                    <a:p>
                      <a:pPr indent="0" lvl="0" marL="0" rtl="0" algn="l">
                        <a:spcBef>
                          <a:spcPts val="0"/>
                        </a:spcBef>
                        <a:spcAft>
                          <a:spcPts val="0"/>
                        </a:spcAft>
                        <a:buNone/>
                      </a:pPr>
                      <a:r>
                        <a:rPr lang="en"/>
                        <a:t>Missing percentage</a:t>
                      </a:r>
                      <a:endParaRPr/>
                    </a:p>
                  </a:txBody>
                  <a:tcPr marT="91425" marB="91425" marR="91425" marL="91425"/>
                </a:tc>
              </a:tr>
              <a:tr h="381000">
                <a:tc>
                  <a:txBody>
                    <a:bodyPr/>
                    <a:lstStyle/>
                    <a:p>
                      <a:pPr indent="0" lvl="0" marL="0" rtl="0" algn="l">
                        <a:spcBef>
                          <a:spcPts val="0"/>
                        </a:spcBef>
                        <a:spcAft>
                          <a:spcPts val="0"/>
                        </a:spcAft>
                        <a:buNone/>
                      </a:pPr>
                      <a:r>
                        <a:rPr lang="en"/>
                        <a:t>End_lat</a:t>
                      </a:r>
                      <a:endParaRPr/>
                    </a:p>
                  </a:txBody>
                  <a:tcPr marT="91425" marB="91425" marR="91425" marL="91425"/>
                </a:tc>
                <a:tc>
                  <a:txBody>
                    <a:bodyPr/>
                    <a:lstStyle/>
                    <a:p>
                      <a:pPr indent="0" lvl="0" marL="0" rtl="0" algn="l">
                        <a:spcBef>
                          <a:spcPts val="0"/>
                        </a:spcBef>
                        <a:spcAft>
                          <a:spcPts val="0"/>
                        </a:spcAft>
                        <a:buNone/>
                      </a:pPr>
                      <a:r>
                        <a:rPr lang="en"/>
                        <a:t>70.45%</a:t>
                      </a:r>
                      <a:endParaRPr/>
                    </a:p>
                  </a:txBody>
                  <a:tcPr marT="91425" marB="91425" marR="91425" marL="91425"/>
                </a:tc>
              </a:tr>
              <a:tr h="381000">
                <a:tc>
                  <a:txBody>
                    <a:bodyPr/>
                    <a:lstStyle/>
                    <a:p>
                      <a:pPr indent="0" lvl="0" marL="0" rtl="0" algn="l">
                        <a:spcBef>
                          <a:spcPts val="0"/>
                        </a:spcBef>
                        <a:spcAft>
                          <a:spcPts val="0"/>
                        </a:spcAft>
                        <a:buNone/>
                      </a:pPr>
                      <a:r>
                        <a:rPr lang="en"/>
                        <a:t>Enf_lng</a:t>
                      </a:r>
                      <a:endParaRPr/>
                    </a:p>
                  </a:txBody>
                  <a:tcPr marT="91425" marB="91425" marR="91425" marL="91425"/>
                </a:tc>
                <a:tc>
                  <a:txBody>
                    <a:bodyPr/>
                    <a:lstStyle/>
                    <a:p>
                      <a:pPr indent="0" lvl="0" marL="0" rtl="0" algn="l">
                        <a:spcBef>
                          <a:spcPts val="0"/>
                        </a:spcBef>
                        <a:spcAft>
                          <a:spcPts val="0"/>
                        </a:spcAft>
                        <a:buNone/>
                      </a:pPr>
                      <a:r>
                        <a:rPr lang="en"/>
                        <a:t>70.45%</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dk1"/>
                          </a:solidFill>
                          <a:highlight>
                            <a:srgbClr val="FFFFFF"/>
                          </a:highlight>
                        </a:rPr>
                        <a:t>Number</a:t>
                      </a:r>
                      <a:endParaRPr sz="1600"/>
                    </a:p>
                  </a:txBody>
                  <a:tcPr marT="91425" marB="91425" marR="91425" marL="91425"/>
                </a:tc>
                <a:tc>
                  <a:txBody>
                    <a:bodyPr/>
                    <a:lstStyle/>
                    <a:p>
                      <a:pPr indent="0" lvl="0" marL="0" rtl="0" algn="l">
                        <a:spcBef>
                          <a:spcPts val="0"/>
                        </a:spcBef>
                        <a:spcAft>
                          <a:spcPts val="0"/>
                        </a:spcAft>
                        <a:buNone/>
                      </a:pPr>
                      <a:r>
                        <a:rPr lang="en"/>
                        <a:t>64.40%</a:t>
                      </a:r>
                      <a:endParaRPr/>
                    </a:p>
                  </a:txBody>
                  <a:tcPr marT="91425" marB="91425" marR="91425" marL="91425"/>
                </a:tc>
              </a:tr>
              <a:tr h="381000">
                <a:tc>
                  <a:txBody>
                    <a:bodyPr/>
                    <a:lstStyle/>
                    <a:p>
                      <a:pPr indent="0" lvl="0" marL="0" rtl="0" algn="l">
                        <a:spcBef>
                          <a:spcPts val="0"/>
                        </a:spcBef>
                        <a:spcAft>
                          <a:spcPts val="0"/>
                        </a:spcAft>
                        <a:buNone/>
                      </a:pPr>
                      <a:r>
                        <a:rPr lang="en"/>
                        <a:t>Wind_Chill(F)</a:t>
                      </a:r>
                      <a:endParaRPr/>
                    </a:p>
                  </a:txBody>
                  <a:tcPr marT="91425" marB="91425" marR="91425" marL="91425"/>
                </a:tc>
                <a:tc>
                  <a:txBody>
                    <a:bodyPr/>
                    <a:lstStyle/>
                    <a:p>
                      <a:pPr indent="0" lvl="0" marL="0" rtl="0" algn="l">
                        <a:spcBef>
                          <a:spcPts val="0"/>
                        </a:spcBef>
                        <a:spcAft>
                          <a:spcPts val="0"/>
                        </a:spcAft>
                        <a:buNone/>
                      </a:pPr>
                      <a:r>
                        <a:rPr lang="en"/>
                        <a:t>53.17%</a:t>
                      </a:r>
                      <a:endParaRPr/>
                    </a:p>
                  </a:txBody>
                  <a:tcPr marT="91425" marB="91425" marR="91425" marL="91425"/>
                </a:tc>
              </a:tr>
              <a:tr h="381000">
                <a:tc>
                  <a:txBody>
                    <a:bodyPr/>
                    <a:lstStyle/>
                    <a:p>
                      <a:pPr indent="0" lvl="0" marL="0" rtl="0" algn="l">
                        <a:spcBef>
                          <a:spcPts val="0"/>
                        </a:spcBef>
                        <a:spcAft>
                          <a:spcPts val="0"/>
                        </a:spcAft>
                        <a:buNone/>
                      </a:pPr>
                      <a:r>
                        <a:rPr lang="en"/>
                        <a:t>Precipitation(in)</a:t>
                      </a:r>
                      <a:endParaRPr/>
                    </a:p>
                  </a:txBody>
                  <a:tcPr marT="91425" marB="91425" marR="91425" marL="91425"/>
                </a:tc>
                <a:tc>
                  <a:txBody>
                    <a:bodyPr/>
                    <a:lstStyle/>
                    <a:p>
                      <a:pPr indent="0" lvl="0" marL="0" rtl="0" algn="l">
                        <a:spcBef>
                          <a:spcPts val="0"/>
                        </a:spcBef>
                        <a:spcAft>
                          <a:spcPts val="0"/>
                        </a:spcAft>
                        <a:buNone/>
                      </a:pPr>
                      <a:r>
                        <a:rPr lang="en"/>
                        <a:t>57.67%</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Value: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10795"/>
              </a:lnSpc>
              <a:spcBef>
                <a:spcPts val="0"/>
              </a:spcBef>
              <a:spcAft>
                <a:spcPts val="0"/>
              </a:spcAft>
              <a:buSzPts val="2000"/>
              <a:buChar char="-"/>
            </a:pPr>
            <a:r>
              <a:rPr lang="en" sz="1300">
                <a:solidFill>
                  <a:schemeClr val="dk1"/>
                </a:solidFill>
                <a:highlight>
                  <a:srgbClr val="FFFFFF"/>
                </a:highlight>
              </a:rPr>
              <a:t>Country and Turning_Loop has constant value for entire dataset and not capable of predicting target variable. </a:t>
            </a:r>
            <a:endParaRPr sz="1300">
              <a:solidFill>
                <a:schemeClr val="dk1"/>
              </a:solidFill>
              <a:highlight>
                <a:srgbClr val="FFFFFF"/>
              </a:highlight>
            </a:endParaRPr>
          </a:p>
          <a:p>
            <a:pPr indent="-311150" lvl="0" marL="457200" rtl="0" algn="l">
              <a:lnSpc>
                <a:spcPct val="110795"/>
              </a:lnSpc>
              <a:spcBef>
                <a:spcPts val="0"/>
              </a:spcBef>
              <a:spcAft>
                <a:spcPts val="0"/>
              </a:spcAft>
              <a:buClr>
                <a:schemeClr val="dk1"/>
              </a:buClr>
              <a:buSzPts val="1300"/>
              <a:buChar char="-"/>
            </a:pPr>
            <a:r>
              <a:rPr lang="en" sz="1300">
                <a:solidFill>
                  <a:schemeClr val="dk1"/>
                </a:solidFill>
                <a:highlight>
                  <a:srgbClr val="FFFFFF"/>
                </a:highlight>
              </a:rPr>
              <a:t>However, we can remove columns with constant value for most of the </a:t>
            </a:r>
            <a:r>
              <a:rPr lang="en" sz="1300">
                <a:solidFill>
                  <a:schemeClr val="dk1"/>
                </a:solidFill>
                <a:highlight>
                  <a:srgbClr val="FFFFFF"/>
                </a:highlight>
              </a:rPr>
              <a:t>records</a:t>
            </a:r>
            <a:r>
              <a:rPr lang="en" sz="1300">
                <a:solidFill>
                  <a:schemeClr val="dk1"/>
                </a:solidFill>
                <a:highlight>
                  <a:srgbClr val="FFFFFF"/>
                </a:highlight>
              </a:rPr>
              <a:t> (&gt; 97%) but since data is highly </a:t>
            </a:r>
            <a:r>
              <a:rPr lang="en" sz="1300">
                <a:solidFill>
                  <a:schemeClr val="dk1"/>
                </a:solidFill>
                <a:highlight>
                  <a:srgbClr val="FFFFFF"/>
                </a:highlight>
              </a:rPr>
              <a:t>imbalance</a:t>
            </a:r>
            <a:r>
              <a:rPr lang="en" sz="1300">
                <a:solidFill>
                  <a:schemeClr val="dk1"/>
                </a:solidFill>
                <a:highlight>
                  <a:srgbClr val="FFFFFF"/>
                </a:highlight>
              </a:rPr>
              <a:t> and tree models are capable of handling </a:t>
            </a:r>
            <a:r>
              <a:rPr lang="en" sz="1300">
                <a:solidFill>
                  <a:schemeClr val="dk1"/>
                </a:solidFill>
                <a:highlight>
                  <a:srgbClr val="FFFFFF"/>
                </a:highlight>
              </a:rPr>
              <a:t>imbalance</a:t>
            </a:r>
            <a:r>
              <a:rPr lang="en" sz="1300">
                <a:solidFill>
                  <a:schemeClr val="dk1"/>
                </a:solidFill>
                <a:highlight>
                  <a:srgbClr val="FFFFFF"/>
                </a:highlight>
              </a:rPr>
              <a:t> data they are not removed.</a:t>
            </a:r>
            <a:endParaRPr sz="13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Consistency:</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Dates are in </a:t>
            </a:r>
            <a:r>
              <a:rPr lang="en">
                <a:solidFill>
                  <a:schemeClr val="dk1"/>
                </a:solidFill>
              </a:rPr>
              <a:t>different</a:t>
            </a:r>
            <a:r>
              <a:rPr lang="en">
                <a:solidFill>
                  <a:schemeClr val="dk1"/>
                </a:solidFill>
              </a:rPr>
              <a:t> timezones, US </a:t>
            </a:r>
            <a:r>
              <a:rPr lang="en">
                <a:solidFill>
                  <a:schemeClr val="dk1"/>
                </a:solidFill>
              </a:rPr>
              <a:t>operates</a:t>
            </a:r>
            <a:r>
              <a:rPr lang="en">
                <a:solidFill>
                  <a:schemeClr val="dk1"/>
                </a:solidFill>
              </a:rPr>
              <a:t> on different time zone and based on US state open source data, verified that date columns indicates local timezone.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 Model: Introduction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Benchmark model can be </a:t>
            </a:r>
            <a:r>
              <a:rPr lang="en">
                <a:solidFill>
                  <a:schemeClr val="dk1"/>
                </a:solidFill>
              </a:rPr>
              <a:t>heuristic</a:t>
            </a:r>
            <a:r>
              <a:rPr lang="en">
                <a:solidFill>
                  <a:schemeClr val="dk1"/>
                </a:solidFill>
              </a:rPr>
              <a:t> or model without any feature engineering and EDA. It’ll help us to evaluate performance enhancement due to feature engineering and feature selection.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Benchmark model should have better </a:t>
            </a:r>
            <a:r>
              <a:rPr lang="en">
                <a:solidFill>
                  <a:schemeClr val="dk1"/>
                </a:solidFill>
              </a:rPr>
              <a:t>accuracy</a:t>
            </a:r>
            <a:r>
              <a:rPr lang="en">
                <a:solidFill>
                  <a:schemeClr val="dk1"/>
                </a:solidFill>
              </a:rPr>
              <a:t> than random prediction or </a:t>
            </a:r>
            <a:r>
              <a:rPr lang="en">
                <a:solidFill>
                  <a:schemeClr val="dk1"/>
                </a:solidFill>
              </a:rPr>
              <a:t>majority</a:t>
            </a:r>
            <a:r>
              <a:rPr lang="en">
                <a:solidFill>
                  <a:schemeClr val="dk1"/>
                </a:solidFill>
              </a:rPr>
              <a:t> class prediction.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