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6" r:id="rId28"/>
    <p:sldId id="325" r:id="rId29"/>
    <p:sldId id="327" r:id="rId30"/>
    <p:sldId id="328" r:id="rId31"/>
    <p:sldId id="330" r:id="rId32"/>
    <p:sldId id="331" r:id="rId33"/>
    <p:sldId id="332" r:id="rId34"/>
    <p:sldId id="333" r:id="rId35"/>
    <p:sldId id="334" r:id="rId36"/>
    <p:sldId id="335" r:id="rId37"/>
    <p:sldId id="337" r:id="rId38"/>
    <p:sldId id="338" r:id="rId39"/>
    <p:sldId id="300" r:id="rId40"/>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2" autoAdjust="0"/>
    <p:restoredTop sz="94660"/>
  </p:normalViewPr>
  <p:slideViewPr>
    <p:cSldViewPr snapToGrid="0">
      <p:cViewPr varScale="1">
        <p:scale>
          <a:sx n="114" d="100"/>
          <a:sy n="114" d="100"/>
        </p:scale>
        <p:origin x="3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 Mast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579220"/>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 Master Slide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3FC7449-A47D-4065-9682-F6CC30137926}"/>
              </a:ext>
            </a:extLst>
          </p:cNvPr>
          <p:cNvSpPr>
            <a:spLocks noGrp="1"/>
          </p:cNvSpPr>
          <p:nvPr>
            <p:ph type="pic" sz="quarter" idx="10"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pattFill prst="pct20">
            <a:fgClr>
              <a:schemeClr val="accent1"/>
            </a:fgClr>
            <a:bgClr>
              <a:schemeClr val="bg1"/>
            </a:bgClr>
          </a:pattFill>
        </p:spPr>
        <p:txBody>
          <a:bodyPr wrap="square" anchor="ctr">
            <a:noAutofit/>
          </a:bodyPr>
          <a:lstStyle>
            <a:lvl1pPr marL="0" indent="0" algn="ctr">
              <a:buNone/>
              <a:defRPr/>
            </a:lvl1pPr>
          </a:lstStyle>
          <a:p>
            <a:r>
              <a:rPr lang="en-US" dirty="0"/>
              <a:t>Replace Image Here</a:t>
            </a:r>
            <a:endParaRPr lang="id-ID" dirty="0"/>
          </a:p>
        </p:txBody>
      </p:sp>
    </p:spTree>
    <p:extLst>
      <p:ext uri="{BB962C8B-B14F-4D97-AF65-F5344CB8AC3E}">
        <p14:creationId xmlns:p14="http://schemas.microsoft.com/office/powerpoint/2010/main" val="1943635306"/>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6 Master Slide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F9E59FE-09A5-45C3-A113-21AC5FDF515A}"/>
              </a:ext>
            </a:extLst>
          </p:cNvPr>
          <p:cNvSpPr>
            <a:spLocks noGrp="1"/>
          </p:cNvSpPr>
          <p:nvPr>
            <p:ph type="pic" sz="quarter" idx="10" hasCustomPrompt="1"/>
          </p:nvPr>
        </p:nvSpPr>
        <p:spPr>
          <a:xfrm>
            <a:off x="0" y="3429000"/>
            <a:ext cx="12192000" cy="3429000"/>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0 w 12192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192000" h="3429000">
                <a:moveTo>
                  <a:pt x="0" y="0"/>
                </a:moveTo>
                <a:lnTo>
                  <a:pt x="12192000" y="0"/>
                </a:lnTo>
                <a:lnTo>
                  <a:pt x="12192000" y="3429000"/>
                </a:lnTo>
                <a:lnTo>
                  <a:pt x="0" y="3429000"/>
                </a:lnTo>
                <a:close/>
              </a:path>
            </a:pathLst>
          </a:custGeom>
          <a:pattFill prst="pct20">
            <a:fgClr>
              <a:schemeClr val="accent1"/>
            </a:fgClr>
            <a:bgClr>
              <a:schemeClr val="bg1"/>
            </a:bgClr>
          </a:pattFill>
        </p:spPr>
        <p:txBody>
          <a:bodyPr wrap="square" anchor="ctr">
            <a:noAutofit/>
          </a:bodyPr>
          <a:lstStyle>
            <a:lvl1pPr marL="0" indent="0" algn="ctr">
              <a:buNone/>
              <a:defRPr/>
            </a:lvl1pPr>
          </a:lstStyle>
          <a:p>
            <a:r>
              <a:rPr lang="en-US" dirty="0"/>
              <a:t>Replace Image Here</a:t>
            </a:r>
            <a:endParaRPr lang="id-ID" dirty="0"/>
          </a:p>
        </p:txBody>
      </p:sp>
    </p:spTree>
    <p:extLst>
      <p:ext uri="{BB962C8B-B14F-4D97-AF65-F5344CB8AC3E}">
        <p14:creationId xmlns:p14="http://schemas.microsoft.com/office/powerpoint/2010/main" val="1401463068"/>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2 Master Slide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8C5BF2E-986C-410E-AE4B-B61F06DD6891}"/>
              </a:ext>
            </a:extLst>
          </p:cNvPr>
          <p:cNvSpPr>
            <a:spLocks noGrp="1"/>
          </p:cNvSpPr>
          <p:nvPr>
            <p:ph type="pic" sz="quarter" idx="11" hasCustomPrompt="1"/>
          </p:nvPr>
        </p:nvSpPr>
        <p:spPr>
          <a:xfrm>
            <a:off x="6096000" y="855407"/>
            <a:ext cx="5019368" cy="2573594"/>
          </a:xfrm>
          <a:custGeom>
            <a:avLst/>
            <a:gdLst>
              <a:gd name="connsiteX0" fmla="*/ 0 w 5019368"/>
              <a:gd name="connsiteY0" fmla="*/ 0 h 2573594"/>
              <a:gd name="connsiteX1" fmla="*/ 5019368 w 5019368"/>
              <a:gd name="connsiteY1" fmla="*/ 0 h 2573594"/>
              <a:gd name="connsiteX2" fmla="*/ 5019368 w 5019368"/>
              <a:gd name="connsiteY2" fmla="*/ 2573594 h 2573594"/>
              <a:gd name="connsiteX3" fmla="*/ 0 w 5019368"/>
              <a:gd name="connsiteY3" fmla="*/ 2573594 h 2573594"/>
            </a:gdLst>
            <a:ahLst/>
            <a:cxnLst>
              <a:cxn ang="0">
                <a:pos x="connsiteX0" y="connsiteY0"/>
              </a:cxn>
              <a:cxn ang="0">
                <a:pos x="connsiteX1" y="connsiteY1"/>
              </a:cxn>
              <a:cxn ang="0">
                <a:pos x="connsiteX2" y="connsiteY2"/>
              </a:cxn>
              <a:cxn ang="0">
                <a:pos x="connsiteX3" y="connsiteY3"/>
              </a:cxn>
            </a:cxnLst>
            <a:rect l="l" t="t" r="r" b="b"/>
            <a:pathLst>
              <a:path w="5019368" h="2573594">
                <a:moveTo>
                  <a:pt x="0" y="0"/>
                </a:moveTo>
                <a:lnTo>
                  <a:pt x="5019368" y="0"/>
                </a:lnTo>
                <a:lnTo>
                  <a:pt x="5019368" y="2573594"/>
                </a:lnTo>
                <a:lnTo>
                  <a:pt x="0" y="2573594"/>
                </a:lnTo>
                <a:close/>
              </a:path>
            </a:pathLst>
          </a:custGeom>
          <a:pattFill prst="pct20">
            <a:fgClr>
              <a:schemeClr val="accent1"/>
            </a:fgClr>
            <a:bgClr>
              <a:schemeClr val="bg1"/>
            </a:bgClr>
          </a:pattFill>
        </p:spPr>
        <p:txBody>
          <a:bodyPr wrap="square" anchor="ctr">
            <a:noAutofit/>
          </a:bodyPr>
          <a:lstStyle>
            <a:lvl1pPr marL="0" indent="0" algn="ctr">
              <a:buNone/>
              <a:defRPr/>
            </a:lvl1pPr>
          </a:lstStyle>
          <a:p>
            <a:r>
              <a:rPr lang="en-US" dirty="0"/>
              <a:t>Replace Image Here</a:t>
            </a:r>
            <a:endParaRPr lang="id-ID" dirty="0"/>
          </a:p>
        </p:txBody>
      </p:sp>
      <p:sp>
        <p:nvSpPr>
          <p:cNvPr id="7" name="Picture Placeholder 6">
            <a:extLst>
              <a:ext uri="{FF2B5EF4-FFF2-40B4-BE49-F238E27FC236}">
                <a16:creationId xmlns:a16="http://schemas.microsoft.com/office/drawing/2014/main" id="{34817F53-15F7-483B-BDE1-780DA4BBD169}"/>
              </a:ext>
            </a:extLst>
          </p:cNvPr>
          <p:cNvSpPr>
            <a:spLocks noGrp="1"/>
          </p:cNvSpPr>
          <p:nvPr>
            <p:ph type="pic" sz="quarter" idx="12" hasCustomPrompt="1"/>
          </p:nvPr>
        </p:nvSpPr>
        <p:spPr>
          <a:xfrm>
            <a:off x="6096000" y="3737360"/>
            <a:ext cx="5019368" cy="2573594"/>
          </a:xfrm>
          <a:custGeom>
            <a:avLst/>
            <a:gdLst>
              <a:gd name="connsiteX0" fmla="*/ 0 w 5019368"/>
              <a:gd name="connsiteY0" fmla="*/ 0 h 2573594"/>
              <a:gd name="connsiteX1" fmla="*/ 5019368 w 5019368"/>
              <a:gd name="connsiteY1" fmla="*/ 0 h 2573594"/>
              <a:gd name="connsiteX2" fmla="*/ 5019368 w 5019368"/>
              <a:gd name="connsiteY2" fmla="*/ 2573594 h 2573594"/>
              <a:gd name="connsiteX3" fmla="*/ 0 w 5019368"/>
              <a:gd name="connsiteY3" fmla="*/ 2573594 h 2573594"/>
            </a:gdLst>
            <a:ahLst/>
            <a:cxnLst>
              <a:cxn ang="0">
                <a:pos x="connsiteX0" y="connsiteY0"/>
              </a:cxn>
              <a:cxn ang="0">
                <a:pos x="connsiteX1" y="connsiteY1"/>
              </a:cxn>
              <a:cxn ang="0">
                <a:pos x="connsiteX2" y="connsiteY2"/>
              </a:cxn>
              <a:cxn ang="0">
                <a:pos x="connsiteX3" y="connsiteY3"/>
              </a:cxn>
            </a:cxnLst>
            <a:rect l="l" t="t" r="r" b="b"/>
            <a:pathLst>
              <a:path w="5019368" h="2573594">
                <a:moveTo>
                  <a:pt x="0" y="0"/>
                </a:moveTo>
                <a:lnTo>
                  <a:pt x="5019368" y="0"/>
                </a:lnTo>
                <a:lnTo>
                  <a:pt x="5019368" y="2573594"/>
                </a:lnTo>
                <a:lnTo>
                  <a:pt x="0" y="2573594"/>
                </a:lnTo>
                <a:close/>
              </a:path>
            </a:pathLst>
          </a:custGeom>
          <a:pattFill prst="pct20">
            <a:fgClr>
              <a:schemeClr val="accent1"/>
            </a:fgClr>
            <a:bgClr>
              <a:schemeClr val="bg1"/>
            </a:bgClr>
          </a:pattFill>
        </p:spPr>
        <p:txBody>
          <a:bodyPr wrap="square" anchor="ctr">
            <a:noAutofit/>
          </a:bodyPr>
          <a:lstStyle>
            <a:lvl1pPr marL="0" indent="0" algn="ctr">
              <a:buNone/>
              <a:defRPr/>
            </a:lvl1pPr>
          </a:lstStyle>
          <a:p>
            <a:r>
              <a:rPr lang="en-US" dirty="0"/>
              <a:t>Replace Image Here</a:t>
            </a:r>
            <a:endParaRPr lang="id-ID" dirty="0"/>
          </a:p>
        </p:txBody>
      </p:sp>
    </p:spTree>
    <p:extLst>
      <p:ext uri="{BB962C8B-B14F-4D97-AF65-F5344CB8AC3E}">
        <p14:creationId xmlns:p14="http://schemas.microsoft.com/office/powerpoint/2010/main" val="2512876189"/>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3 Master Slide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F605BEA-DA9A-4A50-AF28-09152402E729}"/>
              </a:ext>
            </a:extLst>
          </p:cNvPr>
          <p:cNvSpPr>
            <a:spLocks noGrp="1"/>
          </p:cNvSpPr>
          <p:nvPr>
            <p:ph type="pic" sz="quarter" idx="10" hasCustomPrompt="1"/>
          </p:nvPr>
        </p:nvSpPr>
        <p:spPr>
          <a:xfrm>
            <a:off x="0" y="0"/>
            <a:ext cx="5214938" cy="6858000"/>
          </a:xfrm>
          <a:custGeom>
            <a:avLst/>
            <a:gdLst>
              <a:gd name="connsiteX0" fmla="*/ 0 w 5214938"/>
              <a:gd name="connsiteY0" fmla="*/ 0 h 6858000"/>
              <a:gd name="connsiteX1" fmla="*/ 5214938 w 5214938"/>
              <a:gd name="connsiteY1" fmla="*/ 0 h 6858000"/>
              <a:gd name="connsiteX2" fmla="*/ 5214938 w 5214938"/>
              <a:gd name="connsiteY2" fmla="*/ 6858000 h 6858000"/>
              <a:gd name="connsiteX3" fmla="*/ 0 w 521493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214938" h="6858000">
                <a:moveTo>
                  <a:pt x="0" y="0"/>
                </a:moveTo>
                <a:lnTo>
                  <a:pt x="5214938" y="0"/>
                </a:lnTo>
                <a:lnTo>
                  <a:pt x="5214938" y="6858000"/>
                </a:lnTo>
                <a:lnTo>
                  <a:pt x="0" y="6858000"/>
                </a:lnTo>
                <a:close/>
              </a:path>
            </a:pathLst>
          </a:custGeom>
          <a:pattFill prst="pct20">
            <a:fgClr>
              <a:schemeClr val="accent1"/>
            </a:fgClr>
            <a:bgClr>
              <a:schemeClr val="bg1"/>
            </a:bgClr>
          </a:pattFill>
        </p:spPr>
        <p:txBody>
          <a:bodyPr wrap="square" anchor="ctr">
            <a:noAutofit/>
          </a:bodyPr>
          <a:lstStyle>
            <a:lvl1pPr marL="0" indent="0" algn="ctr">
              <a:buNone/>
              <a:defRPr/>
            </a:lvl1pPr>
          </a:lstStyle>
          <a:p>
            <a:r>
              <a:rPr lang="en-US" dirty="0"/>
              <a:t>Replace Image Here</a:t>
            </a:r>
            <a:endParaRPr lang="id-ID" dirty="0"/>
          </a:p>
        </p:txBody>
      </p:sp>
    </p:spTree>
    <p:extLst>
      <p:ext uri="{BB962C8B-B14F-4D97-AF65-F5344CB8AC3E}">
        <p14:creationId xmlns:p14="http://schemas.microsoft.com/office/powerpoint/2010/main" val="569224829"/>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876B59-34D9-463E-A767-2BE253F570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6B71793A-7A51-45BF-A058-466F446004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BC2B553E-47B8-45EB-A149-A9A229117E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8AA3F-5666-4D1A-A456-9B281B48EA9D}" type="datetimeFigureOut">
              <a:rPr lang="id-ID" smtClean="0"/>
              <a:t>12/11/2020</a:t>
            </a:fld>
            <a:endParaRPr lang="id-ID"/>
          </a:p>
        </p:txBody>
      </p:sp>
      <p:sp>
        <p:nvSpPr>
          <p:cNvPr id="5" name="Footer Placeholder 4">
            <a:extLst>
              <a:ext uri="{FF2B5EF4-FFF2-40B4-BE49-F238E27FC236}">
                <a16:creationId xmlns:a16="http://schemas.microsoft.com/office/drawing/2014/main" id="{3D1E2A64-7773-4832-816E-11664CABC6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7ABD1D04-5293-4E07-BEF3-BD1D536BF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00BD6-0024-4AD0-8548-8C6895FC8C5F}" type="slidenum">
              <a:rPr lang="id-ID" smtClean="0"/>
              <a:t>‹#›</a:t>
            </a:fld>
            <a:endParaRPr lang="id-ID"/>
          </a:p>
        </p:txBody>
      </p:sp>
    </p:spTree>
    <p:extLst>
      <p:ext uri="{BB962C8B-B14F-4D97-AF65-F5344CB8AC3E}">
        <p14:creationId xmlns:p14="http://schemas.microsoft.com/office/powerpoint/2010/main" val="163356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60" r:id="rId4"/>
    <p:sldLayoutId id="2147483661" r:id="rId5"/>
  </p:sldLayoutIdLst>
  <p:transition spd="slow">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hyperlink" Target="https://www.domcop.com/" TargetMode="External"/><Relationship Id="rId4" Type="http://schemas.openxmlformats.org/officeDocument/2006/relationships/hyperlink" Target="http://expireddomains.net/"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8" Type="http://schemas.openxmlformats.org/officeDocument/2006/relationships/hyperlink" Target="https://www.youtube.com/watch?v=3gBJOJb8Oi0" TargetMode="External"/><Relationship Id="rId3" Type="http://schemas.openxmlformats.org/officeDocument/2006/relationships/image" Target="../media/image3.png"/><Relationship Id="rId7" Type="http://schemas.openxmlformats.org/officeDocument/2006/relationships/hyperlink" Target="https://blog.cobaltstrike.com/2014/09/09/infrastructure-for-ongoing-red-team-operations/" TargetMode="External"/><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hyperlink" Target="https://blog.cobaltstrike.com/2013/02/12/a-vision-for-distributed-red-team-operations/" TargetMode="External"/><Relationship Id="rId11" Type="http://schemas.openxmlformats.org/officeDocument/2006/relationships/hyperlink" Target="https://www.blackhillsinfosec.com/build-c2-infrastructure-digital-ocean-part-1/" TargetMode="External"/><Relationship Id="rId5" Type="http://schemas.openxmlformats.org/officeDocument/2006/relationships/hyperlink" Target="https://github.com/bluscreenofjeff/Red-Team-Infrastructure-Wiki" TargetMode="External"/><Relationship Id="rId10" Type="http://schemas.openxmlformats.org/officeDocument/2006/relationships/hyperlink" Target="https://cybersyndicates.com/2016/11/top-red-team-tips/" TargetMode="External"/><Relationship Id="rId4" Type="http://schemas.openxmlformats.org/officeDocument/2006/relationships/hyperlink" Target="https://awesomeopensource.com/project/bluscreenofjeff/Red-Team-Infrastructure-Wiki#domain-fronting" TargetMode="External"/><Relationship Id="rId9" Type="http://schemas.openxmlformats.org/officeDocument/2006/relationships/hyperlink" Target="https://blog.cobaltstrike.com/2014/01/14/cloud-based-redirectors-for-distributed-hacking/"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665BF4E-9B0F-AD42-BBFB-E1E368DD0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ight Triangle 11">
            <a:extLst>
              <a:ext uri="{FF2B5EF4-FFF2-40B4-BE49-F238E27FC236}">
                <a16:creationId xmlns:a16="http://schemas.microsoft.com/office/drawing/2014/main" id="{A95FF4EB-F8C4-4677-ADA7-3FCDC8576D84}"/>
              </a:ext>
            </a:extLst>
          </p:cNvPr>
          <p:cNvSpPr/>
          <p:nvPr/>
        </p:nvSpPr>
        <p:spPr>
          <a:xfrm rot="10800000">
            <a:off x="7670357" y="2092931"/>
            <a:ext cx="679144" cy="679144"/>
          </a:xfrm>
          <a:prstGeom prst="r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9">
            <a:extLst>
              <a:ext uri="{FF2B5EF4-FFF2-40B4-BE49-F238E27FC236}">
                <a16:creationId xmlns:a16="http://schemas.microsoft.com/office/drawing/2014/main" id="{C97E3D40-4A13-448D-9D53-2FD20223C9D6}"/>
              </a:ext>
            </a:extLst>
          </p:cNvPr>
          <p:cNvSpPr txBox="1"/>
          <p:nvPr/>
        </p:nvSpPr>
        <p:spPr>
          <a:xfrm>
            <a:off x="521599" y="735980"/>
            <a:ext cx="8757162" cy="353943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altLang="zh-CN" sz="7200" b="1" i="0" dirty="0">
                <a:effectLst/>
                <a:latin typeface="helvetica" panose="020B0604020202020204" pitchFamily="34" charset="0"/>
              </a:rPr>
              <a:t>Red </a:t>
            </a:r>
            <a:r>
              <a:rPr lang="en-US" altLang="zh-CN" sz="7200" b="1" i="0" dirty="0">
                <a:solidFill>
                  <a:srgbClr val="FF0000"/>
                </a:solidFill>
                <a:effectLst/>
                <a:latin typeface="helvetica" panose="020B0604020202020204" pitchFamily="34" charset="0"/>
              </a:rPr>
              <a:t>Team </a:t>
            </a:r>
          </a:p>
          <a:p>
            <a:pPr algn="ctr"/>
            <a:r>
              <a:rPr lang="en-US" altLang="zh-CN" sz="6000" b="1" i="0" dirty="0" err="1">
                <a:effectLst/>
                <a:latin typeface="helvetica" panose="020B0604020202020204" pitchFamily="34" charset="0"/>
              </a:rPr>
              <a:t>Infrastructure</a:t>
            </a:r>
            <a:r>
              <a:rPr lang="en-US" altLang="zh-CN" sz="8000" b="1" i="0" dirty="0" err="1">
                <a:solidFill>
                  <a:srgbClr val="FF0000"/>
                </a:solidFill>
                <a:effectLst/>
                <a:latin typeface="helvetica" panose="020B0604020202020204" pitchFamily="34" charset="0"/>
              </a:rPr>
              <a:t>Tips</a:t>
            </a:r>
            <a:endParaRPr lang="zh-CN" altLang="en-US" sz="6000" b="1" dirty="0">
              <a:solidFill>
                <a:srgbClr val="FF0000"/>
              </a:solidFill>
            </a:endParaRPr>
          </a:p>
          <a:p>
            <a:endParaRPr lang="id-ID" sz="7200" b="1" spc="300" dirty="0">
              <a:solidFill>
                <a:schemeClr val="bg1"/>
              </a:solidFill>
              <a:latin typeface="宋体" panose="02010600030101010101" pitchFamily="2" charset="-122"/>
              <a:ea typeface="宋体" panose="02010600030101010101" pitchFamily="2" charset="-122"/>
              <a:cs typeface="Poppins" panose="00000500000000000000" pitchFamily="2" charset="0"/>
            </a:endParaRPr>
          </a:p>
        </p:txBody>
      </p:sp>
      <p:sp>
        <p:nvSpPr>
          <p:cNvPr id="8" name="TextBox 10">
            <a:extLst>
              <a:ext uri="{FF2B5EF4-FFF2-40B4-BE49-F238E27FC236}">
                <a16:creationId xmlns:a16="http://schemas.microsoft.com/office/drawing/2014/main" id="{B780F918-BC33-48A2-8811-692C7730FD1F}"/>
              </a:ext>
            </a:extLst>
          </p:cNvPr>
          <p:cNvSpPr txBox="1"/>
          <p:nvPr/>
        </p:nvSpPr>
        <p:spPr>
          <a:xfrm>
            <a:off x="1304494" y="3458488"/>
            <a:ext cx="9853683"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zh-CN" altLang="en-US" sz="2400" b="1" spc="600" dirty="0">
                <a:solidFill>
                  <a:schemeClr val="bg1"/>
                </a:solidFill>
                <a:latin typeface="宋体" panose="02010600030101010101" pitchFamily="2" charset="-122"/>
                <a:ea typeface="宋体" panose="02010600030101010101" pitchFamily="2" charset="-122"/>
              </a:rPr>
              <a:t>红队基础设施的一些探讨</a:t>
            </a:r>
            <a:endParaRPr lang="id-ID" sz="2400" b="1" spc="600" dirty="0">
              <a:solidFill>
                <a:schemeClr val="bg1"/>
              </a:solidFill>
              <a:latin typeface="宋体" panose="02010600030101010101" pitchFamily="2" charset="-122"/>
              <a:ea typeface="宋体" panose="02010600030101010101" pitchFamily="2" charset="-122"/>
            </a:endParaRPr>
          </a:p>
        </p:txBody>
      </p:sp>
      <p:sp>
        <p:nvSpPr>
          <p:cNvPr id="9" name="TextBox 10">
            <a:extLst>
              <a:ext uri="{FF2B5EF4-FFF2-40B4-BE49-F238E27FC236}">
                <a16:creationId xmlns:a16="http://schemas.microsoft.com/office/drawing/2014/main" id="{B780F918-BC33-48A2-8811-692C7730FD1F}"/>
              </a:ext>
            </a:extLst>
          </p:cNvPr>
          <p:cNvSpPr txBox="1"/>
          <p:nvPr/>
        </p:nvSpPr>
        <p:spPr>
          <a:xfrm>
            <a:off x="1304494" y="4167689"/>
            <a:ext cx="9853683" cy="707886"/>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spc="600" dirty="0">
                <a:solidFill>
                  <a:schemeClr val="bg1">
                    <a:lumMod val="50000"/>
                  </a:schemeClr>
                </a:solidFill>
                <a:latin typeface="宋体" panose="02010600030101010101" pitchFamily="2" charset="-122"/>
                <a:ea typeface="宋体" panose="02010600030101010101" pitchFamily="2" charset="-122"/>
              </a:rPr>
              <a:t>D</a:t>
            </a:r>
            <a:r>
              <a:rPr lang="en-US" altLang="zh-CN" sz="2000" spc="600" dirty="0">
                <a:solidFill>
                  <a:schemeClr val="bg1">
                    <a:lumMod val="50000"/>
                  </a:schemeClr>
                </a:solidFill>
                <a:latin typeface="宋体" panose="02010600030101010101" pitchFamily="2" charset="-122"/>
                <a:ea typeface="宋体" panose="02010600030101010101" pitchFamily="2" charset="-122"/>
              </a:rPr>
              <a:t>ate</a:t>
            </a:r>
            <a:r>
              <a:rPr lang="zh-CN" altLang="en-US" sz="2000" spc="600" dirty="0">
                <a:solidFill>
                  <a:schemeClr val="bg1">
                    <a:lumMod val="50000"/>
                  </a:schemeClr>
                </a:solidFill>
                <a:latin typeface="宋体" panose="02010600030101010101" pitchFamily="2" charset="-122"/>
                <a:ea typeface="宋体" panose="02010600030101010101" pitchFamily="2" charset="-122"/>
              </a:rPr>
              <a:t>：</a:t>
            </a:r>
            <a:r>
              <a:rPr lang="en-US" sz="2000" spc="600" dirty="0">
                <a:solidFill>
                  <a:schemeClr val="bg1">
                    <a:lumMod val="50000"/>
                  </a:schemeClr>
                </a:solidFill>
                <a:latin typeface="宋体" panose="02010600030101010101" pitchFamily="2" charset="-122"/>
                <a:ea typeface="宋体" panose="02010600030101010101" pitchFamily="2" charset="-122"/>
              </a:rPr>
              <a:t>2020/11/14</a:t>
            </a:r>
          </a:p>
          <a:p>
            <a:r>
              <a:rPr lang="en-US" sz="2000" spc="600" dirty="0">
                <a:solidFill>
                  <a:schemeClr val="bg1">
                    <a:lumMod val="50000"/>
                  </a:schemeClr>
                </a:solidFill>
                <a:latin typeface="宋体" panose="02010600030101010101" pitchFamily="2" charset="-122"/>
                <a:ea typeface="宋体" panose="02010600030101010101" pitchFamily="2" charset="-122"/>
              </a:rPr>
              <a:t>A</a:t>
            </a:r>
            <a:r>
              <a:rPr lang="en-US" altLang="zh-CN" sz="2000" spc="600" dirty="0">
                <a:solidFill>
                  <a:schemeClr val="bg1">
                    <a:lumMod val="50000"/>
                  </a:schemeClr>
                </a:solidFill>
                <a:latin typeface="宋体" panose="02010600030101010101" pitchFamily="2" charset="-122"/>
                <a:ea typeface="宋体" panose="02010600030101010101" pitchFamily="2" charset="-122"/>
              </a:rPr>
              <a:t>ddress</a:t>
            </a:r>
            <a:r>
              <a:rPr lang="zh-CN" altLang="en-US" sz="2000" spc="600" dirty="0">
                <a:solidFill>
                  <a:schemeClr val="bg1">
                    <a:lumMod val="50000"/>
                  </a:schemeClr>
                </a:solidFill>
                <a:latin typeface="宋体" panose="02010600030101010101" pitchFamily="2" charset="-122"/>
                <a:ea typeface="宋体" panose="02010600030101010101" pitchFamily="2" charset="-122"/>
              </a:rPr>
              <a:t>：</a:t>
            </a:r>
            <a:r>
              <a:rPr lang="en-US" altLang="zh-CN" sz="2000" spc="600" dirty="0">
                <a:solidFill>
                  <a:schemeClr val="bg1">
                    <a:lumMod val="50000"/>
                  </a:schemeClr>
                </a:solidFill>
                <a:latin typeface="宋体" panose="02010600030101010101" pitchFamily="2" charset="-122"/>
                <a:ea typeface="宋体" panose="02010600030101010101" pitchFamily="2" charset="-122"/>
              </a:rPr>
              <a:t>Shenzhen</a:t>
            </a:r>
            <a:endParaRPr lang="id-ID" sz="2000" spc="600" dirty="0">
              <a:solidFill>
                <a:schemeClr val="bg1">
                  <a:lumMod val="50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44324495"/>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16148" y="-172732"/>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en-US" altLang="zh-CN" sz="4400" b="1" dirty="0" err="1">
                <a:solidFill>
                  <a:schemeClr val="bg1"/>
                </a:solidFill>
                <a:latin typeface="微软雅黑" panose="020B0503020204020204" pitchFamily="34" charset="-122"/>
                <a:ea typeface="微软雅黑" panose="020B0503020204020204" pitchFamily="34" charset="-122"/>
              </a:rPr>
              <a:t>RedTeam</a:t>
            </a:r>
            <a:r>
              <a:rPr lang="zh-CN" altLang="en-US" sz="4400" b="1" dirty="0">
                <a:solidFill>
                  <a:schemeClr val="bg1"/>
                </a:solidFill>
                <a:latin typeface="微软雅黑" panose="020B0503020204020204" pitchFamily="34" charset="-122"/>
                <a:ea typeface="微软雅黑" panose="020B0503020204020204" pitchFamily="34" charset="-122"/>
              </a:rPr>
              <a:t>基础架构</a:t>
            </a:r>
          </a:p>
        </p:txBody>
      </p:sp>
      <p:sp>
        <p:nvSpPr>
          <p:cNvPr id="12" name="TextBox 29">
            <a:extLst>
              <a:ext uri="{FF2B5EF4-FFF2-40B4-BE49-F238E27FC236}">
                <a16:creationId xmlns:a16="http://schemas.microsoft.com/office/drawing/2014/main" id="{EFA5A833-2525-454D-AEE6-DE86B57E17CE}"/>
              </a:ext>
            </a:extLst>
          </p:cNvPr>
          <p:cNvSpPr txBox="1"/>
          <p:nvPr/>
        </p:nvSpPr>
        <p:spPr>
          <a:xfrm>
            <a:off x="1062278" y="1295269"/>
            <a:ext cx="10264324" cy="1511952"/>
          </a:xfrm>
          <a:prstGeom prst="rect">
            <a:avLst/>
          </a:prstGeom>
          <a:noFill/>
        </p:spPr>
        <p:txBody>
          <a:bodyPr wrap="square" rtlCol="0">
            <a:spAutoFit/>
          </a:bodyPr>
          <a:lstStyle/>
          <a:p>
            <a:pPr marL="0" indent="0" algn="ctr">
              <a:buNone/>
            </a:pPr>
            <a:endParaRPr lang="en-US" altLang="zh-CN" sz="2400" b="1" dirty="0">
              <a:solidFill>
                <a:schemeClr val="bg1"/>
              </a:solidFill>
            </a:endParaRPr>
          </a:p>
          <a:p>
            <a:pPr marL="0" indent="0" algn="ctr">
              <a:buNone/>
            </a:pPr>
            <a:r>
              <a:rPr lang="zh-CN" altLang="en-US" sz="2400" b="1" dirty="0">
                <a:solidFill>
                  <a:schemeClr val="bg1"/>
                </a:solidFill>
                <a:latin typeface="微软雅黑" panose="020B0503020204020204" pitchFamily="34" charset="-122"/>
                <a:ea typeface="微软雅黑" panose="020B0503020204020204" pitchFamily="34" charset="-122"/>
              </a:rPr>
              <a:t>一个典型的红队攻击基础设施</a:t>
            </a:r>
            <a:endParaRPr lang="en-US" altLang="zh-CN" sz="2400" b="1" dirty="0">
              <a:solidFill>
                <a:schemeClr val="bg1"/>
              </a:solidFill>
              <a:latin typeface="微软雅黑" panose="020B0503020204020204" pitchFamily="34" charset="-122"/>
              <a:ea typeface="微软雅黑" panose="020B0503020204020204" pitchFamily="34" charset="-122"/>
            </a:endParaRPr>
          </a:p>
          <a:p>
            <a:pPr marL="0" indent="0" algn="ctr">
              <a:buNone/>
            </a:pPr>
            <a:endParaRPr lang="en-US" altLang="zh-CN" sz="2400" b="1"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en-US" sz="1600" b="1" dirty="0">
              <a:solidFill>
                <a:schemeClr val="bg1"/>
              </a:solidFill>
              <a:latin typeface="宋体" panose="02010600030101010101" pitchFamily="2" charset="-122"/>
              <a:ea typeface="宋体" panose="02010600030101010101" pitchFamily="2" charset="-122"/>
            </a:endParaRP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内容占位符 3">
            <a:extLst>
              <a:ext uri="{FF2B5EF4-FFF2-40B4-BE49-F238E27FC236}">
                <a16:creationId xmlns:a16="http://schemas.microsoft.com/office/drawing/2014/main" id="{B88E91D5-2084-44FD-886A-A82E84CB60C4}"/>
              </a:ext>
            </a:extLst>
          </p:cNvPr>
          <p:cNvSpPr txBox="1">
            <a:spLocks/>
          </p:cNvSpPr>
          <p:nvPr/>
        </p:nvSpPr>
        <p:spPr>
          <a:xfrm>
            <a:off x="-7665" y="616262"/>
            <a:ext cx="12192000" cy="62677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r>
              <a:rPr lang="zh-CN" altLang="en-US" sz="2000" b="1" dirty="0">
                <a:solidFill>
                  <a:srgbClr val="000000"/>
                </a:solidFill>
                <a:latin typeface="微软雅黑" panose="020B0503020204020204" pitchFamily="34" charset="-122"/>
                <a:ea typeface="微软雅黑" panose="020B0503020204020204" pitchFamily="34" charset="-122"/>
              </a:rPr>
              <a:t>一个典型的红队攻击基础设施</a:t>
            </a:r>
            <a:endParaRPr lang="en-US" altLang="zh-CN" sz="2000" b="1"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14" name="立方体 13">
            <a:extLst>
              <a:ext uri="{FF2B5EF4-FFF2-40B4-BE49-F238E27FC236}">
                <a16:creationId xmlns:a16="http://schemas.microsoft.com/office/drawing/2014/main" id="{779AFFCF-FD0B-45BF-8B53-71AB2874A639}"/>
              </a:ext>
            </a:extLst>
          </p:cNvPr>
          <p:cNvSpPr/>
          <p:nvPr/>
        </p:nvSpPr>
        <p:spPr>
          <a:xfrm>
            <a:off x="322274" y="3866295"/>
            <a:ext cx="1480008" cy="82248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目标</a:t>
            </a:r>
          </a:p>
        </p:txBody>
      </p:sp>
      <p:sp>
        <p:nvSpPr>
          <p:cNvPr id="15" name="立方体 14">
            <a:extLst>
              <a:ext uri="{FF2B5EF4-FFF2-40B4-BE49-F238E27FC236}">
                <a16:creationId xmlns:a16="http://schemas.microsoft.com/office/drawing/2014/main" id="{F94F1307-029C-4369-9AFC-B0C98D1239F7}"/>
              </a:ext>
            </a:extLst>
          </p:cNvPr>
          <p:cNvSpPr/>
          <p:nvPr/>
        </p:nvSpPr>
        <p:spPr>
          <a:xfrm>
            <a:off x="9777358" y="5279923"/>
            <a:ext cx="1480008" cy="82248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C2 </a:t>
            </a:r>
            <a:r>
              <a:rPr lang="zh-CN" altLang="en-US" dirty="0"/>
              <a:t>服务器</a:t>
            </a:r>
          </a:p>
        </p:txBody>
      </p:sp>
      <p:sp>
        <p:nvSpPr>
          <p:cNvPr id="18" name="立方体 17">
            <a:extLst>
              <a:ext uri="{FF2B5EF4-FFF2-40B4-BE49-F238E27FC236}">
                <a16:creationId xmlns:a16="http://schemas.microsoft.com/office/drawing/2014/main" id="{E0E2E3BC-A124-4D09-9CE7-C901C4C5C261}"/>
              </a:ext>
            </a:extLst>
          </p:cNvPr>
          <p:cNvSpPr/>
          <p:nvPr/>
        </p:nvSpPr>
        <p:spPr>
          <a:xfrm>
            <a:off x="9742793" y="3866295"/>
            <a:ext cx="1480008" cy="82248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C2  </a:t>
            </a:r>
            <a:r>
              <a:rPr lang="zh-CN" altLang="en-US" dirty="0"/>
              <a:t>服务器</a:t>
            </a:r>
          </a:p>
        </p:txBody>
      </p:sp>
      <p:sp>
        <p:nvSpPr>
          <p:cNvPr id="19" name="立方体 18">
            <a:extLst>
              <a:ext uri="{FF2B5EF4-FFF2-40B4-BE49-F238E27FC236}">
                <a16:creationId xmlns:a16="http://schemas.microsoft.com/office/drawing/2014/main" id="{DC3FE3BA-4865-4371-8F1A-B9416CEE38CD}"/>
              </a:ext>
            </a:extLst>
          </p:cNvPr>
          <p:cNvSpPr/>
          <p:nvPr/>
        </p:nvSpPr>
        <p:spPr>
          <a:xfrm>
            <a:off x="9821350" y="2452667"/>
            <a:ext cx="1480008" cy="82248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C2 </a:t>
            </a:r>
            <a:r>
              <a:rPr lang="zh-CN" altLang="en-US" dirty="0"/>
              <a:t>服务器</a:t>
            </a:r>
            <a:endParaRPr lang="en-US" altLang="zh-CN" dirty="0"/>
          </a:p>
        </p:txBody>
      </p:sp>
      <p:sp>
        <p:nvSpPr>
          <p:cNvPr id="20" name="思想气泡: 云 19">
            <a:extLst>
              <a:ext uri="{FF2B5EF4-FFF2-40B4-BE49-F238E27FC236}">
                <a16:creationId xmlns:a16="http://schemas.microsoft.com/office/drawing/2014/main" id="{8E5CA3A6-6D80-4FB2-9D37-26D2C0BAC6C3}"/>
              </a:ext>
            </a:extLst>
          </p:cNvPr>
          <p:cNvSpPr/>
          <p:nvPr/>
        </p:nvSpPr>
        <p:spPr>
          <a:xfrm>
            <a:off x="3272864" y="3455051"/>
            <a:ext cx="1989055" cy="152567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互联网</a:t>
            </a:r>
          </a:p>
        </p:txBody>
      </p:sp>
      <p:sp>
        <p:nvSpPr>
          <p:cNvPr id="21" name="箭头: 右 20">
            <a:extLst>
              <a:ext uri="{FF2B5EF4-FFF2-40B4-BE49-F238E27FC236}">
                <a16:creationId xmlns:a16="http://schemas.microsoft.com/office/drawing/2014/main" id="{15F220E0-BA6C-447A-A3DB-D151892D9D93}"/>
              </a:ext>
            </a:extLst>
          </p:cNvPr>
          <p:cNvSpPr/>
          <p:nvPr/>
        </p:nvSpPr>
        <p:spPr>
          <a:xfrm>
            <a:off x="2004959" y="4042091"/>
            <a:ext cx="1065228" cy="4708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立方体 21">
            <a:extLst>
              <a:ext uri="{FF2B5EF4-FFF2-40B4-BE49-F238E27FC236}">
                <a16:creationId xmlns:a16="http://schemas.microsoft.com/office/drawing/2014/main" id="{52EA90BE-0031-429A-AEAA-8E6C16A998C1}"/>
              </a:ext>
            </a:extLst>
          </p:cNvPr>
          <p:cNvSpPr/>
          <p:nvPr/>
        </p:nvSpPr>
        <p:spPr>
          <a:xfrm>
            <a:off x="6350716" y="5265193"/>
            <a:ext cx="1480008" cy="82248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域</a:t>
            </a:r>
            <a:endParaRPr lang="en-US" altLang="zh-CN" dirty="0"/>
          </a:p>
        </p:txBody>
      </p:sp>
      <p:sp>
        <p:nvSpPr>
          <p:cNvPr id="23" name="立方体 22">
            <a:extLst>
              <a:ext uri="{FF2B5EF4-FFF2-40B4-BE49-F238E27FC236}">
                <a16:creationId xmlns:a16="http://schemas.microsoft.com/office/drawing/2014/main" id="{044C5B9D-38D5-4BE0-A202-1FF1DC1D4AE0}"/>
              </a:ext>
            </a:extLst>
          </p:cNvPr>
          <p:cNvSpPr/>
          <p:nvPr/>
        </p:nvSpPr>
        <p:spPr>
          <a:xfrm>
            <a:off x="6350716" y="3866295"/>
            <a:ext cx="1480008" cy="82248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域</a:t>
            </a:r>
            <a:endParaRPr lang="en-US" altLang="zh-CN" dirty="0"/>
          </a:p>
        </p:txBody>
      </p:sp>
      <p:sp>
        <p:nvSpPr>
          <p:cNvPr id="24" name="立方体 23">
            <a:extLst>
              <a:ext uri="{FF2B5EF4-FFF2-40B4-BE49-F238E27FC236}">
                <a16:creationId xmlns:a16="http://schemas.microsoft.com/office/drawing/2014/main" id="{0E8FF10E-92B5-46A4-A274-15659FF271AC}"/>
              </a:ext>
            </a:extLst>
          </p:cNvPr>
          <p:cNvSpPr/>
          <p:nvPr/>
        </p:nvSpPr>
        <p:spPr>
          <a:xfrm>
            <a:off x="6306488" y="2550667"/>
            <a:ext cx="1480008" cy="82248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域</a:t>
            </a:r>
            <a:endParaRPr lang="en-US" altLang="zh-CN" dirty="0"/>
          </a:p>
        </p:txBody>
      </p:sp>
      <p:cxnSp>
        <p:nvCxnSpPr>
          <p:cNvPr id="25" name="直接连接符 24">
            <a:extLst>
              <a:ext uri="{FF2B5EF4-FFF2-40B4-BE49-F238E27FC236}">
                <a16:creationId xmlns:a16="http://schemas.microsoft.com/office/drawing/2014/main" id="{D3A04B12-67AC-4804-A8F3-99AAA3B84DBC}"/>
              </a:ext>
            </a:extLst>
          </p:cNvPr>
          <p:cNvCxnSpPr>
            <a:cxnSpLocks/>
          </p:cNvCxnSpPr>
          <p:nvPr/>
        </p:nvCxnSpPr>
        <p:spPr>
          <a:xfrm flipV="1">
            <a:off x="4583189" y="3102645"/>
            <a:ext cx="1894788" cy="525892"/>
          </a:xfrm>
          <a:prstGeom prst="line">
            <a:avLst/>
          </a:prstGeom>
          <a:ln w="76200">
            <a:solidFill>
              <a:schemeClr val="accent1"/>
            </a:solidFill>
          </a:ln>
        </p:spPr>
        <p:style>
          <a:lnRef idx="3">
            <a:schemeClr val="accent6"/>
          </a:lnRef>
          <a:fillRef idx="0">
            <a:schemeClr val="accent6"/>
          </a:fillRef>
          <a:effectRef idx="2">
            <a:schemeClr val="accent6"/>
          </a:effectRef>
          <a:fontRef idx="minor">
            <a:schemeClr val="tx1"/>
          </a:fontRef>
        </p:style>
      </p:cxnSp>
      <p:cxnSp>
        <p:nvCxnSpPr>
          <p:cNvPr id="26" name="直接连接符 25">
            <a:extLst>
              <a:ext uri="{FF2B5EF4-FFF2-40B4-BE49-F238E27FC236}">
                <a16:creationId xmlns:a16="http://schemas.microsoft.com/office/drawing/2014/main" id="{38C40AAE-C55A-47B3-A776-2267F92B706B}"/>
              </a:ext>
            </a:extLst>
          </p:cNvPr>
          <p:cNvCxnSpPr/>
          <p:nvPr/>
        </p:nvCxnSpPr>
        <p:spPr>
          <a:xfrm>
            <a:off x="4734017" y="4217888"/>
            <a:ext cx="174396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0CEC365-C892-4526-9531-39FC49E2D7F6}"/>
              </a:ext>
            </a:extLst>
          </p:cNvPr>
          <p:cNvCxnSpPr/>
          <p:nvPr/>
        </p:nvCxnSpPr>
        <p:spPr>
          <a:xfrm>
            <a:off x="4583189" y="4688784"/>
            <a:ext cx="1894788" cy="100238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F12DC772-C525-4CAB-AF76-EFE72BAA7FCD}"/>
              </a:ext>
            </a:extLst>
          </p:cNvPr>
          <p:cNvCxnSpPr>
            <a:cxnSpLocks/>
          </p:cNvCxnSpPr>
          <p:nvPr/>
        </p:nvCxnSpPr>
        <p:spPr>
          <a:xfrm>
            <a:off x="7775734" y="2961912"/>
            <a:ext cx="2045616" cy="6522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E0029B80-548B-492E-B802-EDD51A5706CB}"/>
              </a:ext>
            </a:extLst>
          </p:cNvPr>
          <p:cNvCxnSpPr/>
          <p:nvPr/>
        </p:nvCxnSpPr>
        <p:spPr>
          <a:xfrm flipV="1">
            <a:off x="7830724" y="4277539"/>
            <a:ext cx="2022049" cy="5025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DDC53C9F-71D5-46D7-BDB5-DDA4EC2CEFC1}"/>
              </a:ext>
            </a:extLst>
          </p:cNvPr>
          <p:cNvCxnSpPr>
            <a:endCxn id="15" idx="2"/>
          </p:cNvCxnSpPr>
          <p:nvPr/>
        </p:nvCxnSpPr>
        <p:spPr>
          <a:xfrm>
            <a:off x="7775734" y="5761292"/>
            <a:ext cx="2001624" cy="32687"/>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B5E865D6-2E9A-4D11-8A4F-1097A1E1881A}"/>
              </a:ext>
            </a:extLst>
          </p:cNvPr>
          <p:cNvSpPr txBox="1"/>
          <p:nvPr/>
        </p:nvSpPr>
        <p:spPr>
          <a:xfrm>
            <a:off x="8344249" y="2584638"/>
            <a:ext cx="1188248" cy="400110"/>
          </a:xfrm>
          <a:prstGeom prst="rect">
            <a:avLst/>
          </a:prstGeom>
          <a:noFill/>
        </p:spPr>
        <p:txBody>
          <a:bodyPr wrap="square" rtlCol="0">
            <a:spAutoFit/>
          </a:bodyPr>
          <a:lstStyle/>
          <a:p>
            <a:r>
              <a:rPr lang="zh-CN" altLang="en-US" sz="2000" b="1" dirty="0"/>
              <a:t>重定向</a:t>
            </a:r>
          </a:p>
        </p:txBody>
      </p:sp>
      <p:sp>
        <p:nvSpPr>
          <p:cNvPr id="32" name="文本框 31">
            <a:extLst>
              <a:ext uri="{FF2B5EF4-FFF2-40B4-BE49-F238E27FC236}">
                <a16:creationId xmlns:a16="http://schemas.microsoft.com/office/drawing/2014/main" id="{D9835EC7-D0DE-4702-90AC-92057FF1C352}"/>
              </a:ext>
            </a:extLst>
          </p:cNvPr>
          <p:cNvSpPr txBox="1"/>
          <p:nvPr/>
        </p:nvSpPr>
        <p:spPr>
          <a:xfrm>
            <a:off x="8415501" y="3857872"/>
            <a:ext cx="1188248" cy="400110"/>
          </a:xfrm>
          <a:prstGeom prst="rect">
            <a:avLst/>
          </a:prstGeom>
          <a:noFill/>
        </p:spPr>
        <p:txBody>
          <a:bodyPr wrap="square" rtlCol="0">
            <a:spAutoFit/>
          </a:bodyPr>
          <a:lstStyle/>
          <a:p>
            <a:r>
              <a:rPr lang="zh-CN" altLang="en-US" sz="2000" b="1" dirty="0"/>
              <a:t>重定向</a:t>
            </a:r>
          </a:p>
        </p:txBody>
      </p:sp>
      <p:sp>
        <p:nvSpPr>
          <p:cNvPr id="33" name="文本框 32">
            <a:extLst>
              <a:ext uri="{FF2B5EF4-FFF2-40B4-BE49-F238E27FC236}">
                <a16:creationId xmlns:a16="http://schemas.microsoft.com/office/drawing/2014/main" id="{039BCBBB-1D4B-4035-9389-4AFDDF3E8AB1}"/>
              </a:ext>
            </a:extLst>
          </p:cNvPr>
          <p:cNvSpPr txBox="1"/>
          <p:nvPr/>
        </p:nvSpPr>
        <p:spPr>
          <a:xfrm>
            <a:off x="8415501" y="5393869"/>
            <a:ext cx="1188248" cy="400110"/>
          </a:xfrm>
          <a:prstGeom prst="rect">
            <a:avLst/>
          </a:prstGeom>
          <a:noFill/>
        </p:spPr>
        <p:txBody>
          <a:bodyPr wrap="square" rtlCol="0">
            <a:spAutoFit/>
          </a:bodyPr>
          <a:lstStyle/>
          <a:p>
            <a:r>
              <a:rPr lang="zh-CN" altLang="en-US" sz="2000" b="1" dirty="0"/>
              <a:t>重定向</a:t>
            </a:r>
          </a:p>
        </p:txBody>
      </p:sp>
    </p:spTree>
    <p:extLst>
      <p:ext uri="{BB962C8B-B14F-4D97-AF65-F5344CB8AC3E}">
        <p14:creationId xmlns:p14="http://schemas.microsoft.com/office/powerpoint/2010/main" val="1412301325"/>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16148" y="-172732"/>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en-US" altLang="zh-CN" sz="4400" b="1" dirty="0" err="1">
                <a:solidFill>
                  <a:schemeClr val="bg1"/>
                </a:solidFill>
                <a:latin typeface="微软雅黑" panose="020B0503020204020204" pitchFamily="34" charset="-122"/>
                <a:ea typeface="微软雅黑" panose="020B0503020204020204" pitchFamily="34" charset="-122"/>
              </a:rPr>
              <a:t>RedTeam</a:t>
            </a:r>
            <a:r>
              <a:rPr lang="zh-CN" altLang="en-US" sz="4400" b="1" dirty="0">
                <a:solidFill>
                  <a:schemeClr val="bg1"/>
                </a:solidFill>
                <a:latin typeface="微软雅黑" panose="020B0503020204020204" pitchFamily="34" charset="-122"/>
                <a:ea typeface="微软雅黑" panose="020B0503020204020204" pitchFamily="34" charset="-122"/>
              </a:rPr>
              <a:t>基础架构</a:t>
            </a:r>
          </a:p>
        </p:txBody>
      </p:sp>
      <p:sp>
        <p:nvSpPr>
          <p:cNvPr id="12" name="TextBox 29">
            <a:extLst>
              <a:ext uri="{FF2B5EF4-FFF2-40B4-BE49-F238E27FC236}">
                <a16:creationId xmlns:a16="http://schemas.microsoft.com/office/drawing/2014/main" id="{EFA5A833-2525-454D-AEE6-DE86B57E17CE}"/>
              </a:ext>
            </a:extLst>
          </p:cNvPr>
          <p:cNvSpPr txBox="1"/>
          <p:nvPr/>
        </p:nvSpPr>
        <p:spPr>
          <a:xfrm>
            <a:off x="1091853" y="1681023"/>
            <a:ext cx="10264324" cy="3028201"/>
          </a:xfrm>
          <a:prstGeom prst="rect">
            <a:avLst/>
          </a:prstGeom>
          <a:noFill/>
        </p:spPr>
        <p:txBody>
          <a:bodyPr wrap="square" rtlCol="0">
            <a:spAutoFit/>
          </a:bodyPr>
          <a:lstStyle/>
          <a:p>
            <a:pPr marL="0" indent="0" algn="ctr">
              <a:buNone/>
            </a:pPr>
            <a:r>
              <a:rPr lang="zh-CN" altLang="en-US" sz="2800" dirty="0">
                <a:solidFill>
                  <a:schemeClr val="bg1"/>
                </a:solidFill>
                <a:latin typeface="微软雅黑" panose="020B0503020204020204" pitchFamily="34" charset="-122"/>
                <a:ea typeface="微软雅黑" panose="020B0503020204020204" pitchFamily="34" charset="-122"/>
              </a:rPr>
              <a:t>上面的基础设施很常见。</a:t>
            </a:r>
            <a:endParaRPr lang="en-US" altLang="zh-CN" sz="2800"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800" dirty="0">
                <a:solidFill>
                  <a:schemeClr val="bg1"/>
                </a:solidFill>
                <a:latin typeface="微软雅黑" panose="020B0503020204020204" pitchFamily="34" charset="-122"/>
                <a:ea typeface="微软雅黑" panose="020B0503020204020204" pitchFamily="34" charset="-122"/>
              </a:rPr>
              <a:t>缺点有很明显</a:t>
            </a:r>
            <a:endParaRPr lang="en-US" altLang="zh-CN" sz="2800" dirty="0">
              <a:solidFill>
                <a:schemeClr val="bg1"/>
              </a:solidFill>
              <a:latin typeface="微软雅黑" panose="020B0503020204020204" pitchFamily="34" charset="-122"/>
              <a:ea typeface="微软雅黑" panose="020B0503020204020204" pitchFamily="34" charset="-122"/>
            </a:endParaRPr>
          </a:p>
          <a:p>
            <a:pPr marL="0" indent="0" algn="ctr">
              <a:buNone/>
            </a:pPr>
            <a:endParaRPr lang="en-US" altLang="zh-CN" sz="2800"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400" b="1" i="0" dirty="0">
                <a:solidFill>
                  <a:schemeClr val="bg1"/>
                </a:solidFill>
                <a:effectLst/>
                <a:latin typeface="Helvetica Neue"/>
              </a:rPr>
              <a:t>缺点：功能未分离、回连日志多、灵活性较低</a:t>
            </a:r>
            <a:endParaRPr lang="en-US" altLang="zh-CN" sz="2400" b="1" i="0" dirty="0">
              <a:solidFill>
                <a:schemeClr val="bg1"/>
              </a:solidFill>
              <a:effectLst/>
              <a:latin typeface="Helvetica Neue"/>
            </a:endParaRPr>
          </a:p>
          <a:p>
            <a:pPr marL="0" indent="0" algn="ctr">
              <a:buNone/>
            </a:pPr>
            <a:r>
              <a:rPr lang="zh-CN" altLang="en-US" sz="2400" b="1" dirty="0">
                <a:solidFill>
                  <a:schemeClr val="bg1"/>
                </a:solidFill>
                <a:latin typeface="Helvetica Neue"/>
              </a:rPr>
              <a:t>也没有任何的措施来防止蓝队的反制</a:t>
            </a:r>
            <a:endParaRPr lang="en-US" altLang="zh-CN" sz="2400" b="1" dirty="0">
              <a:solidFill>
                <a:schemeClr val="bg1"/>
              </a:solidFill>
              <a:latin typeface="Helvetica Neue"/>
            </a:endParaRPr>
          </a:p>
          <a:p>
            <a:pPr marL="0" indent="0" algn="ctr">
              <a:buNone/>
            </a:pPr>
            <a:endParaRPr lang="en-US" altLang="zh-CN" sz="2800"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800" dirty="0">
                <a:solidFill>
                  <a:schemeClr val="bg1"/>
                </a:solidFill>
                <a:latin typeface="微软雅黑" panose="020B0503020204020204" pitchFamily="34" charset="-122"/>
                <a:ea typeface="微软雅黑" panose="020B0503020204020204" pitchFamily="34" charset="-122"/>
              </a:rPr>
              <a:t>那么。。。。</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888468576"/>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16148" y="-172732"/>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zh-CN" altLang="en-US" sz="4400" b="1" dirty="0">
                <a:solidFill>
                  <a:schemeClr val="bg1"/>
                </a:solidFill>
                <a:latin typeface="微软雅黑" panose="020B0503020204020204" pitchFamily="34" charset="-122"/>
                <a:ea typeface="微软雅黑" panose="020B0503020204020204" pitchFamily="34" charset="-122"/>
              </a:rPr>
              <a:t>红队基础架构</a:t>
            </a:r>
          </a:p>
        </p:txBody>
      </p:sp>
      <p:sp>
        <p:nvSpPr>
          <p:cNvPr id="12" name="TextBox 29">
            <a:extLst>
              <a:ext uri="{FF2B5EF4-FFF2-40B4-BE49-F238E27FC236}">
                <a16:creationId xmlns:a16="http://schemas.microsoft.com/office/drawing/2014/main" id="{EFA5A833-2525-454D-AEE6-DE86B57E17CE}"/>
              </a:ext>
            </a:extLst>
          </p:cNvPr>
          <p:cNvSpPr txBox="1"/>
          <p:nvPr/>
        </p:nvSpPr>
        <p:spPr>
          <a:xfrm>
            <a:off x="317969" y="1681023"/>
            <a:ext cx="11527286" cy="4154984"/>
          </a:xfrm>
          <a:prstGeom prst="rect">
            <a:avLst/>
          </a:prstGeom>
          <a:noFill/>
        </p:spPr>
        <p:txBody>
          <a:bodyPr wrap="square" rtlCol="0">
            <a:spAutoFit/>
          </a:bodyPr>
          <a:lstStyle/>
          <a:p>
            <a:pPr marL="0" indent="0" algn="ctr">
              <a:buNone/>
            </a:pPr>
            <a:r>
              <a:rPr lang="zh-CN" altLang="en-US" sz="2400" i="0" dirty="0">
                <a:solidFill>
                  <a:schemeClr val="bg1"/>
                </a:solidFill>
                <a:effectLst/>
                <a:latin typeface="-apple-system"/>
              </a:rPr>
              <a:t>当我们需要长期（数周，数月，数年）的红队基础架构时，</a:t>
            </a:r>
            <a:endParaRPr lang="en-US" altLang="zh-CN" sz="2400" i="0" dirty="0">
              <a:solidFill>
                <a:schemeClr val="bg1"/>
              </a:solidFill>
              <a:effectLst/>
              <a:latin typeface="-apple-system"/>
            </a:endParaRPr>
          </a:p>
          <a:p>
            <a:pPr marL="0" indent="0" algn="ctr">
              <a:buNone/>
            </a:pPr>
            <a:r>
              <a:rPr lang="zh-CN" altLang="en-US" sz="2400" i="0" dirty="0">
                <a:solidFill>
                  <a:schemeClr val="bg1"/>
                </a:solidFill>
                <a:effectLst/>
                <a:latin typeface="-apple-system"/>
              </a:rPr>
              <a:t>根据功能隔离每种资产非常重要。</a:t>
            </a:r>
            <a:endParaRPr lang="en-US" altLang="zh-CN" sz="2400" i="0" dirty="0">
              <a:solidFill>
                <a:schemeClr val="bg1"/>
              </a:solidFill>
              <a:effectLst/>
              <a:latin typeface="-apple-system"/>
            </a:endParaRPr>
          </a:p>
          <a:p>
            <a:pPr marL="0" indent="0" algn="ctr">
              <a:buNone/>
            </a:pPr>
            <a:endParaRPr lang="en-US" altLang="zh-CN" sz="2400" i="0" dirty="0">
              <a:solidFill>
                <a:schemeClr val="bg1"/>
              </a:solidFill>
              <a:effectLst/>
              <a:latin typeface="-apple-system"/>
            </a:endParaRPr>
          </a:p>
          <a:p>
            <a:pPr marL="0" indent="0" algn="ctr">
              <a:buNone/>
            </a:pPr>
            <a:endParaRPr lang="en-US" altLang="zh-CN" sz="2400" i="0" dirty="0">
              <a:solidFill>
                <a:schemeClr val="bg1"/>
              </a:solidFill>
              <a:effectLst/>
              <a:latin typeface="-apple-system"/>
            </a:endParaRPr>
          </a:p>
          <a:p>
            <a:pPr marL="0" indent="0" algn="ctr">
              <a:buNone/>
            </a:pPr>
            <a:r>
              <a:rPr lang="zh-CN" altLang="en-US" sz="2400" i="0" dirty="0">
                <a:solidFill>
                  <a:schemeClr val="bg1"/>
                </a:solidFill>
                <a:effectLst/>
                <a:latin typeface="-apple-system"/>
              </a:rPr>
              <a:t>当蓝队开始检测到我们的活动时，一个合理的</a:t>
            </a:r>
            <a:r>
              <a:rPr lang="zh-CN" altLang="en-US" sz="2400" dirty="0">
                <a:solidFill>
                  <a:schemeClr val="bg1"/>
                </a:solidFill>
                <a:latin typeface="微软雅黑" panose="020B0503020204020204" pitchFamily="34" charset="-122"/>
                <a:ea typeface="微软雅黑" panose="020B0503020204020204" pitchFamily="34" charset="-122"/>
              </a:rPr>
              <a:t>架构</a:t>
            </a:r>
            <a:r>
              <a:rPr lang="zh-CN" altLang="en-US" sz="2400" i="0" dirty="0">
                <a:solidFill>
                  <a:schemeClr val="bg1"/>
                </a:solidFill>
                <a:effectLst/>
                <a:latin typeface="-apple-system"/>
              </a:rPr>
              <a:t>可以提供了弹性和敏捷性。</a:t>
            </a:r>
            <a:endParaRPr lang="en-US" altLang="zh-CN" sz="2400" i="0" dirty="0">
              <a:solidFill>
                <a:schemeClr val="bg1"/>
              </a:solidFill>
              <a:effectLst/>
              <a:latin typeface="-apple-system"/>
            </a:endParaRPr>
          </a:p>
          <a:p>
            <a:pPr marL="0" indent="0" algn="ctr">
              <a:buNone/>
            </a:pPr>
            <a:endParaRPr lang="en-US" altLang="zh-CN" sz="2400" i="0" dirty="0">
              <a:solidFill>
                <a:schemeClr val="bg1"/>
              </a:solidFill>
              <a:effectLst/>
              <a:latin typeface="-apple-system"/>
            </a:endParaRPr>
          </a:p>
          <a:p>
            <a:pPr marL="0" indent="0" algn="ctr">
              <a:buNone/>
            </a:pPr>
            <a:endParaRPr lang="en-US" altLang="zh-CN" sz="2400" dirty="0">
              <a:solidFill>
                <a:schemeClr val="bg1"/>
              </a:solidFill>
              <a:latin typeface="-apple-system"/>
            </a:endParaRPr>
          </a:p>
          <a:p>
            <a:pPr marL="0" indent="0" algn="ctr">
              <a:buNone/>
            </a:pPr>
            <a:endParaRPr lang="en-US" altLang="zh-CN" sz="2400" i="0" dirty="0">
              <a:solidFill>
                <a:schemeClr val="bg1"/>
              </a:solidFill>
              <a:effectLst/>
              <a:latin typeface="-apple-system"/>
            </a:endParaRPr>
          </a:p>
          <a:p>
            <a:pPr marL="0" indent="0" algn="ctr">
              <a:buNone/>
            </a:pPr>
            <a:r>
              <a:rPr lang="zh-CN" altLang="en-US" sz="2400" i="0" dirty="0">
                <a:solidFill>
                  <a:schemeClr val="bg1"/>
                </a:solidFill>
                <a:effectLst/>
                <a:latin typeface="-apple-system"/>
              </a:rPr>
              <a:t>例如，如果蓝队识别出评估的网络钓鱼电子邮件，则红队将只需要创建一个新的</a:t>
            </a:r>
            <a:r>
              <a:rPr lang="en-US" altLang="zh-CN" sz="2400" i="0" dirty="0">
                <a:solidFill>
                  <a:schemeClr val="bg1"/>
                </a:solidFill>
                <a:effectLst/>
                <a:latin typeface="-apple-system"/>
              </a:rPr>
              <a:t>SMTP</a:t>
            </a:r>
            <a:r>
              <a:rPr lang="zh-CN" altLang="en-US" sz="2400" i="0" dirty="0">
                <a:solidFill>
                  <a:schemeClr val="bg1"/>
                </a:solidFill>
                <a:effectLst/>
                <a:latin typeface="-apple-system"/>
              </a:rPr>
              <a:t>服务器和有效负载托管服务器，而不是整个团队服务器的设置。</a:t>
            </a:r>
          </a:p>
          <a:p>
            <a:pPr marL="0" indent="0" algn="ctr">
              <a:buNone/>
            </a:pPr>
            <a:endParaRPr lang="en-US" altLang="zh-CN" sz="2400" i="0" dirty="0">
              <a:solidFill>
                <a:schemeClr val="bg1"/>
              </a:solidFill>
              <a:effectLst/>
              <a:latin typeface="-apple-system"/>
            </a:endParaRP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867702546"/>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16148" y="-172732"/>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zh-CN" altLang="en-US" sz="4400" b="1" dirty="0">
                <a:solidFill>
                  <a:schemeClr val="bg1"/>
                </a:solidFill>
                <a:latin typeface="微软雅黑" panose="020B0503020204020204" pitchFamily="34" charset="-122"/>
                <a:ea typeface="微软雅黑" panose="020B0503020204020204" pitchFamily="34" charset="-122"/>
              </a:rPr>
              <a:t>红队基础架构</a:t>
            </a:r>
          </a:p>
        </p:txBody>
      </p:sp>
      <p:sp>
        <p:nvSpPr>
          <p:cNvPr id="12" name="TextBox 29">
            <a:extLst>
              <a:ext uri="{FF2B5EF4-FFF2-40B4-BE49-F238E27FC236}">
                <a16:creationId xmlns:a16="http://schemas.microsoft.com/office/drawing/2014/main" id="{EFA5A833-2525-454D-AEE6-DE86B57E17CE}"/>
              </a:ext>
            </a:extLst>
          </p:cNvPr>
          <p:cNvSpPr txBox="1"/>
          <p:nvPr/>
        </p:nvSpPr>
        <p:spPr>
          <a:xfrm>
            <a:off x="317969" y="1681023"/>
            <a:ext cx="11527286" cy="3416320"/>
          </a:xfrm>
          <a:prstGeom prst="rect">
            <a:avLst/>
          </a:prstGeom>
          <a:noFill/>
        </p:spPr>
        <p:txBody>
          <a:bodyPr wrap="square" rtlCol="0">
            <a:spAutoFit/>
          </a:bodyPr>
          <a:lstStyle/>
          <a:p>
            <a:pPr marL="0" indent="0" algn="ctr">
              <a:buNone/>
            </a:pPr>
            <a:r>
              <a:rPr lang="zh-CN" altLang="en-US" sz="2400" b="0" i="0" dirty="0">
                <a:solidFill>
                  <a:schemeClr val="bg1"/>
                </a:solidFill>
                <a:effectLst/>
                <a:latin typeface="-apple-system"/>
              </a:rPr>
              <a:t>那么</a:t>
            </a:r>
            <a:r>
              <a:rPr lang="zh-CN" altLang="en-US" sz="2400" dirty="0">
                <a:solidFill>
                  <a:schemeClr val="bg1"/>
                </a:solidFill>
                <a:latin typeface="-apple-system"/>
              </a:rPr>
              <a:t>我们</a:t>
            </a:r>
            <a:r>
              <a:rPr lang="zh-CN" altLang="en-US" sz="2400" b="0" i="0" dirty="0">
                <a:solidFill>
                  <a:schemeClr val="bg1"/>
                </a:solidFill>
                <a:effectLst/>
                <a:latin typeface="-apple-system"/>
              </a:rPr>
              <a:t>考虑将这些功能划分到不同的资产上：</a:t>
            </a:r>
            <a:endParaRPr lang="en-US" altLang="zh-CN" sz="2400" b="0" i="0" dirty="0">
              <a:solidFill>
                <a:schemeClr val="bg1"/>
              </a:solidFill>
              <a:effectLst/>
              <a:latin typeface="-apple-system"/>
            </a:endParaRPr>
          </a:p>
          <a:p>
            <a:pPr marL="0" indent="0" algn="ctr">
              <a:buNone/>
            </a:pPr>
            <a:endParaRPr lang="zh-CN" altLang="en-US" sz="2400" b="0" i="0" dirty="0">
              <a:solidFill>
                <a:schemeClr val="bg1"/>
              </a:solidFill>
              <a:effectLst/>
              <a:latin typeface="-apple-system"/>
            </a:endParaRPr>
          </a:p>
          <a:p>
            <a:pPr marL="0" indent="0" algn="ctr">
              <a:buNone/>
            </a:pPr>
            <a:r>
              <a:rPr lang="zh-CN" altLang="en-US" sz="2400" b="1" i="0" dirty="0">
                <a:solidFill>
                  <a:schemeClr val="bg1"/>
                </a:solidFill>
                <a:effectLst/>
                <a:latin typeface="-apple-system"/>
              </a:rPr>
              <a:t>网络钓鱼</a:t>
            </a:r>
            <a:r>
              <a:rPr lang="en-US" altLang="zh-CN" sz="2400" b="1" i="0" dirty="0">
                <a:solidFill>
                  <a:schemeClr val="bg1"/>
                </a:solidFill>
                <a:effectLst/>
                <a:latin typeface="-apple-system"/>
              </a:rPr>
              <a:t>SMTP</a:t>
            </a:r>
          </a:p>
          <a:p>
            <a:pPr marL="0" indent="0" algn="ctr">
              <a:buNone/>
            </a:pPr>
            <a:r>
              <a:rPr lang="zh-CN" altLang="en-US" sz="2400" b="1" i="0" dirty="0">
                <a:solidFill>
                  <a:schemeClr val="bg1"/>
                </a:solidFill>
                <a:effectLst/>
                <a:latin typeface="-apple-system"/>
              </a:rPr>
              <a:t>网络钓鱼有效载荷</a:t>
            </a:r>
          </a:p>
          <a:p>
            <a:pPr marL="0" indent="0" algn="ctr">
              <a:buNone/>
            </a:pPr>
            <a:r>
              <a:rPr lang="zh-CN" altLang="en-US" sz="2400" b="1" i="0" dirty="0">
                <a:solidFill>
                  <a:schemeClr val="bg1"/>
                </a:solidFill>
                <a:effectLst/>
                <a:latin typeface="-apple-system"/>
              </a:rPr>
              <a:t>长期指挥与控制（</a:t>
            </a:r>
            <a:r>
              <a:rPr lang="en-US" altLang="zh-CN" sz="2400" b="1" i="0" dirty="0">
                <a:solidFill>
                  <a:schemeClr val="bg1"/>
                </a:solidFill>
                <a:effectLst/>
                <a:latin typeface="-apple-system"/>
              </a:rPr>
              <a:t>C2</a:t>
            </a:r>
            <a:r>
              <a:rPr lang="zh-CN" altLang="en-US" sz="2400" b="1" i="0" dirty="0">
                <a:solidFill>
                  <a:schemeClr val="bg1"/>
                </a:solidFill>
                <a:effectLst/>
                <a:latin typeface="-apple-system"/>
              </a:rPr>
              <a:t>）</a:t>
            </a:r>
          </a:p>
          <a:p>
            <a:pPr marL="0" indent="0" algn="ctr">
              <a:buNone/>
            </a:pPr>
            <a:r>
              <a:rPr lang="zh-CN" altLang="en-US" sz="2400" b="1" i="0" dirty="0">
                <a:solidFill>
                  <a:schemeClr val="bg1"/>
                </a:solidFill>
                <a:effectLst/>
                <a:latin typeface="-apple-system"/>
              </a:rPr>
              <a:t>短期控制</a:t>
            </a:r>
            <a:r>
              <a:rPr lang="en-US" altLang="zh-CN" sz="2400" b="1" i="0" dirty="0">
                <a:solidFill>
                  <a:schemeClr val="bg1"/>
                </a:solidFill>
                <a:effectLst/>
                <a:latin typeface="-apple-system"/>
              </a:rPr>
              <a:t>C2</a:t>
            </a:r>
          </a:p>
          <a:p>
            <a:pPr marL="0" indent="0" algn="ctr">
              <a:buNone/>
            </a:pPr>
            <a:endParaRPr lang="en-US" altLang="zh-CN" sz="2400" b="1" i="0" dirty="0">
              <a:solidFill>
                <a:schemeClr val="bg1"/>
              </a:solidFill>
              <a:effectLst/>
              <a:latin typeface="-apple-system"/>
            </a:endParaRPr>
          </a:p>
          <a:p>
            <a:pPr marL="0" indent="0" algn="ctr">
              <a:buNone/>
            </a:pPr>
            <a:r>
              <a:rPr lang="zh-CN" altLang="en-US" sz="2400" b="0" i="0" dirty="0">
                <a:solidFill>
                  <a:schemeClr val="bg1"/>
                </a:solidFill>
                <a:effectLst/>
                <a:latin typeface="-apple-system"/>
              </a:rPr>
              <a:t>每个红队行动都可能需要这些功能中的每一个，</a:t>
            </a:r>
            <a:endParaRPr lang="en-US" altLang="zh-CN" sz="2400" b="0" i="0" dirty="0">
              <a:solidFill>
                <a:schemeClr val="bg1"/>
              </a:solidFill>
              <a:effectLst/>
              <a:latin typeface="-apple-system"/>
            </a:endParaRPr>
          </a:p>
          <a:p>
            <a:pPr marL="0" indent="0" algn="ctr">
              <a:buNone/>
            </a:pPr>
            <a:r>
              <a:rPr lang="zh-CN" altLang="en-US" sz="2400" dirty="0">
                <a:solidFill>
                  <a:schemeClr val="bg1"/>
                </a:solidFill>
                <a:latin typeface="-apple-system"/>
              </a:rPr>
              <a:t>也可以快速扩展所需的功能</a:t>
            </a:r>
            <a:endParaRPr lang="en-US" altLang="zh-CN" sz="2400" i="0" dirty="0">
              <a:solidFill>
                <a:schemeClr val="bg1"/>
              </a:solidFill>
              <a:effectLst/>
              <a:latin typeface="-apple-system"/>
            </a:endParaRP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654203214"/>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zh-CN" altLang="en-US" sz="4400" b="1" dirty="0">
                <a:solidFill>
                  <a:schemeClr val="bg1"/>
                </a:solidFill>
                <a:latin typeface="微软雅黑" panose="020B0503020204020204" pitchFamily="34" charset="-122"/>
                <a:ea typeface="微软雅黑" panose="020B0503020204020204" pitchFamily="34" charset="-122"/>
              </a:rPr>
              <a:t>红队基础架构</a:t>
            </a: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矩形 13">
            <a:extLst>
              <a:ext uri="{FF2B5EF4-FFF2-40B4-BE49-F238E27FC236}">
                <a16:creationId xmlns:a16="http://schemas.microsoft.com/office/drawing/2014/main" id="{599A32FF-58A7-4CEC-B1F2-016EAA935B71}"/>
              </a:ext>
            </a:extLst>
          </p:cNvPr>
          <p:cNvSpPr/>
          <p:nvPr/>
        </p:nvSpPr>
        <p:spPr>
          <a:xfrm>
            <a:off x="9195127" y="1559583"/>
            <a:ext cx="1890870" cy="4420896"/>
          </a:xfrm>
          <a:prstGeom prst="rect">
            <a:avLst/>
          </a:prstGeom>
          <a:solidFill>
            <a:srgbClr val="FF0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AC5B309C-FC4E-466E-9C48-A9C35B7E28A5}"/>
              </a:ext>
            </a:extLst>
          </p:cNvPr>
          <p:cNvSpPr/>
          <p:nvPr/>
        </p:nvSpPr>
        <p:spPr>
          <a:xfrm>
            <a:off x="6460368" y="1562043"/>
            <a:ext cx="2218208" cy="442089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9" name="内容占位符 3">
            <a:extLst>
              <a:ext uri="{FF2B5EF4-FFF2-40B4-BE49-F238E27FC236}">
                <a16:creationId xmlns:a16="http://schemas.microsoft.com/office/drawing/2014/main" id="{CA7AD10D-FB44-4A8D-A4BD-1C04F1E69D2E}"/>
              </a:ext>
            </a:extLst>
          </p:cNvPr>
          <p:cNvSpPr txBox="1">
            <a:spLocks/>
          </p:cNvSpPr>
          <p:nvPr/>
        </p:nvSpPr>
        <p:spPr>
          <a:xfrm>
            <a:off x="-90497" y="682545"/>
            <a:ext cx="12192000" cy="62677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dirty="0">
              <a:solidFill>
                <a:srgbClr val="404040"/>
              </a:solidFill>
              <a:latin typeface="Lora"/>
            </a:endParaRPr>
          </a:p>
          <a:p>
            <a:pPr marL="0" indent="0" algn="ctr">
              <a:buFont typeface="Arial" panose="020B0604020202020204" pitchFamily="34" charset="0"/>
              <a:buNone/>
            </a:pPr>
            <a:endParaRPr lang="en-US" altLang="zh-CN" sz="2000" dirty="0">
              <a:solidFill>
                <a:srgbClr val="404040"/>
              </a:solidFill>
              <a:latin typeface="Lora"/>
            </a:endParaRPr>
          </a:p>
        </p:txBody>
      </p:sp>
      <p:sp>
        <p:nvSpPr>
          <p:cNvPr id="20" name="矩形 19">
            <a:extLst>
              <a:ext uri="{FF2B5EF4-FFF2-40B4-BE49-F238E27FC236}">
                <a16:creationId xmlns:a16="http://schemas.microsoft.com/office/drawing/2014/main" id="{013C0FA9-C5FC-42F4-AF00-80CF2450D45F}"/>
              </a:ext>
            </a:extLst>
          </p:cNvPr>
          <p:cNvSpPr/>
          <p:nvPr/>
        </p:nvSpPr>
        <p:spPr>
          <a:xfrm>
            <a:off x="9592976" y="1982263"/>
            <a:ext cx="914400" cy="713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C2</a:t>
            </a:r>
            <a:endParaRPr lang="zh-CN" altLang="en-US" dirty="0"/>
          </a:p>
        </p:txBody>
      </p:sp>
      <p:sp>
        <p:nvSpPr>
          <p:cNvPr id="21" name="矩形 20">
            <a:extLst>
              <a:ext uri="{FF2B5EF4-FFF2-40B4-BE49-F238E27FC236}">
                <a16:creationId xmlns:a16="http://schemas.microsoft.com/office/drawing/2014/main" id="{A1933DD4-0A17-4206-95C6-641C66F8AF1F}"/>
              </a:ext>
            </a:extLst>
          </p:cNvPr>
          <p:cNvSpPr/>
          <p:nvPr/>
        </p:nvSpPr>
        <p:spPr>
          <a:xfrm>
            <a:off x="6740165" y="4918975"/>
            <a:ext cx="1490610" cy="713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C2</a:t>
            </a:r>
            <a:endParaRPr lang="zh-CN" altLang="en-US" dirty="0"/>
          </a:p>
        </p:txBody>
      </p:sp>
      <p:sp>
        <p:nvSpPr>
          <p:cNvPr id="22" name="矩形 21">
            <a:extLst>
              <a:ext uri="{FF2B5EF4-FFF2-40B4-BE49-F238E27FC236}">
                <a16:creationId xmlns:a16="http://schemas.microsoft.com/office/drawing/2014/main" id="{BF2E11CF-843E-4117-BC4C-DCB2615AEB69}"/>
              </a:ext>
            </a:extLst>
          </p:cNvPr>
          <p:cNvSpPr/>
          <p:nvPr/>
        </p:nvSpPr>
        <p:spPr>
          <a:xfrm>
            <a:off x="6740165" y="3420073"/>
            <a:ext cx="1490609" cy="713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payloads</a:t>
            </a:r>
            <a:endParaRPr lang="zh-CN" altLang="en-US" dirty="0"/>
          </a:p>
        </p:txBody>
      </p:sp>
      <p:sp>
        <p:nvSpPr>
          <p:cNvPr id="23" name="矩形 22">
            <a:extLst>
              <a:ext uri="{FF2B5EF4-FFF2-40B4-BE49-F238E27FC236}">
                <a16:creationId xmlns:a16="http://schemas.microsoft.com/office/drawing/2014/main" id="{4FB90DFC-6EF1-48FE-A82F-6409B0115819}"/>
              </a:ext>
            </a:extLst>
          </p:cNvPr>
          <p:cNvSpPr/>
          <p:nvPr/>
        </p:nvSpPr>
        <p:spPr>
          <a:xfrm>
            <a:off x="4463563" y="4878279"/>
            <a:ext cx="914400" cy="713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域</a:t>
            </a:r>
            <a:r>
              <a:rPr lang="en-US" altLang="zh-CN" dirty="0"/>
              <a:t>3</a:t>
            </a:r>
            <a:endParaRPr lang="zh-CN" altLang="en-US" dirty="0"/>
          </a:p>
        </p:txBody>
      </p:sp>
      <p:sp>
        <p:nvSpPr>
          <p:cNvPr id="24" name="矩形 23">
            <a:extLst>
              <a:ext uri="{FF2B5EF4-FFF2-40B4-BE49-F238E27FC236}">
                <a16:creationId xmlns:a16="http://schemas.microsoft.com/office/drawing/2014/main" id="{33B082B9-AA29-44CE-9DF3-034EA82D8B55}"/>
              </a:ext>
            </a:extLst>
          </p:cNvPr>
          <p:cNvSpPr/>
          <p:nvPr/>
        </p:nvSpPr>
        <p:spPr>
          <a:xfrm>
            <a:off x="1552358" y="3431693"/>
            <a:ext cx="914400" cy="713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目标</a:t>
            </a:r>
          </a:p>
        </p:txBody>
      </p:sp>
      <p:sp>
        <p:nvSpPr>
          <p:cNvPr id="25" name="矩形 24">
            <a:extLst>
              <a:ext uri="{FF2B5EF4-FFF2-40B4-BE49-F238E27FC236}">
                <a16:creationId xmlns:a16="http://schemas.microsoft.com/office/drawing/2014/main" id="{DE4C454C-B80F-4FBD-A74E-38BBF2AFE986}"/>
              </a:ext>
            </a:extLst>
          </p:cNvPr>
          <p:cNvSpPr/>
          <p:nvPr/>
        </p:nvSpPr>
        <p:spPr>
          <a:xfrm>
            <a:off x="6740165" y="1961868"/>
            <a:ext cx="1490609" cy="713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Smtp server</a:t>
            </a:r>
            <a:endParaRPr lang="zh-CN" altLang="en-US" dirty="0"/>
          </a:p>
        </p:txBody>
      </p:sp>
      <p:sp>
        <p:nvSpPr>
          <p:cNvPr id="26" name="矩形 25">
            <a:extLst>
              <a:ext uri="{FF2B5EF4-FFF2-40B4-BE49-F238E27FC236}">
                <a16:creationId xmlns:a16="http://schemas.microsoft.com/office/drawing/2014/main" id="{F68D23B0-ACA4-4D4C-A17E-D39E8C8667C0}"/>
              </a:ext>
            </a:extLst>
          </p:cNvPr>
          <p:cNvSpPr/>
          <p:nvPr/>
        </p:nvSpPr>
        <p:spPr>
          <a:xfrm>
            <a:off x="9626423" y="4878278"/>
            <a:ext cx="914400" cy="713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c2</a:t>
            </a:r>
            <a:endParaRPr lang="zh-CN" altLang="en-US" dirty="0"/>
          </a:p>
        </p:txBody>
      </p:sp>
      <p:sp>
        <p:nvSpPr>
          <p:cNvPr id="27" name="矩形 26">
            <a:extLst>
              <a:ext uri="{FF2B5EF4-FFF2-40B4-BE49-F238E27FC236}">
                <a16:creationId xmlns:a16="http://schemas.microsoft.com/office/drawing/2014/main" id="{A98FE8D2-CC80-421A-A78A-0F0270F752CE}"/>
              </a:ext>
            </a:extLst>
          </p:cNvPr>
          <p:cNvSpPr/>
          <p:nvPr/>
        </p:nvSpPr>
        <p:spPr>
          <a:xfrm>
            <a:off x="9592976" y="3404894"/>
            <a:ext cx="914400" cy="713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c2</a:t>
            </a:r>
            <a:endParaRPr lang="zh-CN" altLang="en-US" dirty="0"/>
          </a:p>
        </p:txBody>
      </p:sp>
      <p:sp>
        <p:nvSpPr>
          <p:cNvPr id="28" name="矩形 27">
            <a:extLst>
              <a:ext uri="{FF2B5EF4-FFF2-40B4-BE49-F238E27FC236}">
                <a16:creationId xmlns:a16="http://schemas.microsoft.com/office/drawing/2014/main" id="{0833AE8B-A6A8-46F9-A978-B697DD77B3C4}"/>
              </a:ext>
            </a:extLst>
          </p:cNvPr>
          <p:cNvSpPr/>
          <p:nvPr/>
        </p:nvSpPr>
        <p:spPr>
          <a:xfrm>
            <a:off x="4463563" y="3404894"/>
            <a:ext cx="914400" cy="713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域</a:t>
            </a:r>
            <a:r>
              <a:rPr lang="en-US" altLang="zh-CN" dirty="0"/>
              <a:t>2</a:t>
            </a:r>
            <a:endParaRPr lang="zh-CN" altLang="en-US" dirty="0"/>
          </a:p>
        </p:txBody>
      </p:sp>
      <p:sp>
        <p:nvSpPr>
          <p:cNvPr id="29" name="矩形 28">
            <a:extLst>
              <a:ext uri="{FF2B5EF4-FFF2-40B4-BE49-F238E27FC236}">
                <a16:creationId xmlns:a16="http://schemas.microsoft.com/office/drawing/2014/main" id="{95A3BCEB-BA39-4136-B58A-8D34D6D2C11C}"/>
              </a:ext>
            </a:extLst>
          </p:cNvPr>
          <p:cNvSpPr/>
          <p:nvPr/>
        </p:nvSpPr>
        <p:spPr>
          <a:xfrm>
            <a:off x="4463563" y="1982263"/>
            <a:ext cx="914400" cy="713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域</a:t>
            </a:r>
            <a:r>
              <a:rPr lang="en-US" altLang="zh-CN" dirty="0"/>
              <a:t>1</a:t>
            </a:r>
            <a:endParaRPr lang="zh-CN" altLang="en-US" dirty="0"/>
          </a:p>
        </p:txBody>
      </p:sp>
      <p:cxnSp>
        <p:nvCxnSpPr>
          <p:cNvPr id="30" name="直接箭头连接符 29">
            <a:extLst>
              <a:ext uri="{FF2B5EF4-FFF2-40B4-BE49-F238E27FC236}">
                <a16:creationId xmlns:a16="http://schemas.microsoft.com/office/drawing/2014/main" id="{5EF93D5E-D489-4F21-8DCC-B41BA8CBCAED}"/>
              </a:ext>
            </a:extLst>
          </p:cNvPr>
          <p:cNvCxnSpPr>
            <a:cxnSpLocks/>
            <a:stCxn id="29" idx="1"/>
            <a:endCxn id="24" idx="3"/>
          </p:cNvCxnSpPr>
          <p:nvPr/>
        </p:nvCxnSpPr>
        <p:spPr>
          <a:xfrm flipH="1">
            <a:off x="2466758" y="2338850"/>
            <a:ext cx="1996805" cy="144943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D83E0883-2A7C-4898-A6E4-A9DBDE5CAC1E}"/>
              </a:ext>
            </a:extLst>
          </p:cNvPr>
          <p:cNvSpPr txBox="1"/>
          <p:nvPr/>
        </p:nvSpPr>
        <p:spPr>
          <a:xfrm>
            <a:off x="2809188" y="2878899"/>
            <a:ext cx="1107996" cy="369332"/>
          </a:xfrm>
          <a:prstGeom prst="rect">
            <a:avLst/>
          </a:prstGeom>
          <a:noFill/>
        </p:spPr>
        <p:txBody>
          <a:bodyPr wrap="none" rtlCol="0">
            <a:spAutoFit/>
          </a:bodyPr>
          <a:lstStyle/>
          <a:p>
            <a:r>
              <a:rPr lang="zh-CN" altLang="en-US" b="1" dirty="0">
                <a:solidFill>
                  <a:schemeClr val="bg1"/>
                </a:solidFill>
              </a:rPr>
              <a:t>邮件钓鱼</a:t>
            </a:r>
          </a:p>
        </p:txBody>
      </p:sp>
      <p:sp>
        <p:nvSpPr>
          <p:cNvPr id="32" name="文本框 31">
            <a:extLst>
              <a:ext uri="{FF2B5EF4-FFF2-40B4-BE49-F238E27FC236}">
                <a16:creationId xmlns:a16="http://schemas.microsoft.com/office/drawing/2014/main" id="{980D6BC2-81B1-48AC-872E-5B1351B9BB44}"/>
              </a:ext>
            </a:extLst>
          </p:cNvPr>
          <p:cNvSpPr txBox="1"/>
          <p:nvPr/>
        </p:nvSpPr>
        <p:spPr>
          <a:xfrm>
            <a:off x="3138287" y="4511573"/>
            <a:ext cx="1107996" cy="369332"/>
          </a:xfrm>
          <a:prstGeom prst="rect">
            <a:avLst/>
          </a:prstGeom>
          <a:noFill/>
        </p:spPr>
        <p:txBody>
          <a:bodyPr wrap="none" rtlCol="0">
            <a:spAutoFit/>
          </a:bodyPr>
          <a:lstStyle/>
          <a:p>
            <a:r>
              <a:rPr lang="zh-CN" altLang="en-US" b="1" dirty="0">
                <a:solidFill>
                  <a:schemeClr val="bg1"/>
                </a:solidFill>
              </a:rPr>
              <a:t>控制通道</a:t>
            </a:r>
          </a:p>
        </p:txBody>
      </p:sp>
      <p:sp>
        <p:nvSpPr>
          <p:cNvPr id="33" name="文本框 32">
            <a:extLst>
              <a:ext uri="{FF2B5EF4-FFF2-40B4-BE49-F238E27FC236}">
                <a16:creationId xmlns:a16="http://schemas.microsoft.com/office/drawing/2014/main" id="{34E52785-2C3E-4DF7-937F-F91D8AFF703F}"/>
              </a:ext>
            </a:extLst>
          </p:cNvPr>
          <p:cNvSpPr txBox="1"/>
          <p:nvPr/>
        </p:nvSpPr>
        <p:spPr>
          <a:xfrm>
            <a:off x="2999285" y="3547679"/>
            <a:ext cx="943528" cy="369332"/>
          </a:xfrm>
          <a:prstGeom prst="rect">
            <a:avLst/>
          </a:prstGeom>
          <a:noFill/>
        </p:spPr>
        <p:txBody>
          <a:bodyPr wrap="none" rtlCol="0">
            <a:spAutoFit/>
          </a:bodyPr>
          <a:lstStyle/>
          <a:p>
            <a:r>
              <a:rPr lang="en-US" altLang="zh-CN" b="1" dirty="0">
                <a:solidFill>
                  <a:schemeClr val="bg1"/>
                </a:solidFill>
              </a:rPr>
              <a:t>payload</a:t>
            </a:r>
            <a:endParaRPr lang="zh-CN" altLang="en-US" b="1" dirty="0">
              <a:solidFill>
                <a:schemeClr val="bg1"/>
              </a:solidFill>
            </a:endParaRPr>
          </a:p>
        </p:txBody>
      </p:sp>
      <p:cxnSp>
        <p:nvCxnSpPr>
          <p:cNvPr id="34" name="直接箭头连接符 33">
            <a:extLst>
              <a:ext uri="{FF2B5EF4-FFF2-40B4-BE49-F238E27FC236}">
                <a16:creationId xmlns:a16="http://schemas.microsoft.com/office/drawing/2014/main" id="{04A6A6F1-36F9-463D-9E54-6C5B3EC72E4A}"/>
              </a:ext>
            </a:extLst>
          </p:cNvPr>
          <p:cNvCxnSpPr>
            <a:cxnSpLocks/>
          </p:cNvCxnSpPr>
          <p:nvPr/>
        </p:nvCxnSpPr>
        <p:spPr>
          <a:xfrm flipH="1">
            <a:off x="2382968" y="3761480"/>
            <a:ext cx="1996805" cy="26799"/>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2116FFC0-5179-4AF1-B407-EFE124FDD0DF}"/>
              </a:ext>
            </a:extLst>
          </p:cNvPr>
          <p:cNvCxnSpPr>
            <a:cxnSpLocks/>
            <a:stCxn id="23" idx="1"/>
            <a:endCxn id="24" idx="3"/>
          </p:cNvCxnSpPr>
          <p:nvPr/>
        </p:nvCxnSpPr>
        <p:spPr>
          <a:xfrm flipH="1" flipV="1">
            <a:off x="2466758" y="3788280"/>
            <a:ext cx="1996805" cy="144658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0F56AEE4-1915-4ABA-9DCB-ADCBAD917864}"/>
              </a:ext>
            </a:extLst>
          </p:cNvPr>
          <p:cNvCxnSpPr>
            <a:cxnSpLocks/>
            <a:stCxn id="29" idx="3"/>
            <a:endCxn id="25" idx="1"/>
          </p:cNvCxnSpPr>
          <p:nvPr/>
        </p:nvCxnSpPr>
        <p:spPr>
          <a:xfrm flipV="1">
            <a:off x="5377963" y="2318455"/>
            <a:ext cx="1362202" cy="2039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F8B2B3A1-8136-45FD-B463-A750865F08DC}"/>
              </a:ext>
            </a:extLst>
          </p:cNvPr>
          <p:cNvCxnSpPr/>
          <p:nvPr/>
        </p:nvCxnSpPr>
        <p:spPr>
          <a:xfrm flipV="1">
            <a:off x="8230774" y="2309259"/>
            <a:ext cx="1362202" cy="2039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4B837DEF-A34D-4B72-8296-51A7BA3AC260}"/>
              </a:ext>
            </a:extLst>
          </p:cNvPr>
          <p:cNvCxnSpPr/>
          <p:nvPr/>
        </p:nvCxnSpPr>
        <p:spPr>
          <a:xfrm flipV="1">
            <a:off x="5377962" y="5275562"/>
            <a:ext cx="1362202" cy="2039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589AB01B-FE12-4796-965B-698BBB800EB2}"/>
              </a:ext>
            </a:extLst>
          </p:cNvPr>
          <p:cNvCxnSpPr/>
          <p:nvPr/>
        </p:nvCxnSpPr>
        <p:spPr>
          <a:xfrm flipV="1">
            <a:off x="5378387" y="3765191"/>
            <a:ext cx="1362202" cy="2039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AD8BB966-9370-405F-9401-724B9A39F8FB}"/>
              </a:ext>
            </a:extLst>
          </p:cNvPr>
          <p:cNvCxnSpPr/>
          <p:nvPr/>
        </p:nvCxnSpPr>
        <p:spPr>
          <a:xfrm flipV="1">
            <a:off x="8264221" y="5261969"/>
            <a:ext cx="1362202" cy="2039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D9498D80-06BF-4B94-AC0C-CE40CC0CD794}"/>
              </a:ext>
            </a:extLst>
          </p:cNvPr>
          <p:cNvCxnSpPr/>
          <p:nvPr/>
        </p:nvCxnSpPr>
        <p:spPr>
          <a:xfrm flipV="1">
            <a:off x="8230774" y="3816440"/>
            <a:ext cx="1362202" cy="2039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646E764B-B00D-4A14-B972-B9C3B46EAFA7}"/>
              </a:ext>
            </a:extLst>
          </p:cNvPr>
          <p:cNvSpPr txBox="1"/>
          <p:nvPr/>
        </p:nvSpPr>
        <p:spPr>
          <a:xfrm>
            <a:off x="5566922" y="1958683"/>
            <a:ext cx="877163" cy="369332"/>
          </a:xfrm>
          <a:prstGeom prst="rect">
            <a:avLst/>
          </a:prstGeom>
          <a:noFill/>
        </p:spPr>
        <p:txBody>
          <a:bodyPr wrap="none" rtlCol="0">
            <a:spAutoFit/>
          </a:bodyPr>
          <a:lstStyle/>
          <a:p>
            <a:r>
              <a:rPr lang="zh-CN" altLang="en-US" b="1" dirty="0">
                <a:solidFill>
                  <a:schemeClr val="bg1"/>
                </a:solidFill>
              </a:rPr>
              <a:t>重定向</a:t>
            </a:r>
          </a:p>
        </p:txBody>
      </p:sp>
      <p:sp>
        <p:nvSpPr>
          <p:cNvPr id="43" name="文本框 42">
            <a:extLst>
              <a:ext uri="{FF2B5EF4-FFF2-40B4-BE49-F238E27FC236}">
                <a16:creationId xmlns:a16="http://schemas.microsoft.com/office/drawing/2014/main" id="{FF28B9DD-74EF-4C03-BB02-BFD02B7DAA97}"/>
              </a:ext>
            </a:extLst>
          </p:cNvPr>
          <p:cNvSpPr txBox="1"/>
          <p:nvPr/>
        </p:nvSpPr>
        <p:spPr>
          <a:xfrm>
            <a:off x="5648379" y="4835869"/>
            <a:ext cx="877163" cy="369332"/>
          </a:xfrm>
          <a:prstGeom prst="rect">
            <a:avLst/>
          </a:prstGeom>
          <a:noFill/>
        </p:spPr>
        <p:txBody>
          <a:bodyPr wrap="none" rtlCol="0">
            <a:spAutoFit/>
          </a:bodyPr>
          <a:lstStyle/>
          <a:p>
            <a:r>
              <a:rPr lang="zh-CN" altLang="en-US" b="1" dirty="0">
                <a:solidFill>
                  <a:schemeClr val="bg1"/>
                </a:solidFill>
              </a:rPr>
              <a:t>重定向</a:t>
            </a:r>
          </a:p>
        </p:txBody>
      </p:sp>
      <p:sp>
        <p:nvSpPr>
          <p:cNvPr id="44" name="文本框 43">
            <a:extLst>
              <a:ext uri="{FF2B5EF4-FFF2-40B4-BE49-F238E27FC236}">
                <a16:creationId xmlns:a16="http://schemas.microsoft.com/office/drawing/2014/main" id="{F7DC7412-FADF-4373-A2A2-94DF2DE68F3E}"/>
              </a:ext>
            </a:extLst>
          </p:cNvPr>
          <p:cNvSpPr txBox="1"/>
          <p:nvPr/>
        </p:nvSpPr>
        <p:spPr>
          <a:xfrm>
            <a:off x="5583205" y="3356969"/>
            <a:ext cx="877163" cy="369332"/>
          </a:xfrm>
          <a:prstGeom prst="rect">
            <a:avLst/>
          </a:prstGeom>
          <a:noFill/>
        </p:spPr>
        <p:txBody>
          <a:bodyPr wrap="none" rtlCol="0">
            <a:spAutoFit/>
          </a:bodyPr>
          <a:lstStyle/>
          <a:p>
            <a:r>
              <a:rPr lang="zh-CN" altLang="en-US" b="1" dirty="0">
                <a:solidFill>
                  <a:schemeClr val="bg1"/>
                </a:solidFill>
              </a:rPr>
              <a:t>重定向</a:t>
            </a:r>
          </a:p>
        </p:txBody>
      </p:sp>
      <p:sp>
        <p:nvSpPr>
          <p:cNvPr id="45" name="文本框 44">
            <a:extLst>
              <a:ext uri="{FF2B5EF4-FFF2-40B4-BE49-F238E27FC236}">
                <a16:creationId xmlns:a16="http://schemas.microsoft.com/office/drawing/2014/main" id="{05A17C18-B8AA-46AA-9450-E72D2BB55BB2}"/>
              </a:ext>
            </a:extLst>
          </p:cNvPr>
          <p:cNvSpPr txBox="1"/>
          <p:nvPr/>
        </p:nvSpPr>
        <p:spPr>
          <a:xfrm>
            <a:off x="9645041" y="6235803"/>
            <a:ext cx="917239" cy="369332"/>
          </a:xfrm>
          <a:prstGeom prst="rect">
            <a:avLst/>
          </a:prstGeom>
          <a:noFill/>
        </p:spPr>
        <p:txBody>
          <a:bodyPr wrap="none" rtlCol="0">
            <a:spAutoFit/>
          </a:bodyPr>
          <a:lstStyle/>
          <a:p>
            <a:r>
              <a:rPr lang="zh-CN" altLang="en-US" b="1" dirty="0"/>
              <a:t>长期</a:t>
            </a:r>
            <a:r>
              <a:rPr lang="en-US" altLang="zh-CN" b="1" dirty="0"/>
              <a:t>C2</a:t>
            </a:r>
            <a:endParaRPr lang="zh-CN" altLang="en-US" b="1" dirty="0"/>
          </a:p>
        </p:txBody>
      </p:sp>
      <p:sp>
        <p:nvSpPr>
          <p:cNvPr id="46" name="文本框 45">
            <a:extLst>
              <a:ext uri="{FF2B5EF4-FFF2-40B4-BE49-F238E27FC236}">
                <a16:creationId xmlns:a16="http://schemas.microsoft.com/office/drawing/2014/main" id="{643F136D-6AF4-4329-9DFA-854A70404CBF}"/>
              </a:ext>
            </a:extLst>
          </p:cNvPr>
          <p:cNvSpPr txBox="1"/>
          <p:nvPr/>
        </p:nvSpPr>
        <p:spPr>
          <a:xfrm>
            <a:off x="7130890" y="6235803"/>
            <a:ext cx="917239" cy="369332"/>
          </a:xfrm>
          <a:prstGeom prst="rect">
            <a:avLst/>
          </a:prstGeom>
          <a:noFill/>
        </p:spPr>
        <p:txBody>
          <a:bodyPr wrap="none" rtlCol="0">
            <a:spAutoFit/>
          </a:bodyPr>
          <a:lstStyle/>
          <a:p>
            <a:r>
              <a:rPr lang="zh-CN" altLang="en-US" b="1" dirty="0"/>
              <a:t>短期</a:t>
            </a:r>
            <a:r>
              <a:rPr lang="en-US" altLang="zh-CN" b="1" dirty="0"/>
              <a:t>C2</a:t>
            </a:r>
            <a:endParaRPr lang="zh-CN" altLang="en-US" b="1" dirty="0"/>
          </a:p>
        </p:txBody>
      </p:sp>
    </p:spTree>
    <p:extLst>
      <p:ext uri="{BB962C8B-B14F-4D97-AF65-F5344CB8AC3E}">
        <p14:creationId xmlns:p14="http://schemas.microsoft.com/office/powerpoint/2010/main" val="333016540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16148" y="-172732"/>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en-US" altLang="zh-CN" sz="4400" b="1" dirty="0">
                <a:solidFill>
                  <a:schemeClr val="bg1"/>
                </a:solidFill>
                <a:latin typeface="微软雅黑" panose="020B0503020204020204" pitchFamily="34" charset="-122"/>
                <a:ea typeface="微软雅黑" panose="020B0503020204020204" pitchFamily="34" charset="-122"/>
              </a:rPr>
              <a:t>Tips1</a:t>
            </a:r>
            <a:r>
              <a:rPr lang="zh-CN" altLang="en-US" sz="4400" b="1" dirty="0">
                <a:solidFill>
                  <a:schemeClr val="bg1"/>
                </a:solidFill>
                <a:latin typeface="微软雅黑" panose="020B0503020204020204" pitchFamily="34" charset="-122"/>
                <a:ea typeface="微软雅黑" panose="020B0503020204020204" pitchFamily="34" charset="-122"/>
              </a:rPr>
              <a:t>：域</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
        <p:nvSpPr>
          <p:cNvPr id="12" name="TextBox 29">
            <a:extLst>
              <a:ext uri="{FF2B5EF4-FFF2-40B4-BE49-F238E27FC236}">
                <a16:creationId xmlns:a16="http://schemas.microsoft.com/office/drawing/2014/main" id="{EFA5A833-2525-454D-AEE6-DE86B57E17CE}"/>
              </a:ext>
            </a:extLst>
          </p:cNvPr>
          <p:cNvSpPr txBox="1"/>
          <p:nvPr/>
        </p:nvSpPr>
        <p:spPr>
          <a:xfrm>
            <a:off x="317969" y="1681023"/>
            <a:ext cx="11527286" cy="3416320"/>
          </a:xfrm>
          <a:prstGeom prst="rect">
            <a:avLst/>
          </a:prstGeom>
          <a:noFill/>
        </p:spPr>
        <p:txBody>
          <a:bodyPr wrap="square" rtlCol="0">
            <a:spAutoFit/>
          </a:bodyPr>
          <a:lstStyle/>
          <a:p>
            <a:pPr marL="0" indent="0" algn="ctr">
              <a:buNone/>
            </a:pPr>
            <a:r>
              <a:rPr lang="zh-CN" altLang="en-US" sz="2400" dirty="0">
                <a:solidFill>
                  <a:schemeClr val="bg1"/>
                </a:solidFill>
                <a:latin typeface="Lora"/>
              </a:rPr>
              <a:t>从实战中我们都知道</a:t>
            </a:r>
            <a:endParaRPr lang="en-US" altLang="zh-CN" sz="2400" dirty="0">
              <a:solidFill>
                <a:schemeClr val="bg1"/>
              </a:solidFill>
              <a:latin typeface="Lora"/>
            </a:endParaRPr>
          </a:p>
          <a:p>
            <a:pPr marL="0" indent="0" algn="ctr">
              <a:buNone/>
            </a:pPr>
            <a:endParaRPr lang="en-US" altLang="zh-CN" sz="2400" dirty="0">
              <a:solidFill>
                <a:schemeClr val="bg1"/>
              </a:solidFill>
              <a:latin typeface="Lora"/>
            </a:endParaRPr>
          </a:p>
          <a:p>
            <a:pPr marL="0" indent="0" algn="ctr">
              <a:buNone/>
            </a:pPr>
            <a:endParaRPr lang="en-US" altLang="zh-CN" sz="2400" dirty="0">
              <a:solidFill>
                <a:schemeClr val="bg1"/>
              </a:solidFill>
              <a:latin typeface="Lora"/>
            </a:endParaRPr>
          </a:p>
          <a:p>
            <a:pPr marL="0" indent="0" algn="ctr">
              <a:buNone/>
            </a:pPr>
            <a:r>
              <a:rPr lang="zh-CN" altLang="en-US" sz="2400" dirty="0">
                <a:solidFill>
                  <a:schemeClr val="bg1"/>
                </a:solidFill>
                <a:latin typeface="Lora"/>
              </a:rPr>
              <a:t>一个高信誉的域名或一个具有迷惑性的域名对红队行动的帮助非常大</a:t>
            </a:r>
            <a:endParaRPr lang="en-US" altLang="zh-CN" sz="2400" dirty="0">
              <a:solidFill>
                <a:schemeClr val="bg1"/>
              </a:solidFill>
              <a:latin typeface="Lora"/>
            </a:endParaRPr>
          </a:p>
          <a:p>
            <a:pPr marL="0" indent="0" algn="ctr">
              <a:buNone/>
            </a:pPr>
            <a:endParaRPr lang="en-US" altLang="zh-CN" sz="2400" dirty="0">
              <a:solidFill>
                <a:schemeClr val="bg1"/>
              </a:solidFill>
              <a:latin typeface="Lora"/>
            </a:endParaRPr>
          </a:p>
          <a:p>
            <a:pPr marL="0" indent="0" algn="ctr">
              <a:buNone/>
            </a:pPr>
            <a:endParaRPr lang="en-US" altLang="zh-CN" sz="2400" dirty="0">
              <a:solidFill>
                <a:schemeClr val="bg1"/>
              </a:solidFill>
              <a:latin typeface="Lora"/>
            </a:endParaRPr>
          </a:p>
          <a:p>
            <a:pPr marL="0" indent="0" algn="ctr">
              <a:buNone/>
            </a:pPr>
            <a:endParaRPr lang="en-US" altLang="zh-CN" sz="2400" dirty="0">
              <a:solidFill>
                <a:schemeClr val="bg1"/>
              </a:solidFill>
              <a:latin typeface="Lora"/>
            </a:endParaRPr>
          </a:p>
          <a:p>
            <a:pPr marL="0" indent="0" algn="ctr">
              <a:buNone/>
            </a:pPr>
            <a:r>
              <a:rPr lang="zh-CN" altLang="en-US" sz="2400" dirty="0">
                <a:solidFill>
                  <a:schemeClr val="bg1"/>
                </a:solidFill>
                <a:latin typeface="Lora"/>
              </a:rPr>
              <a:t>那么我们可以从两方面入手：</a:t>
            </a:r>
            <a:endParaRPr lang="en-US" altLang="zh-CN" sz="2400" dirty="0">
              <a:solidFill>
                <a:schemeClr val="bg1"/>
              </a:solidFill>
              <a:latin typeface="Lora"/>
            </a:endParaRPr>
          </a:p>
          <a:p>
            <a:pPr marL="0" indent="0" algn="ctr">
              <a:buNone/>
            </a:pPr>
            <a:endParaRPr lang="en-US" altLang="zh-CN" sz="2400" dirty="0">
              <a:solidFill>
                <a:schemeClr val="bg1"/>
              </a:solidFill>
              <a:latin typeface="Lora"/>
            </a:endParaRP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110153950"/>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16148" y="-172732"/>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en-US" altLang="zh-CN" sz="4400" b="1" dirty="0">
                <a:solidFill>
                  <a:schemeClr val="bg1"/>
                </a:solidFill>
                <a:latin typeface="微软雅黑" panose="020B0503020204020204" pitchFamily="34" charset="-122"/>
                <a:ea typeface="微软雅黑" panose="020B0503020204020204" pitchFamily="34" charset="-122"/>
              </a:rPr>
              <a:t>Tips1</a:t>
            </a:r>
            <a:r>
              <a:rPr lang="zh-CN" altLang="en-US" sz="4400" b="1" dirty="0">
                <a:solidFill>
                  <a:schemeClr val="bg1"/>
                </a:solidFill>
                <a:latin typeface="微软雅黑" panose="020B0503020204020204" pitchFamily="34" charset="-122"/>
                <a:ea typeface="微软雅黑" panose="020B0503020204020204" pitchFamily="34" charset="-122"/>
              </a:rPr>
              <a:t>：域</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
        <p:nvSpPr>
          <p:cNvPr id="12" name="TextBox 29">
            <a:extLst>
              <a:ext uri="{FF2B5EF4-FFF2-40B4-BE49-F238E27FC236}">
                <a16:creationId xmlns:a16="http://schemas.microsoft.com/office/drawing/2014/main" id="{EFA5A833-2525-454D-AEE6-DE86B57E17CE}"/>
              </a:ext>
            </a:extLst>
          </p:cNvPr>
          <p:cNvSpPr txBox="1"/>
          <p:nvPr/>
        </p:nvSpPr>
        <p:spPr>
          <a:xfrm>
            <a:off x="317969" y="1681023"/>
            <a:ext cx="11527286" cy="4524315"/>
          </a:xfrm>
          <a:prstGeom prst="rect">
            <a:avLst/>
          </a:prstGeom>
          <a:noFill/>
        </p:spPr>
        <p:txBody>
          <a:bodyPr wrap="square" rtlCol="0">
            <a:spAutoFit/>
          </a:bodyPr>
          <a:lstStyle/>
          <a:p>
            <a:pPr marL="0" indent="0" algn="ctr">
              <a:buNone/>
            </a:pPr>
            <a:r>
              <a:rPr lang="en-US" altLang="zh-CN" sz="2400" dirty="0">
                <a:solidFill>
                  <a:schemeClr val="bg1"/>
                </a:solidFill>
                <a:latin typeface="Lora"/>
              </a:rPr>
              <a:t>1.</a:t>
            </a:r>
            <a:r>
              <a:rPr lang="zh-CN" altLang="en-US" sz="2400" dirty="0">
                <a:solidFill>
                  <a:schemeClr val="bg1"/>
                </a:solidFill>
                <a:latin typeface="Lora"/>
              </a:rPr>
              <a:t>抢注过期域名，这样就可以继承该域名的信誉值</a:t>
            </a:r>
            <a:endParaRPr lang="en-US" altLang="zh-CN" sz="2400" dirty="0">
              <a:solidFill>
                <a:schemeClr val="bg1"/>
              </a:solidFill>
              <a:latin typeface="Lora"/>
            </a:endParaRPr>
          </a:p>
          <a:p>
            <a:pPr marL="0" indent="0" algn="ctr">
              <a:buNone/>
            </a:pPr>
            <a:r>
              <a:rPr lang="zh-CN" altLang="en-US" sz="2400" dirty="0">
                <a:solidFill>
                  <a:schemeClr val="bg1"/>
                </a:solidFill>
                <a:latin typeface="Lora"/>
              </a:rPr>
              <a:t>优先抢注与目标具有迷惑性的域名，这里要注意隐藏下</a:t>
            </a:r>
            <a:r>
              <a:rPr lang="zh-CN" altLang="en-US" sz="2400" b="1" dirty="0">
                <a:solidFill>
                  <a:schemeClr val="bg1"/>
                </a:solidFill>
                <a:latin typeface="Lora"/>
              </a:rPr>
              <a:t>注册信息</a:t>
            </a:r>
            <a:endParaRPr lang="en-US" altLang="zh-CN" sz="2400" b="1" dirty="0">
              <a:solidFill>
                <a:schemeClr val="bg1"/>
              </a:solidFill>
              <a:latin typeface="Lora"/>
            </a:endParaRPr>
          </a:p>
          <a:p>
            <a:pPr marL="0" indent="0" algn="ctr">
              <a:buNone/>
            </a:pPr>
            <a:endParaRPr lang="en-US" altLang="zh-CN" sz="2400" dirty="0">
              <a:solidFill>
                <a:schemeClr val="bg1"/>
              </a:solidFill>
              <a:latin typeface="Lora"/>
            </a:endParaRPr>
          </a:p>
          <a:p>
            <a:pPr marL="0" indent="0" algn="ctr">
              <a:buNone/>
            </a:pPr>
            <a:r>
              <a:rPr lang="zh-CN" altLang="en-US" sz="2400" dirty="0">
                <a:solidFill>
                  <a:schemeClr val="bg1"/>
                </a:solidFill>
                <a:latin typeface="Lora"/>
              </a:rPr>
              <a:t>还有要</a:t>
            </a:r>
            <a:r>
              <a:rPr lang="zh-CN" altLang="en-US" sz="2400" b="1" dirty="0">
                <a:solidFill>
                  <a:schemeClr val="bg1"/>
                </a:solidFill>
                <a:latin typeface="Lora"/>
              </a:rPr>
              <a:t>注意选择的域不能与任何先前的恶意软件或网络钓鱼活动相关联</a:t>
            </a:r>
            <a:endParaRPr lang="en-US" altLang="zh-CN" sz="2400" b="1" dirty="0">
              <a:solidFill>
                <a:schemeClr val="bg1"/>
              </a:solidFill>
              <a:latin typeface="Lora"/>
            </a:endParaRPr>
          </a:p>
          <a:p>
            <a:pPr marL="0" indent="0" algn="ctr">
              <a:buNone/>
            </a:pPr>
            <a:r>
              <a:rPr lang="zh-CN" altLang="en-US" sz="2400" b="1" dirty="0">
                <a:solidFill>
                  <a:schemeClr val="bg1"/>
                </a:solidFill>
                <a:latin typeface="Lora"/>
              </a:rPr>
              <a:t>这个可以去</a:t>
            </a:r>
            <a:r>
              <a:rPr lang="en-US" altLang="zh-CN" sz="2400" b="1" dirty="0">
                <a:solidFill>
                  <a:schemeClr val="bg1"/>
                </a:solidFill>
                <a:latin typeface="Lora"/>
              </a:rPr>
              <a:t>VT</a:t>
            </a:r>
            <a:r>
              <a:rPr lang="zh-CN" altLang="en-US" sz="2400" b="1" dirty="0">
                <a:solidFill>
                  <a:schemeClr val="bg1"/>
                </a:solidFill>
                <a:latin typeface="Lora"/>
              </a:rPr>
              <a:t>、微步检查，域名是否被标黑</a:t>
            </a:r>
            <a:endParaRPr lang="en-US" altLang="zh-CN" sz="2400" b="1" dirty="0">
              <a:solidFill>
                <a:schemeClr val="bg1"/>
              </a:solidFill>
              <a:latin typeface="Lora"/>
              <a:hlinkClick r:id="rId4">
                <a:extLst>
                  <a:ext uri="{A12FA001-AC4F-418D-AE19-62706E023703}">
                    <ahyp:hlinkClr xmlns:ahyp="http://schemas.microsoft.com/office/drawing/2018/hyperlinkcolor" val="tx"/>
                  </a:ext>
                </a:extLst>
              </a:hlinkClick>
            </a:endParaRPr>
          </a:p>
          <a:p>
            <a:pPr marL="0" indent="0" algn="ctr">
              <a:buNone/>
            </a:pPr>
            <a:endParaRPr lang="en-US" altLang="zh-CN" sz="2400" dirty="0">
              <a:solidFill>
                <a:schemeClr val="bg1"/>
              </a:solidFill>
              <a:latin typeface="Lora"/>
              <a:hlinkClick r:id="rId4">
                <a:extLst>
                  <a:ext uri="{A12FA001-AC4F-418D-AE19-62706E023703}">
                    <ahyp:hlinkClr xmlns:ahyp="http://schemas.microsoft.com/office/drawing/2018/hyperlinkcolor" val="tx"/>
                  </a:ext>
                </a:extLst>
              </a:hlinkClick>
            </a:endParaRPr>
          </a:p>
          <a:p>
            <a:pPr marL="0" indent="0" algn="ctr">
              <a:buNone/>
            </a:pPr>
            <a:endParaRPr lang="en-US" altLang="zh-CN" sz="2400" dirty="0">
              <a:solidFill>
                <a:schemeClr val="bg1"/>
              </a:solidFill>
              <a:latin typeface="Lora"/>
              <a:hlinkClick r:id="rId4">
                <a:extLst>
                  <a:ext uri="{A12FA001-AC4F-418D-AE19-62706E023703}">
                    <ahyp:hlinkClr xmlns:ahyp="http://schemas.microsoft.com/office/drawing/2018/hyperlinkcolor" val="tx"/>
                  </a:ext>
                </a:extLst>
              </a:hlinkClick>
            </a:endParaRPr>
          </a:p>
          <a:p>
            <a:pPr marL="0" indent="0" algn="ctr">
              <a:buNone/>
            </a:pPr>
            <a:r>
              <a:rPr lang="zh-CN" altLang="en-US" sz="2400" dirty="0">
                <a:solidFill>
                  <a:schemeClr val="bg1"/>
                </a:solidFill>
                <a:latin typeface="Lora"/>
                <a:hlinkClick r:id="rId4">
                  <a:extLst>
                    <a:ext uri="{A12FA001-AC4F-418D-AE19-62706E023703}">
                      <ahyp:hlinkClr xmlns:ahyp="http://schemas.microsoft.com/office/drawing/2018/hyperlinkcolor" val="tx"/>
                    </a:ext>
                  </a:extLst>
                </a:hlinkClick>
              </a:rPr>
              <a:t>域名查找</a:t>
            </a:r>
            <a:r>
              <a:rPr lang="zh-CN" altLang="en-US" sz="2400" dirty="0">
                <a:solidFill>
                  <a:schemeClr val="bg1"/>
                </a:solidFill>
                <a:latin typeface="Lora"/>
              </a:rPr>
              <a:t>抢注网站</a:t>
            </a:r>
            <a:endParaRPr lang="en-US" altLang="zh-CN" sz="2400" dirty="0">
              <a:solidFill>
                <a:schemeClr val="bg1"/>
              </a:solidFill>
              <a:latin typeface="Lora"/>
              <a:hlinkClick r:id="rId4">
                <a:extLst>
                  <a:ext uri="{A12FA001-AC4F-418D-AE19-62706E023703}">
                    <ahyp:hlinkClr xmlns:ahyp="http://schemas.microsoft.com/office/drawing/2018/hyperlinkcolor" val="tx"/>
                  </a:ext>
                </a:extLst>
              </a:hlinkClick>
            </a:endParaRPr>
          </a:p>
          <a:p>
            <a:pPr marL="0" indent="0" algn="ctr">
              <a:buNone/>
            </a:pPr>
            <a:r>
              <a:rPr lang="en-US" altLang="zh-CN" sz="2400" dirty="0">
                <a:solidFill>
                  <a:schemeClr val="bg1"/>
                </a:solidFill>
                <a:latin typeface="Lora"/>
                <a:hlinkClick r:id="rId4">
                  <a:extLst>
                    <a:ext uri="{A12FA001-AC4F-418D-AE19-62706E023703}">
                      <ahyp:hlinkClr xmlns:ahyp="http://schemas.microsoft.com/office/drawing/2018/hyperlinkcolor" val="tx"/>
                    </a:ext>
                  </a:extLst>
                </a:hlinkClick>
              </a:rPr>
              <a:t>http://expireddomains.net</a:t>
            </a:r>
            <a:endParaRPr lang="en-US" altLang="zh-CN" sz="2400" dirty="0">
              <a:solidFill>
                <a:schemeClr val="bg1"/>
              </a:solidFill>
              <a:latin typeface="Lora"/>
            </a:endParaRPr>
          </a:p>
          <a:p>
            <a:pPr marL="0" indent="0" algn="ctr">
              <a:buNone/>
            </a:pPr>
            <a:r>
              <a:rPr lang="en-US" altLang="zh-CN" sz="2400" dirty="0">
                <a:solidFill>
                  <a:schemeClr val="bg1"/>
                </a:solidFill>
                <a:latin typeface="Lora"/>
                <a:hlinkClick r:id="rId5">
                  <a:extLst>
                    <a:ext uri="{A12FA001-AC4F-418D-AE19-62706E023703}">
                      <ahyp:hlinkClr xmlns:ahyp="http://schemas.microsoft.com/office/drawing/2018/hyperlinkcolor" val="tx"/>
                    </a:ext>
                  </a:extLst>
                </a:hlinkClick>
              </a:rPr>
              <a:t>https://www.domcop.com/</a:t>
            </a:r>
            <a:endParaRPr lang="en-US" altLang="zh-CN" sz="2400" dirty="0">
              <a:solidFill>
                <a:schemeClr val="bg1"/>
              </a:solidFill>
              <a:latin typeface="Lora"/>
            </a:endParaRPr>
          </a:p>
          <a:p>
            <a:pPr marL="0" indent="0" algn="ctr">
              <a:buNone/>
            </a:pPr>
            <a:r>
              <a:rPr lang="en-US" altLang="zh-CN" sz="2400" dirty="0">
                <a:solidFill>
                  <a:schemeClr val="bg1"/>
                </a:solidFill>
                <a:latin typeface="Lora"/>
              </a:rPr>
              <a:t>https://www.freshdrop.com/</a:t>
            </a:r>
          </a:p>
          <a:p>
            <a:pPr marL="0" indent="0" algn="ctr">
              <a:buNone/>
            </a:pPr>
            <a:endParaRPr lang="en-US" altLang="zh-CN" sz="2400" dirty="0">
              <a:solidFill>
                <a:schemeClr val="bg1"/>
              </a:solidFill>
              <a:latin typeface="Lora"/>
            </a:endParaRP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129666175"/>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16148" y="-172732"/>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en-US" altLang="zh-CN" sz="4400" b="1" dirty="0">
                <a:solidFill>
                  <a:schemeClr val="bg1"/>
                </a:solidFill>
                <a:latin typeface="微软雅黑" panose="020B0503020204020204" pitchFamily="34" charset="-122"/>
                <a:ea typeface="微软雅黑" panose="020B0503020204020204" pitchFamily="34" charset="-122"/>
              </a:rPr>
              <a:t>Tips1</a:t>
            </a:r>
            <a:r>
              <a:rPr lang="zh-CN" altLang="en-US" sz="4400" b="1" dirty="0">
                <a:solidFill>
                  <a:schemeClr val="bg1"/>
                </a:solidFill>
                <a:latin typeface="微软雅黑" panose="020B0503020204020204" pitchFamily="34" charset="-122"/>
                <a:ea typeface="微软雅黑" panose="020B0503020204020204" pitchFamily="34" charset="-122"/>
              </a:rPr>
              <a:t>：域</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
        <p:nvSpPr>
          <p:cNvPr id="12" name="TextBox 29">
            <a:extLst>
              <a:ext uri="{FF2B5EF4-FFF2-40B4-BE49-F238E27FC236}">
                <a16:creationId xmlns:a16="http://schemas.microsoft.com/office/drawing/2014/main" id="{EFA5A833-2525-454D-AEE6-DE86B57E17CE}"/>
              </a:ext>
            </a:extLst>
          </p:cNvPr>
          <p:cNvSpPr txBox="1"/>
          <p:nvPr/>
        </p:nvSpPr>
        <p:spPr>
          <a:xfrm>
            <a:off x="317969" y="1681023"/>
            <a:ext cx="11527286" cy="3046988"/>
          </a:xfrm>
          <a:prstGeom prst="rect">
            <a:avLst/>
          </a:prstGeom>
          <a:noFill/>
        </p:spPr>
        <p:txBody>
          <a:bodyPr wrap="square" rtlCol="0">
            <a:spAutoFit/>
          </a:bodyPr>
          <a:lstStyle/>
          <a:p>
            <a:pPr marL="0" indent="0" algn="ctr">
              <a:buNone/>
            </a:pPr>
            <a:r>
              <a:rPr lang="en-US" altLang="zh-CN" sz="2400" dirty="0">
                <a:solidFill>
                  <a:schemeClr val="bg1"/>
                </a:solidFill>
                <a:latin typeface="Lora"/>
              </a:rPr>
              <a:t>2.</a:t>
            </a:r>
            <a:r>
              <a:rPr lang="zh-CN" altLang="en-US" sz="2400" dirty="0">
                <a:solidFill>
                  <a:schemeClr val="bg1"/>
                </a:solidFill>
                <a:latin typeface="Lora"/>
              </a:rPr>
              <a:t>培养域名，购买与目标具有相似性的域名</a:t>
            </a:r>
            <a:endParaRPr lang="en-US" altLang="zh-CN" sz="2400" dirty="0">
              <a:solidFill>
                <a:schemeClr val="bg1"/>
              </a:solidFill>
              <a:latin typeface="Lora"/>
            </a:endParaRPr>
          </a:p>
          <a:p>
            <a:pPr marL="0" indent="0" algn="ctr">
              <a:buNone/>
            </a:pPr>
            <a:endParaRPr lang="en-US" altLang="zh-CN" sz="2400" dirty="0">
              <a:solidFill>
                <a:schemeClr val="bg1"/>
              </a:solidFill>
              <a:latin typeface="Lora"/>
            </a:endParaRPr>
          </a:p>
          <a:p>
            <a:pPr marL="0" indent="0" algn="ctr">
              <a:buNone/>
            </a:pPr>
            <a:r>
              <a:rPr lang="zh-CN" altLang="en-US" sz="2400" dirty="0">
                <a:solidFill>
                  <a:schemeClr val="bg1"/>
                </a:solidFill>
                <a:latin typeface="Lora"/>
              </a:rPr>
              <a:t>对域名进行“养号”</a:t>
            </a:r>
            <a:endParaRPr lang="en-US" altLang="zh-CN" sz="2400" dirty="0">
              <a:solidFill>
                <a:schemeClr val="bg1"/>
              </a:solidFill>
              <a:latin typeface="Lora"/>
            </a:endParaRPr>
          </a:p>
          <a:p>
            <a:pPr marL="0" indent="0" algn="ctr">
              <a:buNone/>
            </a:pPr>
            <a:endParaRPr lang="en-US" altLang="zh-CN" sz="2400" dirty="0">
              <a:solidFill>
                <a:schemeClr val="bg1"/>
              </a:solidFill>
              <a:latin typeface="Lora"/>
            </a:endParaRPr>
          </a:p>
          <a:p>
            <a:pPr marL="0" indent="0" algn="ctr">
              <a:buNone/>
            </a:pPr>
            <a:endParaRPr lang="en-US" altLang="zh-CN" sz="2400" dirty="0">
              <a:solidFill>
                <a:schemeClr val="bg1"/>
              </a:solidFill>
              <a:latin typeface="Lora"/>
            </a:endParaRPr>
          </a:p>
          <a:p>
            <a:pPr marL="0" indent="0" algn="ctr">
              <a:buNone/>
            </a:pPr>
            <a:r>
              <a:rPr lang="zh-CN" altLang="en-US" sz="2400" dirty="0">
                <a:solidFill>
                  <a:schemeClr val="bg1"/>
                </a:solidFill>
                <a:latin typeface="Lora"/>
              </a:rPr>
              <a:t>例如主动提供到分类网站上，把域名解析到大公司</a:t>
            </a:r>
            <a:r>
              <a:rPr lang="en-US" altLang="zh-CN" sz="2400" dirty="0" err="1">
                <a:solidFill>
                  <a:schemeClr val="bg1"/>
                </a:solidFill>
                <a:latin typeface="Lora"/>
              </a:rPr>
              <a:t>ip</a:t>
            </a:r>
            <a:r>
              <a:rPr lang="zh-CN" altLang="en-US" sz="2400" dirty="0">
                <a:solidFill>
                  <a:schemeClr val="bg1"/>
                </a:solidFill>
                <a:latin typeface="Lora"/>
              </a:rPr>
              <a:t>上</a:t>
            </a:r>
            <a:endParaRPr lang="en-US" altLang="zh-CN" sz="2400" dirty="0">
              <a:solidFill>
                <a:schemeClr val="bg1"/>
              </a:solidFill>
              <a:latin typeface="Lora"/>
            </a:endParaRPr>
          </a:p>
          <a:p>
            <a:pPr marL="0" indent="0" algn="ctr">
              <a:buNone/>
            </a:pPr>
            <a:r>
              <a:rPr lang="zh-CN" altLang="en-US" sz="2400" dirty="0">
                <a:solidFill>
                  <a:schemeClr val="bg1"/>
                </a:solidFill>
                <a:latin typeface="Lora"/>
              </a:rPr>
              <a:t>使用的时候解析到</a:t>
            </a:r>
            <a:r>
              <a:rPr lang="en-US" altLang="zh-CN" sz="2400" dirty="0">
                <a:solidFill>
                  <a:schemeClr val="bg1"/>
                </a:solidFill>
                <a:latin typeface="Lora"/>
              </a:rPr>
              <a:t>C2</a:t>
            </a:r>
            <a:r>
              <a:rPr lang="zh-CN" altLang="en-US" sz="2400" dirty="0">
                <a:solidFill>
                  <a:schemeClr val="bg1"/>
                </a:solidFill>
                <a:latin typeface="Lora"/>
              </a:rPr>
              <a:t>不用解析回大公司</a:t>
            </a:r>
            <a:endParaRPr lang="en-US" altLang="zh-CN" sz="2400" dirty="0">
              <a:solidFill>
                <a:schemeClr val="bg1"/>
              </a:solidFill>
              <a:latin typeface="Lora"/>
            </a:endParaRPr>
          </a:p>
          <a:p>
            <a:pPr marL="0" indent="0" algn="ctr">
              <a:buNone/>
            </a:pPr>
            <a:endParaRPr lang="en-US" altLang="zh-CN" sz="2400" dirty="0">
              <a:solidFill>
                <a:schemeClr val="bg1"/>
              </a:solidFill>
              <a:latin typeface="Lora"/>
            </a:endParaRP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173525571"/>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16148" y="-172732"/>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en-US" altLang="zh-CN" sz="4400" b="1" dirty="0">
                <a:solidFill>
                  <a:schemeClr val="bg1"/>
                </a:solidFill>
                <a:latin typeface="微软雅黑" panose="020B0503020204020204" pitchFamily="34" charset="-122"/>
                <a:ea typeface="微软雅黑" panose="020B0503020204020204" pitchFamily="34" charset="-122"/>
              </a:rPr>
              <a:t>Tips1</a:t>
            </a:r>
            <a:r>
              <a:rPr lang="zh-CN" altLang="en-US" sz="4400" b="1" dirty="0">
                <a:solidFill>
                  <a:schemeClr val="bg1"/>
                </a:solidFill>
                <a:latin typeface="微软雅黑" panose="020B0503020204020204" pitchFamily="34" charset="-122"/>
                <a:ea typeface="微软雅黑" panose="020B0503020204020204" pitchFamily="34" charset="-122"/>
              </a:rPr>
              <a:t>：域</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
        <p:nvSpPr>
          <p:cNvPr id="12" name="TextBox 29">
            <a:extLst>
              <a:ext uri="{FF2B5EF4-FFF2-40B4-BE49-F238E27FC236}">
                <a16:creationId xmlns:a16="http://schemas.microsoft.com/office/drawing/2014/main" id="{EFA5A833-2525-454D-AEE6-DE86B57E17CE}"/>
              </a:ext>
            </a:extLst>
          </p:cNvPr>
          <p:cNvSpPr txBox="1"/>
          <p:nvPr/>
        </p:nvSpPr>
        <p:spPr>
          <a:xfrm>
            <a:off x="317969" y="1681023"/>
            <a:ext cx="11527286" cy="3785652"/>
          </a:xfrm>
          <a:prstGeom prst="rect">
            <a:avLst/>
          </a:prstGeom>
          <a:noFill/>
        </p:spPr>
        <p:txBody>
          <a:bodyPr wrap="square" rtlCol="0">
            <a:spAutoFit/>
          </a:bodyPr>
          <a:lstStyle/>
          <a:p>
            <a:pPr marL="0" indent="0" algn="ctr">
              <a:buNone/>
            </a:pPr>
            <a:r>
              <a:rPr lang="zh-CN" altLang="en-US" sz="2400" dirty="0">
                <a:solidFill>
                  <a:schemeClr val="bg1"/>
                </a:solidFill>
                <a:latin typeface="Lora"/>
              </a:rPr>
              <a:t>在这个</a:t>
            </a:r>
            <a:r>
              <a:rPr lang="en-US" altLang="zh-CN" sz="2400" dirty="0">
                <a:solidFill>
                  <a:schemeClr val="bg1"/>
                </a:solidFill>
                <a:latin typeface="Lora"/>
              </a:rPr>
              <a:t>Tips</a:t>
            </a:r>
            <a:r>
              <a:rPr lang="zh-CN" altLang="en-US" sz="2400" dirty="0">
                <a:solidFill>
                  <a:schemeClr val="bg1"/>
                </a:solidFill>
                <a:latin typeface="Lora"/>
              </a:rPr>
              <a:t>中最重要是</a:t>
            </a:r>
            <a:endParaRPr lang="en-US" altLang="zh-CN" sz="2400" dirty="0">
              <a:solidFill>
                <a:schemeClr val="bg1"/>
              </a:solidFill>
              <a:latin typeface="Lora"/>
            </a:endParaRPr>
          </a:p>
          <a:p>
            <a:pPr marL="0" indent="0" algn="ctr">
              <a:buNone/>
            </a:pPr>
            <a:endParaRPr lang="en-US" altLang="zh-CN" sz="2400" dirty="0">
              <a:solidFill>
                <a:schemeClr val="bg1"/>
              </a:solidFill>
              <a:latin typeface="Lora"/>
            </a:endParaRPr>
          </a:p>
          <a:p>
            <a:pPr marL="0" indent="0" algn="ctr">
              <a:buNone/>
            </a:pPr>
            <a:r>
              <a:rPr lang="zh-CN" altLang="en-US" sz="2400" dirty="0">
                <a:solidFill>
                  <a:schemeClr val="bg1"/>
                </a:solidFill>
                <a:latin typeface="Lora"/>
              </a:rPr>
              <a:t>考虑因素是找到一个与目标环境与目标具有迷惑性的域名域。</a:t>
            </a:r>
            <a:endParaRPr lang="en-US" altLang="zh-CN" sz="2400" dirty="0">
              <a:solidFill>
                <a:schemeClr val="bg1"/>
              </a:solidFill>
              <a:latin typeface="Lora"/>
            </a:endParaRPr>
          </a:p>
          <a:p>
            <a:pPr marL="0" indent="0" algn="ctr">
              <a:buNone/>
            </a:pPr>
            <a:endParaRPr lang="en-US" altLang="zh-CN" sz="2400" dirty="0">
              <a:solidFill>
                <a:schemeClr val="bg1"/>
              </a:solidFill>
              <a:latin typeface="Lora"/>
            </a:endParaRPr>
          </a:p>
          <a:p>
            <a:pPr marL="0" indent="0" algn="ctr">
              <a:buNone/>
            </a:pPr>
            <a:r>
              <a:rPr lang="zh-CN" altLang="en-US" sz="2400" dirty="0">
                <a:solidFill>
                  <a:schemeClr val="bg1"/>
                </a:solidFill>
                <a:latin typeface="Lora"/>
              </a:rPr>
              <a:t>通常，我们可以优先选择包括近似目标域名的域名，</a:t>
            </a:r>
            <a:endParaRPr lang="en-US" altLang="zh-CN" sz="2400" dirty="0">
              <a:solidFill>
                <a:schemeClr val="bg1"/>
              </a:solidFill>
              <a:latin typeface="Lora"/>
            </a:endParaRPr>
          </a:p>
          <a:p>
            <a:pPr marL="0" indent="0" algn="ctr">
              <a:buNone/>
            </a:pPr>
            <a:endParaRPr lang="en-US" altLang="zh-CN" sz="2400" dirty="0">
              <a:solidFill>
                <a:schemeClr val="bg1"/>
              </a:solidFill>
              <a:latin typeface="Lora"/>
            </a:endParaRPr>
          </a:p>
          <a:p>
            <a:pPr marL="0" indent="0" algn="ctr">
              <a:buNone/>
            </a:pPr>
            <a:r>
              <a:rPr lang="zh-CN" altLang="en-US" sz="2400" dirty="0">
                <a:solidFill>
                  <a:schemeClr val="bg1"/>
                </a:solidFill>
                <a:latin typeface="Lora"/>
              </a:rPr>
              <a:t>例如：</a:t>
            </a:r>
            <a:r>
              <a:rPr lang="en-US" altLang="zh-CN" sz="2400" dirty="0">
                <a:solidFill>
                  <a:schemeClr val="bg1"/>
                </a:solidFill>
                <a:latin typeface="Lora"/>
              </a:rPr>
              <a:t>360.com</a:t>
            </a:r>
            <a:r>
              <a:rPr lang="zh-CN" altLang="en-US" sz="2400" dirty="0">
                <a:solidFill>
                  <a:schemeClr val="bg1"/>
                </a:solidFill>
                <a:latin typeface="Lora"/>
              </a:rPr>
              <a:t>的</a:t>
            </a:r>
            <a:r>
              <a:rPr lang="en-US" altLang="zh-CN" sz="2400" dirty="0">
                <a:solidFill>
                  <a:schemeClr val="bg1"/>
                </a:solidFill>
                <a:latin typeface="Lora"/>
              </a:rPr>
              <a:t>36o.com</a:t>
            </a:r>
          </a:p>
          <a:p>
            <a:pPr marL="0" indent="0" algn="ctr">
              <a:buNone/>
            </a:pPr>
            <a:endParaRPr lang="en-US" altLang="zh-CN" sz="2400" dirty="0">
              <a:solidFill>
                <a:schemeClr val="bg1"/>
              </a:solidFill>
              <a:latin typeface="Lora"/>
            </a:endParaRPr>
          </a:p>
          <a:p>
            <a:pPr marL="0" indent="0" algn="ctr">
              <a:buNone/>
            </a:pPr>
            <a:r>
              <a:rPr lang="zh-CN" altLang="en-US" sz="2400" dirty="0">
                <a:solidFill>
                  <a:schemeClr val="bg1"/>
                </a:solidFill>
                <a:latin typeface="Lora"/>
              </a:rPr>
              <a:t>与常见服务相似的域名（例如微信，</a:t>
            </a:r>
            <a:r>
              <a:rPr lang="en-US" altLang="zh-CN" sz="2400" dirty="0">
                <a:solidFill>
                  <a:schemeClr val="bg1"/>
                </a:solidFill>
                <a:latin typeface="Lora"/>
              </a:rPr>
              <a:t>Microsoft</a:t>
            </a:r>
            <a:r>
              <a:rPr lang="zh-CN" altLang="en-US" sz="2400" dirty="0">
                <a:solidFill>
                  <a:schemeClr val="bg1"/>
                </a:solidFill>
                <a:latin typeface="Lora"/>
              </a:rPr>
              <a:t>）或通用的行业域名。</a:t>
            </a:r>
            <a:endParaRPr lang="en-US" altLang="zh-CN" sz="2400" dirty="0">
              <a:solidFill>
                <a:schemeClr val="bg1"/>
              </a:solidFill>
              <a:latin typeface="Lora"/>
            </a:endParaRPr>
          </a:p>
          <a:p>
            <a:pPr marL="0" indent="0" algn="ctr">
              <a:buNone/>
            </a:pPr>
            <a:endParaRPr lang="en-US" altLang="zh-CN" sz="2400" dirty="0">
              <a:solidFill>
                <a:schemeClr val="bg1"/>
              </a:solidFill>
              <a:latin typeface="Lora"/>
            </a:endParaRP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905794675"/>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16148" y="-172732"/>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en-US" altLang="zh-CN" sz="4400" b="1" dirty="0">
                <a:solidFill>
                  <a:schemeClr val="bg1"/>
                </a:solidFill>
                <a:latin typeface="微软雅黑" panose="020B0503020204020204" pitchFamily="34" charset="-122"/>
                <a:ea typeface="微软雅黑" panose="020B0503020204020204" pitchFamily="34" charset="-122"/>
              </a:rPr>
              <a:t>Tips2</a:t>
            </a:r>
            <a:r>
              <a:rPr lang="zh-CN" altLang="en-US" sz="4400" b="1" dirty="0">
                <a:solidFill>
                  <a:schemeClr val="bg1"/>
                </a:solidFill>
                <a:latin typeface="微软雅黑" panose="020B0503020204020204" pitchFamily="34" charset="-122"/>
                <a:ea typeface="微软雅黑" panose="020B0503020204020204" pitchFamily="34" charset="-122"/>
              </a:rPr>
              <a:t>：有效负载重定向</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
        <p:nvSpPr>
          <p:cNvPr id="12" name="TextBox 29">
            <a:extLst>
              <a:ext uri="{FF2B5EF4-FFF2-40B4-BE49-F238E27FC236}">
                <a16:creationId xmlns:a16="http://schemas.microsoft.com/office/drawing/2014/main" id="{EFA5A833-2525-454D-AEE6-DE86B57E17CE}"/>
              </a:ext>
            </a:extLst>
          </p:cNvPr>
          <p:cNvSpPr txBox="1"/>
          <p:nvPr/>
        </p:nvSpPr>
        <p:spPr>
          <a:xfrm>
            <a:off x="332357" y="2994487"/>
            <a:ext cx="11527286" cy="1569660"/>
          </a:xfrm>
          <a:prstGeom prst="rect">
            <a:avLst/>
          </a:prstGeom>
          <a:noFill/>
        </p:spPr>
        <p:txBody>
          <a:bodyPr wrap="square" rtlCol="0">
            <a:spAutoFit/>
          </a:bodyPr>
          <a:lstStyle/>
          <a:p>
            <a:pPr marL="0" indent="0" algn="ctr">
              <a:buNone/>
            </a:pPr>
            <a:r>
              <a:rPr lang="zh-CN" altLang="en-US" sz="2400" b="0" i="0" dirty="0">
                <a:solidFill>
                  <a:schemeClr val="bg1"/>
                </a:solidFill>
                <a:effectLst/>
                <a:latin typeface="Lora"/>
              </a:rPr>
              <a:t>有效载荷重定向器应在我们的木马回连前配置好。</a:t>
            </a:r>
            <a:endParaRPr lang="en-US" altLang="zh-CN" sz="2400" b="0" i="0" dirty="0">
              <a:solidFill>
                <a:schemeClr val="bg1"/>
              </a:solidFill>
              <a:effectLst/>
              <a:latin typeface="Lora"/>
            </a:endParaRPr>
          </a:p>
          <a:p>
            <a:pPr marL="0" indent="0" algn="ctr">
              <a:buNone/>
            </a:pPr>
            <a:endParaRPr lang="en-US" altLang="zh-CN" sz="2400" b="0" i="0" dirty="0">
              <a:solidFill>
                <a:schemeClr val="bg1"/>
              </a:solidFill>
              <a:effectLst/>
              <a:latin typeface="Lora"/>
            </a:endParaRPr>
          </a:p>
          <a:p>
            <a:pPr marL="0" indent="0" algn="ctr">
              <a:buNone/>
            </a:pPr>
            <a:r>
              <a:rPr lang="en-US" altLang="zh-CN" sz="2400" b="0" i="0" dirty="0">
                <a:solidFill>
                  <a:srgbClr val="FF0000"/>
                </a:solidFill>
                <a:effectLst/>
                <a:latin typeface="Lora"/>
              </a:rPr>
              <a:t>Web</a:t>
            </a:r>
            <a:r>
              <a:rPr lang="zh-CN" altLang="en-US" sz="2400" b="0" i="0" dirty="0">
                <a:solidFill>
                  <a:srgbClr val="FF0000"/>
                </a:solidFill>
                <a:effectLst/>
                <a:latin typeface="Lora"/>
              </a:rPr>
              <a:t>重定向器分为两个主要类别：</a:t>
            </a:r>
            <a:endParaRPr lang="en-US" altLang="zh-CN" sz="2400" dirty="0">
              <a:solidFill>
                <a:srgbClr val="FF0000"/>
              </a:solidFill>
              <a:latin typeface="Lora"/>
            </a:endParaRPr>
          </a:p>
          <a:p>
            <a:pPr marL="0" indent="0" algn="ctr">
              <a:buNone/>
            </a:pPr>
            <a:endParaRPr lang="en-US" altLang="zh-CN" sz="2400" dirty="0">
              <a:solidFill>
                <a:schemeClr val="bg1"/>
              </a:solidFill>
              <a:latin typeface="Lora"/>
            </a:endParaRP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769950326"/>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16148" y="-172732"/>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zh-CN" altLang="en-US" sz="4400" b="1" dirty="0">
                <a:solidFill>
                  <a:schemeClr val="bg1"/>
                </a:solidFill>
              </a:rPr>
              <a:t>自我介绍</a:t>
            </a:r>
            <a:endParaRPr lang="en-US" altLang="zh-CN" sz="4400" b="1" dirty="0">
              <a:solidFill>
                <a:schemeClr val="bg1"/>
              </a:solidFill>
            </a:endParaRPr>
          </a:p>
        </p:txBody>
      </p:sp>
      <p:sp>
        <p:nvSpPr>
          <p:cNvPr id="12" name="TextBox 29">
            <a:extLst>
              <a:ext uri="{FF2B5EF4-FFF2-40B4-BE49-F238E27FC236}">
                <a16:creationId xmlns:a16="http://schemas.microsoft.com/office/drawing/2014/main" id="{EFA5A833-2525-454D-AEE6-DE86B57E17CE}"/>
              </a:ext>
            </a:extLst>
          </p:cNvPr>
          <p:cNvSpPr txBox="1"/>
          <p:nvPr/>
        </p:nvSpPr>
        <p:spPr>
          <a:xfrm>
            <a:off x="1091853" y="1681023"/>
            <a:ext cx="10264324" cy="3699090"/>
          </a:xfrm>
          <a:prstGeom prst="rect">
            <a:avLst/>
          </a:prstGeom>
          <a:noFill/>
        </p:spPr>
        <p:txBody>
          <a:bodyPr wrap="square" rtlCol="0">
            <a:spAutoFit/>
          </a:bodyPr>
          <a:lstStyle/>
          <a:p>
            <a:pPr marL="0" indent="0" algn="ctr">
              <a:buNone/>
            </a:pPr>
            <a:endParaRPr lang="en-US" altLang="zh-CN" sz="3600" b="1" dirty="0">
              <a:solidFill>
                <a:schemeClr val="bg1"/>
              </a:solidFill>
            </a:endParaRPr>
          </a:p>
          <a:p>
            <a:pPr marL="0" indent="0" algn="ctr">
              <a:buNone/>
            </a:pPr>
            <a:r>
              <a:rPr lang="zh-CN" altLang="en-US" sz="3600" b="1" dirty="0">
                <a:solidFill>
                  <a:schemeClr val="bg1"/>
                </a:solidFill>
              </a:rPr>
              <a:t>李木</a:t>
            </a:r>
            <a:endParaRPr lang="en-US" altLang="zh-CN" sz="3600" b="1" dirty="0">
              <a:solidFill>
                <a:schemeClr val="bg1"/>
              </a:solidFill>
            </a:endParaRPr>
          </a:p>
          <a:p>
            <a:pPr marL="0" indent="0" algn="ctr">
              <a:buNone/>
            </a:pPr>
            <a:endParaRPr lang="en-US" altLang="zh-CN" sz="3600" b="1" dirty="0">
              <a:solidFill>
                <a:schemeClr val="bg1"/>
              </a:solidFill>
            </a:endParaRPr>
          </a:p>
          <a:p>
            <a:pPr marL="0" indent="0" algn="ctr">
              <a:buNone/>
            </a:pPr>
            <a:r>
              <a:rPr lang="zh-CN" altLang="en-US" sz="2400" dirty="0">
                <a:solidFill>
                  <a:schemeClr val="bg1"/>
                </a:solidFill>
              </a:rPr>
              <a:t>黑白天实验室安全研究员</a:t>
            </a:r>
            <a:endParaRPr lang="en-US" altLang="zh-CN" sz="2400" dirty="0">
              <a:solidFill>
                <a:schemeClr val="bg1"/>
              </a:solidFill>
            </a:endParaRPr>
          </a:p>
          <a:p>
            <a:pPr marL="0" indent="0" algn="ctr">
              <a:buNone/>
            </a:pPr>
            <a:r>
              <a:rPr lang="en-US" altLang="zh-CN" sz="2400" dirty="0" err="1">
                <a:solidFill>
                  <a:schemeClr val="bg1"/>
                </a:solidFill>
              </a:rPr>
              <a:t>Freebuf</a:t>
            </a:r>
            <a:r>
              <a:rPr lang="zh-CN" altLang="en-US" sz="2400" dirty="0">
                <a:solidFill>
                  <a:schemeClr val="bg1"/>
                </a:solidFill>
              </a:rPr>
              <a:t>专栏作者</a:t>
            </a:r>
            <a:endParaRPr lang="en-US" altLang="zh-CN" sz="2400" dirty="0">
              <a:solidFill>
                <a:schemeClr val="bg1"/>
              </a:solidFill>
            </a:endParaRPr>
          </a:p>
          <a:p>
            <a:pPr marL="0" indent="0" algn="ctr">
              <a:buNone/>
            </a:pPr>
            <a:r>
              <a:rPr lang="zh-CN" altLang="en-US" sz="2400" dirty="0">
                <a:solidFill>
                  <a:schemeClr val="bg1"/>
                </a:solidFill>
              </a:rPr>
              <a:t>在读大学生</a:t>
            </a:r>
            <a:endParaRPr lang="en-US" altLang="zh-CN" sz="2400" dirty="0">
              <a:solidFill>
                <a:schemeClr val="bg1"/>
              </a:solidFill>
            </a:endParaRPr>
          </a:p>
          <a:p>
            <a:pPr marL="0" indent="0" algn="ctr">
              <a:buNone/>
            </a:pPr>
            <a:r>
              <a:rPr lang="zh-CN" altLang="en-US" sz="2400" dirty="0">
                <a:solidFill>
                  <a:schemeClr val="bg1"/>
                </a:solidFill>
              </a:rPr>
              <a:t>一个菜弟弟</a:t>
            </a:r>
            <a:endParaRPr lang="en-US" altLang="zh-CN" sz="2400" dirty="0">
              <a:solidFill>
                <a:schemeClr val="bg1"/>
              </a:solidFill>
            </a:endParaRPr>
          </a:p>
          <a:p>
            <a:pPr>
              <a:lnSpc>
                <a:spcPct val="150000"/>
              </a:lnSpc>
            </a:pPr>
            <a:endParaRPr lang="en-US" sz="2400" b="1" dirty="0">
              <a:solidFill>
                <a:schemeClr val="bg1"/>
              </a:solidFill>
              <a:latin typeface="宋体" panose="02010600030101010101" pitchFamily="2" charset="-122"/>
              <a:ea typeface="宋体" panose="02010600030101010101" pitchFamily="2" charset="-122"/>
            </a:endParaRP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179171366"/>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16148" y="-172732"/>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en-US" altLang="zh-CN" sz="4400" b="1" dirty="0">
                <a:solidFill>
                  <a:schemeClr val="bg1"/>
                </a:solidFill>
                <a:latin typeface="微软雅黑" panose="020B0503020204020204" pitchFamily="34" charset="-122"/>
                <a:ea typeface="微软雅黑" panose="020B0503020204020204" pitchFamily="34" charset="-122"/>
              </a:rPr>
              <a:t>Tips2</a:t>
            </a:r>
            <a:r>
              <a:rPr lang="zh-CN" altLang="en-US" sz="4400" b="1" dirty="0">
                <a:solidFill>
                  <a:schemeClr val="bg1"/>
                </a:solidFill>
                <a:latin typeface="微软雅黑" panose="020B0503020204020204" pitchFamily="34" charset="-122"/>
                <a:ea typeface="微软雅黑" panose="020B0503020204020204" pitchFamily="34" charset="-122"/>
              </a:rPr>
              <a:t>：有效负载重定向</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
        <p:nvSpPr>
          <p:cNvPr id="12" name="TextBox 29">
            <a:extLst>
              <a:ext uri="{FF2B5EF4-FFF2-40B4-BE49-F238E27FC236}">
                <a16:creationId xmlns:a16="http://schemas.microsoft.com/office/drawing/2014/main" id="{EFA5A833-2525-454D-AEE6-DE86B57E17CE}"/>
              </a:ext>
            </a:extLst>
          </p:cNvPr>
          <p:cNvSpPr txBox="1"/>
          <p:nvPr/>
        </p:nvSpPr>
        <p:spPr>
          <a:xfrm>
            <a:off x="317969" y="2239478"/>
            <a:ext cx="11527286" cy="2923877"/>
          </a:xfrm>
          <a:prstGeom prst="rect">
            <a:avLst/>
          </a:prstGeom>
          <a:noFill/>
        </p:spPr>
        <p:txBody>
          <a:bodyPr wrap="square" rtlCol="0">
            <a:spAutoFit/>
          </a:bodyPr>
          <a:lstStyle/>
          <a:p>
            <a:pPr marL="0" indent="0" algn="ctr">
              <a:buNone/>
            </a:pPr>
            <a:r>
              <a:rPr lang="en-US" altLang="zh-CN" sz="2800" b="1" i="0" dirty="0">
                <a:solidFill>
                  <a:srgbClr val="FF0000"/>
                </a:solidFill>
                <a:effectLst/>
                <a:latin typeface="Lora"/>
              </a:rPr>
              <a:t>1.socat</a:t>
            </a:r>
            <a:r>
              <a:rPr lang="zh-CN" altLang="en-US" sz="2800" b="1" i="0" dirty="0">
                <a:solidFill>
                  <a:srgbClr val="FF0000"/>
                </a:solidFill>
                <a:effectLst/>
                <a:latin typeface="Lora"/>
              </a:rPr>
              <a:t>和</a:t>
            </a:r>
            <a:r>
              <a:rPr lang="en-US" altLang="zh-CN" sz="2800" b="1" i="0" dirty="0">
                <a:solidFill>
                  <a:srgbClr val="FF0000"/>
                </a:solidFill>
                <a:effectLst/>
                <a:latin typeface="Lora"/>
              </a:rPr>
              <a:t>iptables</a:t>
            </a:r>
            <a:r>
              <a:rPr lang="zh-CN" altLang="en-US" sz="2800" b="1" i="0" dirty="0">
                <a:solidFill>
                  <a:schemeClr val="bg1"/>
                </a:solidFill>
                <a:effectLst/>
                <a:latin typeface="Lora"/>
              </a:rPr>
              <a:t>：</a:t>
            </a:r>
            <a:endParaRPr lang="en-US" altLang="zh-CN" sz="2800" b="1" i="0" dirty="0">
              <a:solidFill>
                <a:schemeClr val="bg1"/>
              </a:solidFill>
              <a:effectLst/>
              <a:latin typeface="Lora"/>
            </a:endParaRPr>
          </a:p>
          <a:p>
            <a:pPr marL="0" indent="0" algn="ctr">
              <a:buNone/>
            </a:pPr>
            <a:endParaRPr lang="en-US" altLang="zh-CN" sz="2800" b="1" dirty="0">
              <a:solidFill>
                <a:schemeClr val="bg1"/>
              </a:solidFill>
              <a:latin typeface="Lora"/>
            </a:endParaRPr>
          </a:p>
          <a:p>
            <a:pPr marL="0" indent="0" algn="ctr">
              <a:buNone/>
            </a:pPr>
            <a:endParaRPr lang="en-US" altLang="zh-CN" sz="2800" b="1" i="0" dirty="0">
              <a:solidFill>
                <a:schemeClr val="bg1"/>
              </a:solidFill>
              <a:effectLst/>
              <a:latin typeface="Lora"/>
            </a:endParaRPr>
          </a:p>
          <a:p>
            <a:pPr marL="0" indent="0" algn="ctr">
              <a:buNone/>
            </a:pPr>
            <a:r>
              <a:rPr lang="zh-CN" altLang="en-US" sz="2400" dirty="0">
                <a:solidFill>
                  <a:schemeClr val="bg1"/>
                </a:solidFill>
                <a:latin typeface="Lora"/>
              </a:rPr>
              <a:t>接收在一个端口上接收的流量并将其全部地代理转发到另一个</a:t>
            </a:r>
            <a:r>
              <a:rPr lang="en-US" altLang="zh-CN" sz="2400" dirty="0">
                <a:solidFill>
                  <a:schemeClr val="bg1"/>
                </a:solidFill>
                <a:latin typeface="Lora"/>
              </a:rPr>
              <a:t>IP</a:t>
            </a:r>
            <a:r>
              <a:rPr lang="zh-CN" altLang="en-US" sz="2400" dirty="0">
                <a:solidFill>
                  <a:schemeClr val="bg1"/>
                </a:solidFill>
                <a:latin typeface="Lora"/>
              </a:rPr>
              <a:t>和</a:t>
            </a:r>
            <a:r>
              <a:rPr lang="en-US" altLang="zh-CN" sz="2400" dirty="0">
                <a:solidFill>
                  <a:schemeClr val="bg1"/>
                </a:solidFill>
                <a:latin typeface="Lora"/>
              </a:rPr>
              <a:t>/</a:t>
            </a:r>
            <a:r>
              <a:rPr lang="zh-CN" altLang="en-US" sz="2400" dirty="0">
                <a:solidFill>
                  <a:schemeClr val="bg1"/>
                </a:solidFill>
                <a:latin typeface="Lora"/>
              </a:rPr>
              <a:t>或端口。</a:t>
            </a:r>
            <a:endParaRPr lang="en-US" altLang="zh-CN" sz="2400" dirty="0">
              <a:solidFill>
                <a:schemeClr val="bg1"/>
              </a:solidFill>
              <a:latin typeface="Lora"/>
            </a:endParaRPr>
          </a:p>
          <a:p>
            <a:pPr marL="0" indent="0" algn="ctr">
              <a:buNone/>
            </a:pPr>
            <a:r>
              <a:rPr lang="zh-CN" altLang="en-US" sz="2400" dirty="0">
                <a:solidFill>
                  <a:schemeClr val="bg1"/>
                </a:solidFill>
                <a:latin typeface="Lora"/>
              </a:rPr>
              <a:t>默认情况下，这些重定向器提供有限的日志记录，从而降低了监控流量的能力。</a:t>
            </a:r>
            <a:endParaRPr lang="en-US" altLang="zh-CN" sz="2400" dirty="0">
              <a:solidFill>
                <a:schemeClr val="bg1"/>
              </a:solidFill>
              <a:latin typeface="Lora"/>
            </a:endParaRPr>
          </a:p>
          <a:p>
            <a:pPr marL="0" indent="0" algn="ctr">
              <a:buNone/>
            </a:pPr>
            <a:endParaRPr lang="en-US" altLang="zh-CN" sz="2800" dirty="0">
              <a:solidFill>
                <a:schemeClr val="bg1"/>
              </a:solidFill>
              <a:latin typeface="Lora"/>
              <a:ea typeface="微软雅黑" panose="020B0503020204020204" pitchFamily="34" charset="-122"/>
            </a:endParaRPr>
          </a:p>
          <a:p>
            <a:pPr marL="0" indent="0" algn="ctr">
              <a:buNone/>
            </a:pPr>
            <a:endParaRPr lang="en-US" altLang="zh-CN" sz="2400" dirty="0">
              <a:solidFill>
                <a:schemeClr val="bg1"/>
              </a:solidFill>
              <a:latin typeface="Lora"/>
            </a:endParaRP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642846728"/>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16148" y="-172732"/>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en-US" altLang="zh-CN" sz="4400" b="1" dirty="0">
                <a:solidFill>
                  <a:schemeClr val="bg1"/>
                </a:solidFill>
                <a:latin typeface="微软雅黑" panose="020B0503020204020204" pitchFamily="34" charset="-122"/>
                <a:ea typeface="微软雅黑" panose="020B0503020204020204" pitchFamily="34" charset="-122"/>
              </a:rPr>
              <a:t>Tips2</a:t>
            </a:r>
            <a:r>
              <a:rPr lang="zh-CN" altLang="en-US" sz="4400" b="1" dirty="0">
                <a:solidFill>
                  <a:schemeClr val="bg1"/>
                </a:solidFill>
                <a:latin typeface="微软雅黑" panose="020B0503020204020204" pitchFamily="34" charset="-122"/>
                <a:ea typeface="微软雅黑" panose="020B0503020204020204" pitchFamily="34" charset="-122"/>
              </a:rPr>
              <a:t>：有效负载重定向</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
        <p:nvSpPr>
          <p:cNvPr id="12" name="TextBox 29">
            <a:extLst>
              <a:ext uri="{FF2B5EF4-FFF2-40B4-BE49-F238E27FC236}">
                <a16:creationId xmlns:a16="http://schemas.microsoft.com/office/drawing/2014/main" id="{EFA5A833-2525-454D-AEE6-DE86B57E17CE}"/>
              </a:ext>
            </a:extLst>
          </p:cNvPr>
          <p:cNvSpPr txBox="1"/>
          <p:nvPr/>
        </p:nvSpPr>
        <p:spPr>
          <a:xfrm>
            <a:off x="248467" y="2170511"/>
            <a:ext cx="11527286" cy="3600986"/>
          </a:xfrm>
          <a:prstGeom prst="rect">
            <a:avLst/>
          </a:prstGeom>
          <a:noFill/>
        </p:spPr>
        <p:txBody>
          <a:bodyPr wrap="square" rtlCol="0">
            <a:spAutoFit/>
          </a:bodyPr>
          <a:lstStyle/>
          <a:p>
            <a:pPr marL="0" indent="0" algn="ctr">
              <a:buNone/>
            </a:pPr>
            <a:r>
              <a:rPr lang="en-US" altLang="zh-CN" sz="2800" b="1" dirty="0">
                <a:solidFill>
                  <a:srgbClr val="FF0000"/>
                </a:solidFill>
                <a:latin typeface="Lora"/>
              </a:rPr>
              <a:t>2.</a:t>
            </a:r>
            <a:r>
              <a:rPr lang="zh-CN" altLang="en-US" sz="2800" b="1" dirty="0">
                <a:solidFill>
                  <a:srgbClr val="FF0000"/>
                </a:solidFill>
                <a:latin typeface="Lora"/>
              </a:rPr>
              <a:t>过滤重定向器（即</a:t>
            </a:r>
            <a:r>
              <a:rPr lang="en-US" altLang="zh-CN" sz="2800" b="1" dirty="0">
                <a:solidFill>
                  <a:srgbClr val="FF0000"/>
                </a:solidFill>
                <a:latin typeface="Lora"/>
              </a:rPr>
              <a:t>Apache </a:t>
            </a:r>
            <a:r>
              <a:rPr lang="en-US" altLang="zh-CN" sz="2800" b="1" dirty="0" err="1">
                <a:solidFill>
                  <a:srgbClr val="FF0000"/>
                </a:solidFill>
                <a:latin typeface="Lora"/>
              </a:rPr>
              <a:t>mod_rewrite</a:t>
            </a:r>
            <a:r>
              <a:rPr lang="zh-CN" altLang="en-US" sz="2800" b="1" dirty="0">
                <a:solidFill>
                  <a:srgbClr val="FF0000"/>
                </a:solidFill>
                <a:latin typeface="Lora"/>
              </a:rPr>
              <a:t>和</a:t>
            </a:r>
            <a:r>
              <a:rPr lang="en-US" altLang="zh-CN" sz="2800" b="1" dirty="0" err="1">
                <a:solidFill>
                  <a:srgbClr val="FF0000"/>
                </a:solidFill>
                <a:latin typeface="Lora"/>
              </a:rPr>
              <a:t>nginx</a:t>
            </a:r>
            <a:r>
              <a:rPr lang="zh-CN" altLang="en-US" sz="2800" b="1" dirty="0">
                <a:solidFill>
                  <a:srgbClr val="FF0000"/>
                </a:solidFill>
                <a:latin typeface="Lora"/>
              </a:rPr>
              <a:t>）</a:t>
            </a:r>
            <a:endParaRPr lang="en-US" altLang="zh-CN" sz="2800" b="1" dirty="0">
              <a:solidFill>
                <a:srgbClr val="FF0000"/>
              </a:solidFill>
              <a:latin typeface="Lora"/>
            </a:endParaRPr>
          </a:p>
          <a:p>
            <a:pPr marL="0" indent="0" algn="ctr">
              <a:buNone/>
            </a:pPr>
            <a:endParaRPr lang="en-US" altLang="zh-CN" sz="2800" b="1" dirty="0">
              <a:solidFill>
                <a:schemeClr val="bg1"/>
              </a:solidFill>
              <a:latin typeface="Lora"/>
            </a:endParaRPr>
          </a:p>
          <a:p>
            <a:pPr marL="0" indent="0" algn="ctr">
              <a:buNone/>
            </a:pPr>
            <a:endParaRPr lang="en-US" altLang="zh-CN" sz="2800" b="1" dirty="0">
              <a:solidFill>
                <a:schemeClr val="bg1"/>
              </a:solidFill>
              <a:latin typeface="Lora"/>
            </a:endParaRPr>
          </a:p>
          <a:p>
            <a:pPr marL="0" indent="0" algn="ctr">
              <a:buNone/>
            </a:pPr>
            <a:r>
              <a:rPr lang="zh-CN" altLang="en-US" sz="2400" dirty="0">
                <a:solidFill>
                  <a:schemeClr val="bg1"/>
                </a:solidFill>
                <a:latin typeface="Lora"/>
              </a:rPr>
              <a:t>允许基于请求中的不同属性（例如请求</a:t>
            </a:r>
            <a:r>
              <a:rPr lang="en-US" altLang="zh-CN" sz="2400" dirty="0">
                <a:solidFill>
                  <a:schemeClr val="bg1"/>
                </a:solidFill>
                <a:latin typeface="Lora"/>
              </a:rPr>
              <a:t>URI</a:t>
            </a:r>
            <a:r>
              <a:rPr lang="zh-CN" altLang="en-US" sz="2400" dirty="0">
                <a:solidFill>
                  <a:schemeClr val="bg1"/>
                </a:solidFill>
                <a:latin typeface="Lora"/>
              </a:rPr>
              <a:t>或用户属性）来处理每个请求。</a:t>
            </a:r>
            <a:endParaRPr lang="en-US" altLang="zh-CN" sz="2400" dirty="0">
              <a:solidFill>
                <a:schemeClr val="bg1"/>
              </a:solidFill>
              <a:latin typeface="Lora"/>
            </a:endParaRPr>
          </a:p>
          <a:p>
            <a:pPr marL="0" indent="0" algn="ctr">
              <a:buNone/>
            </a:pPr>
            <a:r>
              <a:rPr lang="zh-CN" altLang="en-US" sz="2400" dirty="0">
                <a:solidFill>
                  <a:schemeClr val="bg1"/>
                </a:solidFill>
                <a:latin typeface="Lora"/>
              </a:rPr>
              <a:t>这些重定向器提供了一些方法，可以对的后端基础结构进行一些非常复杂的处理。</a:t>
            </a:r>
            <a:endParaRPr lang="en-US" altLang="zh-CN" sz="2400" dirty="0">
              <a:solidFill>
                <a:schemeClr val="bg1"/>
              </a:solidFill>
              <a:latin typeface="Lora"/>
            </a:endParaRPr>
          </a:p>
          <a:p>
            <a:pPr marL="0" indent="0" algn="ctr">
              <a:buNone/>
            </a:pPr>
            <a:endParaRPr lang="en-US" altLang="zh-CN" sz="2400" dirty="0">
              <a:solidFill>
                <a:schemeClr val="bg1"/>
              </a:solidFill>
              <a:latin typeface="Lora"/>
            </a:endParaRPr>
          </a:p>
          <a:p>
            <a:pPr marL="0" indent="0" algn="ctr">
              <a:buNone/>
            </a:pPr>
            <a:r>
              <a:rPr lang="zh-CN" altLang="en-US" sz="2400" dirty="0">
                <a:solidFill>
                  <a:schemeClr val="bg1"/>
                </a:solidFill>
                <a:latin typeface="Lora"/>
              </a:rPr>
              <a:t>过滤重定向器通常是更好的选择，但是它们的配置时间较长。</a:t>
            </a:r>
            <a:endParaRPr lang="en-US" altLang="zh-CN" sz="2400" dirty="0">
              <a:solidFill>
                <a:schemeClr val="bg1"/>
              </a:solidFill>
              <a:latin typeface="Lora"/>
            </a:endParaRPr>
          </a:p>
          <a:p>
            <a:pPr marL="0" indent="0" algn="ctr">
              <a:buNone/>
            </a:pPr>
            <a:r>
              <a:rPr lang="zh-CN" altLang="en-US" sz="2400" b="0" i="0" dirty="0">
                <a:solidFill>
                  <a:schemeClr val="bg1"/>
                </a:solidFill>
                <a:effectLst/>
                <a:latin typeface="Lora"/>
              </a:rPr>
              <a:t>：</a:t>
            </a:r>
            <a:endParaRPr lang="en-US" altLang="zh-CN" sz="2400" dirty="0">
              <a:solidFill>
                <a:schemeClr val="bg1"/>
              </a:solidFill>
              <a:latin typeface="Lora"/>
            </a:endParaRPr>
          </a:p>
          <a:p>
            <a:pPr marL="0" indent="0" algn="ctr">
              <a:buNone/>
            </a:pPr>
            <a:endParaRPr lang="en-US" altLang="zh-CN" sz="2400" dirty="0">
              <a:solidFill>
                <a:schemeClr val="bg1"/>
              </a:solidFill>
              <a:latin typeface="Lora"/>
            </a:endParaRP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540519590"/>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16148" y="-172732"/>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en-US" altLang="zh-CN" sz="4400" b="1" dirty="0">
                <a:solidFill>
                  <a:schemeClr val="bg1"/>
                </a:solidFill>
                <a:latin typeface="微软雅黑" panose="020B0503020204020204" pitchFamily="34" charset="-122"/>
                <a:ea typeface="微软雅黑" panose="020B0503020204020204" pitchFamily="34" charset="-122"/>
              </a:rPr>
              <a:t>Tips2</a:t>
            </a:r>
            <a:r>
              <a:rPr lang="zh-CN" altLang="en-US" sz="4400" b="1" dirty="0">
                <a:solidFill>
                  <a:schemeClr val="bg1"/>
                </a:solidFill>
                <a:latin typeface="微软雅黑" panose="020B0503020204020204" pitchFamily="34" charset="-122"/>
                <a:ea typeface="微软雅黑" panose="020B0503020204020204" pitchFamily="34" charset="-122"/>
              </a:rPr>
              <a:t>：有效负载重定向</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
        <p:nvSpPr>
          <p:cNvPr id="12" name="TextBox 29">
            <a:extLst>
              <a:ext uri="{FF2B5EF4-FFF2-40B4-BE49-F238E27FC236}">
                <a16:creationId xmlns:a16="http://schemas.microsoft.com/office/drawing/2014/main" id="{EFA5A833-2525-454D-AEE6-DE86B57E17CE}"/>
              </a:ext>
            </a:extLst>
          </p:cNvPr>
          <p:cNvSpPr txBox="1"/>
          <p:nvPr/>
        </p:nvSpPr>
        <p:spPr>
          <a:xfrm>
            <a:off x="218413" y="2154359"/>
            <a:ext cx="11527286" cy="3416320"/>
          </a:xfrm>
          <a:prstGeom prst="rect">
            <a:avLst/>
          </a:prstGeom>
          <a:noFill/>
        </p:spPr>
        <p:txBody>
          <a:bodyPr wrap="square" rtlCol="0">
            <a:spAutoFit/>
          </a:bodyPr>
          <a:lstStyle/>
          <a:p>
            <a:pPr marL="0" indent="0" algn="ctr">
              <a:buNone/>
            </a:pPr>
            <a:r>
              <a:rPr lang="zh-CN" altLang="en-US" sz="2800" b="1" i="0" dirty="0">
                <a:solidFill>
                  <a:schemeClr val="bg1"/>
                </a:solidFill>
                <a:effectLst/>
                <a:latin typeface="Lora"/>
              </a:rPr>
              <a:t>使用重定向器主机，</a:t>
            </a:r>
            <a:endParaRPr lang="en-US" altLang="zh-CN" sz="2800" b="1" i="0" dirty="0">
              <a:solidFill>
                <a:schemeClr val="bg1"/>
              </a:solidFill>
              <a:effectLst/>
              <a:latin typeface="Lora"/>
            </a:endParaRPr>
          </a:p>
          <a:p>
            <a:pPr marL="0" indent="0" algn="ctr">
              <a:buNone/>
            </a:pPr>
            <a:endParaRPr lang="en-US" altLang="zh-CN" sz="2800" b="1" dirty="0">
              <a:solidFill>
                <a:schemeClr val="bg1"/>
              </a:solidFill>
              <a:latin typeface="Lora"/>
            </a:endParaRPr>
          </a:p>
          <a:p>
            <a:pPr marL="0" indent="0" algn="ctr">
              <a:buNone/>
            </a:pPr>
            <a:r>
              <a:rPr lang="zh-CN" altLang="en-US" sz="2800" b="1" i="0" dirty="0">
                <a:solidFill>
                  <a:schemeClr val="bg1"/>
                </a:solidFill>
                <a:effectLst/>
                <a:latin typeface="Lora"/>
              </a:rPr>
              <a:t>仅允许命令和控制（</a:t>
            </a:r>
            <a:r>
              <a:rPr lang="en-US" altLang="zh-CN" sz="2800" b="1" i="0" dirty="0">
                <a:solidFill>
                  <a:schemeClr val="bg1"/>
                </a:solidFill>
                <a:effectLst/>
                <a:latin typeface="Lora"/>
              </a:rPr>
              <a:t>C2</a:t>
            </a:r>
            <a:r>
              <a:rPr lang="zh-CN" altLang="en-US" sz="2800" b="1" i="0" dirty="0">
                <a:solidFill>
                  <a:schemeClr val="bg1"/>
                </a:solidFill>
                <a:effectLst/>
                <a:latin typeface="Lora"/>
              </a:rPr>
              <a:t>）流量到达我们的</a:t>
            </a:r>
            <a:r>
              <a:rPr lang="en-US" altLang="zh-CN" sz="2800" b="1" i="0" dirty="0">
                <a:solidFill>
                  <a:schemeClr val="bg1"/>
                </a:solidFill>
                <a:effectLst/>
                <a:latin typeface="Lora"/>
              </a:rPr>
              <a:t>Cobalt Strike</a:t>
            </a:r>
            <a:r>
              <a:rPr lang="zh-CN" altLang="en-US" sz="2800" b="1" i="0" dirty="0">
                <a:solidFill>
                  <a:schemeClr val="bg1"/>
                </a:solidFill>
                <a:effectLst/>
                <a:latin typeface="Lora"/>
              </a:rPr>
              <a:t>服务器，</a:t>
            </a:r>
            <a:endParaRPr lang="en-US" altLang="zh-CN" sz="2800" b="1" i="0" dirty="0">
              <a:solidFill>
                <a:schemeClr val="bg1"/>
              </a:solidFill>
              <a:effectLst/>
              <a:latin typeface="Lora"/>
            </a:endParaRPr>
          </a:p>
          <a:p>
            <a:pPr marL="0" indent="0" algn="ctr">
              <a:buNone/>
            </a:pPr>
            <a:endParaRPr lang="en-US" altLang="zh-CN" sz="2800" b="1" dirty="0">
              <a:solidFill>
                <a:schemeClr val="bg1"/>
              </a:solidFill>
              <a:latin typeface="Lora"/>
            </a:endParaRPr>
          </a:p>
          <a:p>
            <a:pPr marL="0" indent="0" algn="ctr">
              <a:buNone/>
            </a:pPr>
            <a:r>
              <a:rPr lang="zh-CN" altLang="en-US" sz="2800" b="1" i="0" dirty="0">
                <a:solidFill>
                  <a:schemeClr val="bg1"/>
                </a:solidFill>
                <a:effectLst/>
                <a:latin typeface="Lora"/>
              </a:rPr>
              <a:t>并将所有其他流量重定向到无害的网站</a:t>
            </a:r>
            <a:endParaRPr lang="en-US" altLang="zh-CN" sz="2800" b="1" i="0" dirty="0">
              <a:solidFill>
                <a:schemeClr val="bg1"/>
              </a:solidFill>
              <a:effectLst/>
              <a:latin typeface="Lora"/>
            </a:endParaRPr>
          </a:p>
          <a:p>
            <a:pPr marL="0" indent="0" algn="ctr">
              <a:buNone/>
            </a:pPr>
            <a:endParaRPr lang="en-US" altLang="zh-CN" sz="2800" b="1" dirty="0">
              <a:solidFill>
                <a:schemeClr val="bg1"/>
              </a:solidFill>
              <a:latin typeface="Lora"/>
            </a:endParaRPr>
          </a:p>
          <a:p>
            <a:pPr marL="0" indent="0" algn="ctr">
              <a:buNone/>
            </a:pPr>
            <a:r>
              <a:rPr lang="zh-CN" altLang="en-US" sz="2400" b="0" i="0" dirty="0">
                <a:solidFill>
                  <a:schemeClr val="bg1"/>
                </a:solidFill>
                <a:effectLst/>
                <a:latin typeface="Lora"/>
              </a:rPr>
              <a:t>：</a:t>
            </a:r>
            <a:endParaRPr lang="en-US" altLang="zh-CN" sz="2400" dirty="0">
              <a:solidFill>
                <a:schemeClr val="bg1"/>
              </a:solidFill>
              <a:latin typeface="Lora"/>
            </a:endParaRPr>
          </a:p>
          <a:p>
            <a:pPr marL="0" indent="0" algn="ctr">
              <a:buNone/>
            </a:pPr>
            <a:endParaRPr lang="en-US" altLang="zh-CN" sz="2400" dirty="0">
              <a:solidFill>
                <a:schemeClr val="bg1"/>
              </a:solidFill>
              <a:latin typeface="Lora"/>
            </a:endParaRP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601189852"/>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16148" y="-172732"/>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en-US" altLang="zh-CN" sz="4400" b="1" dirty="0">
                <a:solidFill>
                  <a:schemeClr val="bg1"/>
                </a:solidFill>
                <a:latin typeface="微软雅黑" panose="020B0503020204020204" pitchFamily="34" charset="-122"/>
                <a:ea typeface="微软雅黑" panose="020B0503020204020204" pitchFamily="34" charset="-122"/>
              </a:rPr>
              <a:t>Tips2</a:t>
            </a:r>
            <a:r>
              <a:rPr lang="zh-CN" altLang="en-US" sz="4400" b="1" dirty="0">
                <a:solidFill>
                  <a:schemeClr val="bg1"/>
                </a:solidFill>
                <a:latin typeface="微软雅黑" panose="020B0503020204020204" pitchFamily="34" charset="-122"/>
                <a:ea typeface="微软雅黑" panose="020B0503020204020204" pitchFamily="34" charset="-122"/>
              </a:rPr>
              <a:t>：有效负载重定向</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
        <p:nvSpPr>
          <p:cNvPr id="12" name="TextBox 29">
            <a:extLst>
              <a:ext uri="{FF2B5EF4-FFF2-40B4-BE49-F238E27FC236}">
                <a16:creationId xmlns:a16="http://schemas.microsoft.com/office/drawing/2014/main" id="{EFA5A833-2525-454D-AEE6-DE86B57E17CE}"/>
              </a:ext>
            </a:extLst>
          </p:cNvPr>
          <p:cNvSpPr txBox="1"/>
          <p:nvPr/>
        </p:nvSpPr>
        <p:spPr>
          <a:xfrm>
            <a:off x="248467" y="2170511"/>
            <a:ext cx="11527286" cy="3847207"/>
          </a:xfrm>
          <a:prstGeom prst="rect">
            <a:avLst/>
          </a:prstGeom>
          <a:noFill/>
        </p:spPr>
        <p:txBody>
          <a:bodyPr wrap="square" rtlCol="0">
            <a:spAutoFit/>
          </a:bodyPr>
          <a:lstStyle/>
          <a:p>
            <a:pPr marL="0" indent="0" algn="ctr">
              <a:buNone/>
            </a:pPr>
            <a:r>
              <a:rPr lang="zh-CN" altLang="en-US" sz="2800" b="1" dirty="0">
                <a:solidFill>
                  <a:schemeClr val="bg1"/>
                </a:solidFill>
                <a:latin typeface="Lora"/>
              </a:rPr>
              <a:t>好处是，如果我们的域被拦住，</a:t>
            </a:r>
            <a:endParaRPr lang="en-US" altLang="zh-CN" sz="2800" b="1" dirty="0">
              <a:solidFill>
                <a:schemeClr val="bg1"/>
              </a:solidFill>
              <a:latin typeface="Lora"/>
            </a:endParaRPr>
          </a:p>
          <a:p>
            <a:pPr marL="0" indent="0" algn="ctr">
              <a:buNone/>
            </a:pPr>
            <a:r>
              <a:rPr lang="zh-CN" altLang="en-US" sz="2800" b="1" dirty="0">
                <a:solidFill>
                  <a:schemeClr val="bg1"/>
                </a:solidFill>
                <a:latin typeface="Lora"/>
              </a:rPr>
              <a:t>我们真正的</a:t>
            </a:r>
            <a:r>
              <a:rPr lang="en-US" altLang="zh-CN" sz="2800" b="1" dirty="0">
                <a:solidFill>
                  <a:schemeClr val="bg1"/>
                </a:solidFill>
                <a:latin typeface="Lora"/>
              </a:rPr>
              <a:t>Cobalt Strike</a:t>
            </a:r>
            <a:r>
              <a:rPr lang="zh-CN" altLang="en-US" sz="2800" b="1" dirty="0">
                <a:solidFill>
                  <a:schemeClr val="bg1"/>
                </a:solidFill>
                <a:latin typeface="Lora"/>
              </a:rPr>
              <a:t>团队服务器的</a:t>
            </a:r>
            <a:r>
              <a:rPr lang="en-US" altLang="zh-CN" sz="2800" b="1" dirty="0">
                <a:solidFill>
                  <a:schemeClr val="bg1"/>
                </a:solidFill>
                <a:latin typeface="Lora"/>
              </a:rPr>
              <a:t>IP</a:t>
            </a:r>
            <a:r>
              <a:rPr lang="zh-CN" altLang="en-US" sz="2800" b="1" dirty="0">
                <a:solidFill>
                  <a:schemeClr val="bg1"/>
                </a:solidFill>
                <a:latin typeface="Lora"/>
              </a:rPr>
              <a:t>仍将可用。</a:t>
            </a:r>
            <a:endParaRPr lang="en-US" altLang="zh-CN" sz="2800" b="1" dirty="0">
              <a:solidFill>
                <a:schemeClr val="bg1"/>
              </a:solidFill>
              <a:latin typeface="Lora"/>
            </a:endParaRPr>
          </a:p>
          <a:p>
            <a:pPr marL="0" indent="0" algn="ctr">
              <a:buNone/>
            </a:pPr>
            <a:endParaRPr lang="en-US" altLang="zh-CN" sz="2800" b="1" dirty="0">
              <a:solidFill>
                <a:schemeClr val="bg1"/>
              </a:solidFill>
              <a:latin typeface="Lora"/>
            </a:endParaRPr>
          </a:p>
          <a:p>
            <a:pPr marL="0" indent="0" algn="ctr">
              <a:buNone/>
            </a:pPr>
            <a:r>
              <a:rPr lang="zh-CN" altLang="en-US" sz="2800" b="1" dirty="0">
                <a:solidFill>
                  <a:schemeClr val="bg1"/>
                </a:solidFill>
                <a:latin typeface="Lora"/>
              </a:rPr>
              <a:t>我们可以更新重定向器，获取新的</a:t>
            </a:r>
            <a:r>
              <a:rPr lang="en-US" altLang="zh-CN" sz="2800" b="1" dirty="0">
                <a:solidFill>
                  <a:schemeClr val="bg1"/>
                </a:solidFill>
                <a:latin typeface="Lora"/>
              </a:rPr>
              <a:t>IP</a:t>
            </a:r>
            <a:r>
              <a:rPr lang="zh-CN" altLang="en-US" sz="2800" b="1" dirty="0">
                <a:solidFill>
                  <a:schemeClr val="bg1"/>
                </a:solidFill>
                <a:latin typeface="Lora"/>
              </a:rPr>
              <a:t>和域，然后恢复正常运行。</a:t>
            </a:r>
            <a:endParaRPr lang="en-US" altLang="zh-CN" sz="2800" b="1" dirty="0">
              <a:solidFill>
                <a:schemeClr val="bg1"/>
              </a:solidFill>
              <a:latin typeface="Lora"/>
            </a:endParaRPr>
          </a:p>
          <a:p>
            <a:pPr marL="0" indent="0" algn="ctr">
              <a:buNone/>
            </a:pPr>
            <a:endParaRPr lang="en-US" altLang="zh-CN" sz="2800" b="1" dirty="0">
              <a:solidFill>
                <a:schemeClr val="bg1"/>
              </a:solidFill>
              <a:latin typeface="Lora"/>
            </a:endParaRPr>
          </a:p>
          <a:p>
            <a:pPr marL="0" indent="0" algn="ctr">
              <a:buNone/>
            </a:pPr>
            <a:r>
              <a:rPr lang="zh-CN" altLang="en-US" sz="2800" b="1" dirty="0">
                <a:solidFill>
                  <a:schemeClr val="bg1"/>
                </a:solidFill>
                <a:latin typeface="Lora"/>
              </a:rPr>
              <a:t>如果我们在信标有效负载中设置了多个回调域，</a:t>
            </a:r>
            <a:endParaRPr lang="en-US" altLang="zh-CN" sz="2800" b="1" dirty="0">
              <a:solidFill>
                <a:schemeClr val="bg1"/>
              </a:solidFill>
              <a:latin typeface="Lora"/>
            </a:endParaRPr>
          </a:p>
          <a:p>
            <a:pPr marL="0" indent="0" algn="ctr">
              <a:buNone/>
            </a:pPr>
            <a:r>
              <a:rPr lang="zh-CN" altLang="en-US" sz="2800" b="1" dirty="0">
                <a:solidFill>
                  <a:schemeClr val="bg1"/>
                </a:solidFill>
                <a:latin typeface="Lora"/>
              </a:rPr>
              <a:t>则甚至不需要重新获得初始访问权限。</a:t>
            </a:r>
            <a:endParaRPr lang="en-US" altLang="zh-CN" sz="2800" b="1" dirty="0">
              <a:solidFill>
                <a:schemeClr val="bg1"/>
              </a:solidFill>
              <a:latin typeface="Lora"/>
            </a:endParaRPr>
          </a:p>
          <a:p>
            <a:pPr marL="0" indent="0" algn="ctr">
              <a:buNone/>
            </a:pPr>
            <a:r>
              <a:rPr lang="zh-CN" altLang="en-US" sz="2400" b="0" i="0" dirty="0">
                <a:solidFill>
                  <a:schemeClr val="bg1"/>
                </a:solidFill>
                <a:effectLst/>
                <a:latin typeface="Lora"/>
              </a:rPr>
              <a:t>：</a:t>
            </a:r>
            <a:endParaRPr lang="en-US" altLang="zh-CN" sz="2400" dirty="0">
              <a:solidFill>
                <a:schemeClr val="bg1"/>
              </a:solidFill>
              <a:latin typeface="Lora"/>
            </a:endParaRPr>
          </a:p>
          <a:p>
            <a:pPr marL="0" indent="0" algn="ctr">
              <a:buNone/>
            </a:pPr>
            <a:endParaRPr lang="en-US" altLang="zh-CN" sz="2400" dirty="0">
              <a:solidFill>
                <a:schemeClr val="bg1"/>
              </a:solidFill>
              <a:latin typeface="Lora"/>
            </a:endParaRP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63421458"/>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16148" y="-172732"/>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en-US" altLang="zh-CN" sz="4400" b="1" dirty="0">
                <a:solidFill>
                  <a:schemeClr val="bg1"/>
                </a:solidFill>
                <a:latin typeface="微软雅黑" panose="020B0503020204020204" pitchFamily="34" charset="-122"/>
                <a:ea typeface="微软雅黑" panose="020B0503020204020204" pitchFamily="34" charset="-122"/>
              </a:rPr>
              <a:t>Tips2</a:t>
            </a:r>
            <a:r>
              <a:rPr lang="zh-CN" altLang="en-US" sz="4400" b="1" dirty="0">
                <a:solidFill>
                  <a:schemeClr val="bg1"/>
                </a:solidFill>
                <a:latin typeface="微软雅黑" panose="020B0503020204020204" pitchFamily="34" charset="-122"/>
                <a:ea typeface="微软雅黑" panose="020B0503020204020204" pitchFamily="34" charset="-122"/>
              </a:rPr>
              <a:t>：有效负载重定向</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内容占位符 3">
            <a:extLst>
              <a:ext uri="{FF2B5EF4-FFF2-40B4-BE49-F238E27FC236}">
                <a16:creationId xmlns:a16="http://schemas.microsoft.com/office/drawing/2014/main" id="{4FE2778B-42E5-4764-913C-89640921C83C}"/>
              </a:ext>
            </a:extLst>
          </p:cNvPr>
          <p:cNvSpPr txBox="1">
            <a:spLocks/>
          </p:cNvSpPr>
          <p:nvPr/>
        </p:nvSpPr>
        <p:spPr>
          <a:xfrm>
            <a:off x="-7665" y="2114317"/>
            <a:ext cx="12192000" cy="62677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r>
              <a:rPr lang="zh-CN" altLang="en-US" sz="2400" b="1" dirty="0">
                <a:solidFill>
                  <a:srgbClr val="FF0000"/>
                </a:solidFill>
                <a:latin typeface="微软雅黑" panose="020B0503020204020204" pitchFamily="34" charset="-122"/>
                <a:ea typeface="微软雅黑" panose="020B0503020204020204" pitchFamily="34" charset="-122"/>
              </a:rPr>
              <a:t>重定向</a:t>
            </a:r>
            <a:r>
              <a:rPr lang="en-US" altLang="zh-CN" sz="2400" b="1" dirty="0">
                <a:solidFill>
                  <a:srgbClr val="FF0000"/>
                </a:solidFill>
                <a:latin typeface="微软雅黑" panose="020B0503020204020204" pitchFamily="34" charset="-122"/>
                <a:ea typeface="微软雅黑" panose="020B0503020204020204" pitchFamily="34" charset="-122"/>
              </a:rPr>
              <a:t>Cobalt Strike DNS</a:t>
            </a: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r>
              <a:rPr lang="zh-CN" altLang="en-US" sz="2400" dirty="0">
                <a:solidFill>
                  <a:schemeClr val="bg1"/>
                </a:solidFill>
                <a:latin typeface="charter"/>
              </a:rPr>
              <a:t>首先，我们需要有一台运行</a:t>
            </a:r>
            <a:r>
              <a:rPr lang="en-US" altLang="zh-CN" sz="2400" dirty="0">
                <a:solidFill>
                  <a:schemeClr val="bg1"/>
                </a:solidFill>
                <a:latin typeface="charter"/>
              </a:rPr>
              <a:t>Cobalt Strike</a:t>
            </a:r>
            <a:r>
              <a:rPr lang="zh-CN" altLang="en-US" sz="2400" dirty="0">
                <a:solidFill>
                  <a:schemeClr val="bg1"/>
                </a:solidFill>
                <a:latin typeface="charter"/>
              </a:rPr>
              <a:t>团队服务器的服务器</a:t>
            </a:r>
            <a:endParaRPr lang="en-US" altLang="zh-CN" sz="2400" dirty="0">
              <a:solidFill>
                <a:schemeClr val="bg1"/>
              </a:solidFill>
              <a:latin typeface="charter"/>
            </a:endParaRPr>
          </a:p>
          <a:p>
            <a:pPr marL="0" indent="0" algn="ctr">
              <a:buFont typeface="Arial" panose="020B0604020202020204" pitchFamily="34" charset="0"/>
              <a:buNone/>
            </a:pPr>
            <a:r>
              <a:rPr lang="zh-CN" altLang="en-US" sz="2400" dirty="0">
                <a:solidFill>
                  <a:schemeClr val="bg1"/>
                </a:solidFill>
                <a:latin typeface="charter"/>
              </a:rPr>
              <a:t>和一台作为重定向运行的服务器。</a:t>
            </a:r>
            <a:endParaRPr lang="en-US" altLang="zh-CN" sz="3600" b="1" dirty="0">
              <a:solidFill>
                <a:schemeClr val="bg1"/>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r>
              <a:rPr lang="zh-CN" altLang="en-US" sz="2400" dirty="0">
                <a:solidFill>
                  <a:schemeClr val="bg1"/>
                </a:solidFill>
                <a:latin typeface="charter"/>
              </a:rPr>
              <a:t>可以参考以下：</a:t>
            </a:r>
            <a:endParaRPr lang="en-US" altLang="zh-CN" sz="2400" dirty="0">
              <a:solidFill>
                <a:schemeClr val="bg1"/>
              </a:solidFill>
              <a:latin typeface="charter"/>
            </a:endParaRPr>
          </a:p>
          <a:p>
            <a:pPr marL="0" indent="0" algn="ctr">
              <a:buFont typeface="Arial" panose="020B0604020202020204" pitchFamily="34" charset="0"/>
              <a:buNone/>
            </a:pPr>
            <a:endParaRPr lang="zh-CN" altLang="en-US" sz="2000" dirty="0">
              <a:solidFill>
                <a:srgbClr val="292929"/>
              </a:solidFill>
              <a:latin typeface="charter"/>
            </a:endParaRPr>
          </a:p>
          <a:p>
            <a:pPr marL="0" indent="0" algn="ctr">
              <a:buFont typeface="Arial" panose="020B0604020202020204" pitchFamily="34" charset="0"/>
              <a:buNone/>
            </a:pPr>
            <a:endParaRPr lang="zh-CN" altLang="en-US"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6674962"/>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7665" y="-281788"/>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en-US" altLang="zh-CN" sz="4400" b="1" dirty="0">
                <a:solidFill>
                  <a:schemeClr val="bg1"/>
                </a:solidFill>
                <a:latin typeface="微软雅黑" panose="020B0503020204020204" pitchFamily="34" charset="-122"/>
                <a:ea typeface="微软雅黑" panose="020B0503020204020204" pitchFamily="34" charset="-122"/>
              </a:rPr>
              <a:t>Tips2</a:t>
            </a:r>
            <a:r>
              <a:rPr lang="zh-CN" altLang="en-US" sz="4400" b="1" dirty="0">
                <a:solidFill>
                  <a:schemeClr val="bg1"/>
                </a:solidFill>
                <a:latin typeface="微软雅黑" panose="020B0503020204020204" pitchFamily="34" charset="-122"/>
                <a:ea typeface="微软雅黑" panose="020B0503020204020204" pitchFamily="34" charset="-122"/>
              </a:rPr>
              <a:t>：有效负载重定向</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内容占位符 3">
            <a:extLst>
              <a:ext uri="{FF2B5EF4-FFF2-40B4-BE49-F238E27FC236}">
                <a16:creationId xmlns:a16="http://schemas.microsoft.com/office/drawing/2014/main" id="{DD8ECDAF-610A-497C-A18B-532DCF1F7082}"/>
              </a:ext>
            </a:extLst>
          </p:cNvPr>
          <p:cNvSpPr txBox="1">
            <a:spLocks/>
          </p:cNvSpPr>
          <p:nvPr/>
        </p:nvSpPr>
        <p:spPr>
          <a:xfrm>
            <a:off x="-201635" y="1382826"/>
            <a:ext cx="12192000" cy="50879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zh-CN" altLang="en-US" sz="2000" dirty="0">
              <a:solidFill>
                <a:srgbClr val="292929"/>
              </a:solidFill>
              <a:latin typeface="charter"/>
            </a:endParaRPr>
          </a:p>
          <a:p>
            <a:pPr marL="0" indent="0" algn="ctr">
              <a:buFont typeface="Arial" panose="020B0604020202020204" pitchFamily="34" charset="0"/>
              <a:buNone/>
            </a:pPr>
            <a:endParaRPr lang="zh-CN" altLang="en-US"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0BBB2F20-7494-4AA6-8A2B-6EADCE51D864}"/>
              </a:ext>
            </a:extLst>
          </p:cNvPr>
          <p:cNvSpPr txBox="1"/>
          <p:nvPr/>
        </p:nvSpPr>
        <p:spPr>
          <a:xfrm>
            <a:off x="9426101" y="3841187"/>
            <a:ext cx="447473" cy="923330"/>
          </a:xfrm>
          <a:prstGeom prst="rect">
            <a:avLst/>
          </a:prstGeom>
          <a:noFill/>
        </p:spPr>
        <p:txBody>
          <a:bodyPr wrap="square" rtlCol="0">
            <a:spAutoFit/>
          </a:bodyPr>
          <a:lstStyle/>
          <a:p>
            <a:r>
              <a:rPr lang="zh-CN" altLang="en-US" sz="1800" b="1" dirty="0">
                <a:solidFill>
                  <a:srgbClr val="000000"/>
                </a:solidFill>
                <a:latin typeface="微软雅黑" panose="020B0503020204020204" pitchFamily="34" charset="-122"/>
                <a:ea typeface="微软雅黑" panose="020B0503020204020204" pitchFamily="34" charset="-122"/>
              </a:rPr>
              <a:t>隧道</a:t>
            </a:r>
            <a:endParaRPr lang="en-US" altLang="zh-CN" sz="1800" b="1" dirty="0">
              <a:solidFill>
                <a:srgbClr val="000000"/>
              </a:solidFill>
              <a:latin typeface="微软雅黑" panose="020B0503020204020204" pitchFamily="34" charset="-122"/>
              <a:ea typeface="微软雅黑" panose="020B0503020204020204" pitchFamily="34" charset="-122"/>
            </a:endParaRPr>
          </a:p>
          <a:p>
            <a:endParaRPr lang="zh-CN" altLang="en-US" dirty="0"/>
          </a:p>
        </p:txBody>
      </p:sp>
      <p:sp>
        <p:nvSpPr>
          <p:cNvPr id="28" name="内容占位符 3">
            <a:extLst>
              <a:ext uri="{FF2B5EF4-FFF2-40B4-BE49-F238E27FC236}">
                <a16:creationId xmlns:a16="http://schemas.microsoft.com/office/drawing/2014/main" id="{86D457BF-39FA-48CC-8016-34897D1A84F4}"/>
              </a:ext>
            </a:extLst>
          </p:cNvPr>
          <p:cNvSpPr txBox="1">
            <a:spLocks/>
          </p:cNvSpPr>
          <p:nvPr/>
        </p:nvSpPr>
        <p:spPr>
          <a:xfrm>
            <a:off x="-92744" y="159289"/>
            <a:ext cx="12192000" cy="62677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zh-CN" altLang="en-US" sz="2000" dirty="0">
              <a:solidFill>
                <a:srgbClr val="292929"/>
              </a:solidFill>
              <a:latin typeface="charter"/>
            </a:endParaRPr>
          </a:p>
          <a:p>
            <a:pPr marL="0" indent="0" algn="ctr">
              <a:buFont typeface="Arial" panose="020B0604020202020204" pitchFamily="34" charset="0"/>
              <a:buNone/>
            </a:pPr>
            <a:endParaRPr lang="zh-CN" altLang="en-US"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6EAB98C2-7765-4967-8E8E-28A6ED95716F}"/>
              </a:ext>
            </a:extLst>
          </p:cNvPr>
          <p:cNvSpPr/>
          <p:nvPr/>
        </p:nvSpPr>
        <p:spPr>
          <a:xfrm>
            <a:off x="953790" y="4597906"/>
            <a:ext cx="1118681" cy="544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微软雅黑" panose="020B0503020204020204" pitchFamily="34" charset="-122"/>
                <a:ea typeface="微软雅黑" panose="020B0503020204020204" pitchFamily="34" charset="-122"/>
              </a:rPr>
              <a:t>目标</a:t>
            </a:r>
          </a:p>
        </p:txBody>
      </p:sp>
      <p:sp>
        <p:nvSpPr>
          <p:cNvPr id="30" name="矩形 29">
            <a:extLst>
              <a:ext uri="{FF2B5EF4-FFF2-40B4-BE49-F238E27FC236}">
                <a16:creationId xmlns:a16="http://schemas.microsoft.com/office/drawing/2014/main" id="{3CF665EE-B01A-4E27-8DB0-D6F57BABBC5E}"/>
              </a:ext>
            </a:extLst>
          </p:cNvPr>
          <p:cNvSpPr/>
          <p:nvPr/>
        </p:nvSpPr>
        <p:spPr>
          <a:xfrm>
            <a:off x="5443916" y="5463667"/>
            <a:ext cx="1118681" cy="544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latin typeface="微软雅黑" panose="020B0503020204020204" pitchFamily="34" charset="-122"/>
                <a:ea typeface="微软雅黑" panose="020B0503020204020204" pitchFamily="34" charset="-122"/>
              </a:rPr>
              <a:t>hacker</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3B058EBD-A5E3-4A38-9B5A-9671B169ED6B}"/>
              </a:ext>
            </a:extLst>
          </p:cNvPr>
          <p:cNvSpPr/>
          <p:nvPr/>
        </p:nvSpPr>
        <p:spPr>
          <a:xfrm>
            <a:off x="8992891" y="4597905"/>
            <a:ext cx="2059833" cy="544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latin typeface="微软雅黑" panose="020B0503020204020204" pitchFamily="34" charset="-122"/>
                <a:ea typeface="微软雅黑" panose="020B0503020204020204" pitchFamily="34" charset="-122"/>
              </a:rPr>
              <a:t>Cobalt</a:t>
            </a:r>
            <a:r>
              <a:rPr lang="en-US" altLang="zh-CN" sz="1400" dirty="0"/>
              <a:t> </a:t>
            </a:r>
            <a:r>
              <a:rPr lang="en-US" altLang="zh-CN" sz="1400" b="1" dirty="0">
                <a:solidFill>
                  <a:srgbClr val="C00000"/>
                </a:solidFill>
                <a:latin typeface="微软雅黑" panose="020B0503020204020204" pitchFamily="34" charset="-122"/>
                <a:ea typeface="微软雅黑" panose="020B0503020204020204" pitchFamily="34" charset="-122"/>
              </a:rPr>
              <a:t>Strike </a:t>
            </a:r>
            <a:r>
              <a:rPr lang="zh-CN" altLang="en-US" sz="1400" b="1" dirty="0">
                <a:solidFill>
                  <a:srgbClr val="C00000"/>
                </a:solidFill>
                <a:latin typeface="微软雅黑" panose="020B0503020204020204" pitchFamily="34" charset="-122"/>
                <a:ea typeface="微软雅黑" panose="020B0503020204020204" pitchFamily="34" charset="-122"/>
              </a:rPr>
              <a:t>服务器</a:t>
            </a:r>
          </a:p>
        </p:txBody>
      </p:sp>
      <p:sp>
        <p:nvSpPr>
          <p:cNvPr id="32" name="矩形 31">
            <a:extLst>
              <a:ext uri="{FF2B5EF4-FFF2-40B4-BE49-F238E27FC236}">
                <a16:creationId xmlns:a16="http://schemas.microsoft.com/office/drawing/2014/main" id="{3946BDEB-B8F2-4A5B-BB93-9B135B255B63}"/>
              </a:ext>
            </a:extLst>
          </p:cNvPr>
          <p:cNvSpPr/>
          <p:nvPr/>
        </p:nvSpPr>
        <p:spPr>
          <a:xfrm>
            <a:off x="7491590" y="2861519"/>
            <a:ext cx="1415373" cy="544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C00000"/>
                </a:solidFill>
                <a:latin typeface="微软雅黑" panose="020B0503020204020204" pitchFamily="34" charset="-122"/>
                <a:ea typeface="微软雅黑" panose="020B0503020204020204" pitchFamily="34" charset="-122"/>
              </a:rPr>
              <a:t>重定向服务器</a:t>
            </a:r>
            <a:endParaRPr lang="zh-CN" altLang="en-US" sz="1600" dirty="0"/>
          </a:p>
        </p:txBody>
      </p:sp>
      <p:sp>
        <p:nvSpPr>
          <p:cNvPr id="33" name="矩形 32">
            <a:extLst>
              <a:ext uri="{FF2B5EF4-FFF2-40B4-BE49-F238E27FC236}">
                <a16:creationId xmlns:a16="http://schemas.microsoft.com/office/drawing/2014/main" id="{F93DEE63-EAC8-46A3-B7F6-517C24DA17D0}"/>
              </a:ext>
            </a:extLst>
          </p:cNvPr>
          <p:cNvSpPr/>
          <p:nvPr/>
        </p:nvSpPr>
        <p:spPr>
          <a:xfrm>
            <a:off x="3170886" y="2846928"/>
            <a:ext cx="1415374" cy="544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C00000"/>
                </a:solidFill>
                <a:latin typeface="微软雅黑" panose="020B0503020204020204" pitchFamily="34" charset="-122"/>
                <a:ea typeface="微软雅黑" panose="020B0503020204020204" pitchFamily="34" charset="-122"/>
              </a:rPr>
              <a:t>Root DNS</a:t>
            </a:r>
          </a:p>
          <a:p>
            <a:pPr algn="ctr"/>
            <a:r>
              <a:rPr lang="en-US" altLang="zh-CN" sz="1600" b="1" dirty="0">
                <a:solidFill>
                  <a:srgbClr val="C00000"/>
                </a:solidFill>
                <a:latin typeface="微软雅黑" panose="020B0503020204020204" pitchFamily="34" charset="-122"/>
                <a:ea typeface="微软雅黑" panose="020B0503020204020204" pitchFamily="34" charset="-122"/>
              </a:rPr>
              <a:t>8.8.8.8</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cxnSp>
        <p:nvCxnSpPr>
          <p:cNvPr id="34" name="直接箭头连接符 33">
            <a:extLst>
              <a:ext uri="{FF2B5EF4-FFF2-40B4-BE49-F238E27FC236}">
                <a16:creationId xmlns:a16="http://schemas.microsoft.com/office/drawing/2014/main" id="{58F76BFA-787E-49BE-9D89-EF3526F55119}"/>
              </a:ext>
            </a:extLst>
          </p:cNvPr>
          <p:cNvCxnSpPr/>
          <p:nvPr/>
        </p:nvCxnSpPr>
        <p:spPr>
          <a:xfrm flipV="1">
            <a:off x="1513130" y="3133894"/>
            <a:ext cx="1575072" cy="1464011"/>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35" name="直接箭头连接符 34">
            <a:extLst>
              <a:ext uri="{FF2B5EF4-FFF2-40B4-BE49-F238E27FC236}">
                <a16:creationId xmlns:a16="http://schemas.microsoft.com/office/drawing/2014/main" id="{0839E360-A5FC-4703-A575-25D6549BD907}"/>
              </a:ext>
            </a:extLst>
          </p:cNvPr>
          <p:cNvCxnSpPr>
            <a:stCxn id="33" idx="3"/>
            <a:endCxn id="32" idx="1"/>
          </p:cNvCxnSpPr>
          <p:nvPr/>
        </p:nvCxnSpPr>
        <p:spPr>
          <a:xfrm>
            <a:off x="4586260" y="3119303"/>
            <a:ext cx="2905330" cy="14591"/>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36" name="直接箭头连接符 35">
            <a:extLst>
              <a:ext uri="{FF2B5EF4-FFF2-40B4-BE49-F238E27FC236}">
                <a16:creationId xmlns:a16="http://schemas.microsoft.com/office/drawing/2014/main" id="{67442FA7-F02C-4AB6-A757-C0A039D6228C}"/>
              </a:ext>
            </a:extLst>
          </p:cNvPr>
          <p:cNvCxnSpPr>
            <a:endCxn id="31" idx="0"/>
          </p:cNvCxnSpPr>
          <p:nvPr/>
        </p:nvCxnSpPr>
        <p:spPr>
          <a:xfrm>
            <a:off x="8906963" y="3133894"/>
            <a:ext cx="1115845" cy="1464011"/>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37" name="直接箭头连接符 36">
            <a:extLst>
              <a:ext uri="{FF2B5EF4-FFF2-40B4-BE49-F238E27FC236}">
                <a16:creationId xmlns:a16="http://schemas.microsoft.com/office/drawing/2014/main" id="{7B0AEBC7-0D1D-4D6D-B083-217264D7A066}"/>
              </a:ext>
            </a:extLst>
          </p:cNvPr>
          <p:cNvCxnSpPr>
            <a:stCxn id="30" idx="3"/>
            <a:endCxn id="31" idx="1"/>
          </p:cNvCxnSpPr>
          <p:nvPr/>
        </p:nvCxnSpPr>
        <p:spPr>
          <a:xfrm flipV="1">
            <a:off x="6562597" y="4870280"/>
            <a:ext cx="2430294" cy="865762"/>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38" name="文本框 37">
            <a:extLst>
              <a:ext uri="{FF2B5EF4-FFF2-40B4-BE49-F238E27FC236}">
                <a16:creationId xmlns:a16="http://schemas.microsoft.com/office/drawing/2014/main" id="{06A896E7-690D-4804-923C-163A5F581E6C}"/>
              </a:ext>
            </a:extLst>
          </p:cNvPr>
          <p:cNvSpPr txBox="1"/>
          <p:nvPr/>
        </p:nvSpPr>
        <p:spPr>
          <a:xfrm>
            <a:off x="9333358" y="3546081"/>
            <a:ext cx="447473" cy="923330"/>
          </a:xfrm>
          <a:prstGeom prst="rect">
            <a:avLst/>
          </a:prstGeom>
          <a:noFill/>
        </p:spPr>
        <p:txBody>
          <a:bodyPr wrap="square"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rPr>
              <a:t>隧道</a:t>
            </a:r>
            <a:endParaRPr lang="en-US" altLang="zh-CN" sz="1800" b="1" dirty="0">
              <a:solidFill>
                <a:schemeClr val="bg1"/>
              </a:solidFill>
              <a:latin typeface="微软雅黑" panose="020B0503020204020204" pitchFamily="34" charset="-122"/>
              <a:ea typeface="微软雅黑" panose="020B0503020204020204" pitchFamily="34" charset="-122"/>
            </a:endParaRPr>
          </a:p>
          <a:p>
            <a:endParaRPr lang="zh-CN" altLang="en-US" dirty="0">
              <a:solidFill>
                <a:schemeClr val="bg1"/>
              </a:solidFill>
            </a:endParaRPr>
          </a:p>
        </p:txBody>
      </p:sp>
    </p:spTree>
    <p:extLst>
      <p:ext uri="{BB962C8B-B14F-4D97-AF65-F5344CB8AC3E}">
        <p14:creationId xmlns:p14="http://schemas.microsoft.com/office/powerpoint/2010/main" val="3504179044"/>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7665" y="-281788"/>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en-US" altLang="zh-CN" sz="4400" b="1" dirty="0">
                <a:solidFill>
                  <a:schemeClr val="bg1"/>
                </a:solidFill>
                <a:latin typeface="微软雅黑" panose="020B0503020204020204" pitchFamily="34" charset="-122"/>
                <a:ea typeface="微软雅黑" panose="020B0503020204020204" pitchFamily="34" charset="-122"/>
              </a:rPr>
              <a:t>Tips2</a:t>
            </a:r>
            <a:r>
              <a:rPr lang="zh-CN" altLang="en-US" sz="4400" b="1" dirty="0">
                <a:solidFill>
                  <a:schemeClr val="bg1"/>
                </a:solidFill>
                <a:latin typeface="微软雅黑" panose="020B0503020204020204" pitchFamily="34" charset="-122"/>
                <a:ea typeface="微软雅黑" panose="020B0503020204020204" pitchFamily="34" charset="-122"/>
              </a:rPr>
              <a:t>：有效负载重定向</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内容占位符 3">
            <a:extLst>
              <a:ext uri="{FF2B5EF4-FFF2-40B4-BE49-F238E27FC236}">
                <a16:creationId xmlns:a16="http://schemas.microsoft.com/office/drawing/2014/main" id="{DD8ECDAF-610A-497C-A18B-532DCF1F7082}"/>
              </a:ext>
            </a:extLst>
          </p:cNvPr>
          <p:cNvSpPr txBox="1">
            <a:spLocks/>
          </p:cNvSpPr>
          <p:nvPr/>
        </p:nvSpPr>
        <p:spPr>
          <a:xfrm>
            <a:off x="-201635" y="1382826"/>
            <a:ext cx="12192000" cy="50879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zh-CN" altLang="en-US" sz="2000" dirty="0">
              <a:solidFill>
                <a:srgbClr val="292929"/>
              </a:solidFill>
              <a:latin typeface="charter"/>
            </a:endParaRPr>
          </a:p>
          <a:p>
            <a:pPr marL="0" indent="0" algn="ctr">
              <a:buFont typeface="Arial" panose="020B0604020202020204" pitchFamily="34" charset="0"/>
              <a:buNone/>
            </a:pPr>
            <a:endParaRPr lang="zh-CN" altLang="en-US"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0BBB2F20-7494-4AA6-8A2B-6EADCE51D864}"/>
              </a:ext>
            </a:extLst>
          </p:cNvPr>
          <p:cNvSpPr txBox="1"/>
          <p:nvPr/>
        </p:nvSpPr>
        <p:spPr>
          <a:xfrm>
            <a:off x="9426101" y="3841187"/>
            <a:ext cx="447473" cy="923330"/>
          </a:xfrm>
          <a:prstGeom prst="rect">
            <a:avLst/>
          </a:prstGeom>
          <a:noFill/>
        </p:spPr>
        <p:txBody>
          <a:bodyPr wrap="square" rtlCol="0">
            <a:spAutoFit/>
          </a:bodyPr>
          <a:lstStyle/>
          <a:p>
            <a:r>
              <a:rPr lang="zh-CN" altLang="en-US" sz="1800" b="1" dirty="0">
                <a:solidFill>
                  <a:srgbClr val="000000"/>
                </a:solidFill>
                <a:latin typeface="微软雅黑" panose="020B0503020204020204" pitchFamily="34" charset="-122"/>
                <a:ea typeface="微软雅黑" panose="020B0503020204020204" pitchFamily="34" charset="-122"/>
              </a:rPr>
              <a:t>隧道</a:t>
            </a:r>
            <a:endParaRPr lang="en-US" altLang="zh-CN" sz="1800" b="1" dirty="0">
              <a:solidFill>
                <a:srgbClr val="000000"/>
              </a:solidFill>
              <a:latin typeface="微软雅黑" panose="020B0503020204020204" pitchFamily="34" charset="-122"/>
              <a:ea typeface="微软雅黑" panose="020B0503020204020204" pitchFamily="34" charset="-122"/>
            </a:endParaRPr>
          </a:p>
          <a:p>
            <a:endParaRPr lang="zh-CN" altLang="en-US" dirty="0"/>
          </a:p>
        </p:txBody>
      </p:sp>
      <p:sp>
        <p:nvSpPr>
          <p:cNvPr id="28" name="内容占位符 3">
            <a:extLst>
              <a:ext uri="{FF2B5EF4-FFF2-40B4-BE49-F238E27FC236}">
                <a16:creationId xmlns:a16="http://schemas.microsoft.com/office/drawing/2014/main" id="{86D457BF-39FA-48CC-8016-34897D1A84F4}"/>
              </a:ext>
            </a:extLst>
          </p:cNvPr>
          <p:cNvSpPr txBox="1">
            <a:spLocks/>
          </p:cNvSpPr>
          <p:nvPr/>
        </p:nvSpPr>
        <p:spPr>
          <a:xfrm>
            <a:off x="-92744" y="159289"/>
            <a:ext cx="12192000" cy="62677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zh-CN" altLang="en-US" sz="2000" dirty="0">
              <a:solidFill>
                <a:srgbClr val="292929"/>
              </a:solidFill>
              <a:latin typeface="charter"/>
            </a:endParaRPr>
          </a:p>
          <a:p>
            <a:pPr marL="0" indent="0" algn="ctr">
              <a:buFont typeface="Arial" panose="020B0604020202020204" pitchFamily="34" charset="0"/>
              <a:buNone/>
            </a:pPr>
            <a:endParaRPr lang="zh-CN" altLang="en-US"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234C8097-2598-4644-8C14-7F7D723929BC}"/>
              </a:ext>
            </a:extLst>
          </p:cNvPr>
          <p:cNvSpPr txBox="1"/>
          <p:nvPr/>
        </p:nvSpPr>
        <p:spPr>
          <a:xfrm>
            <a:off x="377505" y="2408515"/>
            <a:ext cx="11518084" cy="2062103"/>
          </a:xfrm>
          <a:prstGeom prst="rect">
            <a:avLst/>
          </a:prstGeom>
          <a:noFill/>
        </p:spPr>
        <p:txBody>
          <a:bodyPr wrap="square">
            <a:spAutoFit/>
          </a:bodyPr>
          <a:lstStyle/>
          <a:p>
            <a:pPr marL="0" indent="0" algn="ctr">
              <a:buNone/>
            </a:pPr>
            <a:r>
              <a:rPr lang="en-US" altLang="zh-CN" sz="2800" b="1" dirty="0">
                <a:solidFill>
                  <a:srgbClr val="FF0000"/>
                </a:solidFill>
                <a:latin typeface="微软雅黑" panose="020B0503020204020204" pitchFamily="34" charset="-122"/>
                <a:ea typeface="微软雅黑" panose="020B0503020204020204" pitchFamily="34" charset="-122"/>
              </a:rPr>
              <a:t>Tips</a:t>
            </a:r>
            <a:r>
              <a:rPr lang="zh-CN" altLang="en-US" sz="2800" b="1" dirty="0">
                <a:solidFill>
                  <a:srgbClr val="FF0000"/>
                </a:solidFill>
                <a:latin typeface="微软雅黑" panose="020B0503020204020204" pitchFamily="34" charset="-122"/>
                <a:ea typeface="微软雅黑" panose="020B0503020204020204" pitchFamily="34" charset="-122"/>
              </a:rPr>
              <a:t>：</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0" indent="0" algn="ctr">
              <a:buNone/>
            </a:pPr>
            <a:endParaRPr lang="en-US" altLang="zh-CN" sz="2800" b="1" dirty="0">
              <a:solidFill>
                <a:schemeClr val="bg1"/>
              </a:solidFill>
              <a:latin typeface="微软雅黑" panose="020B0503020204020204" pitchFamily="34" charset="-122"/>
              <a:ea typeface="微软雅黑" panose="020B0503020204020204" pitchFamily="34" charset="-122"/>
            </a:endParaRPr>
          </a:p>
          <a:p>
            <a:pPr marL="0" indent="0" algn="ctr">
              <a:buNone/>
            </a:pPr>
            <a:r>
              <a:rPr lang="en-US" altLang="zh-CN" sz="2400" b="0" i="0" dirty="0">
                <a:solidFill>
                  <a:schemeClr val="bg1"/>
                </a:solidFill>
                <a:effectLst/>
                <a:latin typeface="charter"/>
              </a:rPr>
              <a:t>Cobalt Strike</a:t>
            </a:r>
            <a:r>
              <a:rPr lang="zh-CN" altLang="en-US" sz="2400" b="0" i="0" dirty="0">
                <a:solidFill>
                  <a:schemeClr val="bg1"/>
                </a:solidFill>
                <a:effectLst/>
                <a:latin typeface="charter"/>
              </a:rPr>
              <a:t>团队服务器与重定向服务器放在完全不同的</a:t>
            </a:r>
            <a:r>
              <a:rPr lang="en-US" altLang="zh-CN" sz="2400" b="0" i="0" dirty="0">
                <a:solidFill>
                  <a:schemeClr val="bg1"/>
                </a:solidFill>
                <a:effectLst/>
                <a:latin typeface="charter"/>
              </a:rPr>
              <a:t>IP</a:t>
            </a:r>
            <a:r>
              <a:rPr lang="zh-CN" altLang="en-US" sz="2400" b="0" i="0" dirty="0">
                <a:solidFill>
                  <a:schemeClr val="bg1"/>
                </a:solidFill>
                <a:effectLst/>
                <a:latin typeface="charter"/>
              </a:rPr>
              <a:t>段上</a:t>
            </a:r>
            <a:endParaRPr lang="en-US" altLang="zh-CN" sz="2400" b="0" i="0" dirty="0">
              <a:solidFill>
                <a:schemeClr val="bg1"/>
              </a:solidFill>
              <a:effectLst/>
              <a:latin typeface="charter"/>
            </a:endParaRPr>
          </a:p>
          <a:p>
            <a:pPr marL="0" indent="0" algn="ctr">
              <a:buNone/>
            </a:pPr>
            <a:r>
              <a:rPr lang="zh-CN" altLang="en-US" sz="2400" dirty="0">
                <a:solidFill>
                  <a:schemeClr val="bg1"/>
                </a:solidFill>
                <a:latin typeface="charter"/>
              </a:rPr>
              <a:t>即使</a:t>
            </a:r>
            <a:r>
              <a:rPr lang="zh-CN" altLang="en-US" sz="2400" b="0" i="0" dirty="0">
                <a:solidFill>
                  <a:schemeClr val="bg1"/>
                </a:solidFill>
                <a:effectLst/>
                <a:latin typeface="charter"/>
              </a:rPr>
              <a:t>重定向服务器让蓝队反制溯源封</a:t>
            </a:r>
            <a:r>
              <a:rPr lang="en-US" altLang="zh-CN" sz="2400" b="0" i="0" dirty="0">
                <a:solidFill>
                  <a:schemeClr val="bg1"/>
                </a:solidFill>
                <a:effectLst/>
                <a:latin typeface="charter"/>
              </a:rPr>
              <a:t>IP</a:t>
            </a:r>
            <a:r>
              <a:rPr lang="zh-CN" altLang="en-US" sz="2400" b="0" i="0" dirty="0">
                <a:solidFill>
                  <a:schemeClr val="bg1"/>
                </a:solidFill>
                <a:effectLst/>
                <a:latin typeface="charter"/>
              </a:rPr>
              <a:t>了，也不会</a:t>
            </a:r>
            <a:r>
              <a:rPr lang="zh-CN" altLang="en-US" sz="2400" dirty="0">
                <a:solidFill>
                  <a:schemeClr val="bg1"/>
                </a:solidFill>
                <a:latin typeface="charter"/>
              </a:rPr>
              <a:t>不仅会阻止我们</a:t>
            </a:r>
            <a:r>
              <a:rPr lang="en-US" altLang="zh-CN" sz="2400" dirty="0">
                <a:solidFill>
                  <a:schemeClr val="bg1"/>
                </a:solidFill>
                <a:latin typeface="charter"/>
              </a:rPr>
              <a:t>CS</a:t>
            </a:r>
            <a:r>
              <a:rPr lang="zh-CN" altLang="en-US" sz="2400" dirty="0">
                <a:solidFill>
                  <a:schemeClr val="bg1"/>
                </a:solidFill>
                <a:latin typeface="charter"/>
              </a:rPr>
              <a:t>的</a:t>
            </a:r>
            <a:r>
              <a:rPr lang="en-US" altLang="zh-CN" sz="2400" dirty="0">
                <a:solidFill>
                  <a:schemeClr val="bg1"/>
                </a:solidFill>
                <a:latin typeface="charter"/>
              </a:rPr>
              <a:t>IP</a:t>
            </a:r>
            <a:r>
              <a:rPr lang="zh-CN" altLang="en-US" sz="2400" dirty="0">
                <a:solidFill>
                  <a:schemeClr val="bg1"/>
                </a:solidFill>
                <a:latin typeface="charter"/>
              </a:rPr>
              <a:t>范围</a:t>
            </a:r>
            <a:endParaRPr lang="en-US" altLang="zh-CN" sz="2400" dirty="0">
              <a:solidFill>
                <a:schemeClr val="bg1"/>
              </a:solidFill>
              <a:latin typeface="charter"/>
            </a:endParaRPr>
          </a:p>
          <a:p>
            <a:pPr marL="0" indent="0" algn="ctr">
              <a:buNone/>
            </a:pPr>
            <a:endParaRPr lang="en-US" altLang="zh-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2375451"/>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7665" y="-281788"/>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en-US" altLang="zh-CN" sz="4400" b="1" dirty="0">
                <a:solidFill>
                  <a:schemeClr val="bg1"/>
                </a:solidFill>
                <a:latin typeface="微软雅黑" panose="020B0503020204020204" pitchFamily="34" charset="-122"/>
                <a:ea typeface="微软雅黑" panose="020B0503020204020204" pitchFamily="34" charset="-122"/>
              </a:rPr>
              <a:t>Tips2</a:t>
            </a:r>
            <a:r>
              <a:rPr lang="zh-CN" altLang="en-US" sz="4400" b="1" dirty="0">
                <a:solidFill>
                  <a:schemeClr val="bg1"/>
                </a:solidFill>
                <a:latin typeface="微软雅黑" panose="020B0503020204020204" pitchFamily="34" charset="-122"/>
                <a:ea typeface="微软雅黑" panose="020B0503020204020204" pitchFamily="34" charset="-122"/>
              </a:rPr>
              <a:t>：有效负载重定向</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内容占位符 3">
            <a:extLst>
              <a:ext uri="{FF2B5EF4-FFF2-40B4-BE49-F238E27FC236}">
                <a16:creationId xmlns:a16="http://schemas.microsoft.com/office/drawing/2014/main" id="{DD8ECDAF-610A-497C-A18B-532DCF1F7082}"/>
              </a:ext>
            </a:extLst>
          </p:cNvPr>
          <p:cNvSpPr txBox="1">
            <a:spLocks/>
          </p:cNvSpPr>
          <p:nvPr/>
        </p:nvSpPr>
        <p:spPr>
          <a:xfrm>
            <a:off x="-201635" y="1382826"/>
            <a:ext cx="12192000" cy="50879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zh-CN" altLang="en-US" sz="2000" dirty="0">
              <a:solidFill>
                <a:srgbClr val="292929"/>
              </a:solidFill>
              <a:latin typeface="charter"/>
            </a:endParaRPr>
          </a:p>
          <a:p>
            <a:pPr marL="0" indent="0" algn="ctr">
              <a:buFont typeface="Arial" panose="020B0604020202020204" pitchFamily="34" charset="0"/>
              <a:buNone/>
            </a:pPr>
            <a:endParaRPr lang="zh-CN" altLang="en-US"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0BBB2F20-7494-4AA6-8A2B-6EADCE51D864}"/>
              </a:ext>
            </a:extLst>
          </p:cNvPr>
          <p:cNvSpPr txBox="1"/>
          <p:nvPr/>
        </p:nvSpPr>
        <p:spPr>
          <a:xfrm>
            <a:off x="9426101" y="3841187"/>
            <a:ext cx="447473" cy="923330"/>
          </a:xfrm>
          <a:prstGeom prst="rect">
            <a:avLst/>
          </a:prstGeom>
          <a:noFill/>
        </p:spPr>
        <p:txBody>
          <a:bodyPr wrap="square" rtlCol="0">
            <a:spAutoFit/>
          </a:bodyPr>
          <a:lstStyle/>
          <a:p>
            <a:r>
              <a:rPr lang="zh-CN" altLang="en-US" sz="1800" b="1" dirty="0">
                <a:solidFill>
                  <a:srgbClr val="000000"/>
                </a:solidFill>
                <a:latin typeface="微软雅黑" panose="020B0503020204020204" pitchFamily="34" charset="-122"/>
                <a:ea typeface="微软雅黑" panose="020B0503020204020204" pitchFamily="34" charset="-122"/>
              </a:rPr>
              <a:t>隧道</a:t>
            </a:r>
            <a:endParaRPr lang="en-US" altLang="zh-CN" sz="1800" b="1" dirty="0">
              <a:solidFill>
                <a:srgbClr val="000000"/>
              </a:solidFill>
              <a:latin typeface="微软雅黑" panose="020B0503020204020204" pitchFamily="34" charset="-122"/>
              <a:ea typeface="微软雅黑" panose="020B0503020204020204" pitchFamily="34" charset="-122"/>
            </a:endParaRPr>
          </a:p>
          <a:p>
            <a:endParaRPr lang="zh-CN" altLang="en-US" dirty="0"/>
          </a:p>
        </p:txBody>
      </p:sp>
      <p:sp>
        <p:nvSpPr>
          <p:cNvPr id="28" name="内容占位符 3">
            <a:extLst>
              <a:ext uri="{FF2B5EF4-FFF2-40B4-BE49-F238E27FC236}">
                <a16:creationId xmlns:a16="http://schemas.microsoft.com/office/drawing/2014/main" id="{86D457BF-39FA-48CC-8016-34897D1A84F4}"/>
              </a:ext>
            </a:extLst>
          </p:cNvPr>
          <p:cNvSpPr txBox="1">
            <a:spLocks/>
          </p:cNvSpPr>
          <p:nvPr/>
        </p:nvSpPr>
        <p:spPr>
          <a:xfrm>
            <a:off x="-92744" y="159289"/>
            <a:ext cx="12192000" cy="62677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zh-CN" altLang="en-US" sz="2000" dirty="0">
              <a:solidFill>
                <a:srgbClr val="292929"/>
              </a:solidFill>
              <a:latin typeface="charter"/>
            </a:endParaRPr>
          </a:p>
          <a:p>
            <a:pPr marL="0" indent="0" algn="ctr">
              <a:buFont typeface="Arial" panose="020B0604020202020204" pitchFamily="34" charset="0"/>
              <a:buNone/>
            </a:pPr>
            <a:endParaRPr lang="zh-CN" altLang="en-US"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234C8097-2598-4644-8C14-7F7D723929BC}"/>
              </a:ext>
            </a:extLst>
          </p:cNvPr>
          <p:cNvSpPr txBox="1"/>
          <p:nvPr/>
        </p:nvSpPr>
        <p:spPr>
          <a:xfrm>
            <a:off x="317969" y="1654768"/>
            <a:ext cx="11518084" cy="3724096"/>
          </a:xfrm>
          <a:prstGeom prst="rect">
            <a:avLst/>
          </a:prstGeom>
          <a:noFill/>
        </p:spPr>
        <p:txBody>
          <a:bodyPr wrap="square">
            <a:spAutoFit/>
          </a:bodyPr>
          <a:lstStyle/>
          <a:p>
            <a:pPr marL="0" indent="0" algn="ctr">
              <a:buNone/>
            </a:pPr>
            <a:r>
              <a:rPr lang="zh-CN" altLang="en-US" sz="2800" b="1" dirty="0">
                <a:solidFill>
                  <a:srgbClr val="FF0000"/>
                </a:solidFill>
                <a:latin typeface="微软雅黑" panose="020B0503020204020204" pitchFamily="34" charset="-122"/>
                <a:ea typeface="微软雅黑" panose="020B0503020204020204" pitchFamily="34" charset="-122"/>
              </a:rPr>
              <a:t>使用</a:t>
            </a:r>
            <a:r>
              <a:rPr lang="en-US" altLang="zh-CN" sz="2800" b="1" dirty="0">
                <a:solidFill>
                  <a:srgbClr val="FF0000"/>
                </a:solidFill>
                <a:latin typeface="微软雅黑" panose="020B0503020204020204" pitchFamily="34" charset="-122"/>
                <a:ea typeface="微软雅黑" panose="020B0503020204020204" pitchFamily="34" charset="-122"/>
              </a:rPr>
              <a:t>Apache </a:t>
            </a:r>
            <a:r>
              <a:rPr lang="en-US" altLang="zh-CN" sz="2800" b="1" dirty="0" err="1">
                <a:solidFill>
                  <a:srgbClr val="FF0000"/>
                </a:solidFill>
                <a:latin typeface="微软雅黑" panose="020B0503020204020204" pitchFamily="34" charset="-122"/>
                <a:ea typeface="微软雅黑" panose="020B0503020204020204" pitchFamily="34" charset="-122"/>
              </a:rPr>
              <a:t>mod_rewrite</a:t>
            </a:r>
            <a:r>
              <a:rPr lang="zh-CN" altLang="en-US" sz="2800" b="1" dirty="0">
                <a:solidFill>
                  <a:srgbClr val="FF0000"/>
                </a:solidFill>
                <a:latin typeface="微软雅黑" panose="020B0503020204020204" pitchFamily="34" charset="-122"/>
                <a:ea typeface="微软雅黑" panose="020B0503020204020204" pitchFamily="34" charset="-122"/>
              </a:rPr>
              <a:t>的</a:t>
            </a:r>
            <a:r>
              <a:rPr lang="en-US" altLang="zh-CN" sz="2800" b="1" dirty="0">
                <a:solidFill>
                  <a:srgbClr val="FF0000"/>
                </a:solidFill>
                <a:latin typeface="微软雅黑" panose="020B0503020204020204" pitchFamily="34" charset="-122"/>
                <a:ea typeface="微软雅黑" panose="020B0503020204020204" pitchFamily="34" charset="-122"/>
              </a:rPr>
              <a:t>Cobalt Strike HTTP C2</a:t>
            </a:r>
            <a:r>
              <a:rPr lang="zh-CN" altLang="en-US" sz="2800" b="1" dirty="0">
                <a:solidFill>
                  <a:srgbClr val="FF0000"/>
                </a:solidFill>
                <a:latin typeface="微软雅黑" panose="020B0503020204020204" pitchFamily="34" charset="-122"/>
                <a:ea typeface="微软雅黑" panose="020B0503020204020204" pitchFamily="34" charset="-122"/>
              </a:rPr>
              <a:t>重定向器</a:t>
            </a:r>
          </a:p>
          <a:p>
            <a:pPr marL="0" indent="0" algn="ctr">
              <a:buNone/>
            </a:pPr>
            <a:endParaRPr lang="en-US" altLang="zh-CN" sz="2800" b="1" dirty="0">
              <a:solidFill>
                <a:schemeClr val="bg1"/>
              </a:solidFill>
              <a:latin typeface="微软雅黑" panose="020B0503020204020204" pitchFamily="34" charset="-122"/>
              <a:ea typeface="微软雅黑" panose="020B0503020204020204" pitchFamily="34" charset="-122"/>
            </a:endParaRPr>
          </a:p>
          <a:p>
            <a:pPr marL="0" indent="0" algn="ctr">
              <a:buNone/>
            </a:pPr>
            <a:endParaRPr lang="en-US" altLang="zh-CN" sz="2400" b="1" i="0" dirty="0">
              <a:solidFill>
                <a:schemeClr val="bg1"/>
              </a:solidFill>
              <a:effectLst/>
              <a:latin typeface="Lora"/>
            </a:endParaRPr>
          </a:p>
          <a:p>
            <a:pPr marL="0" indent="0" algn="ctr">
              <a:buNone/>
            </a:pPr>
            <a:r>
              <a:rPr lang="zh-CN" altLang="en-US" sz="2400" b="1" i="0" dirty="0">
                <a:solidFill>
                  <a:schemeClr val="bg1"/>
                </a:solidFill>
                <a:effectLst/>
                <a:latin typeface="Lora"/>
              </a:rPr>
              <a:t>使用</a:t>
            </a:r>
            <a:r>
              <a:rPr lang="en-US" altLang="zh-CN" sz="2400" b="1" i="0" dirty="0">
                <a:solidFill>
                  <a:schemeClr val="bg1"/>
                </a:solidFill>
                <a:effectLst/>
                <a:latin typeface="Lora"/>
              </a:rPr>
              <a:t>Apache</a:t>
            </a:r>
            <a:r>
              <a:rPr lang="zh-CN" altLang="en-US" sz="2400" b="1" i="0" dirty="0">
                <a:solidFill>
                  <a:schemeClr val="bg1"/>
                </a:solidFill>
                <a:effectLst/>
                <a:latin typeface="Lora"/>
              </a:rPr>
              <a:t>重定向器作为中转服务器。</a:t>
            </a:r>
            <a:endParaRPr lang="en-US" altLang="zh-CN" sz="2400" b="1" i="0" dirty="0">
              <a:solidFill>
                <a:schemeClr val="bg1"/>
              </a:solidFill>
              <a:effectLst/>
              <a:latin typeface="Lora"/>
            </a:endParaRPr>
          </a:p>
          <a:p>
            <a:pPr marL="0" indent="0" algn="ctr">
              <a:buNone/>
            </a:pPr>
            <a:r>
              <a:rPr lang="zh-CN" altLang="en-US" sz="2400" b="1" i="0" dirty="0">
                <a:solidFill>
                  <a:schemeClr val="bg1"/>
                </a:solidFill>
                <a:effectLst/>
                <a:latin typeface="Lora"/>
              </a:rPr>
              <a:t>我们的</a:t>
            </a:r>
            <a:r>
              <a:rPr lang="en-US" altLang="zh-CN" sz="2400" b="1" i="0" dirty="0">
                <a:solidFill>
                  <a:schemeClr val="bg1"/>
                </a:solidFill>
                <a:effectLst/>
                <a:latin typeface="Lora"/>
              </a:rPr>
              <a:t>C2</a:t>
            </a:r>
            <a:r>
              <a:rPr lang="zh-CN" altLang="en-US" sz="2400" b="1" i="0" dirty="0">
                <a:solidFill>
                  <a:schemeClr val="bg1"/>
                </a:solidFill>
                <a:effectLst/>
                <a:latin typeface="Lora"/>
              </a:rPr>
              <a:t>域将指向</a:t>
            </a:r>
            <a:r>
              <a:rPr lang="en-US" altLang="zh-CN" sz="2400" b="1" i="0" dirty="0">
                <a:solidFill>
                  <a:schemeClr val="bg1"/>
                </a:solidFill>
                <a:effectLst/>
                <a:latin typeface="Lora"/>
              </a:rPr>
              <a:t>Apache</a:t>
            </a:r>
            <a:r>
              <a:rPr lang="zh-CN" altLang="en-US" sz="2400" b="1" i="0" dirty="0">
                <a:solidFill>
                  <a:schemeClr val="bg1"/>
                </a:solidFill>
                <a:effectLst/>
                <a:latin typeface="Lora"/>
              </a:rPr>
              <a:t>重定向器，它将执行流量过滤</a:t>
            </a:r>
            <a:endParaRPr lang="en-US" altLang="zh-CN" sz="3600" b="1" dirty="0">
              <a:solidFill>
                <a:schemeClr val="bg1"/>
              </a:solidFill>
              <a:latin typeface="微软雅黑" panose="020B0503020204020204" pitchFamily="34" charset="-122"/>
              <a:ea typeface="微软雅黑" panose="020B0503020204020204" pitchFamily="34" charset="-122"/>
            </a:endParaRPr>
          </a:p>
          <a:p>
            <a:pPr marL="0" indent="0" algn="ctr">
              <a:buNone/>
            </a:pPr>
            <a:endParaRPr lang="en-US" altLang="zh-CN" sz="3600" b="1"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400" b="0" i="0" dirty="0">
                <a:solidFill>
                  <a:schemeClr val="bg1"/>
                </a:solidFill>
                <a:effectLst/>
                <a:latin typeface="Lora"/>
              </a:rPr>
              <a:t>例如：仅允许命令和控制（</a:t>
            </a:r>
            <a:r>
              <a:rPr lang="en-US" altLang="zh-CN" sz="2400" b="0" i="0" dirty="0">
                <a:solidFill>
                  <a:schemeClr val="bg1"/>
                </a:solidFill>
                <a:effectLst/>
                <a:latin typeface="Lora"/>
              </a:rPr>
              <a:t>C2</a:t>
            </a:r>
            <a:r>
              <a:rPr lang="zh-CN" altLang="en-US" sz="2400" b="0" i="0" dirty="0">
                <a:solidFill>
                  <a:schemeClr val="bg1"/>
                </a:solidFill>
                <a:effectLst/>
                <a:latin typeface="Lora"/>
              </a:rPr>
              <a:t>）流量到达我们的</a:t>
            </a:r>
            <a:r>
              <a:rPr lang="en-US" altLang="zh-CN" sz="2400" b="0" i="0" dirty="0">
                <a:solidFill>
                  <a:schemeClr val="bg1"/>
                </a:solidFill>
                <a:effectLst/>
                <a:latin typeface="Lora"/>
              </a:rPr>
              <a:t>Cobalt Strike</a:t>
            </a:r>
            <a:r>
              <a:rPr lang="zh-CN" altLang="en-US" sz="2400" b="0" i="0" dirty="0">
                <a:solidFill>
                  <a:schemeClr val="bg1"/>
                </a:solidFill>
                <a:effectLst/>
                <a:latin typeface="Lora"/>
              </a:rPr>
              <a:t>服务器，</a:t>
            </a:r>
            <a:endParaRPr lang="en-US" altLang="zh-CN" sz="2400" b="0" i="0" dirty="0">
              <a:solidFill>
                <a:schemeClr val="bg1"/>
              </a:solidFill>
              <a:effectLst/>
              <a:latin typeface="Lora"/>
            </a:endParaRPr>
          </a:p>
          <a:p>
            <a:pPr marL="0" indent="0" algn="ctr">
              <a:buNone/>
            </a:pPr>
            <a:r>
              <a:rPr lang="zh-CN" altLang="en-US" sz="2400" b="0" i="0" dirty="0">
                <a:solidFill>
                  <a:schemeClr val="bg1"/>
                </a:solidFill>
                <a:effectLst/>
                <a:latin typeface="Lora"/>
              </a:rPr>
              <a:t>并将所有其他流量重定向到无害的网站</a:t>
            </a:r>
            <a:endParaRPr lang="en-US" altLang="zh-CN" sz="2400" b="1" dirty="0">
              <a:solidFill>
                <a:schemeClr val="bg1"/>
              </a:solidFill>
              <a:latin typeface="微软雅黑" panose="020B0503020204020204" pitchFamily="34" charset="-122"/>
              <a:ea typeface="微软雅黑" panose="020B0503020204020204" pitchFamily="34" charset="-122"/>
            </a:endParaRPr>
          </a:p>
          <a:p>
            <a:pPr marL="0" indent="0" algn="ctr">
              <a:buNone/>
            </a:pPr>
            <a:endParaRPr lang="en-US" altLang="zh-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9873189"/>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7665" y="-281788"/>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en-US" altLang="zh-CN" sz="4400" b="1" dirty="0">
                <a:solidFill>
                  <a:schemeClr val="bg1"/>
                </a:solidFill>
                <a:latin typeface="微软雅黑" panose="020B0503020204020204" pitchFamily="34" charset="-122"/>
                <a:ea typeface="微软雅黑" panose="020B0503020204020204" pitchFamily="34" charset="-122"/>
              </a:rPr>
              <a:t>Tips2</a:t>
            </a:r>
            <a:r>
              <a:rPr lang="zh-CN" altLang="en-US" sz="4400" b="1" dirty="0">
                <a:solidFill>
                  <a:schemeClr val="bg1"/>
                </a:solidFill>
                <a:latin typeface="微软雅黑" panose="020B0503020204020204" pitchFamily="34" charset="-122"/>
                <a:ea typeface="微软雅黑" panose="020B0503020204020204" pitchFamily="34" charset="-122"/>
              </a:rPr>
              <a:t>：有效负载重定向</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内容占位符 3">
            <a:extLst>
              <a:ext uri="{FF2B5EF4-FFF2-40B4-BE49-F238E27FC236}">
                <a16:creationId xmlns:a16="http://schemas.microsoft.com/office/drawing/2014/main" id="{DD8ECDAF-610A-497C-A18B-532DCF1F7082}"/>
              </a:ext>
            </a:extLst>
          </p:cNvPr>
          <p:cNvSpPr txBox="1">
            <a:spLocks/>
          </p:cNvSpPr>
          <p:nvPr/>
        </p:nvSpPr>
        <p:spPr>
          <a:xfrm>
            <a:off x="-201635" y="1382826"/>
            <a:ext cx="12192000" cy="50879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zh-CN" altLang="en-US" sz="2000" dirty="0">
              <a:solidFill>
                <a:srgbClr val="292929"/>
              </a:solidFill>
              <a:latin typeface="charter"/>
            </a:endParaRPr>
          </a:p>
          <a:p>
            <a:pPr marL="0" indent="0" algn="ctr">
              <a:buFont typeface="Arial" panose="020B0604020202020204" pitchFamily="34" charset="0"/>
              <a:buNone/>
            </a:pPr>
            <a:endParaRPr lang="zh-CN" altLang="en-US"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0BBB2F20-7494-4AA6-8A2B-6EADCE51D864}"/>
              </a:ext>
            </a:extLst>
          </p:cNvPr>
          <p:cNvSpPr txBox="1"/>
          <p:nvPr/>
        </p:nvSpPr>
        <p:spPr>
          <a:xfrm>
            <a:off x="9426101" y="3841187"/>
            <a:ext cx="447473" cy="923330"/>
          </a:xfrm>
          <a:prstGeom prst="rect">
            <a:avLst/>
          </a:prstGeom>
          <a:noFill/>
        </p:spPr>
        <p:txBody>
          <a:bodyPr wrap="square" rtlCol="0">
            <a:spAutoFit/>
          </a:bodyPr>
          <a:lstStyle/>
          <a:p>
            <a:r>
              <a:rPr lang="zh-CN" altLang="en-US" sz="1800" b="1" dirty="0">
                <a:solidFill>
                  <a:srgbClr val="000000"/>
                </a:solidFill>
                <a:latin typeface="微软雅黑" panose="020B0503020204020204" pitchFamily="34" charset="-122"/>
                <a:ea typeface="微软雅黑" panose="020B0503020204020204" pitchFamily="34" charset="-122"/>
              </a:rPr>
              <a:t>隧道</a:t>
            </a:r>
            <a:endParaRPr lang="en-US" altLang="zh-CN" sz="1800" b="1" dirty="0">
              <a:solidFill>
                <a:srgbClr val="000000"/>
              </a:solidFill>
              <a:latin typeface="微软雅黑" panose="020B0503020204020204" pitchFamily="34" charset="-122"/>
              <a:ea typeface="微软雅黑" panose="020B0503020204020204" pitchFamily="34" charset="-122"/>
            </a:endParaRPr>
          </a:p>
          <a:p>
            <a:endParaRPr lang="zh-CN" altLang="en-US" dirty="0"/>
          </a:p>
        </p:txBody>
      </p:sp>
      <p:sp>
        <p:nvSpPr>
          <p:cNvPr id="28" name="内容占位符 3">
            <a:extLst>
              <a:ext uri="{FF2B5EF4-FFF2-40B4-BE49-F238E27FC236}">
                <a16:creationId xmlns:a16="http://schemas.microsoft.com/office/drawing/2014/main" id="{86D457BF-39FA-48CC-8016-34897D1A84F4}"/>
              </a:ext>
            </a:extLst>
          </p:cNvPr>
          <p:cNvSpPr txBox="1">
            <a:spLocks/>
          </p:cNvSpPr>
          <p:nvPr/>
        </p:nvSpPr>
        <p:spPr>
          <a:xfrm>
            <a:off x="-92744" y="159289"/>
            <a:ext cx="12192000" cy="62677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zh-CN" altLang="en-US" sz="2000" dirty="0">
              <a:solidFill>
                <a:srgbClr val="292929"/>
              </a:solidFill>
              <a:latin typeface="charter"/>
            </a:endParaRPr>
          </a:p>
          <a:p>
            <a:pPr marL="0" indent="0" algn="ctr">
              <a:buFont typeface="Arial" panose="020B0604020202020204" pitchFamily="34" charset="0"/>
              <a:buNone/>
            </a:pPr>
            <a:endParaRPr lang="zh-CN" altLang="en-US"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32" name="内容占位符 3">
            <a:extLst>
              <a:ext uri="{FF2B5EF4-FFF2-40B4-BE49-F238E27FC236}">
                <a16:creationId xmlns:a16="http://schemas.microsoft.com/office/drawing/2014/main" id="{97BCBD59-AAF0-4563-93BC-9717DEF22AE4}"/>
              </a:ext>
            </a:extLst>
          </p:cNvPr>
          <p:cNvSpPr txBox="1">
            <a:spLocks/>
          </p:cNvSpPr>
          <p:nvPr/>
        </p:nvSpPr>
        <p:spPr>
          <a:xfrm>
            <a:off x="0" y="590211"/>
            <a:ext cx="12192000" cy="62677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2A5E991A-B5B0-41E4-BE4A-D631A78631FF}"/>
              </a:ext>
            </a:extLst>
          </p:cNvPr>
          <p:cNvSpPr/>
          <p:nvPr/>
        </p:nvSpPr>
        <p:spPr>
          <a:xfrm>
            <a:off x="292231" y="3252247"/>
            <a:ext cx="1414021" cy="452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966C8770-41EF-48F0-947C-14B2614D3EE4}"/>
              </a:ext>
            </a:extLst>
          </p:cNvPr>
          <p:cNvSpPr/>
          <p:nvPr/>
        </p:nvSpPr>
        <p:spPr>
          <a:xfrm>
            <a:off x="4149365" y="3271618"/>
            <a:ext cx="1414021" cy="452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矩形 34">
            <a:extLst>
              <a:ext uri="{FF2B5EF4-FFF2-40B4-BE49-F238E27FC236}">
                <a16:creationId xmlns:a16="http://schemas.microsoft.com/office/drawing/2014/main" id="{7B047B64-FC59-4F81-8802-C907B9E0E0CC}"/>
              </a:ext>
            </a:extLst>
          </p:cNvPr>
          <p:cNvSpPr/>
          <p:nvPr/>
        </p:nvSpPr>
        <p:spPr>
          <a:xfrm>
            <a:off x="9667188" y="4867373"/>
            <a:ext cx="1414021" cy="452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5719EC06-805F-4530-9B9D-B4ED420C0799}"/>
              </a:ext>
            </a:extLst>
          </p:cNvPr>
          <p:cNvSpPr/>
          <p:nvPr/>
        </p:nvSpPr>
        <p:spPr>
          <a:xfrm>
            <a:off x="9667188" y="2012622"/>
            <a:ext cx="1414021" cy="452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箭头连接符 36">
            <a:extLst>
              <a:ext uri="{FF2B5EF4-FFF2-40B4-BE49-F238E27FC236}">
                <a16:creationId xmlns:a16="http://schemas.microsoft.com/office/drawing/2014/main" id="{64F8D3F2-44D6-4596-9A8A-E79E7F62BA38}"/>
              </a:ext>
            </a:extLst>
          </p:cNvPr>
          <p:cNvCxnSpPr>
            <a:stCxn id="33" idx="3"/>
            <a:endCxn id="34" idx="1"/>
          </p:cNvCxnSpPr>
          <p:nvPr/>
        </p:nvCxnSpPr>
        <p:spPr>
          <a:xfrm>
            <a:off x="1706252" y="3478491"/>
            <a:ext cx="2443113" cy="193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0D24E852-B00F-4F5C-97BD-F85B1856128E}"/>
              </a:ext>
            </a:extLst>
          </p:cNvPr>
          <p:cNvCxnSpPr>
            <a:stCxn id="34" idx="3"/>
            <a:endCxn id="36" idx="1"/>
          </p:cNvCxnSpPr>
          <p:nvPr/>
        </p:nvCxnSpPr>
        <p:spPr>
          <a:xfrm flipV="1">
            <a:off x="5563386" y="2238866"/>
            <a:ext cx="4103802" cy="125899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B1B517AD-F1F7-4E22-A86B-9140860EDD17}"/>
              </a:ext>
            </a:extLst>
          </p:cNvPr>
          <p:cNvCxnSpPr>
            <a:stCxn id="34" idx="3"/>
            <a:endCxn id="35" idx="1"/>
          </p:cNvCxnSpPr>
          <p:nvPr/>
        </p:nvCxnSpPr>
        <p:spPr>
          <a:xfrm>
            <a:off x="5563386" y="3497862"/>
            <a:ext cx="4103802" cy="159575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7BB17E59-9CB8-4672-AFB0-C607FD9DDE85}"/>
              </a:ext>
            </a:extLst>
          </p:cNvPr>
          <p:cNvSpPr txBox="1"/>
          <p:nvPr/>
        </p:nvSpPr>
        <p:spPr>
          <a:xfrm>
            <a:off x="3129699" y="3733722"/>
            <a:ext cx="3283669" cy="369332"/>
          </a:xfrm>
          <a:prstGeom prst="rect">
            <a:avLst/>
          </a:prstGeom>
          <a:noFill/>
        </p:spPr>
        <p:txBody>
          <a:bodyPr wrap="square" rtlCol="0">
            <a:spAutoFit/>
          </a:bodyPr>
          <a:lstStyle/>
          <a:p>
            <a:r>
              <a:rPr lang="en-US" altLang="zh-CN" b="1" dirty="0">
                <a:solidFill>
                  <a:schemeClr val="bg1"/>
                </a:solidFill>
              </a:rPr>
              <a:t>Apache HTTP </a:t>
            </a:r>
            <a:r>
              <a:rPr lang="zh-CN" altLang="en-US" b="1" dirty="0">
                <a:solidFill>
                  <a:schemeClr val="bg1"/>
                </a:solidFill>
              </a:rPr>
              <a:t>重定向（</a:t>
            </a:r>
            <a:r>
              <a:rPr lang="en-US" altLang="zh-CN" b="1" dirty="0">
                <a:solidFill>
                  <a:schemeClr val="bg1"/>
                </a:solidFill>
              </a:rPr>
              <a:t>VPS</a:t>
            </a:r>
            <a:r>
              <a:rPr lang="zh-CN" altLang="en-US" b="1" dirty="0">
                <a:solidFill>
                  <a:schemeClr val="bg1"/>
                </a:solidFill>
              </a:rPr>
              <a:t>）</a:t>
            </a:r>
          </a:p>
        </p:txBody>
      </p:sp>
      <p:sp>
        <p:nvSpPr>
          <p:cNvPr id="41" name="文本框 40">
            <a:extLst>
              <a:ext uri="{FF2B5EF4-FFF2-40B4-BE49-F238E27FC236}">
                <a16:creationId xmlns:a16="http://schemas.microsoft.com/office/drawing/2014/main" id="{AB5D16B1-3EB8-4444-9BDB-0EBACBC6F4BA}"/>
              </a:ext>
            </a:extLst>
          </p:cNvPr>
          <p:cNvSpPr txBox="1"/>
          <p:nvPr/>
        </p:nvSpPr>
        <p:spPr>
          <a:xfrm>
            <a:off x="8691514" y="2506687"/>
            <a:ext cx="3841422" cy="369332"/>
          </a:xfrm>
          <a:prstGeom prst="rect">
            <a:avLst/>
          </a:prstGeom>
          <a:noFill/>
        </p:spPr>
        <p:txBody>
          <a:bodyPr wrap="square" rtlCol="0">
            <a:spAutoFit/>
          </a:bodyPr>
          <a:lstStyle/>
          <a:p>
            <a:r>
              <a:rPr lang="en-US" altLang="zh-CN" b="1" dirty="0">
                <a:solidFill>
                  <a:schemeClr val="bg1"/>
                </a:solidFill>
              </a:rPr>
              <a:t>C2 </a:t>
            </a:r>
            <a:r>
              <a:rPr lang="zh-CN" altLang="en-US" b="1" dirty="0">
                <a:solidFill>
                  <a:schemeClr val="bg1"/>
                </a:solidFill>
              </a:rPr>
              <a:t>（</a:t>
            </a:r>
            <a:r>
              <a:rPr lang="en-US" altLang="zh-CN" b="1" dirty="0">
                <a:solidFill>
                  <a:schemeClr val="bg1"/>
                </a:solidFill>
              </a:rPr>
              <a:t>Cobalt Strike </a:t>
            </a:r>
            <a:r>
              <a:rPr lang="en-US" altLang="zh-CN" b="1" dirty="0" err="1">
                <a:solidFill>
                  <a:schemeClr val="bg1"/>
                </a:solidFill>
              </a:rPr>
              <a:t>Teamserver</a:t>
            </a:r>
            <a:r>
              <a:rPr lang="zh-CN" altLang="en-US" b="1" dirty="0">
                <a:solidFill>
                  <a:schemeClr val="bg1"/>
                </a:solidFill>
              </a:rPr>
              <a:t>）</a:t>
            </a:r>
          </a:p>
        </p:txBody>
      </p:sp>
      <p:sp>
        <p:nvSpPr>
          <p:cNvPr id="42" name="文本框 41">
            <a:extLst>
              <a:ext uri="{FF2B5EF4-FFF2-40B4-BE49-F238E27FC236}">
                <a16:creationId xmlns:a16="http://schemas.microsoft.com/office/drawing/2014/main" id="{D3AFB183-37E8-4FBC-B893-6BE3E1AB979D}"/>
              </a:ext>
            </a:extLst>
          </p:cNvPr>
          <p:cNvSpPr txBox="1"/>
          <p:nvPr/>
        </p:nvSpPr>
        <p:spPr>
          <a:xfrm>
            <a:off x="9789737" y="5448406"/>
            <a:ext cx="1291472" cy="369332"/>
          </a:xfrm>
          <a:prstGeom prst="rect">
            <a:avLst/>
          </a:prstGeom>
          <a:noFill/>
        </p:spPr>
        <p:txBody>
          <a:bodyPr wrap="square" rtlCol="0">
            <a:spAutoFit/>
          </a:bodyPr>
          <a:lstStyle/>
          <a:p>
            <a:r>
              <a:rPr lang="zh-CN" altLang="en-US" b="1" dirty="0">
                <a:solidFill>
                  <a:schemeClr val="bg1"/>
                </a:solidFill>
              </a:rPr>
              <a:t>其他网站 </a:t>
            </a:r>
          </a:p>
        </p:txBody>
      </p:sp>
      <p:sp>
        <p:nvSpPr>
          <p:cNvPr id="43" name="文本框 42">
            <a:extLst>
              <a:ext uri="{FF2B5EF4-FFF2-40B4-BE49-F238E27FC236}">
                <a16:creationId xmlns:a16="http://schemas.microsoft.com/office/drawing/2014/main" id="{EAEFE9D6-447E-4233-BEB9-F88F55C4A05C}"/>
              </a:ext>
            </a:extLst>
          </p:cNvPr>
          <p:cNvSpPr txBox="1"/>
          <p:nvPr/>
        </p:nvSpPr>
        <p:spPr>
          <a:xfrm>
            <a:off x="216909" y="5819806"/>
            <a:ext cx="9450279" cy="369332"/>
          </a:xfrm>
          <a:prstGeom prst="rect">
            <a:avLst/>
          </a:prstGeom>
          <a:noFill/>
        </p:spPr>
        <p:txBody>
          <a:bodyPr wrap="none" rtlCol="0">
            <a:spAutoFit/>
          </a:bodyPr>
          <a:lstStyle/>
          <a:p>
            <a:r>
              <a:rPr lang="zh-CN" altLang="en-US" b="1" i="0" dirty="0">
                <a:solidFill>
                  <a:schemeClr val="bg1"/>
                </a:solidFill>
                <a:effectLst/>
                <a:latin typeface="Lora"/>
              </a:rPr>
              <a:t>主机将接收和发送</a:t>
            </a:r>
            <a:r>
              <a:rPr lang="en-US" altLang="zh-CN" b="1" i="0" dirty="0">
                <a:solidFill>
                  <a:schemeClr val="bg1"/>
                </a:solidFill>
                <a:effectLst/>
                <a:latin typeface="Lora"/>
              </a:rPr>
              <a:t>Beacon</a:t>
            </a:r>
            <a:r>
              <a:rPr lang="zh-CN" altLang="en-US" b="1" i="0" dirty="0">
                <a:solidFill>
                  <a:schemeClr val="bg1"/>
                </a:solidFill>
                <a:effectLst/>
                <a:latin typeface="Lora"/>
              </a:rPr>
              <a:t>使用的所有流量，并将其发送回（发送给</a:t>
            </a:r>
            <a:r>
              <a:rPr lang="en-US" altLang="zh-CN" b="1" i="0" dirty="0">
                <a:solidFill>
                  <a:schemeClr val="bg1"/>
                </a:solidFill>
                <a:effectLst/>
                <a:latin typeface="Lora"/>
              </a:rPr>
              <a:t>Cobalt Strike</a:t>
            </a:r>
            <a:r>
              <a:rPr lang="zh-CN" altLang="en-US" b="1" i="0" dirty="0">
                <a:solidFill>
                  <a:schemeClr val="bg1"/>
                </a:solidFill>
                <a:effectLst/>
                <a:latin typeface="Lora"/>
              </a:rPr>
              <a:t>团队服务器）</a:t>
            </a:r>
            <a:endParaRPr lang="zh-CN" altLang="en-US" b="1" dirty="0">
              <a:solidFill>
                <a:schemeClr val="bg1"/>
              </a:solidFill>
            </a:endParaRPr>
          </a:p>
        </p:txBody>
      </p:sp>
    </p:spTree>
    <p:extLst>
      <p:ext uri="{BB962C8B-B14F-4D97-AF65-F5344CB8AC3E}">
        <p14:creationId xmlns:p14="http://schemas.microsoft.com/office/powerpoint/2010/main" val="1909650234"/>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7665" y="-281788"/>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en-US" altLang="zh-CN" sz="4400" b="1" dirty="0">
                <a:solidFill>
                  <a:schemeClr val="bg1"/>
                </a:solidFill>
                <a:latin typeface="微软雅黑" panose="020B0503020204020204" pitchFamily="34" charset="-122"/>
                <a:ea typeface="微软雅黑" panose="020B0503020204020204" pitchFamily="34" charset="-122"/>
              </a:rPr>
              <a:t>Tips3</a:t>
            </a:r>
            <a:r>
              <a:rPr lang="zh-CN" altLang="en-US" sz="4400" b="1" dirty="0">
                <a:solidFill>
                  <a:schemeClr val="bg1"/>
                </a:solidFill>
                <a:latin typeface="微软雅黑" panose="020B0503020204020204" pitchFamily="34" charset="-122"/>
                <a:ea typeface="微软雅黑" panose="020B0503020204020204" pitchFamily="34" charset="-122"/>
              </a:rPr>
              <a:t>：访问控制选项</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内容占位符 3">
            <a:extLst>
              <a:ext uri="{FF2B5EF4-FFF2-40B4-BE49-F238E27FC236}">
                <a16:creationId xmlns:a16="http://schemas.microsoft.com/office/drawing/2014/main" id="{DD8ECDAF-610A-497C-A18B-532DCF1F7082}"/>
              </a:ext>
            </a:extLst>
          </p:cNvPr>
          <p:cNvSpPr txBox="1">
            <a:spLocks/>
          </p:cNvSpPr>
          <p:nvPr/>
        </p:nvSpPr>
        <p:spPr>
          <a:xfrm>
            <a:off x="-201635" y="1382826"/>
            <a:ext cx="12192000" cy="50879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zh-CN" altLang="en-US" sz="2000" dirty="0">
              <a:solidFill>
                <a:srgbClr val="292929"/>
              </a:solidFill>
              <a:latin typeface="charter"/>
            </a:endParaRPr>
          </a:p>
          <a:p>
            <a:pPr marL="0" indent="0" algn="ctr">
              <a:buFont typeface="Arial" panose="020B0604020202020204" pitchFamily="34" charset="0"/>
              <a:buNone/>
            </a:pPr>
            <a:endParaRPr lang="zh-CN" altLang="en-US"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0BBB2F20-7494-4AA6-8A2B-6EADCE51D864}"/>
              </a:ext>
            </a:extLst>
          </p:cNvPr>
          <p:cNvSpPr txBox="1"/>
          <p:nvPr/>
        </p:nvSpPr>
        <p:spPr>
          <a:xfrm>
            <a:off x="9426101" y="3841187"/>
            <a:ext cx="447473" cy="923330"/>
          </a:xfrm>
          <a:prstGeom prst="rect">
            <a:avLst/>
          </a:prstGeom>
          <a:noFill/>
        </p:spPr>
        <p:txBody>
          <a:bodyPr wrap="square" rtlCol="0">
            <a:spAutoFit/>
          </a:bodyPr>
          <a:lstStyle/>
          <a:p>
            <a:r>
              <a:rPr lang="zh-CN" altLang="en-US" sz="1800" b="1" dirty="0">
                <a:solidFill>
                  <a:srgbClr val="000000"/>
                </a:solidFill>
                <a:latin typeface="微软雅黑" panose="020B0503020204020204" pitchFamily="34" charset="-122"/>
                <a:ea typeface="微软雅黑" panose="020B0503020204020204" pitchFamily="34" charset="-122"/>
              </a:rPr>
              <a:t>隧道</a:t>
            </a:r>
            <a:endParaRPr lang="en-US" altLang="zh-CN" sz="1800" b="1" dirty="0">
              <a:solidFill>
                <a:srgbClr val="000000"/>
              </a:solidFill>
              <a:latin typeface="微软雅黑" panose="020B0503020204020204" pitchFamily="34" charset="-122"/>
              <a:ea typeface="微软雅黑" panose="020B0503020204020204" pitchFamily="34" charset="-122"/>
            </a:endParaRPr>
          </a:p>
          <a:p>
            <a:endParaRPr lang="zh-CN" altLang="en-US" dirty="0"/>
          </a:p>
        </p:txBody>
      </p:sp>
      <p:sp>
        <p:nvSpPr>
          <p:cNvPr id="28" name="内容占位符 3">
            <a:extLst>
              <a:ext uri="{FF2B5EF4-FFF2-40B4-BE49-F238E27FC236}">
                <a16:creationId xmlns:a16="http://schemas.microsoft.com/office/drawing/2014/main" id="{86D457BF-39FA-48CC-8016-34897D1A84F4}"/>
              </a:ext>
            </a:extLst>
          </p:cNvPr>
          <p:cNvSpPr txBox="1">
            <a:spLocks/>
          </p:cNvSpPr>
          <p:nvPr/>
        </p:nvSpPr>
        <p:spPr>
          <a:xfrm>
            <a:off x="-92744" y="159289"/>
            <a:ext cx="12192000" cy="62677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zh-CN" altLang="en-US" sz="2000" dirty="0">
              <a:solidFill>
                <a:srgbClr val="292929"/>
              </a:solidFill>
              <a:latin typeface="charter"/>
            </a:endParaRPr>
          </a:p>
          <a:p>
            <a:pPr marL="0" indent="0" algn="ctr">
              <a:buFont typeface="Arial" panose="020B0604020202020204" pitchFamily="34" charset="0"/>
              <a:buNone/>
            </a:pPr>
            <a:endParaRPr lang="zh-CN" altLang="en-US"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32" name="内容占位符 3">
            <a:extLst>
              <a:ext uri="{FF2B5EF4-FFF2-40B4-BE49-F238E27FC236}">
                <a16:creationId xmlns:a16="http://schemas.microsoft.com/office/drawing/2014/main" id="{97BCBD59-AAF0-4563-93BC-9717DEF22AE4}"/>
              </a:ext>
            </a:extLst>
          </p:cNvPr>
          <p:cNvSpPr txBox="1">
            <a:spLocks/>
          </p:cNvSpPr>
          <p:nvPr/>
        </p:nvSpPr>
        <p:spPr>
          <a:xfrm>
            <a:off x="0" y="590211"/>
            <a:ext cx="12192000" cy="62677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6E50708C-3D5A-46BD-A0EE-BE0B1C0FD812}"/>
              </a:ext>
            </a:extLst>
          </p:cNvPr>
          <p:cNvSpPr txBox="1"/>
          <p:nvPr/>
        </p:nvSpPr>
        <p:spPr>
          <a:xfrm>
            <a:off x="307190" y="1886806"/>
            <a:ext cx="11577620" cy="3908762"/>
          </a:xfrm>
          <a:prstGeom prst="rect">
            <a:avLst/>
          </a:prstGeom>
          <a:noFill/>
        </p:spPr>
        <p:txBody>
          <a:bodyPr wrap="square">
            <a:spAutoFit/>
          </a:bodyPr>
          <a:lstStyle/>
          <a:p>
            <a:pPr marL="0" indent="0" algn="ctr">
              <a:buNone/>
            </a:pPr>
            <a:r>
              <a:rPr lang="zh-CN" altLang="en-US" sz="2800" b="1" dirty="0">
                <a:solidFill>
                  <a:schemeClr val="bg1"/>
                </a:solidFill>
                <a:latin typeface="Lora"/>
              </a:rPr>
              <a:t>不一定是蓝方才需要访问控制</a:t>
            </a:r>
            <a:endParaRPr lang="en-US" altLang="zh-CN" sz="2800" b="1" dirty="0">
              <a:solidFill>
                <a:schemeClr val="bg1"/>
              </a:solidFill>
              <a:latin typeface="Lora"/>
            </a:endParaRPr>
          </a:p>
          <a:p>
            <a:pPr marL="0" indent="0" algn="ctr">
              <a:buNone/>
            </a:pPr>
            <a:endParaRPr lang="en-US" altLang="zh-CN" sz="2800" b="1" dirty="0">
              <a:solidFill>
                <a:schemeClr val="bg1"/>
              </a:solidFill>
              <a:latin typeface="Lora"/>
            </a:endParaRPr>
          </a:p>
          <a:p>
            <a:pPr marL="0" indent="0" algn="ctr">
              <a:buNone/>
            </a:pPr>
            <a:r>
              <a:rPr lang="zh-CN" altLang="en-US" sz="2400" b="0" i="0" dirty="0">
                <a:solidFill>
                  <a:schemeClr val="bg1"/>
                </a:solidFill>
                <a:effectLst/>
                <a:latin typeface="Lora"/>
              </a:rPr>
              <a:t>有效的访问控制选项包括基于</a:t>
            </a:r>
            <a:r>
              <a:rPr lang="en-US" altLang="zh-CN" sz="2400" b="0" i="0" dirty="0">
                <a:solidFill>
                  <a:schemeClr val="bg1"/>
                </a:solidFill>
                <a:effectLst/>
                <a:latin typeface="Lora"/>
              </a:rPr>
              <a:t>IP</a:t>
            </a:r>
            <a:r>
              <a:rPr lang="zh-CN" altLang="en-US" sz="2400" b="0" i="0" dirty="0">
                <a:solidFill>
                  <a:schemeClr val="bg1"/>
                </a:solidFill>
                <a:effectLst/>
                <a:latin typeface="Lora"/>
              </a:rPr>
              <a:t>或指纹的重定向，有效载荷链接到期以及无效的</a:t>
            </a:r>
            <a:r>
              <a:rPr lang="en-US" altLang="zh-CN" sz="2400" b="0" i="0" dirty="0">
                <a:solidFill>
                  <a:schemeClr val="bg1"/>
                </a:solidFill>
                <a:effectLst/>
                <a:latin typeface="Lora"/>
              </a:rPr>
              <a:t>URI</a:t>
            </a:r>
            <a:r>
              <a:rPr lang="zh-CN" altLang="en-US" sz="2400" b="0" i="0" dirty="0">
                <a:solidFill>
                  <a:schemeClr val="bg1"/>
                </a:solidFill>
                <a:effectLst/>
                <a:latin typeface="Lora"/>
              </a:rPr>
              <a:t>重定向。</a:t>
            </a:r>
            <a:endParaRPr lang="en-US" altLang="zh-CN" sz="2400" b="0" i="0" dirty="0">
              <a:solidFill>
                <a:schemeClr val="bg1"/>
              </a:solidFill>
              <a:effectLst/>
              <a:latin typeface="Lora"/>
            </a:endParaRPr>
          </a:p>
          <a:p>
            <a:pPr marL="0" indent="0" algn="ctr">
              <a:buNone/>
            </a:pPr>
            <a:r>
              <a:rPr lang="zh-CN" altLang="en-US" sz="2400" b="1" dirty="0">
                <a:solidFill>
                  <a:schemeClr val="bg1"/>
                </a:solidFill>
                <a:latin typeface="Lora"/>
              </a:rPr>
              <a:t>建议使用多个判断过来请求，拒绝使用默认</a:t>
            </a:r>
            <a:r>
              <a:rPr lang="en-US" altLang="zh-CN" sz="2400" b="1" dirty="0" err="1">
                <a:solidFill>
                  <a:schemeClr val="bg1"/>
                </a:solidFill>
                <a:latin typeface="Lora"/>
              </a:rPr>
              <a:t>uri</a:t>
            </a:r>
            <a:r>
              <a:rPr lang="zh-CN" altLang="en-US" sz="2400" b="1" dirty="0">
                <a:solidFill>
                  <a:schemeClr val="bg1"/>
                </a:solidFill>
                <a:latin typeface="Lora"/>
              </a:rPr>
              <a:t>，用来对抗安全厂商全网</a:t>
            </a:r>
            <a:r>
              <a:rPr lang="en-US" altLang="zh-CN" sz="2400" b="1" dirty="0">
                <a:solidFill>
                  <a:schemeClr val="bg1"/>
                </a:solidFill>
                <a:latin typeface="Lora"/>
              </a:rPr>
              <a:t>C2</a:t>
            </a:r>
            <a:r>
              <a:rPr lang="zh-CN" altLang="en-US" sz="2400" b="1" dirty="0">
                <a:solidFill>
                  <a:schemeClr val="bg1"/>
                </a:solidFill>
                <a:latin typeface="Lora"/>
              </a:rPr>
              <a:t>扫描</a:t>
            </a:r>
          </a:p>
          <a:p>
            <a:pPr marL="0" indent="0" algn="ctr">
              <a:buNone/>
            </a:pPr>
            <a:r>
              <a:rPr lang="zh-CN" altLang="en-US" sz="2400" b="1" dirty="0">
                <a:solidFill>
                  <a:schemeClr val="bg1"/>
                </a:solidFill>
                <a:latin typeface="Lora"/>
              </a:rPr>
              <a:t>仅允许目标相关</a:t>
            </a:r>
            <a:r>
              <a:rPr lang="en-US" altLang="zh-CN" sz="2400" b="1" dirty="0">
                <a:solidFill>
                  <a:schemeClr val="bg1"/>
                </a:solidFill>
                <a:latin typeface="Lora"/>
              </a:rPr>
              <a:t>IP</a:t>
            </a:r>
            <a:r>
              <a:rPr lang="zh-CN" altLang="en-US" sz="2400" b="1" dirty="0">
                <a:solidFill>
                  <a:schemeClr val="bg1"/>
                </a:solidFill>
                <a:latin typeface="Lora"/>
              </a:rPr>
              <a:t>访问，对抗云沙盒检测</a:t>
            </a:r>
          </a:p>
          <a:p>
            <a:pPr marL="0" indent="0" algn="ctr">
              <a:buNone/>
            </a:pPr>
            <a:r>
              <a:rPr lang="zh-CN" altLang="en-US" sz="2400" b="1" dirty="0">
                <a:solidFill>
                  <a:schemeClr val="bg1"/>
                </a:solidFill>
                <a:latin typeface="Lora"/>
              </a:rPr>
              <a:t>权限最小化</a:t>
            </a:r>
            <a:endParaRPr lang="en-US" altLang="zh-CN" sz="2400" b="1" dirty="0">
              <a:solidFill>
                <a:schemeClr val="bg1"/>
              </a:solidFill>
              <a:latin typeface="Lora"/>
            </a:endParaRPr>
          </a:p>
          <a:p>
            <a:pPr marL="0" indent="0" algn="ctr">
              <a:buNone/>
            </a:pPr>
            <a:r>
              <a:rPr lang="zh-CN" altLang="en-US" sz="2400" b="1" dirty="0">
                <a:solidFill>
                  <a:schemeClr val="bg1"/>
                </a:solidFill>
                <a:latin typeface="Lora"/>
              </a:rPr>
              <a:t>记录完整日志</a:t>
            </a:r>
            <a:endParaRPr lang="en-US" altLang="zh-CN" sz="2400" b="1" dirty="0">
              <a:solidFill>
                <a:schemeClr val="bg1"/>
              </a:solidFill>
              <a:latin typeface="Lora"/>
            </a:endParaRPr>
          </a:p>
          <a:p>
            <a:pPr marL="0" indent="0" algn="ctr">
              <a:buNone/>
            </a:pPr>
            <a:r>
              <a:rPr lang="zh-CN" altLang="en-US" sz="2400" b="1" dirty="0">
                <a:solidFill>
                  <a:schemeClr val="bg1"/>
                </a:solidFill>
                <a:latin typeface="Lora"/>
              </a:rPr>
              <a:t>设置告警</a:t>
            </a:r>
          </a:p>
          <a:p>
            <a:pPr marL="0" indent="0" algn="ctr">
              <a:buNone/>
            </a:pPr>
            <a:r>
              <a:rPr lang="zh-CN" altLang="en-US" sz="2400" b="1" dirty="0">
                <a:solidFill>
                  <a:schemeClr val="bg1"/>
                </a:solidFill>
                <a:latin typeface="Lora"/>
              </a:rPr>
              <a:t>日志中心</a:t>
            </a:r>
          </a:p>
        </p:txBody>
      </p:sp>
    </p:spTree>
    <p:extLst>
      <p:ext uri="{BB962C8B-B14F-4D97-AF65-F5344CB8AC3E}">
        <p14:creationId xmlns:p14="http://schemas.microsoft.com/office/powerpoint/2010/main" val="3251149211"/>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16148" y="-172732"/>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什么是红队？</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
        <p:nvSpPr>
          <p:cNvPr id="12" name="TextBox 29">
            <a:extLst>
              <a:ext uri="{FF2B5EF4-FFF2-40B4-BE49-F238E27FC236}">
                <a16:creationId xmlns:a16="http://schemas.microsoft.com/office/drawing/2014/main" id="{EFA5A833-2525-454D-AEE6-DE86B57E17CE}"/>
              </a:ext>
            </a:extLst>
          </p:cNvPr>
          <p:cNvSpPr txBox="1"/>
          <p:nvPr/>
        </p:nvSpPr>
        <p:spPr>
          <a:xfrm>
            <a:off x="1091853" y="1681023"/>
            <a:ext cx="10264324" cy="4458465"/>
          </a:xfrm>
          <a:prstGeom prst="rect">
            <a:avLst/>
          </a:prstGeom>
          <a:noFill/>
        </p:spPr>
        <p:txBody>
          <a:bodyPr wrap="square" rtlCol="0">
            <a:spAutoFit/>
          </a:bodyPr>
          <a:lstStyle/>
          <a:p>
            <a:pPr marL="0" indent="0" algn="ctr">
              <a:buNone/>
            </a:pPr>
            <a:endParaRPr lang="en-US" altLang="zh-CN" b="1" dirty="0">
              <a:solidFill>
                <a:schemeClr val="bg1"/>
              </a:solidFill>
            </a:endParaRPr>
          </a:p>
          <a:p>
            <a:pPr marL="0" indent="0" algn="ctr">
              <a:buNone/>
            </a:pPr>
            <a:r>
              <a:rPr lang="zh-CN" altLang="en-US" sz="2400" b="0" i="0" dirty="0">
                <a:solidFill>
                  <a:schemeClr val="bg1"/>
                </a:solidFill>
                <a:effectLst/>
                <a:latin typeface="微软雅黑" panose="020B0503020204020204" pitchFamily="34" charset="-122"/>
                <a:ea typeface="微软雅黑" panose="020B0503020204020204" pitchFamily="34" charset="-122"/>
              </a:rPr>
              <a:t>红队的概念最早来源于</a:t>
            </a:r>
            <a:r>
              <a:rPr lang="en-US" altLang="zh-CN" sz="2400" b="0" i="0" dirty="0">
                <a:solidFill>
                  <a:schemeClr val="bg1"/>
                </a:solidFill>
                <a:effectLst/>
                <a:latin typeface="微软雅黑" panose="020B0503020204020204" pitchFamily="34" charset="-122"/>
                <a:ea typeface="微软雅黑" panose="020B0503020204020204" pitchFamily="34" charset="-122"/>
              </a:rPr>
              <a:t>20</a:t>
            </a:r>
            <a:r>
              <a:rPr lang="zh-CN" altLang="en-US" sz="2400" b="0" i="0" dirty="0">
                <a:solidFill>
                  <a:schemeClr val="bg1"/>
                </a:solidFill>
                <a:effectLst/>
                <a:latin typeface="微软雅黑" panose="020B0503020204020204" pitchFamily="34" charset="-122"/>
                <a:ea typeface="微软雅黑" panose="020B0503020204020204" pitchFamily="34" charset="-122"/>
              </a:rPr>
              <a:t>世纪</a:t>
            </a:r>
            <a:r>
              <a:rPr lang="en-US" altLang="zh-CN" sz="2400" b="0" i="0" dirty="0">
                <a:solidFill>
                  <a:schemeClr val="bg1"/>
                </a:solidFill>
                <a:effectLst/>
                <a:latin typeface="微软雅黑" panose="020B0503020204020204" pitchFamily="34" charset="-122"/>
                <a:ea typeface="微软雅黑" panose="020B0503020204020204" pitchFamily="34" charset="-122"/>
              </a:rPr>
              <a:t>60</a:t>
            </a:r>
            <a:r>
              <a:rPr lang="zh-CN" altLang="en-US" sz="2400" b="0" i="0" dirty="0">
                <a:solidFill>
                  <a:schemeClr val="bg1"/>
                </a:solidFill>
                <a:effectLst/>
                <a:latin typeface="微软雅黑" panose="020B0503020204020204" pitchFamily="34" charset="-122"/>
                <a:ea typeface="微软雅黑" panose="020B0503020204020204" pitchFamily="34" charset="-122"/>
              </a:rPr>
              <a:t>年代的美国军方，原文定义如下：</a:t>
            </a:r>
          </a:p>
          <a:p>
            <a:pPr marL="0" indent="0" algn="ctr">
              <a:buNone/>
            </a:pPr>
            <a:endParaRPr lang="en-US" altLang="zh-CN" sz="1600" b="0" i="0" dirty="0">
              <a:solidFill>
                <a:schemeClr val="bg1"/>
              </a:solidFill>
              <a:effectLst/>
              <a:latin typeface="微软雅黑" panose="020B0503020204020204" pitchFamily="34" charset="-122"/>
              <a:ea typeface="微软雅黑" panose="020B0503020204020204" pitchFamily="34" charset="-122"/>
            </a:endParaRPr>
          </a:p>
          <a:p>
            <a:pPr marL="0" indent="0" algn="ctr">
              <a:buNone/>
            </a:pPr>
            <a:r>
              <a:rPr lang="en-US" altLang="zh-CN" b="0" i="0" dirty="0">
                <a:solidFill>
                  <a:schemeClr val="bg1"/>
                </a:solidFill>
                <a:effectLst/>
                <a:latin typeface="微软雅黑" panose="020B0503020204020204" pitchFamily="34" charset="-122"/>
                <a:ea typeface="微软雅黑" panose="020B0503020204020204" pitchFamily="34" charset="-122"/>
              </a:rPr>
              <a:t>An independent group that challenges an organization to improve its effectiveness by assuming an adversarial role.</a:t>
            </a:r>
          </a:p>
          <a:p>
            <a:pPr marL="0" indent="0" algn="ctr">
              <a:buNone/>
            </a:pPr>
            <a:endParaRPr lang="en-US" altLang="zh-CN" sz="2400" b="0" i="0" dirty="0">
              <a:solidFill>
                <a:schemeClr val="bg1"/>
              </a:solidFill>
              <a:effectLst/>
              <a:latin typeface="微软雅黑" panose="020B0503020204020204" pitchFamily="34" charset="-122"/>
              <a:ea typeface="微软雅黑" panose="020B0503020204020204" pitchFamily="34" charset="-122"/>
            </a:endParaRPr>
          </a:p>
          <a:p>
            <a:pPr marL="0" indent="0" algn="ctr">
              <a:buNone/>
            </a:pPr>
            <a:r>
              <a:rPr lang="zh-CN" altLang="en-US" sz="2400" b="0" i="0" dirty="0">
                <a:solidFill>
                  <a:schemeClr val="bg1"/>
                </a:solidFill>
                <a:effectLst/>
                <a:latin typeface="微软雅黑" panose="020B0503020204020204" pitchFamily="34" charset="-122"/>
                <a:ea typeface="微软雅黑" panose="020B0503020204020204" pitchFamily="34" charset="-122"/>
              </a:rPr>
              <a:t>翻译过来的大致意思是：</a:t>
            </a:r>
            <a:endParaRPr lang="en-US" altLang="zh-CN" sz="2400" b="0" i="0" dirty="0">
              <a:solidFill>
                <a:schemeClr val="bg1"/>
              </a:solidFill>
              <a:effectLst/>
              <a:latin typeface="微软雅黑" panose="020B0503020204020204" pitchFamily="34" charset="-122"/>
              <a:ea typeface="微软雅黑" panose="020B0503020204020204" pitchFamily="34" charset="-122"/>
            </a:endParaRPr>
          </a:p>
          <a:p>
            <a:pPr marL="0" indent="0" algn="ctr">
              <a:buNone/>
            </a:pPr>
            <a:r>
              <a:rPr lang="zh-CN" altLang="en-US" sz="2400" b="0" i="0" dirty="0">
                <a:solidFill>
                  <a:schemeClr val="bg1"/>
                </a:solidFill>
                <a:effectLst/>
                <a:latin typeface="微软雅黑" panose="020B0503020204020204" pitchFamily="34" charset="-122"/>
                <a:ea typeface="微软雅黑" panose="020B0503020204020204" pitchFamily="34" charset="-122"/>
              </a:rPr>
              <a:t>一个通过承担对抗性角色来挑战组织以提高其有效性的独立的团体叫做</a:t>
            </a:r>
            <a:r>
              <a:rPr lang="en-US" altLang="zh-CN" sz="2400" b="0" i="0" dirty="0">
                <a:solidFill>
                  <a:schemeClr val="bg1"/>
                </a:solidFill>
                <a:effectLst/>
                <a:latin typeface="微软雅黑" panose="020B0503020204020204" pitchFamily="34" charset="-122"/>
                <a:ea typeface="微软雅黑" panose="020B0503020204020204" pitchFamily="34" charset="-122"/>
              </a:rPr>
              <a:t>Red Team</a:t>
            </a:r>
            <a:r>
              <a:rPr lang="zh-CN" altLang="en-US" sz="2400" b="0" i="0" dirty="0">
                <a:solidFill>
                  <a:schemeClr val="bg1"/>
                </a:solidFill>
                <a:effectLst/>
                <a:latin typeface="微软雅黑" panose="020B0503020204020204" pitchFamily="34" charset="-122"/>
                <a:ea typeface="微软雅黑" panose="020B0503020204020204" pitchFamily="34" charset="-122"/>
              </a:rPr>
              <a:t>。</a:t>
            </a:r>
          </a:p>
          <a:p>
            <a:pPr marL="0" indent="0" algn="ctr">
              <a:buNone/>
            </a:pPr>
            <a:endParaRPr lang="en-US" altLang="zh-CN" sz="2800"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800" b="0" i="0" dirty="0">
                <a:solidFill>
                  <a:schemeClr val="bg1"/>
                </a:solidFill>
                <a:effectLst/>
                <a:latin typeface="微软雅黑" panose="020B0503020204020204" pitchFamily="34" charset="-122"/>
                <a:ea typeface="微软雅黑" panose="020B0503020204020204" pitchFamily="34" charset="-122"/>
              </a:rPr>
              <a:t>“</a:t>
            </a:r>
            <a:r>
              <a:rPr lang="en-US" altLang="zh-CN" sz="2000" b="1" i="0" dirty="0">
                <a:solidFill>
                  <a:schemeClr val="bg1"/>
                </a:solidFill>
                <a:effectLst/>
                <a:latin typeface="微软雅黑" panose="020B0503020204020204" pitchFamily="34" charset="-122"/>
                <a:ea typeface="微软雅黑" panose="020B0503020204020204" pitchFamily="34" charset="-122"/>
              </a:rPr>
              <a:t>RED TEAM</a:t>
            </a:r>
            <a:r>
              <a:rPr lang="zh-CN" altLang="en-US" sz="2000" b="0" i="0" dirty="0">
                <a:solidFill>
                  <a:schemeClr val="bg1"/>
                </a:solidFill>
                <a:effectLst/>
                <a:latin typeface="微软雅黑" panose="020B0503020204020204" pitchFamily="34" charset="-122"/>
                <a:ea typeface="微软雅黑" panose="020B0503020204020204" pitchFamily="34" charset="-122"/>
              </a:rPr>
              <a:t>“ </a:t>
            </a:r>
            <a:r>
              <a:rPr lang="en-US" altLang="zh-CN" sz="2000" b="0" i="0" dirty="0">
                <a:solidFill>
                  <a:schemeClr val="bg1"/>
                </a:solidFill>
                <a:effectLst/>
                <a:latin typeface="微软雅黑" panose="020B0503020204020204" pitchFamily="34" charset="-122"/>
                <a:ea typeface="微软雅黑" panose="020B0503020204020204" pitchFamily="34" charset="-122"/>
              </a:rPr>
              <a:t>(</a:t>
            </a:r>
            <a:r>
              <a:rPr lang="zh-CN" altLang="en-US" sz="2000" b="0" i="0" dirty="0">
                <a:solidFill>
                  <a:schemeClr val="bg1"/>
                </a:solidFill>
                <a:effectLst/>
                <a:latin typeface="微软雅黑" panose="020B0503020204020204" pitchFamily="34" charset="-122"/>
                <a:ea typeface="微软雅黑" panose="020B0503020204020204" pitchFamily="34" charset="-122"/>
              </a:rPr>
              <a:t>红队</a:t>
            </a:r>
            <a:r>
              <a:rPr lang="en-US" altLang="zh-CN" sz="2000" b="0" i="0" dirty="0">
                <a:solidFill>
                  <a:schemeClr val="bg1"/>
                </a:solidFill>
                <a:effectLst/>
                <a:latin typeface="微软雅黑" panose="020B0503020204020204" pitchFamily="34" charset="-122"/>
                <a:ea typeface="微软雅黑" panose="020B0503020204020204" pitchFamily="34" charset="-122"/>
              </a:rPr>
              <a:t>)</a:t>
            </a:r>
            <a:r>
              <a:rPr lang="zh-CN" altLang="en-US" sz="2000" b="0" i="0" dirty="0">
                <a:solidFill>
                  <a:schemeClr val="bg1"/>
                </a:solidFill>
                <a:effectLst/>
                <a:latin typeface="微软雅黑" panose="020B0503020204020204" pitchFamily="34" charset="-122"/>
                <a:ea typeface="微软雅黑" panose="020B0503020204020204" pitchFamily="34" charset="-122"/>
              </a:rPr>
              <a:t>， 涵盖的范围甚广</a:t>
            </a:r>
            <a:r>
              <a:rPr lang="en-US" altLang="zh-CN" sz="2000" b="0" i="0" dirty="0">
                <a:solidFill>
                  <a:schemeClr val="bg1"/>
                </a:solidFill>
                <a:effectLst/>
                <a:latin typeface="微软雅黑" panose="020B0503020204020204" pitchFamily="34" charset="-122"/>
                <a:ea typeface="微软雅黑" panose="020B0503020204020204" pitchFamily="34" charset="-122"/>
              </a:rPr>
              <a:t>(</a:t>
            </a:r>
            <a:r>
              <a:rPr lang="zh-CN" altLang="en-US" sz="2000" b="0" i="0" dirty="0">
                <a:solidFill>
                  <a:schemeClr val="bg1"/>
                </a:solidFill>
                <a:effectLst/>
                <a:latin typeface="微软雅黑" panose="020B0503020204020204" pitchFamily="34" charset="-122"/>
                <a:ea typeface="微软雅黑" panose="020B0503020204020204" pitchFamily="34" charset="-122"/>
              </a:rPr>
              <a:t>传统的渗透测试，属于其中的一种具体实现</a:t>
            </a:r>
            <a:r>
              <a:rPr lang="en-US" altLang="zh-CN" sz="2000" b="0" i="0" dirty="0">
                <a:solidFill>
                  <a:schemeClr val="bg1"/>
                </a:solidFill>
                <a:effectLst/>
                <a:latin typeface="微软雅黑" panose="020B0503020204020204" pitchFamily="34" charset="-122"/>
                <a:ea typeface="微软雅黑" panose="020B0503020204020204" pitchFamily="34" charset="-122"/>
              </a:rPr>
              <a:t>)</a:t>
            </a:r>
            <a:r>
              <a:rPr lang="zh-CN" altLang="en-US" sz="2000" b="0" i="0" dirty="0">
                <a:solidFill>
                  <a:schemeClr val="bg1"/>
                </a:solidFill>
                <a:effectLst/>
                <a:latin typeface="微软雅黑" panose="020B0503020204020204" pitchFamily="34" charset="-122"/>
                <a:ea typeface="微软雅黑" panose="020B0503020204020204" pitchFamily="34" charset="-122"/>
              </a:rPr>
              <a:t>。</a:t>
            </a:r>
            <a:endParaRPr lang="en-US" altLang="zh-CN" sz="2000" b="0" i="0" dirty="0">
              <a:solidFill>
                <a:schemeClr val="bg1"/>
              </a:solidFill>
              <a:effectLst/>
              <a:latin typeface="微软雅黑" panose="020B0503020204020204" pitchFamily="34" charset="-122"/>
              <a:ea typeface="微软雅黑" panose="020B0503020204020204" pitchFamily="34" charset="-122"/>
            </a:endParaRPr>
          </a:p>
          <a:p>
            <a:pPr marL="0" indent="0" algn="ctr">
              <a:buNone/>
            </a:pPr>
            <a:r>
              <a:rPr lang="zh-CN" altLang="en-US" sz="2000" b="0" i="0" dirty="0">
                <a:solidFill>
                  <a:schemeClr val="bg1"/>
                </a:solidFill>
                <a:effectLst/>
                <a:latin typeface="微软雅黑" panose="020B0503020204020204" pitchFamily="34" charset="-122"/>
                <a:ea typeface="微软雅黑" panose="020B0503020204020204" pitchFamily="34" charset="-122"/>
              </a:rPr>
              <a:t>意思形态上，是一种对抗的抽象。</a:t>
            </a:r>
            <a:endParaRPr lang="en-US" altLang="zh-CN" sz="2800" b="1" dirty="0">
              <a:solidFill>
                <a:schemeClr val="bg1"/>
              </a:solidFill>
            </a:endParaRPr>
          </a:p>
          <a:p>
            <a:pPr>
              <a:lnSpc>
                <a:spcPct val="150000"/>
              </a:lnSpc>
            </a:pPr>
            <a:endParaRPr lang="en-US" sz="1200" b="1" dirty="0">
              <a:solidFill>
                <a:schemeClr val="bg1"/>
              </a:solidFill>
              <a:latin typeface="宋体" panose="02010600030101010101" pitchFamily="2" charset="-122"/>
              <a:ea typeface="宋体" panose="02010600030101010101" pitchFamily="2" charset="-122"/>
            </a:endParaRP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988022606"/>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7665" y="-281788"/>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en-US" altLang="zh-CN" sz="4400" b="1" dirty="0">
                <a:solidFill>
                  <a:schemeClr val="bg1"/>
                </a:solidFill>
                <a:latin typeface="微软雅黑" panose="020B0503020204020204" pitchFamily="34" charset="-122"/>
                <a:ea typeface="微软雅黑" panose="020B0503020204020204" pitchFamily="34" charset="-122"/>
              </a:rPr>
              <a:t>Tips4</a:t>
            </a:r>
            <a:r>
              <a:rPr lang="zh-CN" altLang="en-US" sz="4400" b="1" dirty="0">
                <a:solidFill>
                  <a:schemeClr val="bg1"/>
                </a:solidFill>
                <a:latin typeface="微软雅黑" panose="020B0503020204020204" pitchFamily="34" charset="-122"/>
                <a:ea typeface="微软雅黑" panose="020B0503020204020204" pitchFamily="34" charset="-122"/>
              </a:rPr>
              <a:t>：</a:t>
            </a:r>
            <a:r>
              <a:rPr lang="en-US" altLang="zh-CN" sz="4400" b="1" dirty="0">
                <a:solidFill>
                  <a:schemeClr val="bg1"/>
                </a:solidFill>
                <a:latin typeface="微软雅黑" panose="020B0503020204020204" pitchFamily="34" charset="-122"/>
                <a:ea typeface="微软雅黑" panose="020B0503020204020204" pitchFamily="34" charset="-122"/>
              </a:rPr>
              <a:t>C2</a:t>
            </a: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内容占位符 3">
            <a:extLst>
              <a:ext uri="{FF2B5EF4-FFF2-40B4-BE49-F238E27FC236}">
                <a16:creationId xmlns:a16="http://schemas.microsoft.com/office/drawing/2014/main" id="{DD8ECDAF-610A-497C-A18B-532DCF1F7082}"/>
              </a:ext>
            </a:extLst>
          </p:cNvPr>
          <p:cNvSpPr txBox="1">
            <a:spLocks/>
          </p:cNvSpPr>
          <p:nvPr/>
        </p:nvSpPr>
        <p:spPr>
          <a:xfrm>
            <a:off x="-201635" y="1382826"/>
            <a:ext cx="12192000" cy="50879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zh-CN" altLang="en-US" sz="2000" dirty="0">
              <a:solidFill>
                <a:srgbClr val="292929"/>
              </a:solidFill>
              <a:latin typeface="charter"/>
            </a:endParaRPr>
          </a:p>
          <a:p>
            <a:pPr marL="0" indent="0" algn="ctr">
              <a:buFont typeface="Arial" panose="020B0604020202020204" pitchFamily="34" charset="0"/>
              <a:buNone/>
            </a:pPr>
            <a:endParaRPr lang="zh-CN" altLang="en-US"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0BBB2F20-7494-4AA6-8A2B-6EADCE51D864}"/>
              </a:ext>
            </a:extLst>
          </p:cNvPr>
          <p:cNvSpPr txBox="1"/>
          <p:nvPr/>
        </p:nvSpPr>
        <p:spPr>
          <a:xfrm>
            <a:off x="9426101" y="3841187"/>
            <a:ext cx="447473" cy="923330"/>
          </a:xfrm>
          <a:prstGeom prst="rect">
            <a:avLst/>
          </a:prstGeom>
          <a:noFill/>
        </p:spPr>
        <p:txBody>
          <a:bodyPr wrap="square" rtlCol="0">
            <a:spAutoFit/>
          </a:bodyPr>
          <a:lstStyle/>
          <a:p>
            <a:r>
              <a:rPr lang="zh-CN" altLang="en-US" sz="1800" b="1" dirty="0">
                <a:solidFill>
                  <a:srgbClr val="000000"/>
                </a:solidFill>
                <a:latin typeface="微软雅黑" panose="020B0503020204020204" pitchFamily="34" charset="-122"/>
                <a:ea typeface="微软雅黑" panose="020B0503020204020204" pitchFamily="34" charset="-122"/>
              </a:rPr>
              <a:t>隧道</a:t>
            </a:r>
            <a:endParaRPr lang="en-US" altLang="zh-CN" sz="1800" b="1" dirty="0">
              <a:solidFill>
                <a:srgbClr val="000000"/>
              </a:solidFill>
              <a:latin typeface="微软雅黑" panose="020B0503020204020204" pitchFamily="34" charset="-122"/>
              <a:ea typeface="微软雅黑" panose="020B0503020204020204" pitchFamily="34" charset="-122"/>
            </a:endParaRPr>
          </a:p>
          <a:p>
            <a:endParaRPr lang="zh-CN" altLang="en-US" dirty="0"/>
          </a:p>
        </p:txBody>
      </p:sp>
      <p:sp>
        <p:nvSpPr>
          <p:cNvPr id="28" name="内容占位符 3">
            <a:extLst>
              <a:ext uri="{FF2B5EF4-FFF2-40B4-BE49-F238E27FC236}">
                <a16:creationId xmlns:a16="http://schemas.microsoft.com/office/drawing/2014/main" id="{86D457BF-39FA-48CC-8016-34897D1A84F4}"/>
              </a:ext>
            </a:extLst>
          </p:cNvPr>
          <p:cNvSpPr txBox="1">
            <a:spLocks/>
          </p:cNvSpPr>
          <p:nvPr/>
        </p:nvSpPr>
        <p:spPr>
          <a:xfrm>
            <a:off x="-92744" y="159289"/>
            <a:ext cx="12192000" cy="62677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zh-CN" altLang="en-US" sz="2000" dirty="0">
              <a:solidFill>
                <a:srgbClr val="292929"/>
              </a:solidFill>
              <a:latin typeface="charter"/>
            </a:endParaRPr>
          </a:p>
          <a:p>
            <a:pPr marL="0" indent="0" algn="ctr">
              <a:buFont typeface="Arial" panose="020B0604020202020204" pitchFamily="34" charset="0"/>
              <a:buNone/>
            </a:pPr>
            <a:endParaRPr lang="zh-CN" altLang="en-US"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32" name="内容占位符 3">
            <a:extLst>
              <a:ext uri="{FF2B5EF4-FFF2-40B4-BE49-F238E27FC236}">
                <a16:creationId xmlns:a16="http://schemas.microsoft.com/office/drawing/2014/main" id="{97BCBD59-AAF0-4563-93BC-9717DEF22AE4}"/>
              </a:ext>
            </a:extLst>
          </p:cNvPr>
          <p:cNvSpPr txBox="1">
            <a:spLocks/>
          </p:cNvSpPr>
          <p:nvPr/>
        </p:nvSpPr>
        <p:spPr>
          <a:xfrm>
            <a:off x="0" y="590211"/>
            <a:ext cx="12192000" cy="62677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6E50708C-3D5A-46BD-A0EE-BE0B1C0FD812}"/>
              </a:ext>
            </a:extLst>
          </p:cNvPr>
          <p:cNvSpPr txBox="1"/>
          <p:nvPr/>
        </p:nvSpPr>
        <p:spPr>
          <a:xfrm>
            <a:off x="412745" y="2300333"/>
            <a:ext cx="11577620" cy="2308324"/>
          </a:xfrm>
          <a:prstGeom prst="rect">
            <a:avLst/>
          </a:prstGeom>
          <a:noFill/>
        </p:spPr>
        <p:txBody>
          <a:bodyPr wrap="square">
            <a:spAutoFit/>
          </a:bodyPr>
          <a:lstStyle/>
          <a:p>
            <a:pPr marL="0" indent="0" algn="ctr">
              <a:buNone/>
            </a:pPr>
            <a:r>
              <a:rPr lang="zh-CN" altLang="en-US" sz="2400" dirty="0">
                <a:solidFill>
                  <a:schemeClr val="bg1"/>
                </a:solidFill>
                <a:latin typeface="Lora"/>
              </a:rPr>
              <a:t>我们在上面说了我们的两种</a:t>
            </a:r>
            <a:r>
              <a:rPr lang="en-US" altLang="zh-CN" sz="2400" dirty="0">
                <a:solidFill>
                  <a:schemeClr val="bg1"/>
                </a:solidFill>
                <a:latin typeface="Lora"/>
              </a:rPr>
              <a:t>C2.</a:t>
            </a:r>
            <a:r>
              <a:rPr lang="zh-CN" altLang="en-US" sz="2400" b="1" dirty="0">
                <a:solidFill>
                  <a:schemeClr val="bg1"/>
                </a:solidFill>
                <a:latin typeface="Lora"/>
              </a:rPr>
              <a:t>短时间控制</a:t>
            </a:r>
            <a:r>
              <a:rPr lang="en-US" altLang="zh-CN" sz="2400" b="1" dirty="0">
                <a:solidFill>
                  <a:schemeClr val="bg1"/>
                </a:solidFill>
                <a:latin typeface="Lora"/>
              </a:rPr>
              <a:t>C2</a:t>
            </a:r>
            <a:r>
              <a:rPr lang="zh-CN" altLang="en-US" sz="2400" b="1" dirty="0">
                <a:solidFill>
                  <a:schemeClr val="bg1"/>
                </a:solidFill>
                <a:latin typeface="Lora"/>
              </a:rPr>
              <a:t>和长时间控制</a:t>
            </a:r>
            <a:r>
              <a:rPr lang="en-US" altLang="zh-CN" sz="2400" b="1" dirty="0">
                <a:solidFill>
                  <a:schemeClr val="bg1"/>
                </a:solidFill>
                <a:latin typeface="Lora"/>
              </a:rPr>
              <a:t>C2</a:t>
            </a:r>
          </a:p>
          <a:p>
            <a:pPr marL="0" indent="0" algn="ctr">
              <a:buNone/>
            </a:pPr>
            <a:endParaRPr lang="en-US" altLang="zh-CN" sz="2400" b="1" dirty="0">
              <a:solidFill>
                <a:schemeClr val="bg1"/>
              </a:solidFill>
              <a:latin typeface="Lora"/>
              <a:ea typeface="微软雅黑" panose="020B0503020204020204" pitchFamily="34" charset="-122"/>
            </a:endParaRPr>
          </a:p>
          <a:p>
            <a:pPr marL="0" indent="0" algn="ctr">
              <a:buNone/>
            </a:pPr>
            <a:endParaRPr lang="en-US" altLang="zh-CN" sz="2400" b="1" dirty="0">
              <a:solidFill>
                <a:schemeClr val="bg1"/>
              </a:solidFill>
              <a:latin typeface="Lora"/>
              <a:ea typeface="微软雅黑" panose="020B0503020204020204" pitchFamily="34" charset="-122"/>
            </a:endParaRPr>
          </a:p>
          <a:p>
            <a:pPr marL="0" indent="0" algn="ctr">
              <a:buNone/>
            </a:pPr>
            <a:r>
              <a:rPr lang="zh-CN" altLang="en-US" sz="2400" b="1" dirty="0">
                <a:solidFill>
                  <a:schemeClr val="bg1"/>
                </a:solidFill>
                <a:latin typeface="Lora"/>
              </a:rPr>
              <a:t>长时间控制</a:t>
            </a:r>
            <a:r>
              <a:rPr lang="en-US" altLang="zh-CN" sz="2400" b="1" dirty="0">
                <a:solidFill>
                  <a:schemeClr val="bg1"/>
                </a:solidFill>
                <a:latin typeface="Lora"/>
              </a:rPr>
              <a:t>C2</a:t>
            </a:r>
            <a:r>
              <a:rPr lang="zh-CN" altLang="en-US" sz="2400" b="0" i="0" dirty="0">
                <a:solidFill>
                  <a:schemeClr val="bg1"/>
                </a:solidFill>
                <a:effectLst/>
                <a:latin typeface="Lora"/>
              </a:rPr>
              <a:t>仅应用于</a:t>
            </a:r>
            <a:r>
              <a:rPr lang="zh-CN" altLang="en-US" sz="2400" dirty="0">
                <a:solidFill>
                  <a:schemeClr val="bg1"/>
                </a:solidFill>
                <a:latin typeface="Lora"/>
              </a:rPr>
              <a:t>长时间控制和</a:t>
            </a:r>
            <a:r>
              <a:rPr lang="zh-CN" altLang="en-US" sz="2400" b="0" i="0" dirty="0">
                <a:solidFill>
                  <a:schemeClr val="bg1"/>
                </a:solidFill>
                <a:effectLst/>
                <a:latin typeface="Lora"/>
              </a:rPr>
              <a:t>重新获得对环境的访问。</a:t>
            </a:r>
            <a:endParaRPr lang="en-US" altLang="zh-CN" sz="2400" b="0" i="0" dirty="0">
              <a:solidFill>
                <a:schemeClr val="bg1"/>
              </a:solidFill>
              <a:effectLst/>
              <a:latin typeface="Lora"/>
            </a:endParaRPr>
          </a:p>
          <a:p>
            <a:pPr marL="0" indent="0" algn="ctr">
              <a:buNone/>
            </a:pPr>
            <a:r>
              <a:rPr lang="zh-CN" altLang="en-US" sz="2400" b="0" i="0" dirty="0">
                <a:solidFill>
                  <a:schemeClr val="bg1"/>
                </a:solidFill>
                <a:effectLst/>
                <a:latin typeface="Lora"/>
              </a:rPr>
              <a:t>服务器应从持久性接收回连，并非常缓慢地接收数据，例如每十二小时一次接收。</a:t>
            </a:r>
            <a:endParaRPr lang="en-US" altLang="zh-CN" sz="2400" b="0" i="0" dirty="0">
              <a:solidFill>
                <a:schemeClr val="bg1"/>
              </a:solidFill>
              <a:effectLst/>
              <a:latin typeface="Lora"/>
            </a:endParaRPr>
          </a:p>
          <a:p>
            <a:pPr marL="0" indent="0" algn="ctr">
              <a:buNone/>
            </a:pPr>
            <a:endParaRPr lang="en-US" altLang="zh-CN" sz="2400" dirty="0">
              <a:solidFill>
                <a:schemeClr val="bg1"/>
              </a:solidFill>
              <a:latin typeface="Lora"/>
            </a:endParaRPr>
          </a:p>
        </p:txBody>
      </p:sp>
    </p:spTree>
    <p:extLst>
      <p:ext uri="{BB962C8B-B14F-4D97-AF65-F5344CB8AC3E}">
        <p14:creationId xmlns:p14="http://schemas.microsoft.com/office/powerpoint/2010/main" val="1038395778"/>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7665" y="-281788"/>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en-US" altLang="zh-CN" sz="4400" b="1" dirty="0">
                <a:solidFill>
                  <a:schemeClr val="bg1"/>
                </a:solidFill>
                <a:latin typeface="微软雅黑" panose="020B0503020204020204" pitchFamily="34" charset="-122"/>
                <a:ea typeface="微软雅黑" panose="020B0503020204020204" pitchFamily="34" charset="-122"/>
              </a:rPr>
              <a:t>Tips4</a:t>
            </a:r>
            <a:r>
              <a:rPr lang="zh-CN" altLang="en-US" sz="4400" b="1" dirty="0">
                <a:solidFill>
                  <a:schemeClr val="bg1"/>
                </a:solidFill>
                <a:latin typeface="微软雅黑" panose="020B0503020204020204" pitchFamily="34" charset="-122"/>
                <a:ea typeface="微软雅黑" panose="020B0503020204020204" pitchFamily="34" charset="-122"/>
              </a:rPr>
              <a:t>：</a:t>
            </a:r>
            <a:r>
              <a:rPr lang="en-US" altLang="zh-CN" sz="4400" b="1" dirty="0">
                <a:solidFill>
                  <a:schemeClr val="bg1"/>
                </a:solidFill>
                <a:latin typeface="微软雅黑" panose="020B0503020204020204" pitchFamily="34" charset="-122"/>
                <a:ea typeface="微软雅黑" panose="020B0503020204020204" pitchFamily="34" charset="-122"/>
              </a:rPr>
              <a:t>C2</a:t>
            </a: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内容占位符 3">
            <a:extLst>
              <a:ext uri="{FF2B5EF4-FFF2-40B4-BE49-F238E27FC236}">
                <a16:creationId xmlns:a16="http://schemas.microsoft.com/office/drawing/2014/main" id="{DD8ECDAF-610A-497C-A18B-532DCF1F7082}"/>
              </a:ext>
            </a:extLst>
          </p:cNvPr>
          <p:cNvSpPr txBox="1">
            <a:spLocks/>
          </p:cNvSpPr>
          <p:nvPr/>
        </p:nvSpPr>
        <p:spPr>
          <a:xfrm>
            <a:off x="-201635" y="1382826"/>
            <a:ext cx="12192000" cy="50879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zh-CN" altLang="en-US" sz="2000" dirty="0">
              <a:solidFill>
                <a:srgbClr val="292929"/>
              </a:solidFill>
              <a:latin typeface="charter"/>
            </a:endParaRPr>
          </a:p>
          <a:p>
            <a:pPr marL="0" indent="0" algn="ctr">
              <a:buFont typeface="Arial" panose="020B0604020202020204" pitchFamily="34" charset="0"/>
              <a:buNone/>
            </a:pPr>
            <a:endParaRPr lang="zh-CN" altLang="en-US"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0BBB2F20-7494-4AA6-8A2B-6EADCE51D864}"/>
              </a:ext>
            </a:extLst>
          </p:cNvPr>
          <p:cNvSpPr txBox="1"/>
          <p:nvPr/>
        </p:nvSpPr>
        <p:spPr>
          <a:xfrm>
            <a:off x="9426101" y="3841187"/>
            <a:ext cx="447473" cy="923330"/>
          </a:xfrm>
          <a:prstGeom prst="rect">
            <a:avLst/>
          </a:prstGeom>
          <a:noFill/>
        </p:spPr>
        <p:txBody>
          <a:bodyPr wrap="square" rtlCol="0">
            <a:spAutoFit/>
          </a:bodyPr>
          <a:lstStyle/>
          <a:p>
            <a:r>
              <a:rPr lang="zh-CN" altLang="en-US" sz="1800" b="1" dirty="0">
                <a:solidFill>
                  <a:srgbClr val="000000"/>
                </a:solidFill>
                <a:latin typeface="微软雅黑" panose="020B0503020204020204" pitchFamily="34" charset="-122"/>
                <a:ea typeface="微软雅黑" panose="020B0503020204020204" pitchFamily="34" charset="-122"/>
              </a:rPr>
              <a:t>隧道</a:t>
            </a:r>
            <a:endParaRPr lang="en-US" altLang="zh-CN" sz="1800" b="1" dirty="0">
              <a:solidFill>
                <a:srgbClr val="000000"/>
              </a:solidFill>
              <a:latin typeface="微软雅黑" panose="020B0503020204020204" pitchFamily="34" charset="-122"/>
              <a:ea typeface="微软雅黑" panose="020B0503020204020204" pitchFamily="34" charset="-122"/>
            </a:endParaRPr>
          </a:p>
          <a:p>
            <a:endParaRPr lang="zh-CN" altLang="en-US" dirty="0"/>
          </a:p>
        </p:txBody>
      </p:sp>
      <p:sp>
        <p:nvSpPr>
          <p:cNvPr id="28" name="内容占位符 3">
            <a:extLst>
              <a:ext uri="{FF2B5EF4-FFF2-40B4-BE49-F238E27FC236}">
                <a16:creationId xmlns:a16="http://schemas.microsoft.com/office/drawing/2014/main" id="{86D457BF-39FA-48CC-8016-34897D1A84F4}"/>
              </a:ext>
            </a:extLst>
          </p:cNvPr>
          <p:cNvSpPr txBox="1">
            <a:spLocks/>
          </p:cNvSpPr>
          <p:nvPr/>
        </p:nvSpPr>
        <p:spPr>
          <a:xfrm>
            <a:off x="-92744" y="159289"/>
            <a:ext cx="12192000" cy="62677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zh-CN" altLang="en-US" sz="2000" dirty="0">
              <a:solidFill>
                <a:srgbClr val="292929"/>
              </a:solidFill>
              <a:latin typeface="charter"/>
            </a:endParaRPr>
          </a:p>
          <a:p>
            <a:pPr marL="0" indent="0" algn="ctr">
              <a:buFont typeface="Arial" panose="020B0604020202020204" pitchFamily="34" charset="0"/>
              <a:buNone/>
            </a:pPr>
            <a:endParaRPr lang="zh-CN" altLang="en-US"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32" name="内容占位符 3">
            <a:extLst>
              <a:ext uri="{FF2B5EF4-FFF2-40B4-BE49-F238E27FC236}">
                <a16:creationId xmlns:a16="http://schemas.microsoft.com/office/drawing/2014/main" id="{97BCBD59-AAF0-4563-93BC-9717DEF22AE4}"/>
              </a:ext>
            </a:extLst>
          </p:cNvPr>
          <p:cNvSpPr txBox="1">
            <a:spLocks/>
          </p:cNvSpPr>
          <p:nvPr/>
        </p:nvSpPr>
        <p:spPr>
          <a:xfrm>
            <a:off x="0" y="590211"/>
            <a:ext cx="12192000" cy="62677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6E50708C-3D5A-46BD-A0EE-BE0B1C0FD812}"/>
              </a:ext>
            </a:extLst>
          </p:cNvPr>
          <p:cNvSpPr txBox="1"/>
          <p:nvPr/>
        </p:nvSpPr>
        <p:spPr>
          <a:xfrm>
            <a:off x="412745" y="2300333"/>
            <a:ext cx="11577620" cy="3046988"/>
          </a:xfrm>
          <a:prstGeom prst="rect">
            <a:avLst/>
          </a:prstGeom>
          <a:noFill/>
        </p:spPr>
        <p:txBody>
          <a:bodyPr wrap="square">
            <a:spAutoFit/>
          </a:bodyPr>
          <a:lstStyle/>
          <a:p>
            <a:pPr marL="0" indent="0" algn="ctr">
              <a:buNone/>
            </a:pPr>
            <a:r>
              <a:rPr lang="zh-CN" altLang="en-US" sz="3200" b="1" dirty="0">
                <a:solidFill>
                  <a:schemeClr val="bg1"/>
                </a:solidFill>
                <a:latin typeface="Lora"/>
              </a:rPr>
              <a:t>短时间控制</a:t>
            </a:r>
            <a:r>
              <a:rPr lang="en-US" altLang="zh-CN" sz="3200" b="1" dirty="0">
                <a:solidFill>
                  <a:schemeClr val="bg1"/>
                </a:solidFill>
                <a:latin typeface="Lora"/>
              </a:rPr>
              <a:t>C2</a:t>
            </a:r>
            <a:r>
              <a:rPr lang="zh-CN" altLang="en-US" sz="3200" dirty="0">
                <a:solidFill>
                  <a:schemeClr val="bg1"/>
                </a:solidFill>
                <a:latin typeface="Lora"/>
              </a:rPr>
              <a:t>是用于所有主要操作的服务器。</a:t>
            </a:r>
            <a:endParaRPr lang="en-US" altLang="zh-CN" sz="3200" dirty="0">
              <a:solidFill>
                <a:schemeClr val="bg1"/>
              </a:solidFill>
              <a:latin typeface="Lora"/>
            </a:endParaRPr>
          </a:p>
          <a:p>
            <a:pPr marL="0" indent="0" algn="ctr">
              <a:buNone/>
            </a:pPr>
            <a:endParaRPr lang="en-US" altLang="zh-CN" sz="3200" dirty="0">
              <a:solidFill>
                <a:schemeClr val="bg1"/>
              </a:solidFill>
              <a:latin typeface="Lora"/>
            </a:endParaRPr>
          </a:p>
          <a:p>
            <a:pPr marL="0" indent="0" algn="ctr">
              <a:buNone/>
            </a:pPr>
            <a:r>
              <a:rPr lang="zh-CN" altLang="en-US" sz="3200" dirty="0">
                <a:solidFill>
                  <a:schemeClr val="bg1"/>
                </a:solidFill>
                <a:latin typeface="Lora"/>
              </a:rPr>
              <a:t>将用于频繁与目标进行交互，发送命令和接收获取的数据。</a:t>
            </a:r>
            <a:endParaRPr lang="en-US" altLang="zh-CN" sz="3200" dirty="0">
              <a:solidFill>
                <a:schemeClr val="bg1"/>
              </a:solidFill>
              <a:latin typeface="Lora"/>
            </a:endParaRPr>
          </a:p>
          <a:p>
            <a:pPr marL="0" indent="0" algn="ctr">
              <a:buNone/>
            </a:pPr>
            <a:endParaRPr lang="en-US" altLang="zh-CN" sz="3200" dirty="0">
              <a:solidFill>
                <a:schemeClr val="bg1"/>
              </a:solidFill>
              <a:latin typeface="Lora"/>
            </a:endParaRPr>
          </a:p>
          <a:p>
            <a:pPr marL="0" indent="0" algn="ctr">
              <a:buNone/>
            </a:pPr>
            <a:r>
              <a:rPr lang="zh-CN" altLang="en-US" sz="3200" dirty="0">
                <a:solidFill>
                  <a:schemeClr val="bg1"/>
                </a:solidFill>
                <a:latin typeface="Lora"/>
              </a:rPr>
              <a:t>考虑在目标环境的不同部分中使用具有更多安全控制措施的不同的短途服务器</a:t>
            </a:r>
            <a:r>
              <a:rPr lang="zh-CN" altLang="en-US" sz="2000" b="0" i="0" dirty="0">
                <a:solidFill>
                  <a:schemeClr val="bg1"/>
                </a:solidFill>
                <a:effectLst/>
                <a:latin typeface="Lora"/>
              </a:rPr>
              <a:t>。</a:t>
            </a:r>
            <a:endParaRPr lang="en-US" altLang="zh-CN" sz="3200" dirty="0">
              <a:solidFill>
                <a:schemeClr val="bg1"/>
              </a:solidFill>
              <a:latin typeface="Lora"/>
            </a:endParaRPr>
          </a:p>
        </p:txBody>
      </p:sp>
    </p:spTree>
    <p:extLst>
      <p:ext uri="{BB962C8B-B14F-4D97-AF65-F5344CB8AC3E}">
        <p14:creationId xmlns:p14="http://schemas.microsoft.com/office/powerpoint/2010/main" val="4056438514"/>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7665" y="-281788"/>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en-US" altLang="zh-CN" sz="4400" b="1" dirty="0">
                <a:solidFill>
                  <a:schemeClr val="bg1"/>
                </a:solidFill>
                <a:latin typeface="微软雅黑" panose="020B0503020204020204" pitchFamily="34" charset="-122"/>
                <a:ea typeface="微软雅黑" panose="020B0503020204020204" pitchFamily="34" charset="-122"/>
              </a:rPr>
              <a:t>Tips5</a:t>
            </a:r>
            <a:r>
              <a:rPr lang="zh-CN" altLang="en-US" sz="4400" b="1" dirty="0">
                <a:solidFill>
                  <a:schemeClr val="bg1"/>
                </a:solidFill>
                <a:latin typeface="微软雅黑" panose="020B0503020204020204" pitchFamily="34" charset="-122"/>
                <a:ea typeface="微软雅黑" panose="020B0503020204020204" pitchFamily="34" charset="-122"/>
              </a:rPr>
              <a:t>：使用</a:t>
            </a:r>
            <a:r>
              <a:rPr lang="en-US" altLang="zh-CN" sz="4400" b="1" dirty="0">
                <a:solidFill>
                  <a:schemeClr val="bg1"/>
                </a:solidFill>
                <a:latin typeface="微软雅黑" panose="020B0503020204020204" pitchFamily="34" charset="-122"/>
                <a:ea typeface="微软雅黑" panose="020B0503020204020204" pitchFamily="34" charset="-122"/>
              </a:rPr>
              <a:t>C2</a:t>
            </a:r>
            <a:r>
              <a:rPr lang="zh-CN" altLang="en-US" sz="4400" b="1" dirty="0">
                <a:solidFill>
                  <a:schemeClr val="bg1"/>
                </a:solidFill>
                <a:latin typeface="微软雅黑" panose="020B0503020204020204" pitchFamily="34" charset="-122"/>
                <a:ea typeface="微软雅黑" panose="020B0503020204020204" pitchFamily="34" charset="-122"/>
              </a:rPr>
              <a:t>的协议</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内容占位符 3">
            <a:extLst>
              <a:ext uri="{FF2B5EF4-FFF2-40B4-BE49-F238E27FC236}">
                <a16:creationId xmlns:a16="http://schemas.microsoft.com/office/drawing/2014/main" id="{DD8ECDAF-610A-497C-A18B-532DCF1F7082}"/>
              </a:ext>
            </a:extLst>
          </p:cNvPr>
          <p:cNvSpPr txBox="1">
            <a:spLocks/>
          </p:cNvSpPr>
          <p:nvPr/>
        </p:nvSpPr>
        <p:spPr>
          <a:xfrm>
            <a:off x="-201635" y="1382826"/>
            <a:ext cx="12192000" cy="50879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zh-CN" altLang="en-US" sz="2000" dirty="0">
              <a:solidFill>
                <a:srgbClr val="292929"/>
              </a:solidFill>
              <a:latin typeface="charter"/>
            </a:endParaRPr>
          </a:p>
          <a:p>
            <a:pPr marL="0" indent="0" algn="ctr">
              <a:buFont typeface="Arial" panose="020B0604020202020204" pitchFamily="34" charset="0"/>
              <a:buNone/>
            </a:pPr>
            <a:endParaRPr lang="zh-CN" altLang="en-US"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0BBB2F20-7494-4AA6-8A2B-6EADCE51D864}"/>
              </a:ext>
            </a:extLst>
          </p:cNvPr>
          <p:cNvSpPr txBox="1"/>
          <p:nvPr/>
        </p:nvSpPr>
        <p:spPr>
          <a:xfrm>
            <a:off x="9426101" y="3841187"/>
            <a:ext cx="447473" cy="923330"/>
          </a:xfrm>
          <a:prstGeom prst="rect">
            <a:avLst/>
          </a:prstGeom>
          <a:noFill/>
        </p:spPr>
        <p:txBody>
          <a:bodyPr wrap="square" rtlCol="0">
            <a:spAutoFit/>
          </a:bodyPr>
          <a:lstStyle/>
          <a:p>
            <a:r>
              <a:rPr lang="zh-CN" altLang="en-US" sz="1800" b="1" dirty="0">
                <a:solidFill>
                  <a:srgbClr val="000000"/>
                </a:solidFill>
                <a:latin typeface="微软雅黑" panose="020B0503020204020204" pitchFamily="34" charset="-122"/>
                <a:ea typeface="微软雅黑" panose="020B0503020204020204" pitchFamily="34" charset="-122"/>
              </a:rPr>
              <a:t>隧道</a:t>
            </a:r>
            <a:endParaRPr lang="en-US" altLang="zh-CN" sz="1800" b="1" dirty="0">
              <a:solidFill>
                <a:srgbClr val="000000"/>
              </a:solidFill>
              <a:latin typeface="微软雅黑" panose="020B0503020204020204" pitchFamily="34" charset="-122"/>
              <a:ea typeface="微软雅黑" panose="020B0503020204020204" pitchFamily="34" charset="-122"/>
            </a:endParaRPr>
          </a:p>
          <a:p>
            <a:endParaRPr lang="zh-CN" altLang="en-US" dirty="0"/>
          </a:p>
        </p:txBody>
      </p:sp>
      <p:sp>
        <p:nvSpPr>
          <p:cNvPr id="28" name="内容占位符 3">
            <a:extLst>
              <a:ext uri="{FF2B5EF4-FFF2-40B4-BE49-F238E27FC236}">
                <a16:creationId xmlns:a16="http://schemas.microsoft.com/office/drawing/2014/main" id="{86D457BF-39FA-48CC-8016-34897D1A84F4}"/>
              </a:ext>
            </a:extLst>
          </p:cNvPr>
          <p:cNvSpPr txBox="1">
            <a:spLocks/>
          </p:cNvSpPr>
          <p:nvPr/>
        </p:nvSpPr>
        <p:spPr>
          <a:xfrm>
            <a:off x="-92744" y="159289"/>
            <a:ext cx="12192000" cy="62677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zh-CN" altLang="en-US" sz="2000" dirty="0">
              <a:solidFill>
                <a:srgbClr val="292929"/>
              </a:solidFill>
              <a:latin typeface="charter"/>
            </a:endParaRPr>
          </a:p>
          <a:p>
            <a:pPr marL="0" indent="0" algn="ctr">
              <a:buFont typeface="Arial" panose="020B0604020202020204" pitchFamily="34" charset="0"/>
              <a:buNone/>
            </a:pPr>
            <a:endParaRPr lang="zh-CN" altLang="en-US"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32" name="内容占位符 3">
            <a:extLst>
              <a:ext uri="{FF2B5EF4-FFF2-40B4-BE49-F238E27FC236}">
                <a16:creationId xmlns:a16="http://schemas.microsoft.com/office/drawing/2014/main" id="{97BCBD59-AAF0-4563-93BC-9717DEF22AE4}"/>
              </a:ext>
            </a:extLst>
          </p:cNvPr>
          <p:cNvSpPr txBox="1">
            <a:spLocks/>
          </p:cNvSpPr>
          <p:nvPr/>
        </p:nvSpPr>
        <p:spPr>
          <a:xfrm>
            <a:off x="0" y="590211"/>
            <a:ext cx="12192000" cy="62677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6E50708C-3D5A-46BD-A0EE-BE0B1C0FD812}"/>
              </a:ext>
            </a:extLst>
          </p:cNvPr>
          <p:cNvSpPr txBox="1"/>
          <p:nvPr/>
        </p:nvSpPr>
        <p:spPr>
          <a:xfrm>
            <a:off x="412745" y="2300333"/>
            <a:ext cx="11577620" cy="3046988"/>
          </a:xfrm>
          <a:prstGeom prst="rect">
            <a:avLst/>
          </a:prstGeom>
          <a:noFill/>
        </p:spPr>
        <p:txBody>
          <a:bodyPr wrap="square">
            <a:spAutoFit/>
          </a:bodyPr>
          <a:lstStyle/>
          <a:p>
            <a:pPr marL="0" indent="0" algn="ctr">
              <a:buNone/>
            </a:pPr>
            <a:r>
              <a:rPr lang="zh-CN" altLang="en-US" sz="2400" b="1" i="0" dirty="0">
                <a:solidFill>
                  <a:schemeClr val="bg1"/>
                </a:solidFill>
                <a:effectLst/>
                <a:latin typeface="Lora"/>
              </a:rPr>
              <a:t>我们要选择使用的</a:t>
            </a:r>
            <a:r>
              <a:rPr lang="en-US" altLang="zh-CN" sz="2400" b="1" i="0" dirty="0">
                <a:solidFill>
                  <a:schemeClr val="bg1"/>
                </a:solidFill>
                <a:effectLst/>
                <a:latin typeface="Lora"/>
              </a:rPr>
              <a:t>C2</a:t>
            </a:r>
            <a:r>
              <a:rPr lang="zh-CN" altLang="en-US" sz="2400" b="1" i="0" dirty="0">
                <a:solidFill>
                  <a:schemeClr val="bg1"/>
                </a:solidFill>
                <a:effectLst/>
                <a:latin typeface="Lora"/>
              </a:rPr>
              <a:t>协议可能是红队基础架构的最重要方面了</a:t>
            </a:r>
            <a:endParaRPr lang="en-US" altLang="zh-CN" sz="2400" b="1" i="0" dirty="0">
              <a:solidFill>
                <a:schemeClr val="bg1"/>
              </a:solidFill>
              <a:effectLst/>
              <a:latin typeface="Lora"/>
            </a:endParaRPr>
          </a:p>
          <a:p>
            <a:pPr marL="0" indent="0" algn="ctr">
              <a:buNone/>
            </a:pPr>
            <a:endParaRPr lang="en-US" altLang="zh-CN" sz="2400" b="1" dirty="0">
              <a:solidFill>
                <a:schemeClr val="bg1"/>
              </a:solidFill>
              <a:latin typeface="Lora"/>
              <a:ea typeface="微软雅黑" panose="020B0503020204020204" pitchFamily="34" charset="-122"/>
            </a:endParaRPr>
          </a:p>
          <a:p>
            <a:pPr marL="0" indent="0" algn="ctr">
              <a:buNone/>
            </a:pPr>
            <a:endParaRPr lang="en-US" altLang="zh-CN" sz="2400" dirty="0">
              <a:solidFill>
                <a:schemeClr val="bg1"/>
              </a:solidFill>
              <a:latin typeface="Lora"/>
            </a:endParaRPr>
          </a:p>
          <a:p>
            <a:pPr marL="0" indent="0" algn="ctr">
              <a:buNone/>
            </a:pPr>
            <a:r>
              <a:rPr lang="zh-CN" altLang="en-US" sz="2400" b="0" i="0" dirty="0">
                <a:solidFill>
                  <a:schemeClr val="bg1"/>
                </a:solidFill>
                <a:effectLst/>
                <a:latin typeface="Lora"/>
              </a:rPr>
              <a:t>最常见的</a:t>
            </a:r>
            <a:r>
              <a:rPr lang="en-US" altLang="zh-CN" sz="2400" b="0" i="0" dirty="0">
                <a:solidFill>
                  <a:schemeClr val="bg1"/>
                </a:solidFill>
                <a:effectLst/>
                <a:latin typeface="Lora"/>
              </a:rPr>
              <a:t>C2</a:t>
            </a:r>
            <a:r>
              <a:rPr lang="zh-CN" altLang="en-US" sz="2400" b="0" i="0" dirty="0">
                <a:solidFill>
                  <a:schemeClr val="bg1"/>
                </a:solidFill>
                <a:effectLst/>
                <a:latin typeface="Lora"/>
              </a:rPr>
              <a:t>协议是</a:t>
            </a:r>
            <a:r>
              <a:rPr lang="en-US" altLang="zh-CN" sz="2400" b="0" i="0" dirty="0">
                <a:solidFill>
                  <a:schemeClr val="bg1"/>
                </a:solidFill>
                <a:effectLst/>
                <a:latin typeface="Lora"/>
              </a:rPr>
              <a:t>HTTP</a:t>
            </a:r>
            <a:r>
              <a:rPr lang="zh-CN" altLang="en-US" sz="2400" b="0" i="0" dirty="0">
                <a:solidFill>
                  <a:schemeClr val="bg1"/>
                </a:solidFill>
                <a:effectLst/>
                <a:latin typeface="Lora"/>
              </a:rPr>
              <a:t>（</a:t>
            </a:r>
            <a:r>
              <a:rPr lang="en-US" altLang="zh-CN" sz="2400" b="0" i="0" dirty="0">
                <a:solidFill>
                  <a:schemeClr val="bg1"/>
                </a:solidFill>
                <a:effectLst/>
                <a:latin typeface="Lora"/>
              </a:rPr>
              <a:t>S</a:t>
            </a:r>
            <a:r>
              <a:rPr lang="zh-CN" altLang="en-US" sz="2400" b="0" i="0" dirty="0">
                <a:solidFill>
                  <a:schemeClr val="bg1"/>
                </a:solidFill>
                <a:effectLst/>
                <a:latin typeface="Lora"/>
              </a:rPr>
              <a:t>），</a:t>
            </a:r>
            <a:r>
              <a:rPr lang="en-US" altLang="zh-CN" sz="2400" b="0" i="0" dirty="0">
                <a:solidFill>
                  <a:schemeClr val="bg1"/>
                </a:solidFill>
                <a:effectLst/>
                <a:latin typeface="Lora"/>
              </a:rPr>
              <a:t>DNS</a:t>
            </a:r>
            <a:r>
              <a:rPr lang="zh-CN" altLang="en-US" sz="2400" b="0" i="0" dirty="0">
                <a:solidFill>
                  <a:schemeClr val="bg1"/>
                </a:solidFill>
                <a:effectLst/>
                <a:latin typeface="Lora"/>
              </a:rPr>
              <a:t>，域前沿和流行的第三方服务上的</a:t>
            </a:r>
            <a:r>
              <a:rPr lang="en-US" altLang="zh-CN" sz="2400" b="0" i="0" dirty="0">
                <a:solidFill>
                  <a:schemeClr val="bg1"/>
                </a:solidFill>
                <a:effectLst/>
                <a:latin typeface="Lora"/>
              </a:rPr>
              <a:t>C2</a:t>
            </a:r>
            <a:r>
              <a:rPr lang="zh-CN" altLang="en-US" sz="2400" b="0" i="0" dirty="0">
                <a:solidFill>
                  <a:schemeClr val="bg1"/>
                </a:solidFill>
                <a:effectLst/>
                <a:latin typeface="Lora"/>
              </a:rPr>
              <a:t>。</a:t>
            </a:r>
            <a:endParaRPr lang="en-US" altLang="zh-CN" sz="2400" b="0" i="0" dirty="0">
              <a:solidFill>
                <a:schemeClr val="bg1"/>
              </a:solidFill>
              <a:effectLst/>
              <a:latin typeface="Lora"/>
            </a:endParaRPr>
          </a:p>
          <a:p>
            <a:pPr marL="0" indent="0" algn="ctr">
              <a:buNone/>
            </a:pPr>
            <a:endParaRPr lang="en-US" altLang="zh-CN" sz="2400" b="0" i="0" dirty="0">
              <a:solidFill>
                <a:schemeClr val="bg1"/>
              </a:solidFill>
              <a:effectLst/>
              <a:latin typeface="Lora"/>
            </a:endParaRPr>
          </a:p>
          <a:p>
            <a:pPr marL="0" indent="0" algn="ctr">
              <a:buNone/>
            </a:pPr>
            <a:r>
              <a:rPr lang="zh-CN" altLang="en-US" sz="2400" b="0" i="0" dirty="0">
                <a:solidFill>
                  <a:schemeClr val="bg1"/>
                </a:solidFill>
                <a:effectLst/>
                <a:latin typeface="Lora"/>
              </a:rPr>
              <a:t>每个协议都有其自身的优点和缺点，并且它们相关的检测功能通常会有所不同。</a:t>
            </a:r>
            <a:endParaRPr lang="en-US" altLang="zh-CN" sz="2400" b="0" i="0" dirty="0">
              <a:solidFill>
                <a:schemeClr val="bg1"/>
              </a:solidFill>
              <a:effectLst/>
              <a:latin typeface="Lora"/>
            </a:endParaRPr>
          </a:p>
          <a:p>
            <a:pPr marL="0" indent="0" algn="ctr">
              <a:buNone/>
            </a:pPr>
            <a:r>
              <a:rPr lang="zh-CN" altLang="en-US" sz="2400" b="0" i="0" dirty="0">
                <a:solidFill>
                  <a:schemeClr val="bg1"/>
                </a:solidFill>
                <a:effectLst/>
                <a:latin typeface="Lora"/>
              </a:rPr>
              <a:t>我们可以通过执行各种操作，观察延迟和压力测试，来挑选我们在红队行动使用的</a:t>
            </a:r>
            <a:r>
              <a:rPr lang="en-US" altLang="zh-CN" sz="2400" b="0" i="0" dirty="0">
                <a:solidFill>
                  <a:schemeClr val="bg1"/>
                </a:solidFill>
                <a:effectLst/>
                <a:latin typeface="Lora"/>
              </a:rPr>
              <a:t>C2</a:t>
            </a:r>
            <a:r>
              <a:rPr lang="zh-CN" altLang="en-US" sz="2400" b="0" i="0" dirty="0">
                <a:solidFill>
                  <a:schemeClr val="bg1"/>
                </a:solidFill>
                <a:effectLst/>
                <a:latin typeface="Lora"/>
              </a:rPr>
              <a:t>协议（带有重定向器）。</a:t>
            </a:r>
            <a:endParaRPr lang="en-US" altLang="zh-CN" sz="2400" b="0" i="0" dirty="0">
              <a:solidFill>
                <a:schemeClr val="bg1"/>
              </a:solidFill>
              <a:effectLst/>
              <a:latin typeface="Lora"/>
            </a:endParaRPr>
          </a:p>
        </p:txBody>
      </p:sp>
    </p:spTree>
    <p:extLst>
      <p:ext uri="{BB962C8B-B14F-4D97-AF65-F5344CB8AC3E}">
        <p14:creationId xmlns:p14="http://schemas.microsoft.com/office/powerpoint/2010/main" val="2792204270"/>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7665" y="-281788"/>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en-US" altLang="zh-CN" sz="4400" b="1" dirty="0">
                <a:solidFill>
                  <a:schemeClr val="bg1"/>
                </a:solidFill>
                <a:latin typeface="微软雅黑" panose="020B0503020204020204" pitchFamily="34" charset="-122"/>
                <a:ea typeface="微软雅黑" panose="020B0503020204020204" pitchFamily="34" charset="-122"/>
              </a:rPr>
              <a:t>Tips5</a:t>
            </a:r>
            <a:r>
              <a:rPr lang="zh-CN" altLang="en-US" sz="4400" b="1" dirty="0">
                <a:solidFill>
                  <a:schemeClr val="bg1"/>
                </a:solidFill>
                <a:latin typeface="微软雅黑" panose="020B0503020204020204" pitchFamily="34" charset="-122"/>
                <a:ea typeface="微软雅黑" panose="020B0503020204020204" pitchFamily="34" charset="-122"/>
              </a:rPr>
              <a:t>：使用</a:t>
            </a:r>
            <a:r>
              <a:rPr lang="en-US" altLang="zh-CN" sz="4400" b="1" dirty="0">
                <a:solidFill>
                  <a:schemeClr val="bg1"/>
                </a:solidFill>
                <a:latin typeface="微软雅黑" panose="020B0503020204020204" pitchFamily="34" charset="-122"/>
                <a:ea typeface="微软雅黑" panose="020B0503020204020204" pitchFamily="34" charset="-122"/>
              </a:rPr>
              <a:t>C2</a:t>
            </a:r>
            <a:r>
              <a:rPr lang="zh-CN" altLang="en-US" sz="4400" b="1" dirty="0">
                <a:solidFill>
                  <a:schemeClr val="bg1"/>
                </a:solidFill>
                <a:latin typeface="微软雅黑" panose="020B0503020204020204" pitchFamily="34" charset="-122"/>
                <a:ea typeface="微软雅黑" panose="020B0503020204020204" pitchFamily="34" charset="-122"/>
              </a:rPr>
              <a:t>的协议</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内容占位符 3">
            <a:extLst>
              <a:ext uri="{FF2B5EF4-FFF2-40B4-BE49-F238E27FC236}">
                <a16:creationId xmlns:a16="http://schemas.microsoft.com/office/drawing/2014/main" id="{DD8ECDAF-610A-497C-A18B-532DCF1F7082}"/>
              </a:ext>
            </a:extLst>
          </p:cNvPr>
          <p:cNvSpPr txBox="1">
            <a:spLocks/>
          </p:cNvSpPr>
          <p:nvPr/>
        </p:nvSpPr>
        <p:spPr>
          <a:xfrm>
            <a:off x="-201635" y="1382826"/>
            <a:ext cx="12192000" cy="50879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zh-CN" altLang="en-US" sz="2000" dirty="0">
              <a:solidFill>
                <a:srgbClr val="292929"/>
              </a:solidFill>
              <a:latin typeface="charter"/>
            </a:endParaRPr>
          </a:p>
          <a:p>
            <a:pPr marL="0" indent="0" algn="ctr">
              <a:buFont typeface="Arial" panose="020B0604020202020204" pitchFamily="34" charset="0"/>
              <a:buNone/>
            </a:pPr>
            <a:endParaRPr lang="zh-CN" altLang="en-US"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0BBB2F20-7494-4AA6-8A2B-6EADCE51D864}"/>
              </a:ext>
            </a:extLst>
          </p:cNvPr>
          <p:cNvSpPr txBox="1"/>
          <p:nvPr/>
        </p:nvSpPr>
        <p:spPr>
          <a:xfrm>
            <a:off x="9426101" y="3841187"/>
            <a:ext cx="447473" cy="923330"/>
          </a:xfrm>
          <a:prstGeom prst="rect">
            <a:avLst/>
          </a:prstGeom>
          <a:noFill/>
        </p:spPr>
        <p:txBody>
          <a:bodyPr wrap="square" rtlCol="0">
            <a:spAutoFit/>
          </a:bodyPr>
          <a:lstStyle/>
          <a:p>
            <a:r>
              <a:rPr lang="zh-CN" altLang="en-US" sz="1800" b="1" dirty="0">
                <a:solidFill>
                  <a:srgbClr val="000000"/>
                </a:solidFill>
                <a:latin typeface="微软雅黑" panose="020B0503020204020204" pitchFamily="34" charset="-122"/>
                <a:ea typeface="微软雅黑" panose="020B0503020204020204" pitchFamily="34" charset="-122"/>
              </a:rPr>
              <a:t>隧道</a:t>
            </a:r>
            <a:endParaRPr lang="en-US" altLang="zh-CN" sz="1800" b="1" dirty="0">
              <a:solidFill>
                <a:srgbClr val="000000"/>
              </a:solidFill>
              <a:latin typeface="微软雅黑" panose="020B0503020204020204" pitchFamily="34" charset="-122"/>
              <a:ea typeface="微软雅黑" panose="020B0503020204020204" pitchFamily="34" charset="-122"/>
            </a:endParaRPr>
          </a:p>
          <a:p>
            <a:endParaRPr lang="zh-CN" altLang="en-US" dirty="0"/>
          </a:p>
        </p:txBody>
      </p:sp>
      <p:sp>
        <p:nvSpPr>
          <p:cNvPr id="28" name="内容占位符 3">
            <a:extLst>
              <a:ext uri="{FF2B5EF4-FFF2-40B4-BE49-F238E27FC236}">
                <a16:creationId xmlns:a16="http://schemas.microsoft.com/office/drawing/2014/main" id="{86D457BF-39FA-48CC-8016-34897D1A84F4}"/>
              </a:ext>
            </a:extLst>
          </p:cNvPr>
          <p:cNvSpPr txBox="1">
            <a:spLocks/>
          </p:cNvSpPr>
          <p:nvPr/>
        </p:nvSpPr>
        <p:spPr>
          <a:xfrm>
            <a:off x="-92744" y="159289"/>
            <a:ext cx="12192000" cy="62677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zh-CN" altLang="en-US" sz="2000" dirty="0">
              <a:solidFill>
                <a:srgbClr val="292929"/>
              </a:solidFill>
              <a:latin typeface="charter"/>
            </a:endParaRPr>
          </a:p>
          <a:p>
            <a:pPr marL="0" indent="0" algn="ctr">
              <a:buFont typeface="Arial" panose="020B0604020202020204" pitchFamily="34" charset="0"/>
              <a:buNone/>
            </a:pPr>
            <a:endParaRPr lang="zh-CN" altLang="en-US"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32" name="内容占位符 3">
            <a:extLst>
              <a:ext uri="{FF2B5EF4-FFF2-40B4-BE49-F238E27FC236}">
                <a16:creationId xmlns:a16="http://schemas.microsoft.com/office/drawing/2014/main" id="{97BCBD59-AAF0-4563-93BC-9717DEF22AE4}"/>
              </a:ext>
            </a:extLst>
          </p:cNvPr>
          <p:cNvSpPr txBox="1">
            <a:spLocks/>
          </p:cNvSpPr>
          <p:nvPr/>
        </p:nvSpPr>
        <p:spPr>
          <a:xfrm>
            <a:off x="0" y="590211"/>
            <a:ext cx="12192000" cy="62677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6E50708C-3D5A-46BD-A0EE-BE0B1C0FD812}"/>
              </a:ext>
            </a:extLst>
          </p:cNvPr>
          <p:cNvSpPr txBox="1"/>
          <p:nvPr/>
        </p:nvSpPr>
        <p:spPr>
          <a:xfrm>
            <a:off x="319096" y="1551731"/>
            <a:ext cx="11577620" cy="461665"/>
          </a:xfrm>
          <a:prstGeom prst="rect">
            <a:avLst/>
          </a:prstGeom>
          <a:noFill/>
        </p:spPr>
        <p:txBody>
          <a:bodyPr wrap="square">
            <a:spAutoFit/>
          </a:bodyPr>
          <a:lstStyle/>
          <a:p>
            <a:pPr algn="ctr"/>
            <a:r>
              <a:rPr lang="zh-CN" altLang="en-US" sz="2400" b="0" i="0" dirty="0">
                <a:solidFill>
                  <a:schemeClr val="bg1"/>
                </a:solidFill>
                <a:effectLst/>
                <a:latin typeface="Lora"/>
              </a:rPr>
              <a:t>下图列出了常见</a:t>
            </a:r>
            <a:r>
              <a:rPr lang="en-US" altLang="zh-CN" sz="2400" b="0" i="0" dirty="0">
                <a:solidFill>
                  <a:schemeClr val="bg1"/>
                </a:solidFill>
                <a:effectLst/>
                <a:latin typeface="Lora"/>
              </a:rPr>
              <a:t>C2</a:t>
            </a:r>
            <a:r>
              <a:rPr lang="zh-CN" altLang="en-US" sz="2400" b="0" i="0" dirty="0">
                <a:solidFill>
                  <a:schemeClr val="bg1"/>
                </a:solidFill>
                <a:effectLst/>
                <a:latin typeface="Lora"/>
              </a:rPr>
              <a:t>协议的一些优点和缺点：</a:t>
            </a:r>
            <a:r>
              <a:rPr lang="zh-CN" altLang="en-US" sz="2400" b="1" i="0" dirty="0">
                <a:solidFill>
                  <a:schemeClr val="bg1"/>
                </a:solidFill>
                <a:effectLst/>
                <a:latin typeface="Lora"/>
              </a:rPr>
              <a:t>仅供参考</a:t>
            </a:r>
            <a:endParaRPr lang="zh-CN" altLang="en-US" sz="2400" b="1" dirty="0">
              <a:solidFill>
                <a:schemeClr val="bg1"/>
              </a:solidFill>
            </a:endParaRPr>
          </a:p>
        </p:txBody>
      </p:sp>
      <p:graphicFrame>
        <p:nvGraphicFramePr>
          <p:cNvPr id="4" name="表格 2">
            <a:extLst>
              <a:ext uri="{FF2B5EF4-FFF2-40B4-BE49-F238E27FC236}">
                <a16:creationId xmlns:a16="http://schemas.microsoft.com/office/drawing/2014/main" id="{39D2E4C2-FDF3-46C2-AC35-E7C7F9E0971A}"/>
              </a:ext>
            </a:extLst>
          </p:cNvPr>
          <p:cNvGraphicFramePr>
            <a:graphicFrameLocks noGrp="1"/>
          </p:cNvGraphicFramePr>
          <p:nvPr>
            <p:extLst>
              <p:ext uri="{D42A27DB-BD31-4B8C-83A1-F6EECF244321}">
                <p14:modId xmlns:p14="http://schemas.microsoft.com/office/powerpoint/2010/main" val="3031533407"/>
              </p:ext>
            </p:extLst>
          </p:nvPr>
        </p:nvGraphicFramePr>
        <p:xfrm>
          <a:off x="1104950" y="2382015"/>
          <a:ext cx="10002075" cy="3415113"/>
        </p:xfrm>
        <a:graphic>
          <a:graphicData uri="http://schemas.openxmlformats.org/drawingml/2006/table">
            <a:tbl>
              <a:tblPr firstRow="1" bandRow="1">
                <a:tableStyleId>{5C22544A-7EE6-4342-B048-85BDC9FD1C3A}</a:tableStyleId>
              </a:tblPr>
              <a:tblGrid>
                <a:gridCol w="2000415">
                  <a:extLst>
                    <a:ext uri="{9D8B030D-6E8A-4147-A177-3AD203B41FA5}">
                      <a16:colId xmlns:a16="http://schemas.microsoft.com/office/drawing/2014/main" val="845574822"/>
                    </a:ext>
                  </a:extLst>
                </a:gridCol>
                <a:gridCol w="2000415">
                  <a:extLst>
                    <a:ext uri="{9D8B030D-6E8A-4147-A177-3AD203B41FA5}">
                      <a16:colId xmlns:a16="http://schemas.microsoft.com/office/drawing/2014/main" val="1538432019"/>
                    </a:ext>
                  </a:extLst>
                </a:gridCol>
                <a:gridCol w="2000415">
                  <a:extLst>
                    <a:ext uri="{9D8B030D-6E8A-4147-A177-3AD203B41FA5}">
                      <a16:colId xmlns:a16="http://schemas.microsoft.com/office/drawing/2014/main" val="187239697"/>
                    </a:ext>
                  </a:extLst>
                </a:gridCol>
                <a:gridCol w="2000415">
                  <a:extLst>
                    <a:ext uri="{9D8B030D-6E8A-4147-A177-3AD203B41FA5}">
                      <a16:colId xmlns:a16="http://schemas.microsoft.com/office/drawing/2014/main" val="529005762"/>
                    </a:ext>
                  </a:extLst>
                </a:gridCol>
                <a:gridCol w="2000415">
                  <a:extLst>
                    <a:ext uri="{9D8B030D-6E8A-4147-A177-3AD203B41FA5}">
                      <a16:colId xmlns:a16="http://schemas.microsoft.com/office/drawing/2014/main" val="3735454542"/>
                    </a:ext>
                  </a:extLst>
                </a:gridCol>
              </a:tblGrid>
              <a:tr h="1066177">
                <a:tc>
                  <a:txBody>
                    <a:bodyPr/>
                    <a:lstStyle/>
                    <a:p>
                      <a:pPr algn="ctr"/>
                      <a:endParaRPr lang="en-US" altLang="zh-CN" dirty="0"/>
                    </a:p>
                    <a:p>
                      <a:pPr algn="ctr"/>
                      <a:r>
                        <a:rPr lang="zh-CN" altLang="en-US" dirty="0"/>
                        <a:t>属性</a:t>
                      </a:r>
                    </a:p>
                  </a:txBody>
                  <a:tcPr/>
                </a:tc>
                <a:tc>
                  <a:txBody>
                    <a:bodyPr/>
                    <a:lstStyle/>
                    <a:p>
                      <a:pPr algn="ctr"/>
                      <a:endParaRPr lang="en-US" altLang="zh-CN" dirty="0"/>
                    </a:p>
                    <a:p>
                      <a:pPr algn="ctr"/>
                      <a:r>
                        <a:rPr lang="en-US" altLang="zh-CN" dirty="0"/>
                        <a:t>Http</a:t>
                      </a:r>
                      <a:r>
                        <a:rPr lang="zh-CN" altLang="en-US" dirty="0"/>
                        <a:t>（</a:t>
                      </a:r>
                      <a:r>
                        <a:rPr lang="en-US" altLang="zh-CN" dirty="0"/>
                        <a:t>s</a:t>
                      </a:r>
                      <a:r>
                        <a:rPr lang="zh-CN" altLang="en-US" dirty="0"/>
                        <a:t>）</a:t>
                      </a:r>
                    </a:p>
                  </a:txBody>
                  <a:tcPr/>
                </a:tc>
                <a:tc>
                  <a:txBody>
                    <a:bodyPr/>
                    <a:lstStyle/>
                    <a:p>
                      <a:pPr algn="ctr"/>
                      <a:endParaRPr lang="en-US" altLang="zh-CN" dirty="0"/>
                    </a:p>
                    <a:p>
                      <a:pPr algn="ctr"/>
                      <a:r>
                        <a:rPr lang="en-US" altLang="zh-CN" dirty="0"/>
                        <a:t>DNS</a:t>
                      </a:r>
                      <a:endParaRPr lang="zh-CN" altLang="en-US" dirty="0"/>
                    </a:p>
                  </a:txBody>
                  <a:tcPr/>
                </a:tc>
                <a:tc>
                  <a:txBody>
                    <a:bodyPr/>
                    <a:lstStyle/>
                    <a:p>
                      <a:endParaRPr lang="en-US" altLang="zh-CN" dirty="0"/>
                    </a:p>
                    <a:p>
                      <a:pPr algn="ctr"/>
                      <a:r>
                        <a:rPr lang="zh-CN" altLang="en-US" dirty="0"/>
                        <a:t>域前置</a:t>
                      </a:r>
                    </a:p>
                  </a:txBody>
                  <a:tcPr/>
                </a:tc>
                <a:tc>
                  <a:txBody>
                    <a:bodyPr/>
                    <a:lstStyle/>
                    <a:p>
                      <a:endParaRPr lang="en-US" altLang="zh-CN" dirty="0"/>
                    </a:p>
                    <a:p>
                      <a:pPr algn="ctr"/>
                      <a:r>
                        <a:rPr lang="zh-CN" altLang="en-US" dirty="0"/>
                        <a:t>第三方</a:t>
                      </a:r>
                      <a:r>
                        <a:rPr lang="en-US" altLang="zh-CN" dirty="0"/>
                        <a:t>C2</a:t>
                      </a:r>
                    </a:p>
                    <a:p>
                      <a:endParaRPr lang="zh-CN" altLang="en-US" dirty="0"/>
                    </a:p>
                  </a:txBody>
                  <a:tcPr/>
                </a:tc>
                <a:extLst>
                  <a:ext uri="{0D108BD9-81ED-4DB2-BD59-A6C34878D82A}">
                    <a16:rowId xmlns:a16="http://schemas.microsoft.com/office/drawing/2014/main" val="3993012835"/>
                  </a:ext>
                </a:extLst>
              </a:tr>
              <a:tr h="587234">
                <a:tc>
                  <a:txBody>
                    <a:bodyPr/>
                    <a:lstStyle/>
                    <a:p>
                      <a:pPr algn="ctr"/>
                      <a:r>
                        <a:rPr lang="zh-CN" altLang="en-US" sz="2000" b="1" dirty="0"/>
                        <a:t>潜伏性</a:t>
                      </a:r>
                    </a:p>
                  </a:txBody>
                  <a:tcPr/>
                </a:tc>
                <a:tc>
                  <a:txBody>
                    <a:bodyPr/>
                    <a:lstStyle/>
                    <a:p>
                      <a:pPr algn="ctr"/>
                      <a:r>
                        <a:rPr lang="zh-CN" altLang="en-US" b="1" dirty="0"/>
                        <a:t>低</a:t>
                      </a:r>
                    </a:p>
                  </a:txBody>
                  <a:tcPr/>
                </a:tc>
                <a:tc>
                  <a:txBody>
                    <a:bodyPr/>
                    <a:lstStyle/>
                    <a:p>
                      <a:pPr algn="ctr"/>
                      <a:r>
                        <a:rPr lang="zh-CN" altLang="en-US" b="1" dirty="0"/>
                        <a:t>高</a:t>
                      </a:r>
                    </a:p>
                  </a:txBody>
                  <a:tcPr/>
                </a:tc>
                <a:tc>
                  <a:txBody>
                    <a:bodyPr/>
                    <a:lstStyle/>
                    <a:p>
                      <a:pPr algn="ctr"/>
                      <a:r>
                        <a:rPr lang="zh-CN" altLang="en-US" b="1" dirty="0"/>
                        <a:t>中</a:t>
                      </a:r>
                    </a:p>
                  </a:txBody>
                  <a:tcPr/>
                </a:tc>
                <a:tc>
                  <a:txBody>
                    <a:bodyPr/>
                    <a:lstStyle/>
                    <a:p>
                      <a:pPr algn="ctr"/>
                      <a:r>
                        <a:rPr lang="zh-CN" altLang="en-US" b="1" dirty="0"/>
                        <a:t>中</a:t>
                      </a:r>
                    </a:p>
                  </a:txBody>
                  <a:tcPr/>
                </a:tc>
                <a:extLst>
                  <a:ext uri="{0D108BD9-81ED-4DB2-BD59-A6C34878D82A}">
                    <a16:rowId xmlns:a16="http://schemas.microsoft.com/office/drawing/2014/main" val="3731898076"/>
                  </a:ext>
                </a:extLst>
              </a:tr>
              <a:tr h="587234">
                <a:tc>
                  <a:txBody>
                    <a:bodyPr/>
                    <a:lstStyle/>
                    <a:p>
                      <a:pPr algn="ctr"/>
                      <a:r>
                        <a:rPr lang="zh-CN" altLang="en-US" sz="2000" b="1" dirty="0"/>
                        <a:t>可检测性性</a:t>
                      </a:r>
                    </a:p>
                  </a:txBody>
                  <a:tcPr/>
                </a:tc>
                <a:tc>
                  <a:txBody>
                    <a:bodyPr/>
                    <a:lstStyle/>
                    <a:p>
                      <a:pPr algn="ctr"/>
                      <a:r>
                        <a:rPr lang="zh-CN" altLang="en-US" b="1" dirty="0"/>
                        <a:t>中</a:t>
                      </a:r>
                    </a:p>
                  </a:txBody>
                  <a:tcPr/>
                </a:tc>
                <a:tc>
                  <a:txBody>
                    <a:bodyPr/>
                    <a:lstStyle/>
                    <a:p>
                      <a:pPr algn="ctr"/>
                      <a:r>
                        <a:rPr lang="zh-CN" altLang="en-US" b="1" dirty="0"/>
                        <a:t>高</a:t>
                      </a:r>
                    </a:p>
                  </a:txBody>
                  <a:tcPr/>
                </a:tc>
                <a:tc>
                  <a:txBody>
                    <a:bodyPr/>
                    <a:lstStyle/>
                    <a:p>
                      <a:pPr algn="ctr"/>
                      <a:r>
                        <a:rPr lang="zh-CN" altLang="en-US" b="1" dirty="0"/>
                        <a:t>低</a:t>
                      </a:r>
                    </a:p>
                  </a:txBody>
                  <a:tcPr/>
                </a:tc>
                <a:tc>
                  <a:txBody>
                    <a:bodyPr/>
                    <a:lstStyle/>
                    <a:p>
                      <a:pPr algn="ctr"/>
                      <a:r>
                        <a:rPr lang="zh-CN" altLang="en-US" b="1" dirty="0"/>
                        <a:t>低</a:t>
                      </a:r>
                    </a:p>
                  </a:txBody>
                  <a:tcPr/>
                </a:tc>
                <a:extLst>
                  <a:ext uri="{0D108BD9-81ED-4DB2-BD59-A6C34878D82A}">
                    <a16:rowId xmlns:a16="http://schemas.microsoft.com/office/drawing/2014/main" val="3433149710"/>
                  </a:ext>
                </a:extLst>
              </a:tr>
              <a:tr h="587234">
                <a:tc>
                  <a:txBody>
                    <a:bodyPr/>
                    <a:lstStyle/>
                    <a:p>
                      <a:pPr algn="ctr"/>
                      <a:r>
                        <a:rPr lang="zh-CN" altLang="en-US" sz="2000" b="1" dirty="0"/>
                        <a:t>使用难度</a:t>
                      </a:r>
                    </a:p>
                  </a:txBody>
                  <a:tcPr/>
                </a:tc>
                <a:tc>
                  <a:txBody>
                    <a:bodyPr/>
                    <a:lstStyle/>
                    <a:p>
                      <a:pPr algn="ctr"/>
                      <a:r>
                        <a:rPr lang="zh-CN" altLang="en-US" b="1" dirty="0"/>
                        <a:t>低</a:t>
                      </a:r>
                    </a:p>
                  </a:txBody>
                  <a:tcPr/>
                </a:tc>
                <a:tc>
                  <a:txBody>
                    <a:bodyPr/>
                    <a:lstStyle/>
                    <a:p>
                      <a:pPr algn="ctr"/>
                      <a:r>
                        <a:rPr lang="zh-CN" altLang="en-US" b="1" dirty="0"/>
                        <a:t>低</a:t>
                      </a:r>
                    </a:p>
                  </a:txBody>
                  <a:tcPr/>
                </a:tc>
                <a:tc>
                  <a:txBody>
                    <a:bodyPr/>
                    <a:lstStyle/>
                    <a:p>
                      <a:pPr algn="ctr"/>
                      <a:r>
                        <a:rPr lang="zh-CN" altLang="en-US" b="1" dirty="0"/>
                        <a:t>中</a:t>
                      </a:r>
                    </a:p>
                  </a:txBody>
                  <a:tcPr/>
                </a:tc>
                <a:tc>
                  <a:txBody>
                    <a:bodyPr/>
                    <a:lstStyle/>
                    <a:p>
                      <a:pPr algn="ctr"/>
                      <a:r>
                        <a:rPr lang="zh-CN" altLang="en-US" b="1" dirty="0"/>
                        <a:t>中</a:t>
                      </a:r>
                    </a:p>
                  </a:txBody>
                  <a:tcPr/>
                </a:tc>
                <a:extLst>
                  <a:ext uri="{0D108BD9-81ED-4DB2-BD59-A6C34878D82A}">
                    <a16:rowId xmlns:a16="http://schemas.microsoft.com/office/drawing/2014/main" val="3211503967"/>
                  </a:ext>
                </a:extLst>
              </a:tr>
              <a:tr h="587234">
                <a:tc>
                  <a:txBody>
                    <a:bodyPr/>
                    <a:lstStyle/>
                    <a:p>
                      <a:pPr algn="ctr"/>
                      <a:r>
                        <a:rPr lang="zh-CN" altLang="en-US" sz="2000" b="1" dirty="0"/>
                        <a:t>可扩展性</a:t>
                      </a:r>
                    </a:p>
                  </a:txBody>
                  <a:tcPr/>
                </a:tc>
                <a:tc>
                  <a:txBody>
                    <a:bodyPr/>
                    <a:lstStyle/>
                    <a:p>
                      <a:pPr algn="ctr"/>
                      <a:r>
                        <a:rPr lang="zh-CN" altLang="en-US" b="1" dirty="0"/>
                        <a:t>低</a:t>
                      </a:r>
                    </a:p>
                  </a:txBody>
                  <a:tcPr/>
                </a:tc>
                <a:tc>
                  <a:txBody>
                    <a:bodyPr/>
                    <a:lstStyle/>
                    <a:p>
                      <a:pPr algn="ctr"/>
                      <a:r>
                        <a:rPr lang="zh-CN" altLang="en-US" b="1" dirty="0"/>
                        <a:t>低</a:t>
                      </a:r>
                    </a:p>
                  </a:txBody>
                  <a:tcPr/>
                </a:tc>
                <a:tc>
                  <a:txBody>
                    <a:bodyPr/>
                    <a:lstStyle/>
                    <a:p>
                      <a:pPr algn="ctr"/>
                      <a:r>
                        <a:rPr lang="zh-CN" altLang="en-US" b="1" dirty="0"/>
                        <a:t>中</a:t>
                      </a:r>
                    </a:p>
                  </a:txBody>
                  <a:tcPr/>
                </a:tc>
                <a:tc>
                  <a:txBody>
                    <a:bodyPr/>
                    <a:lstStyle/>
                    <a:p>
                      <a:pPr algn="ctr"/>
                      <a:r>
                        <a:rPr lang="zh-CN" altLang="en-US" b="1" dirty="0"/>
                        <a:t>中</a:t>
                      </a:r>
                    </a:p>
                  </a:txBody>
                  <a:tcPr/>
                </a:tc>
                <a:extLst>
                  <a:ext uri="{0D108BD9-81ED-4DB2-BD59-A6C34878D82A}">
                    <a16:rowId xmlns:a16="http://schemas.microsoft.com/office/drawing/2014/main" val="3390080332"/>
                  </a:ext>
                </a:extLst>
              </a:tr>
            </a:tbl>
          </a:graphicData>
        </a:graphic>
      </p:graphicFrame>
    </p:spTree>
    <p:extLst>
      <p:ext uri="{BB962C8B-B14F-4D97-AF65-F5344CB8AC3E}">
        <p14:creationId xmlns:p14="http://schemas.microsoft.com/office/powerpoint/2010/main" val="2523673087"/>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7665" y="-281788"/>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en-US" altLang="zh-CN" sz="4400" b="1" dirty="0">
                <a:solidFill>
                  <a:schemeClr val="bg1"/>
                </a:solidFill>
                <a:latin typeface="微软雅黑" panose="020B0503020204020204" pitchFamily="34" charset="-122"/>
                <a:ea typeface="微软雅黑" panose="020B0503020204020204" pitchFamily="34" charset="-122"/>
              </a:rPr>
              <a:t>Tips5</a:t>
            </a:r>
            <a:r>
              <a:rPr lang="zh-CN" altLang="en-US" sz="4400" b="1" dirty="0">
                <a:solidFill>
                  <a:schemeClr val="bg1"/>
                </a:solidFill>
                <a:latin typeface="微软雅黑" panose="020B0503020204020204" pitchFamily="34" charset="-122"/>
                <a:ea typeface="微软雅黑" panose="020B0503020204020204" pitchFamily="34" charset="-122"/>
              </a:rPr>
              <a:t>：使用</a:t>
            </a:r>
            <a:r>
              <a:rPr lang="en-US" altLang="zh-CN" sz="4400" b="1" dirty="0">
                <a:solidFill>
                  <a:schemeClr val="bg1"/>
                </a:solidFill>
                <a:latin typeface="微软雅黑" panose="020B0503020204020204" pitchFamily="34" charset="-122"/>
                <a:ea typeface="微软雅黑" panose="020B0503020204020204" pitchFamily="34" charset="-122"/>
              </a:rPr>
              <a:t>C2</a:t>
            </a:r>
            <a:r>
              <a:rPr lang="zh-CN" altLang="en-US" sz="4400" b="1" dirty="0">
                <a:solidFill>
                  <a:schemeClr val="bg1"/>
                </a:solidFill>
                <a:latin typeface="微软雅黑" panose="020B0503020204020204" pitchFamily="34" charset="-122"/>
                <a:ea typeface="微软雅黑" panose="020B0503020204020204" pitchFamily="34" charset="-122"/>
              </a:rPr>
              <a:t>的协议</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内容占位符 3">
            <a:extLst>
              <a:ext uri="{FF2B5EF4-FFF2-40B4-BE49-F238E27FC236}">
                <a16:creationId xmlns:a16="http://schemas.microsoft.com/office/drawing/2014/main" id="{DD8ECDAF-610A-497C-A18B-532DCF1F7082}"/>
              </a:ext>
            </a:extLst>
          </p:cNvPr>
          <p:cNvSpPr txBox="1">
            <a:spLocks/>
          </p:cNvSpPr>
          <p:nvPr/>
        </p:nvSpPr>
        <p:spPr>
          <a:xfrm>
            <a:off x="-201635" y="1382826"/>
            <a:ext cx="12192000" cy="50879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zh-CN" altLang="en-US" sz="2000" dirty="0">
              <a:solidFill>
                <a:srgbClr val="292929"/>
              </a:solidFill>
              <a:latin typeface="charter"/>
            </a:endParaRPr>
          </a:p>
          <a:p>
            <a:pPr marL="0" indent="0" algn="ctr">
              <a:buFont typeface="Arial" panose="020B0604020202020204" pitchFamily="34" charset="0"/>
              <a:buNone/>
            </a:pPr>
            <a:endParaRPr lang="zh-CN" altLang="en-US"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0BBB2F20-7494-4AA6-8A2B-6EADCE51D864}"/>
              </a:ext>
            </a:extLst>
          </p:cNvPr>
          <p:cNvSpPr txBox="1"/>
          <p:nvPr/>
        </p:nvSpPr>
        <p:spPr>
          <a:xfrm>
            <a:off x="9426101" y="3841187"/>
            <a:ext cx="447473" cy="923330"/>
          </a:xfrm>
          <a:prstGeom prst="rect">
            <a:avLst/>
          </a:prstGeom>
          <a:noFill/>
        </p:spPr>
        <p:txBody>
          <a:bodyPr wrap="square" rtlCol="0">
            <a:spAutoFit/>
          </a:bodyPr>
          <a:lstStyle/>
          <a:p>
            <a:r>
              <a:rPr lang="zh-CN" altLang="en-US" sz="1800" b="1" dirty="0">
                <a:solidFill>
                  <a:srgbClr val="000000"/>
                </a:solidFill>
                <a:latin typeface="微软雅黑" panose="020B0503020204020204" pitchFamily="34" charset="-122"/>
                <a:ea typeface="微软雅黑" panose="020B0503020204020204" pitchFamily="34" charset="-122"/>
              </a:rPr>
              <a:t>隧道</a:t>
            </a:r>
            <a:endParaRPr lang="en-US" altLang="zh-CN" sz="1800" b="1" dirty="0">
              <a:solidFill>
                <a:srgbClr val="000000"/>
              </a:solidFill>
              <a:latin typeface="微软雅黑" panose="020B0503020204020204" pitchFamily="34" charset="-122"/>
              <a:ea typeface="微软雅黑" panose="020B0503020204020204" pitchFamily="34" charset="-122"/>
            </a:endParaRPr>
          </a:p>
          <a:p>
            <a:endParaRPr lang="zh-CN" altLang="en-US" dirty="0"/>
          </a:p>
        </p:txBody>
      </p:sp>
      <p:sp>
        <p:nvSpPr>
          <p:cNvPr id="28" name="内容占位符 3">
            <a:extLst>
              <a:ext uri="{FF2B5EF4-FFF2-40B4-BE49-F238E27FC236}">
                <a16:creationId xmlns:a16="http://schemas.microsoft.com/office/drawing/2014/main" id="{86D457BF-39FA-48CC-8016-34897D1A84F4}"/>
              </a:ext>
            </a:extLst>
          </p:cNvPr>
          <p:cNvSpPr txBox="1">
            <a:spLocks/>
          </p:cNvSpPr>
          <p:nvPr/>
        </p:nvSpPr>
        <p:spPr>
          <a:xfrm>
            <a:off x="-92744" y="159289"/>
            <a:ext cx="12192000" cy="62677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zh-CN" altLang="en-US" sz="2000" dirty="0">
              <a:solidFill>
                <a:srgbClr val="292929"/>
              </a:solidFill>
              <a:latin typeface="charter"/>
            </a:endParaRPr>
          </a:p>
          <a:p>
            <a:pPr marL="0" indent="0" algn="ctr">
              <a:buFont typeface="Arial" panose="020B0604020202020204" pitchFamily="34" charset="0"/>
              <a:buNone/>
            </a:pPr>
            <a:endParaRPr lang="zh-CN" altLang="en-US"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32" name="内容占位符 3">
            <a:extLst>
              <a:ext uri="{FF2B5EF4-FFF2-40B4-BE49-F238E27FC236}">
                <a16:creationId xmlns:a16="http://schemas.microsoft.com/office/drawing/2014/main" id="{97BCBD59-AAF0-4563-93BC-9717DEF22AE4}"/>
              </a:ext>
            </a:extLst>
          </p:cNvPr>
          <p:cNvSpPr txBox="1">
            <a:spLocks/>
          </p:cNvSpPr>
          <p:nvPr/>
        </p:nvSpPr>
        <p:spPr>
          <a:xfrm>
            <a:off x="0" y="590211"/>
            <a:ext cx="12192000" cy="62677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ED0DC496-2CD6-4A68-A9A5-492339EF3E7C}"/>
              </a:ext>
            </a:extLst>
          </p:cNvPr>
          <p:cNvSpPr txBox="1"/>
          <p:nvPr/>
        </p:nvSpPr>
        <p:spPr>
          <a:xfrm>
            <a:off x="1057733" y="2397541"/>
            <a:ext cx="10100345" cy="2954655"/>
          </a:xfrm>
          <a:prstGeom prst="rect">
            <a:avLst/>
          </a:prstGeom>
          <a:noFill/>
        </p:spPr>
        <p:txBody>
          <a:bodyPr wrap="square">
            <a:spAutoFit/>
          </a:bodyPr>
          <a:lstStyle/>
          <a:p>
            <a:pPr marL="0" indent="0" algn="ctr">
              <a:buNone/>
            </a:pPr>
            <a:r>
              <a:rPr lang="en-US" altLang="zh-CN" sz="2400" b="1" dirty="0">
                <a:solidFill>
                  <a:schemeClr val="bg1"/>
                </a:solidFill>
                <a:latin typeface="微软雅黑" panose="020B0503020204020204" pitchFamily="34" charset="-122"/>
                <a:ea typeface="微软雅黑" panose="020B0503020204020204" pitchFamily="34" charset="-122"/>
              </a:rPr>
              <a:t>Tips5</a:t>
            </a:r>
            <a:r>
              <a:rPr lang="zh-CN" altLang="en-US" sz="2400" b="1" dirty="0">
                <a:solidFill>
                  <a:schemeClr val="bg1"/>
                </a:solidFill>
                <a:latin typeface="微软雅黑" panose="020B0503020204020204" pitchFamily="34" charset="-122"/>
                <a:ea typeface="微软雅黑" panose="020B0503020204020204" pitchFamily="34" charset="-122"/>
              </a:rPr>
              <a:t>：使用</a:t>
            </a:r>
            <a:r>
              <a:rPr lang="en-US" altLang="zh-CN" sz="2400" b="1" dirty="0">
                <a:solidFill>
                  <a:schemeClr val="bg1"/>
                </a:solidFill>
                <a:latin typeface="微软雅黑" panose="020B0503020204020204" pitchFamily="34" charset="-122"/>
                <a:ea typeface="微软雅黑" panose="020B0503020204020204" pitchFamily="34" charset="-122"/>
              </a:rPr>
              <a:t>C2</a:t>
            </a:r>
            <a:r>
              <a:rPr lang="zh-CN" altLang="en-US" sz="2400" b="1" dirty="0">
                <a:solidFill>
                  <a:schemeClr val="bg1"/>
                </a:solidFill>
                <a:latin typeface="微软雅黑" panose="020B0503020204020204" pitchFamily="34" charset="-122"/>
                <a:ea typeface="微软雅黑" panose="020B0503020204020204" pitchFamily="34" charset="-122"/>
              </a:rPr>
              <a:t>的协议</a:t>
            </a:r>
            <a:r>
              <a:rPr lang="en-US" altLang="zh-CN" sz="24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域前沿</a:t>
            </a:r>
            <a:endParaRPr lang="en-US" altLang="zh-CN" sz="2400" b="1" dirty="0">
              <a:solidFill>
                <a:schemeClr val="bg1"/>
              </a:solidFill>
              <a:latin typeface="微软雅黑" panose="020B0503020204020204" pitchFamily="34" charset="-122"/>
              <a:ea typeface="微软雅黑" panose="020B0503020204020204" pitchFamily="34" charset="-122"/>
            </a:endParaRPr>
          </a:p>
          <a:p>
            <a:pPr marL="0" indent="0" algn="ctr">
              <a:buNone/>
            </a:pPr>
            <a:endParaRPr lang="en-US" altLang="zh-CN" sz="1800" dirty="0">
              <a:solidFill>
                <a:schemeClr val="bg1"/>
              </a:solidFill>
              <a:latin typeface="Lora"/>
            </a:endParaRPr>
          </a:p>
          <a:p>
            <a:pPr marL="0" indent="0" algn="ctr">
              <a:buNone/>
            </a:pPr>
            <a:endParaRPr lang="en-US" altLang="zh-CN" sz="1800" b="1" i="0" dirty="0">
              <a:solidFill>
                <a:schemeClr val="bg1"/>
              </a:solidFill>
              <a:effectLst/>
              <a:latin typeface="-apple-system"/>
            </a:endParaRPr>
          </a:p>
          <a:p>
            <a:pPr marL="0" indent="0" algn="ctr">
              <a:buNone/>
            </a:pPr>
            <a:endParaRPr lang="en-US" altLang="zh-CN" sz="1800" b="1" dirty="0">
              <a:solidFill>
                <a:schemeClr val="bg1"/>
              </a:solidFill>
              <a:latin typeface="-apple-system"/>
            </a:endParaRPr>
          </a:p>
          <a:p>
            <a:pPr marL="0" indent="0" algn="ctr">
              <a:buNone/>
            </a:pPr>
            <a:endParaRPr lang="en-US" altLang="zh-CN" sz="1800" b="1" i="0" dirty="0">
              <a:solidFill>
                <a:schemeClr val="bg1"/>
              </a:solidFill>
              <a:effectLst/>
              <a:latin typeface="-apple-system"/>
            </a:endParaRPr>
          </a:p>
          <a:p>
            <a:pPr marL="0" indent="0" algn="ctr">
              <a:buNone/>
            </a:pPr>
            <a:r>
              <a:rPr lang="zh-CN" altLang="en-US" sz="1800" b="1" i="0" dirty="0">
                <a:solidFill>
                  <a:schemeClr val="bg1"/>
                </a:solidFill>
                <a:effectLst/>
                <a:latin typeface="-apple-system"/>
              </a:rPr>
              <a:t>域前沿是用通过合法且高度信任的域路由流量逃避审查制度服务和应用程序检测使用的一种技术。</a:t>
            </a:r>
            <a:endParaRPr lang="en-US" altLang="zh-CN" sz="1800" b="1" i="0" dirty="0">
              <a:solidFill>
                <a:schemeClr val="bg1"/>
              </a:solidFill>
              <a:effectLst/>
              <a:latin typeface="-apple-system"/>
            </a:endParaRPr>
          </a:p>
          <a:p>
            <a:pPr marL="0" indent="0" algn="ctr">
              <a:buNone/>
            </a:pPr>
            <a:r>
              <a:rPr lang="zh-CN" altLang="en-US" sz="1800" b="0" i="0" dirty="0">
                <a:solidFill>
                  <a:schemeClr val="bg1"/>
                </a:solidFill>
                <a:effectLst/>
                <a:latin typeface="-apple-system"/>
              </a:rPr>
              <a:t>简而言之，流量通信过程使用受信任服务提供商的</a:t>
            </a:r>
            <a:r>
              <a:rPr lang="en-US" altLang="zh-CN" sz="1800" b="0" i="0" dirty="0">
                <a:solidFill>
                  <a:schemeClr val="bg1"/>
                </a:solidFill>
                <a:effectLst/>
                <a:latin typeface="-apple-system"/>
              </a:rPr>
              <a:t>DNS</a:t>
            </a:r>
            <a:r>
              <a:rPr lang="zh-CN" altLang="en-US" sz="1800" b="0" i="0" dirty="0">
                <a:solidFill>
                  <a:schemeClr val="bg1"/>
                </a:solidFill>
                <a:effectLst/>
                <a:latin typeface="-apple-system"/>
              </a:rPr>
              <a:t>和</a:t>
            </a:r>
            <a:r>
              <a:rPr lang="en-US" altLang="zh-CN" sz="1800" b="0" i="0" dirty="0">
                <a:solidFill>
                  <a:schemeClr val="bg1"/>
                </a:solidFill>
                <a:effectLst/>
                <a:latin typeface="-apple-system"/>
              </a:rPr>
              <a:t>SNI</a:t>
            </a:r>
            <a:r>
              <a:rPr lang="zh-CN" altLang="en-US" sz="1800" b="0" i="0" dirty="0">
                <a:solidFill>
                  <a:schemeClr val="bg1"/>
                </a:solidFill>
                <a:effectLst/>
                <a:latin typeface="-apple-system"/>
              </a:rPr>
              <a:t>名称，</a:t>
            </a:r>
            <a:endParaRPr lang="en-US" altLang="zh-CN" sz="1800" b="0" i="0" dirty="0">
              <a:solidFill>
                <a:schemeClr val="bg1"/>
              </a:solidFill>
              <a:effectLst/>
              <a:latin typeface="-apple-system"/>
            </a:endParaRPr>
          </a:p>
          <a:p>
            <a:pPr marL="0" indent="0" algn="ctr">
              <a:buNone/>
            </a:pPr>
            <a:r>
              <a:rPr lang="zh-CN" altLang="en-US" sz="1800" b="0" i="0" dirty="0">
                <a:solidFill>
                  <a:schemeClr val="bg1"/>
                </a:solidFill>
                <a:effectLst/>
                <a:latin typeface="-apple-system"/>
              </a:rPr>
              <a:t>当服务器接收到流量后，数据包将转发到数据包的主机标头中指定的原始服务器。</a:t>
            </a:r>
            <a:endParaRPr lang="en-US" altLang="zh-CN" sz="1800" b="0" i="0" dirty="0">
              <a:solidFill>
                <a:schemeClr val="bg1"/>
              </a:solidFill>
              <a:effectLst/>
              <a:latin typeface="-apple-system"/>
            </a:endParaRPr>
          </a:p>
          <a:p>
            <a:pPr marL="0" indent="0" algn="ctr">
              <a:buNone/>
            </a:pPr>
            <a:r>
              <a:rPr lang="zh-CN" altLang="en-US" sz="1800" b="0" i="0" dirty="0">
                <a:solidFill>
                  <a:schemeClr val="bg1"/>
                </a:solidFill>
                <a:effectLst/>
                <a:latin typeface="-apple-system"/>
              </a:rPr>
              <a:t>不同服务提供商有不同的转发方法，</a:t>
            </a:r>
            <a:br>
              <a:rPr lang="zh-CN" altLang="en-US" sz="1200" dirty="0">
                <a:solidFill>
                  <a:schemeClr val="bg1"/>
                </a:solidFill>
              </a:rPr>
            </a:br>
            <a:endParaRPr lang="en-US" altLang="zh-CN" sz="1800" dirty="0">
              <a:solidFill>
                <a:schemeClr val="bg1"/>
              </a:solidFill>
              <a:latin typeface="Lora"/>
            </a:endParaRPr>
          </a:p>
        </p:txBody>
      </p:sp>
    </p:spTree>
    <p:extLst>
      <p:ext uri="{BB962C8B-B14F-4D97-AF65-F5344CB8AC3E}">
        <p14:creationId xmlns:p14="http://schemas.microsoft.com/office/powerpoint/2010/main" val="1124360771"/>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7665" y="-281788"/>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en-US" altLang="zh-CN" sz="4400" b="1" dirty="0">
                <a:solidFill>
                  <a:schemeClr val="bg1"/>
                </a:solidFill>
                <a:latin typeface="微软雅黑" panose="020B0503020204020204" pitchFamily="34" charset="-122"/>
                <a:ea typeface="微软雅黑" panose="020B0503020204020204" pitchFamily="34" charset="-122"/>
              </a:rPr>
              <a:t>Tips5</a:t>
            </a:r>
            <a:r>
              <a:rPr lang="zh-CN" altLang="en-US" sz="4400" b="1" dirty="0">
                <a:solidFill>
                  <a:schemeClr val="bg1"/>
                </a:solidFill>
                <a:latin typeface="微软雅黑" panose="020B0503020204020204" pitchFamily="34" charset="-122"/>
                <a:ea typeface="微软雅黑" panose="020B0503020204020204" pitchFamily="34" charset="-122"/>
              </a:rPr>
              <a:t>：使用</a:t>
            </a:r>
            <a:r>
              <a:rPr lang="en-US" altLang="zh-CN" sz="4400" b="1" dirty="0">
                <a:solidFill>
                  <a:schemeClr val="bg1"/>
                </a:solidFill>
                <a:latin typeface="微软雅黑" panose="020B0503020204020204" pitchFamily="34" charset="-122"/>
                <a:ea typeface="微软雅黑" panose="020B0503020204020204" pitchFamily="34" charset="-122"/>
              </a:rPr>
              <a:t>C2</a:t>
            </a:r>
            <a:r>
              <a:rPr lang="zh-CN" altLang="en-US" sz="4400" b="1" dirty="0">
                <a:solidFill>
                  <a:schemeClr val="bg1"/>
                </a:solidFill>
                <a:latin typeface="微软雅黑" panose="020B0503020204020204" pitchFamily="34" charset="-122"/>
                <a:ea typeface="微软雅黑" panose="020B0503020204020204" pitchFamily="34" charset="-122"/>
              </a:rPr>
              <a:t>的协议</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内容占位符 3">
            <a:extLst>
              <a:ext uri="{FF2B5EF4-FFF2-40B4-BE49-F238E27FC236}">
                <a16:creationId xmlns:a16="http://schemas.microsoft.com/office/drawing/2014/main" id="{DD8ECDAF-610A-497C-A18B-532DCF1F7082}"/>
              </a:ext>
            </a:extLst>
          </p:cNvPr>
          <p:cNvSpPr txBox="1">
            <a:spLocks/>
          </p:cNvSpPr>
          <p:nvPr/>
        </p:nvSpPr>
        <p:spPr>
          <a:xfrm>
            <a:off x="-201635" y="1382826"/>
            <a:ext cx="12192000" cy="50879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zh-CN" altLang="en-US" sz="2000" dirty="0">
              <a:solidFill>
                <a:srgbClr val="292929"/>
              </a:solidFill>
              <a:latin typeface="charter"/>
            </a:endParaRPr>
          </a:p>
          <a:p>
            <a:pPr marL="0" indent="0" algn="ctr">
              <a:buFont typeface="Arial" panose="020B0604020202020204" pitchFamily="34" charset="0"/>
              <a:buNone/>
            </a:pPr>
            <a:endParaRPr lang="zh-CN" altLang="en-US"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0BBB2F20-7494-4AA6-8A2B-6EADCE51D864}"/>
              </a:ext>
            </a:extLst>
          </p:cNvPr>
          <p:cNvSpPr txBox="1"/>
          <p:nvPr/>
        </p:nvSpPr>
        <p:spPr>
          <a:xfrm>
            <a:off x="9426101" y="3841187"/>
            <a:ext cx="447473" cy="923330"/>
          </a:xfrm>
          <a:prstGeom prst="rect">
            <a:avLst/>
          </a:prstGeom>
          <a:noFill/>
        </p:spPr>
        <p:txBody>
          <a:bodyPr wrap="square" rtlCol="0">
            <a:spAutoFit/>
          </a:bodyPr>
          <a:lstStyle/>
          <a:p>
            <a:r>
              <a:rPr lang="zh-CN" altLang="en-US" sz="1800" b="1" dirty="0">
                <a:solidFill>
                  <a:srgbClr val="000000"/>
                </a:solidFill>
                <a:latin typeface="微软雅黑" panose="020B0503020204020204" pitchFamily="34" charset="-122"/>
                <a:ea typeface="微软雅黑" panose="020B0503020204020204" pitchFamily="34" charset="-122"/>
              </a:rPr>
              <a:t>隧道</a:t>
            </a:r>
            <a:endParaRPr lang="en-US" altLang="zh-CN" sz="1800" b="1" dirty="0">
              <a:solidFill>
                <a:srgbClr val="000000"/>
              </a:solidFill>
              <a:latin typeface="微软雅黑" panose="020B0503020204020204" pitchFamily="34" charset="-122"/>
              <a:ea typeface="微软雅黑" panose="020B0503020204020204" pitchFamily="34" charset="-122"/>
            </a:endParaRPr>
          </a:p>
          <a:p>
            <a:endParaRPr lang="zh-CN" altLang="en-US" dirty="0"/>
          </a:p>
        </p:txBody>
      </p:sp>
      <p:sp>
        <p:nvSpPr>
          <p:cNvPr id="28" name="内容占位符 3">
            <a:extLst>
              <a:ext uri="{FF2B5EF4-FFF2-40B4-BE49-F238E27FC236}">
                <a16:creationId xmlns:a16="http://schemas.microsoft.com/office/drawing/2014/main" id="{86D457BF-39FA-48CC-8016-34897D1A84F4}"/>
              </a:ext>
            </a:extLst>
          </p:cNvPr>
          <p:cNvSpPr txBox="1">
            <a:spLocks/>
          </p:cNvSpPr>
          <p:nvPr/>
        </p:nvSpPr>
        <p:spPr>
          <a:xfrm>
            <a:off x="-92744" y="159289"/>
            <a:ext cx="12192000" cy="62677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zh-CN" altLang="en-US" sz="2000" dirty="0">
              <a:solidFill>
                <a:srgbClr val="292929"/>
              </a:solidFill>
              <a:latin typeface="charter"/>
            </a:endParaRPr>
          </a:p>
          <a:p>
            <a:pPr marL="0" indent="0" algn="ctr">
              <a:buFont typeface="Arial" panose="020B0604020202020204" pitchFamily="34" charset="0"/>
              <a:buNone/>
            </a:pPr>
            <a:endParaRPr lang="zh-CN" altLang="en-US"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32" name="内容占位符 3">
            <a:extLst>
              <a:ext uri="{FF2B5EF4-FFF2-40B4-BE49-F238E27FC236}">
                <a16:creationId xmlns:a16="http://schemas.microsoft.com/office/drawing/2014/main" id="{97BCBD59-AAF0-4563-93BC-9717DEF22AE4}"/>
              </a:ext>
            </a:extLst>
          </p:cNvPr>
          <p:cNvSpPr txBox="1">
            <a:spLocks/>
          </p:cNvSpPr>
          <p:nvPr/>
        </p:nvSpPr>
        <p:spPr>
          <a:xfrm>
            <a:off x="0" y="590211"/>
            <a:ext cx="12192000" cy="62677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19" name="内容占位符 3">
            <a:extLst>
              <a:ext uri="{FF2B5EF4-FFF2-40B4-BE49-F238E27FC236}">
                <a16:creationId xmlns:a16="http://schemas.microsoft.com/office/drawing/2014/main" id="{702773E9-2D57-4BA0-A989-2207BEFA5667}"/>
              </a:ext>
            </a:extLst>
          </p:cNvPr>
          <p:cNvSpPr txBox="1">
            <a:spLocks/>
          </p:cNvSpPr>
          <p:nvPr/>
        </p:nvSpPr>
        <p:spPr>
          <a:xfrm>
            <a:off x="-16148" y="200999"/>
            <a:ext cx="12192000" cy="62677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1800" dirty="0">
              <a:solidFill>
                <a:srgbClr val="404040"/>
              </a:solidFill>
              <a:latin typeface="Lora"/>
            </a:endParaRPr>
          </a:p>
          <a:p>
            <a:pPr marL="0" indent="0" algn="ctr">
              <a:buFont typeface="Arial" panose="020B0604020202020204" pitchFamily="34" charset="0"/>
              <a:buNone/>
            </a:pPr>
            <a:endParaRPr lang="en-US" altLang="zh-CN" sz="1800" b="1" dirty="0">
              <a:solidFill>
                <a:srgbClr val="24292E"/>
              </a:solidFill>
              <a:latin typeface="-apple-system"/>
            </a:endParaRPr>
          </a:p>
          <a:p>
            <a:pPr marL="0" indent="0" algn="ctr">
              <a:buFont typeface="Arial" panose="020B0604020202020204" pitchFamily="34" charset="0"/>
              <a:buNone/>
            </a:pPr>
            <a:endParaRPr lang="en-US" altLang="zh-CN" sz="1800" b="1" dirty="0">
              <a:solidFill>
                <a:srgbClr val="24292E"/>
              </a:solidFill>
              <a:latin typeface="-apple-system"/>
            </a:endParaRPr>
          </a:p>
          <a:p>
            <a:pPr marL="0" indent="0" algn="ctr">
              <a:buFont typeface="Arial" panose="020B0604020202020204" pitchFamily="34" charset="0"/>
              <a:buNone/>
            </a:pPr>
            <a:endParaRPr lang="en-US" altLang="zh-CN" sz="1800" b="1" dirty="0">
              <a:solidFill>
                <a:srgbClr val="24292E"/>
              </a:solidFill>
              <a:latin typeface="-apple-system"/>
            </a:endParaRPr>
          </a:p>
          <a:p>
            <a:pPr marL="0" indent="0" algn="ctr">
              <a:buFont typeface="Arial" panose="020B0604020202020204" pitchFamily="34" charset="0"/>
              <a:buNone/>
            </a:pPr>
            <a:endParaRPr lang="en-US" altLang="zh-CN" b="1" dirty="0">
              <a:solidFill>
                <a:srgbClr val="C00000"/>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BCFFA085-92BF-44F8-A723-404F4FDEF09E}"/>
              </a:ext>
            </a:extLst>
          </p:cNvPr>
          <p:cNvSpPr/>
          <p:nvPr/>
        </p:nvSpPr>
        <p:spPr>
          <a:xfrm>
            <a:off x="652243" y="2183442"/>
            <a:ext cx="1527142" cy="857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目标</a:t>
            </a:r>
          </a:p>
        </p:txBody>
      </p:sp>
      <p:sp>
        <p:nvSpPr>
          <p:cNvPr id="21" name="矩形 20">
            <a:extLst>
              <a:ext uri="{FF2B5EF4-FFF2-40B4-BE49-F238E27FC236}">
                <a16:creationId xmlns:a16="http://schemas.microsoft.com/office/drawing/2014/main" id="{82339A60-3A76-4F6F-85A1-E64A70A1B2A0}"/>
              </a:ext>
            </a:extLst>
          </p:cNvPr>
          <p:cNvSpPr/>
          <p:nvPr/>
        </p:nvSpPr>
        <p:spPr>
          <a:xfrm>
            <a:off x="5459911" y="2183442"/>
            <a:ext cx="1527142" cy="857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CDN</a:t>
            </a:r>
            <a:r>
              <a:rPr lang="zh-CN" altLang="en-US" dirty="0"/>
              <a:t>子域</a:t>
            </a:r>
          </a:p>
        </p:txBody>
      </p:sp>
      <p:sp>
        <p:nvSpPr>
          <p:cNvPr id="22" name="矩形 21">
            <a:extLst>
              <a:ext uri="{FF2B5EF4-FFF2-40B4-BE49-F238E27FC236}">
                <a16:creationId xmlns:a16="http://schemas.microsoft.com/office/drawing/2014/main" id="{CFA7A530-66FD-476D-94DD-3A47291F3B43}"/>
              </a:ext>
            </a:extLst>
          </p:cNvPr>
          <p:cNvSpPr/>
          <p:nvPr/>
        </p:nvSpPr>
        <p:spPr>
          <a:xfrm>
            <a:off x="10333567" y="4979028"/>
            <a:ext cx="1527142" cy="857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C2</a:t>
            </a:r>
            <a:endParaRPr lang="zh-CN" altLang="en-US" dirty="0"/>
          </a:p>
        </p:txBody>
      </p:sp>
      <p:cxnSp>
        <p:nvCxnSpPr>
          <p:cNvPr id="23" name="直接箭头连接符 22">
            <a:extLst>
              <a:ext uri="{FF2B5EF4-FFF2-40B4-BE49-F238E27FC236}">
                <a16:creationId xmlns:a16="http://schemas.microsoft.com/office/drawing/2014/main" id="{57E1B8C0-B726-4FA3-8C02-35082F38DC11}"/>
              </a:ext>
            </a:extLst>
          </p:cNvPr>
          <p:cNvCxnSpPr>
            <a:stCxn id="20" idx="3"/>
            <a:endCxn id="21" idx="1"/>
          </p:cNvCxnSpPr>
          <p:nvPr/>
        </p:nvCxnSpPr>
        <p:spPr>
          <a:xfrm>
            <a:off x="2179385" y="2612362"/>
            <a:ext cx="3280526" cy="0"/>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cxnSp>
        <p:nvCxnSpPr>
          <p:cNvPr id="24" name="直接箭头连接符 23">
            <a:extLst>
              <a:ext uri="{FF2B5EF4-FFF2-40B4-BE49-F238E27FC236}">
                <a16:creationId xmlns:a16="http://schemas.microsoft.com/office/drawing/2014/main" id="{227565AA-914C-4E49-A2D4-F8BF68DDD62A}"/>
              </a:ext>
            </a:extLst>
          </p:cNvPr>
          <p:cNvCxnSpPr/>
          <p:nvPr/>
        </p:nvCxnSpPr>
        <p:spPr>
          <a:xfrm>
            <a:off x="6987053" y="2612361"/>
            <a:ext cx="3280526" cy="0"/>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sp>
        <p:nvSpPr>
          <p:cNvPr id="25" name="文本框 24">
            <a:extLst>
              <a:ext uri="{FF2B5EF4-FFF2-40B4-BE49-F238E27FC236}">
                <a16:creationId xmlns:a16="http://schemas.microsoft.com/office/drawing/2014/main" id="{656F8891-00DB-48C0-811E-FEFC01A5D3D3}"/>
              </a:ext>
            </a:extLst>
          </p:cNvPr>
          <p:cNvSpPr txBox="1"/>
          <p:nvPr/>
        </p:nvSpPr>
        <p:spPr>
          <a:xfrm>
            <a:off x="1250322" y="3119722"/>
            <a:ext cx="4588115" cy="369332"/>
          </a:xfrm>
          <a:prstGeom prst="rect">
            <a:avLst/>
          </a:prstGeom>
          <a:noFill/>
        </p:spPr>
        <p:txBody>
          <a:bodyPr wrap="none" rtlCol="0">
            <a:spAutoFit/>
          </a:bodyPr>
          <a:lstStyle/>
          <a:p>
            <a:r>
              <a:rPr lang="zh-CN" altLang="en-US" dirty="0">
                <a:solidFill>
                  <a:schemeClr val="bg1"/>
                </a:solidFill>
              </a:rPr>
              <a:t>与</a:t>
            </a:r>
            <a:r>
              <a:rPr lang="en-US" altLang="zh-CN" dirty="0">
                <a:solidFill>
                  <a:schemeClr val="bg1"/>
                </a:solidFill>
              </a:rPr>
              <a:t>CDN</a:t>
            </a:r>
            <a:r>
              <a:rPr lang="zh-CN" altLang="en-US" dirty="0">
                <a:solidFill>
                  <a:schemeClr val="bg1"/>
                </a:solidFill>
              </a:rPr>
              <a:t>域反向，主机头指向我们的</a:t>
            </a:r>
            <a:r>
              <a:rPr lang="en-US" altLang="zh-CN" dirty="0">
                <a:solidFill>
                  <a:schemeClr val="bg1"/>
                </a:solidFill>
              </a:rPr>
              <a:t>CDN</a:t>
            </a:r>
            <a:r>
              <a:rPr lang="zh-CN" altLang="en-US" dirty="0">
                <a:solidFill>
                  <a:schemeClr val="bg1"/>
                </a:solidFill>
              </a:rPr>
              <a:t>子域</a:t>
            </a:r>
          </a:p>
        </p:txBody>
      </p:sp>
      <p:sp>
        <p:nvSpPr>
          <p:cNvPr id="27" name="矩形 26">
            <a:extLst>
              <a:ext uri="{FF2B5EF4-FFF2-40B4-BE49-F238E27FC236}">
                <a16:creationId xmlns:a16="http://schemas.microsoft.com/office/drawing/2014/main" id="{748A8292-6FC0-4687-9E6F-7459ACD519AE}"/>
              </a:ext>
            </a:extLst>
          </p:cNvPr>
          <p:cNvSpPr/>
          <p:nvPr/>
        </p:nvSpPr>
        <p:spPr>
          <a:xfrm>
            <a:off x="10333567" y="2235290"/>
            <a:ext cx="1527142" cy="857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CDN</a:t>
            </a:r>
            <a:r>
              <a:rPr lang="zh-CN" altLang="en-US" dirty="0"/>
              <a:t>子域</a:t>
            </a:r>
          </a:p>
        </p:txBody>
      </p:sp>
      <p:sp>
        <p:nvSpPr>
          <p:cNvPr id="29" name="文本框 28">
            <a:extLst>
              <a:ext uri="{FF2B5EF4-FFF2-40B4-BE49-F238E27FC236}">
                <a16:creationId xmlns:a16="http://schemas.microsoft.com/office/drawing/2014/main" id="{574FDD37-7351-426F-837D-8F5F322D2A38}"/>
              </a:ext>
            </a:extLst>
          </p:cNvPr>
          <p:cNvSpPr txBox="1"/>
          <p:nvPr/>
        </p:nvSpPr>
        <p:spPr>
          <a:xfrm>
            <a:off x="7403522" y="2952335"/>
            <a:ext cx="2270173" cy="369332"/>
          </a:xfrm>
          <a:prstGeom prst="rect">
            <a:avLst/>
          </a:prstGeom>
          <a:noFill/>
        </p:spPr>
        <p:txBody>
          <a:bodyPr wrap="none" rtlCol="0">
            <a:spAutoFit/>
          </a:bodyPr>
          <a:lstStyle/>
          <a:p>
            <a:r>
              <a:rPr lang="zh-CN" altLang="en-US" dirty="0">
                <a:solidFill>
                  <a:schemeClr val="bg1"/>
                </a:solidFill>
              </a:rPr>
              <a:t>流量转发到</a:t>
            </a:r>
            <a:r>
              <a:rPr lang="en-US" altLang="zh-CN" dirty="0">
                <a:solidFill>
                  <a:schemeClr val="bg1"/>
                </a:solidFill>
              </a:rPr>
              <a:t>CDN</a:t>
            </a:r>
            <a:r>
              <a:rPr lang="zh-CN" altLang="en-US" dirty="0">
                <a:solidFill>
                  <a:schemeClr val="bg1"/>
                </a:solidFill>
              </a:rPr>
              <a:t>子域</a:t>
            </a:r>
          </a:p>
        </p:txBody>
      </p:sp>
      <p:cxnSp>
        <p:nvCxnSpPr>
          <p:cNvPr id="30" name="直接箭头连接符 29">
            <a:extLst>
              <a:ext uri="{FF2B5EF4-FFF2-40B4-BE49-F238E27FC236}">
                <a16:creationId xmlns:a16="http://schemas.microsoft.com/office/drawing/2014/main" id="{210F001A-6B90-4ADB-9E46-9B86036830E1}"/>
              </a:ext>
            </a:extLst>
          </p:cNvPr>
          <p:cNvCxnSpPr>
            <a:stCxn id="27" idx="2"/>
            <a:endCxn id="22" idx="0"/>
          </p:cNvCxnSpPr>
          <p:nvPr/>
        </p:nvCxnSpPr>
        <p:spPr>
          <a:xfrm>
            <a:off x="11097138" y="3093129"/>
            <a:ext cx="0" cy="18858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83E28092-995B-4358-BA63-0B6B0ADEAC47}"/>
              </a:ext>
            </a:extLst>
          </p:cNvPr>
          <p:cNvSpPr txBox="1"/>
          <p:nvPr/>
        </p:nvSpPr>
        <p:spPr>
          <a:xfrm>
            <a:off x="8854522" y="4110188"/>
            <a:ext cx="1603324" cy="369332"/>
          </a:xfrm>
          <a:prstGeom prst="rect">
            <a:avLst/>
          </a:prstGeom>
          <a:noFill/>
        </p:spPr>
        <p:txBody>
          <a:bodyPr wrap="none" rtlCol="0">
            <a:spAutoFit/>
          </a:bodyPr>
          <a:lstStyle/>
          <a:p>
            <a:r>
              <a:rPr lang="zh-CN" altLang="en-US" dirty="0">
                <a:solidFill>
                  <a:schemeClr val="bg1"/>
                </a:solidFill>
              </a:rPr>
              <a:t>流量转发到</a:t>
            </a:r>
            <a:r>
              <a:rPr lang="en-US" altLang="zh-CN" dirty="0">
                <a:solidFill>
                  <a:schemeClr val="bg1"/>
                </a:solidFill>
              </a:rPr>
              <a:t>C2</a:t>
            </a:r>
            <a:endParaRPr lang="zh-CN" altLang="en-US" dirty="0">
              <a:solidFill>
                <a:schemeClr val="bg1"/>
              </a:solidFill>
            </a:endParaRPr>
          </a:p>
        </p:txBody>
      </p:sp>
    </p:spTree>
    <p:extLst>
      <p:ext uri="{BB962C8B-B14F-4D97-AF65-F5344CB8AC3E}">
        <p14:creationId xmlns:p14="http://schemas.microsoft.com/office/powerpoint/2010/main" val="3749414047"/>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7665" y="-281788"/>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en-US" altLang="zh-CN" sz="4400" b="1" dirty="0">
                <a:solidFill>
                  <a:schemeClr val="bg1"/>
                </a:solidFill>
                <a:latin typeface="微软雅黑" panose="020B0503020204020204" pitchFamily="34" charset="-122"/>
                <a:ea typeface="微软雅黑" panose="020B0503020204020204" pitchFamily="34" charset="-122"/>
              </a:rPr>
              <a:t>Tips6</a:t>
            </a:r>
            <a:r>
              <a:rPr lang="zh-CN" altLang="en-US" sz="4400" b="1" dirty="0">
                <a:solidFill>
                  <a:schemeClr val="bg1"/>
                </a:solidFill>
                <a:latin typeface="微软雅黑" panose="020B0503020204020204" pitchFamily="34" charset="-122"/>
                <a:ea typeface="微软雅黑" panose="020B0503020204020204" pitchFamily="34" charset="-122"/>
              </a:rPr>
              <a:t>：第三方服务</a:t>
            </a:r>
            <a:r>
              <a:rPr lang="en-US" altLang="zh-CN" sz="4400" b="1" dirty="0">
                <a:solidFill>
                  <a:schemeClr val="bg1"/>
                </a:solidFill>
                <a:latin typeface="微软雅黑" panose="020B0503020204020204" pitchFamily="34" charset="-122"/>
                <a:ea typeface="微软雅黑" panose="020B0503020204020204" pitchFamily="34" charset="-122"/>
              </a:rPr>
              <a:t>C2</a:t>
            </a: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内容占位符 3">
            <a:extLst>
              <a:ext uri="{FF2B5EF4-FFF2-40B4-BE49-F238E27FC236}">
                <a16:creationId xmlns:a16="http://schemas.microsoft.com/office/drawing/2014/main" id="{DD8ECDAF-610A-497C-A18B-532DCF1F7082}"/>
              </a:ext>
            </a:extLst>
          </p:cNvPr>
          <p:cNvSpPr txBox="1">
            <a:spLocks/>
          </p:cNvSpPr>
          <p:nvPr/>
        </p:nvSpPr>
        <p:spPr>
          <a:xfrm>
            <a:off x="-201635" y="1382826"/>
            <a:ext cx="12192000" cy="50879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zh-CN" altLang="en-US" sz="2000" dirty="0">
              <a:solidFill>
                <a:srgbClr val="292929"/>
              </a:solidFill>
              <a:latin typeface="charter"/>
            </a:endParaRPr>
          </a:p>
          <a:p>
            <a:pPr marL="0" indent="0" algn="ctr">
              <a:buFont typeface="Arial" panose="020B0604020202020204" pitchFamily="34" charset="0"/>
              <a:buNone/>
            </a:pPr>
            <a:endParaRPr lang="zh-CN" altLang="en-US"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0BBB2F20-7494-4AA6-8A2B-6EADCE51D864}"/>
              </a:ext>
            </a:extLst>
          </p:cNvPr>
          <p:cNvSpPr txBox="1"/>
          <p:nvPr/>
        </p:nvSpPr>
        <p:spPr>
          <a:xfrm>
            <a:off x="9426101" y="3841187"/>
            <a:ext cx="447473" cy="923330"/>
          </a:xfrm>
          <a:prstGeom prst="rect">
            <a:avLst/>
          </a:prstGeom>
          <a:noFill/>
        </p:spPr>
        <p:txBody>
          <a:bodyPr wrap="square" rtlCol="0">
            <a:spAutoFit/>
          </a:bodyPr>
          <a:lstStyle/>
          <a:p>
            <a:r>
              <a:rPr lang="zh-CN" altLang="en-US" sz="1800" b="1" dirty="0">
                <a:solidFill>
                  <a:srgbClr val="000000"/>
                </a:solidFill>
                <a:latin typeface="微软雅黑" panose="020B0503020204020204" pitchFamily="34" charset="-122"/>
                <a:ea typeface="微软雅黑" panose="020B0503020204020204" pitchFamily="34" charset="-122"/>
              </a:rPr>
              <a:t>隧道</a:t>
            </a:r>
            <a:endParaRPr lang="en-US" altLang="zh-CN" sz="1800" b="1" dirty="0">
              <a:solidFill>
                <a:srgbClr val="000000"/>
              </a:solidFill>
              <a:latin typeface="微软雅黑" panose="020B0503020204020204" pitchFamily="34" charset="-122"/>
              <a:ea typeface="微软雅黑" panose="020B0503020204020204" pitchFamily="34" charset="-122"/>
            </a:endParaRPr>
          </a:p>
          <a:p>
            <a:endParaRPr lang="zh-CN" altLang="en-US" dirty="0"/>
          </a:p>
        </p:txBody>
      </p:sp>
      <p:sp>
        <p:nvSpPr>
          <p:cNvPr id="28" name="内容占位符 3">
            <a:extLst>
              <a:ext uri="{FF2B5EF4-FFF2-40B4-BE49-F238E27FC236}">
                <a16:creationId xmlns:a16="http://schemas.microsoft.com/office/drawing/2014/main" id="{86D457BF-39FA-48CC-8016-34897D1A84F4}"/>
              </a:ext>
            </a:extLst>
          </p:cNvPr>
          <p:cNvSpPr txBox="1">
            <a:spLocks/>
          </p:cNvSpPr>
          <p:nvPr/>
        </p:nvSpPr>
        <p:spPr>
          <a:xfrm>
            <a:off x="-92744" y="159289"/>
            <a:ext cx="12192000" cy="62677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zh-CN" altLang="en-US" sz="2000" dirty="0">
              <a:solidFill>
                <a:srgbClr val="292929"/>
              </a:solidFill>
              <a:latin typeface="charter"/>
            </a:endParaRPr>
          </a:p>
          <a:p>
            <a:pPr marL="0" indent="0" algn="ctr">
              <a:buFont typeface="Arial" panose="020B0604020202020204" pitchFamily="34" charset="0"/>
              <a:buNone/>
            </a:pPr>
            <a:endParaRPr lang="zh-CN" altLang="en-US"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32" name="内容占位符 3">
            <a:extLst>
              <a:ext uri="{FF2B5EF4-FFF2-40B4-BE49-F238E27FC236}">
                <a16:creationId xmlns:a16="http://schemas.microsoft.com/office/drawing/2014/main" id="{97BCBD59-AAF0-4563-93BC-9717DEF22AE4}"/>
              </a:ext>
            </a:extLst>
          </p:cNvPr>
          <p:cNvSpPr txBox="1">
            <a:spLocks/>
          </p:cNvSpPr>
          <p:nvPr/>
        </p:nvSpPr>
        <p:spPr>
          <a:xfrm>
            <a:off x="0" y="590211"/>
            <a:ext cx="12192000" cy="62677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ED0DC496-2CD6-4A68-A9A5-492339EF3E7C}"/>
              </a:ext>
            </a:extLst>
          </p:cNvPr>
          <p:cNvSpPr txBox="1"/>
          <p:nvPr/>
        </p:nvSpPr>
        <p:spPr>
          <a:xfrm>
            <a:off x="317969" y="1739557"/>
            <a:ext cx="11510508" cy="3847207"/>
          </a:xfrm>
          <a:prstGeom prst="rect">
            <a:avLst/>
          </a:prstGeom>
          <a:noFill/>
        </p:spPr>
        <p:txBody>
          <a:bodyPr wrap="square">
            <a:spAutoFit/>
          </a:bodyPr>
          <a:lstStyle/>
          <a:p>
            <a:pPr marL="0" indent="0" algn="ctr">
              <a:buNone/>
            </a:pPr>
            <a:endParaRPr lang="en-US" altLang="zh-CN" sz="2400" b="0" i="0" dirty="0">
              <a:solidFill>
                <a:schemeClr val="bg1"/>
              </a:solidFill>
              <a:effectLst/>
              <a:latin typeface="Arial" panose="020B0604020202020204" pitchFamily="34" charset="0"/>
            </a:endParaRPr>
          </a:p>
          <a:p>
            <a:pPr marL="0" indent="0" algn="ctr">
              <a:buNone/>
            </a:pPr>
            <a:r>
              <a:rPr lang="zh-CN" altLang="en-US" sz="2400" b="0" i="0" dirty="0">
                <a:solidFill>
                  <a:schemeClr val="bg1"/>
                </a:solidFill>
                <a:effectLst/>
                <a:latin typeface="Arial" panose="020B0604020202020204" pitchFamily="34" charset="0"/>
              </a:rPr>
              <a:t>允许第三方程序充当</a:t>
            </a:r>
            <a:r>
              <a:rPr lang="en-US" altLang="zh-CN" sz="2400" b="0" i="0" dirty="0">
                <a:solidFill>
                  <a:schemeClr val="bg1"/>
                </a:solidFill>
                <a:effectLst/>
                <a:latin typeface="Arial" panose="020B0604020202020204" pitchFamily="34" charset="0"/>
              </a:rPr>
              <a:t>Cobalt Strike</a:t>
            </a:r>
            <a:r>
              <a:rPr lang="zh-CN" altLang="en-US" sz="2400" b="0" i="0" dirty="0">
                <a:solidFill>
                  <a:schemeClr val="bg1"/>
                </a:solidFill>
                <a:effectLst/>
                <a:latin typeface="Arial" panose="020B0604020202020204" pitchFamily="34" charset="0"/>
              </a:rPr>
              <a:t>的</a:t>
            </a:r>
            <a:r>
              <a:rPr lang="en-US" altLang="zh-CN" sz="2400" b="0" i="0" dirty="0">
                <a:solidFill>
                  <a:schemeClr val="bg1"/>
                </a:solidFill>
                <a:effectLst/>
                <a:latin typeface="Arial" panose="020B0604020202020204" pitchFamily="34" charset="0"/>
              </a:rPr>
              <a:t>Beacon</a:t>
            </a:r>
            <a:r>
              <a:rPr lang="zh-CN" altLang="en-US" sz="2400" b="0" i="0" dirty="0">
                <a:solidFill>
                  <a:schemeClr val="bg1"/>
                </a:solidFill>
                <a:effectLst/>
                <a:latin typeface="Arial" panose="020B0604020202020204" pitchFamily="34" charset="0"/>
              </a:rPr>
              <a:t>有效载荷的通信层。</a:t>
            </a:r>
            <a:endParaRPr lang="en-US" altLang="zh-CN" sz="2400" b="0" i="0" dirty="0">
              <a:solidFill>
                <a:schemeClr val="bg1"/>
              </a:solidFill>
              <a:effectLst/>
              <a:latin typeface="Arial" panose="020B0604020202020204" pitchFamily="34" charset="0"/>
            </a:endParaRPr>
          </a:p>
          <a:p>
            <a:pPr marL="0" indent="0" algn="ctr">
              <a:buNone/>
            </a:pPr>
            <a:endParaRPr lang="en-US" altLang="zh-CN" sz="2400" b="0" i="0" dirty="0">
              <a:solidFill>
                <a:schemeClr val="bg1"/>
              </a:solidFill>
              <a:effectLst/>
              <a:latin typeface="Arial" panose="020B0604020202020204" pitchFamily="34" charset="0"/>
            </a:endParaRPr>
          </a:p>
          <a:p>
            <a:pPr marL="0" indent="0" algn="ctr">
              <a:buNone/>
            </a:pPr>
            <a:r>
              <a:rPr lang="zh-CN" altLang="en-US" sz="2400" b="0" i="0" dirty="0">
                <a:solidFill>
                  <a:schemeClr val="bg1"/>
                </a:solidFill>
                <a:effectLst/>
                <a:latin typeface="Arial" panose="020B0604020202020204" pitchFamily="34" charset="0"/>
              </a:rPr>
              <a:t>这些第三方程序连接到</a:t>
            </a:r>
            <a:r>
              <a:rPr lang="en-US" altLang="zh-CN" sz="2400" b="0" i="0" dirty="0">
                <a:solidFill>
                  <a:schemeClr val="bg1"/>
                </a:solidFill>
                <a:effectLst/>
                <a:latin typeface="Arial" panose="020B0604020202020204" pitchFamily="34" charset="0"/>
              </a:rPr>
              <a:t>Cobalt Strike</a:t>
            </a:r>
            <a:r>
              <a:rPr lang="zh-CN" altLang="en-US" sz="2400" b="0" i="0" dirty="0">
                <a:solidFill>
                  <a:schemeClr val="bg1"/>
                </a:solidFill>
                <a:effectLst/>
                <a:latin typeface="Arial" panose="020B0604020202020204" pitchFamily="34" charset="0"/>
              </a:rPr>
              <a:t>，以读取目标帧，并使用以这种方式控制的有效负载的输出来写入帧。</a:t>
            </a:r>
            <a:endParaRPr lang="en-US" altLang="zh-CN" sz="2400" b="0" i="0" dirty="0">
              <a:solidFill>
                <a:schemeClr val="bg1"/>
              </a:solidFill>
              <a:effectLst/>
              <a:latin typeface="Arial" panose="020B0604020202020204" pitchFamily="34" charset="0"/>
            </a:endParaRPr>
          </a:p>
          <a:p>
            <a:pPr marL="0" indent="0" algn="ctr">
              <a:buNone/>
            </a:pPr>
            <a:endParaRPr lang="en-US" altLang="zh-CN" sz="2400" b="0" i="0" dirty="0">
              <a:solidFill>
                <a:schemeClr val="bg1"/>
              </a:solidFill>
              <a:effectLst/>
              <a:latin typeface="Arial" panose="020B0604020202020204" pitchFamily="34" charset="0"/>
            </a:endParaRPr>
          </a:p>
          <a:p>
            <a:pPr marL="0" indent="0" algn="ctr">
              <a:buNone/>
            </a:pPr>
            <a:r>
              <a:rPr lang="zh-CN" altLang="en-US" sz="2400" b="0" i="0" dirty="0">
                <a:solidFill>
                  <a:schemeClr val="bg1"/>
                </a:solidFill>
                <a:effectLst/>
                <a:latin typeface="Arial" panose="020B0604020202020204" pitchFamily="34" charset="0"/>
              </a:rPr>
              <a:t>这些第三方程序使用外部</a:t>
            </a:r>
            <a:r>
              <a:rPr lang="en-US" altLang="zh-CN" sz="2400" b="0" i="0" dirty="0">
                <a:solidFill>
                  <a:schemeClr val="bg1"/>
                </a:solidFill>
                <a:effectLst/>
                <a:latin typeface="Arial" panose="020B0604020202020204" pitchFamily="34" charset="0"/>
              </a:rPr>
              <a:t>C2</a:t>
            </a:r>
            <a:r>
              <a:rPr lang="zh-CN" altLang="en-US" sz="2400" b="0" i="0" dirty="0">
                <a:solidFill>
                  <a:schemeClr val="bg1"/>
                </a:solidFill>
                <a:effectLst/>
                <a:latin typeface="Arial" panose="020B0604020202020204" pitchFamily="34" charset="0"/>
              </a:rPr>
              <a:t>服务器与</a:t>
            </a:r>
            <a:r>
              <a:rPr lang="en-US" altLang="zh-CN" sz="2400" b="0" i="0" dirty="0">
                <a:solidFill>
                  <a:schemeClr val="bg1"/>
                </a:solidFill>
                <a:effectLst/>
                <a:latin typeface="Arial" panose="020B0604020202020204" pitchFamily="34" charset="0"/>
              </a:rPr>
              <a:t>Cobalt Strike</a:t>
            </a:r>
            <a:r>
              <a:rPr lang="zh-CN" altLang="en-US" sz="2400" b="0" i="0" dirty="0">
                <a:solidFill>
                  <a:schemeClr val="bg1"/>
                </a:solidFill>
                <a:effectLst/>
                <a:latin typeface="Arial" panose="020B0604020202020204" pitchFamily="34" charset="0"/>
              </a:rPr>
              <a:t>团队服务器进行交互。</a:t>
            </a:r>
            <a:endParaRPr lang="en-US" altLang="zh-CN" sz="3600" b="1" i="0" dirty="0">
              <a:solidFill>
                <a:schemeClr val="bg1"/>
              </a:solidFill>
              <a:effectLst/>
              <a:latin typeface="-apple-system"/>
            </a:endParaRPr>
          </a:p>
          <a:p>
            <a:pPr marL="0" indent="0" algn="ctr">
              <a:buNone/>
            </a:pPr>
            <a:endParaRPr lang="en-US" altLang="zh-CN" sz="2400" b="1" dirty="0">
              <a:solidFill>
                <a:schemeClr val="bg1"/>
              </a:solidFill>
              <a:latin typeface="-apple-system"/>
            </a:endParaRPr>
          </a:p>
          <a:p>
            <a:pPr marL="0" indent="0" algn="ctr">
              <a:buNone/>
            </a:pPr>
            <a:r>
              <a:rPr lang="zh-CN" altLang="en-US" sz="2800" b="1" i="0" dirty="0">
                <a:solidFill>
                  <a:schemeClr val="bg1"/>
                </a:solidFill>
                <a:effectLst/>
                <a:latin typeface="Helvetica Neue"/>
              </a:rPr>
              <a:t>例如：</a:t>
            </a:r>
            <a:endParaRPr lang="en-US" altLang="zh-CN" sz="2800" b="1" i="0" dirty="0">
              <a:solidFill>
                <a:schemeClr val="bg1"/>
              </a:solidFill>
              <a:effectLst/>
              <a:latin typeface="Helvetica Neue"/>
            </a:endParaRPr>
          </a:p>
          <a:p>
            <a:pPr marL="0" indent="0" algn="ctr">
              <a:buNone/>
            </a:pPr>
            <a:r>
              <a:rPr lang="en-US" altLang="zh-CN" sz="2400" b="0" i="0" dirty="0">
                <a:solidFill>
                  <a:schemeClr val="bg1"/>
                </a:solidFill>
                <a:effectLst/>
                <a:latin typeface="Helvetica Neue"/>
              </a:rPr>
              <a:t>Office365</a:t>
            </a:r>
            <a:r>
              <a:rPr lang="zh-CN" altLang="en-US" sz="2400" b="0" i="0" dirty="0">
                <a:solidFill>
                  <a:schemeClr val="bg1"/>
                </a:solidFill>
                <a:effectLst/>
                <a:latin typeface="Helvetica Neue"/>
              </a:rPr>
              <a:t>、</a:t>
            </a:r>
            <a:r>
              <a:rPr lang="en-US" altLang="zh-CN" sz="2400" b="0" i="0" dirty="0" err="1">
                <a:solidFill>
                  <a:schemeClr val="bg1"/>
                </a:solidFill>
                <a:effectLst/>
                <a:latin typeface="Helvetica Neue"/>
              </a:rPr>
              <a:t>Pastebin</a:t>
            </a:r>
            <a:r>
              <a:rPr lang="zh-CN" altLang="en-US" sz="2400" b="0" i="0" dirty="0">
                <a:solidFill>
                  <a:schemeClr val="bg1"/>
                </a:solidFill>
                <a:effectLst/>
                <a:latin typeface="Helvetica Neue"/>
              </a:rPr>
              <a:t>、</a:t>
            </a:r>
            <a:r>
              <a:rPr lang="en-US" altLang="zh-CN" sz="2400" b="0" i="0" dirty="0">
                <a:solidFill>
                  <a:schemeClr val="bg1"/>
                </a:solidFill>
                <a:effectLst/>
                <a:latin typeface="Helvetica Neue"/>
              </a:rPr>
              <a:t>Slack</a:t>
            </a:r>
            <a:r>
              <a:rPr lang="zh-CN" altLang="en-US" sz="2400" b="0" i="0" dirty="0">
                <a:solidFill>
                  <a:schemeClr val="bg1"/>
                </a:solidFill>
                <a:effectLst/>
                <a:latin typeface="Helvetica Neue"/>
              </a:rPr>
              <a:t>、</a:t>
            </a:r>
            <a:r>
              <a:rPr lang="en-US" altLang="zh-CN" sz="2400" b="0" i="0" dirty="0">
                <a:solidFill>
                  <a:schemeClr val="bg1"/>
                </a:solidFill>
                <a:effectLst/>
                <a:latin typeface="Helvetica Neue"/>
              </a:rPr>
              <a:t>Facebook</a:t>
            </a:r>
            <a:r>
              <a:rPr lang="zh-CN" altLang="en-US" sz="2400" b="0" i="0" dirty="0">
                <a:solidFill>
                  <a:schemeClr val="bg1"/>
                </a:solidFill>
                <a:effectLst/>
                <a:latin typeface="Helvetica Neue"/>
              </a:rPr>
              <a:t>、</a:t>
            </a:r>
            <a:r>
              <a:rPr lang="en-US" altLang="zh-CN" sz="2400" b="0" i="0" dirty="0">
                <a:solidFill>
                  <a:schemeClr val="bg1"/>
                </a:solidFill>
                <a:effectLst/>
                <a:latin typeface="Helvetica Neue"/>
              </a:rPr>
              <a:t>Dropbox</a:t>
            </a:r>
            <a:r>
              <a:rPr lang="zh-CN" altLang="en-US" sz="2400" b="0" i="0" dirty="0">
                <a:solidFill>
                  <a:schemeClr val="bg1"/>
                </a:solidFill>
                <a:effectLst/>
                <a:latin typeface="Helvetica Neue"/>
              </a:rPr>
              <a:t>、</a:t>
            </a:r>
            <a:r>
              <a:rPr lang="en-US" altLang="zh-CN" sz="2400" b="0" i="0" dirty="0">
                <a:solidFill>
                  <a:schemeClr val="bg1"/>
                </a:solidFill>
                <a:effectLst/>
                <a:latin typeface="Helvetica Neue"/>
              </a:rPr>
              <a:t>Gmail</a:t>
            </a:r>
            <a:r>
              <a:rPr lang="zh-CN" altLang="en-US" sz="2400" b="0" i="0" dirty="0">
                <a:solidFill>
                  <a:schemeClr val="bg1"/>
                </a:solidFill>
                <a:effectLst/>
                <a:latin typeface="Helvetica Neue"/>
              </a:rPr>
              <a:t>、</a:t>
            </a:r>
            <a:r>
              <a:rPr lang="en-US" altLang="zh-CN" sz="2400" b="0" i="0" dirty="0">
                <a:solidFill>
                  <a:schemeClr val="bg1"/>
                </a:solidFill>
                <a:effectLst/>
                <a:latin typeface="Helvetica Neue"/>
              </a:rPr>
              <a:t>Twitter.</a:t>
            </a:r>
            <a:endParaRPr lang="en-US" altLang="zh-CN" sz="3600" b="1" i="0" dirty="0">
              <a:solidFill>
                <a:schemeClr val="bg1"/>
              </a:solidFill>
              <a:effectLst/>
              <a:latin typeface="-apple-system"/>
            </a:endParaRPr>
          </a:p>
        </p:txBody>
      </p:sp>
    </p:spTree>
    <p:extLst>
      <p:ext uri="{BB962C8B-B14F-4D97-AF65-F5344CB8AC3E}">
        <p14:creationId xmlns:p14="http://schemas.microsoft.com/office/powerpoint/2010/main" val="3184333647"/>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7665" y="-281788"/>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en-US" altLang="zh-CN" sz="4400" b="1" dirty="0">
                <a:solidFill>
                  <a:schemeClr val="bg1"/>
                </a:solidFill>
                <a:latin typeface="微软雅黑" panose="020B0503020204020204" pitchFamily="34" charset="-122"/>
                <a:ea typeface="微软雅黑" panose="020B0503020204020204" pitchFamily="34" charset="-122"/>
              </a:rPr>
              <a:t>Tips7</a:t>
            </a:r>
            <a:r>
              <a:rPr lang="zh-CN" altLang="en-US" sz="4400" b="1" dirty="0">
                <a:solidFill>
                  <a:schemeClr val="bg1"/>
                </a:solidFill>
                <a:latin typeface="微软雅黑" panose="020B0503020204020204" pitchFamily="34" charset="-122"/>
                <a:ea typeface="微软雅黑" panose="020B0503020204020204" pitchFamily="34" charset="-122"/>
              </a:rPr>
              <a:t>：自动化部署</a:t>
            </a: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内容占位符 3">
            <a:extLst>
              <a:ext uri="{FF2B5EF4-FFF2-40B4-BE49-F238E27FC236}">
                <a16:creationId xmlns:a16="http://schemas.microsoft.com/office/drawing/2014/main" id="{DD8ECDAF-610A-497C-A18B-532DCF1F7082}"/>
              </a:ext>
            </a:extLst>
          </p:cNvPr>
          <p:cNvSpPr txBox="1">
            <a:spLocks/>
          </p:cNvSpPr>
          <p:nvPr/>
        </p:nvSpPr>
        <p:spPr>
          <a:xfrm>
            <a:off x="-201635" y="1382826"/>
            <a:ext cx="12192000" cy="50879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zh-CN" altLang="en-US" sz="2000" dirty="0">
              <a:solidFill>
                <a:srgbClr val="292929"/>
              </a:solidFill>
              <a:latin typeface="charter"/>
            </a:endParaRPr>
          </a:p>
          <a:p>
            <a:pPr marL="0" indent="0" algn="ctr">
              <a:buFont typeface="Arial" panose="020B0604020202020204" pitchFamily="34" charset="0"/>
              <a:buNone/>
            </a:pPr>
            <a:endParaRPr lang="zh-CN" altLang="en-US"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0BBB2F20-7494-4AA6-8A2B-6EADCE51D864}"/>
              </a:ext>
            </a:extLst>
          </p:cNvPr>
          <p:cNvSpPr txBox="1"/>
          <p:nvPr/>
        </p:nvSpPr>
        <p:spPr>
          <a:xfrm>
            <a:off x="9426101" y="3841187"/>
            <a:ext cx="447473" cy="923330"/>
          </a:xfrm>
          <a:prstGeom prst="rect">
            <a:avLst/>
          </a:prstGeom>
          <a:noFill/>
        </p:spPr>
        <p:txBody>
          <a:bodyPr wrap="square" rtlCol="0">
            <a:spAutoFit/>
          </a:bodyPr>
          <a:lstStyle/>
          <a:p>
            <a:r>
              <a:rPr lang="zh-CN" altLang="en-US" sz="1800" b="1" dirty="0">
                <a:solidFill>
                  <a:srgbClr val="000000"/>
                </a:solidFill>
                <a:latin typeface="微软雅黑" panose="020B0503020204020204" pitchFamily="34" charset="-122"/>
                <a:ea typeface="微软雅黑" panose="020B0503020204020204" pitchFamily="34" charset="-122"/>
              </a:rPr>
              <a:t>隧道</a:t>
            </a:r>
            <a:endParaRPr lang="en-US" altLang="zh-CN" sz="1800" b="1" dirty="0">
              <a:solidFill>
                <a:srgbClr val="000000"/>
              </a:solidFill>
              <a:latin typeface="微软雅黑" panose="020B0503020204020204" pitchFamily="34" charset="-122"/>
              <a:ea typeface="微软雅黑" panose="020B0503020204020204" pitchFamily="34" charset="-122"/>
            </a:endParaRPr>
          </a:p>
          <a:p>
            <a:endParaRPr lang="zh-CN" altLang="en-US" dirty="0"/>
          </a:p>
        </p:txBody>
      </p:sp>
      <p:sp>
        <p:nvSpPr>
          <p:cNvPr id="28" name="内容占位符 3">
            <a:extLst>
              <a:ext uri="{FF2B5EF4-FFF2-40B4-BE49-F238E27FC236}">
                <a16:creationId xmlns:a16="http://schemas.microsoft.com/office/drawing/2014/main" id="{86D457BF-39FA-48CC-8016-34897D1A84F4}"/>
              </a:ext>
            </a:extLst>
          </p:cNvPr>
          <p:cNvSpPr txBox="1">
            <a:spLocks/>
          </p:cNvSpPr>
          <p:nvPr/>
        </p:nvSpPr>
        <p:spPr>
          <a:xfrm>
            <a:off x="-92744" y="159289"/>
            <a:ext cx="12192000" cy="62677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zh-CN" altLang="en-US" sz="2000" dirty="0">
              <a:solidFill>
                <a:srgbClr val="292929"/>
              </a:solidFill>
              <a:latin typeface="charter"/>
            </a:endParaRPr>
          </a:p>
          <a:p>
            <a:pPr marL="0" indent="0" algn="ctr">
              <a:buFont typeface="Arial" panose="020B0604020202020204" pitchFamily="34" charset="0"/>
              <a:buNone/>
            </a:pPr>
            <a:endParaRPr lang="zh-CN" altLang="en-US"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32" name="内容占位符 3">
            <a:extLst>
              <a:ext uri="{FF2B5EF4-FFF2-40B4-BE49-F238E27FC236}">
                <a16:creationId xmlns:a16="http://schemas.microsoft.com/office/drawing/2014/main" id="{97BCBD59-AAF0-4563-93BC-9717DEF22AE4}"/>
              </a:ext>
            </a:extLst>
          </p:cNvPr>
          <p:cNvSpPr txBox="1">
            <a:spLocks/>
          </p:cNvSpPr>
          <p:nvPr/>
        </p:nvSpPr>
        <p:spPr>
          <a:xfrm>
            <a:off x="0" y="590211"/>
            <a:ext cx="12192000" cy="62677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ED0DC496-2CD6-4A68-A9A5-492339EF3E7C}"/>
              </a:ext>
            </a:extLst>
          </p:cNvPr>
          <p:cNvSpPr txBox="1"/>
          <p:nvPr/>
        </p:nvSpPr>
        <p:spPr>
          <a:xfrm>
            <a:off x="317969" y="1649806"/>
            <a:ext cx="11518897" cy="3170099"/>
          </a:xfrm>
          <a:prstGeom prst="rect">
            <a:avLst/>
          </a:prstGeom>
          <a:noFill/>
        </p:spPr>
        <p:txBody>
          <a:bodyPr wrap="square">
            <a:spAutoFit/>
          </a:bodyPr>
          <a:lstStyle/>
          <a:p>
            <a:pPr marL="0" indent="0" algn="ctr">
              <a:buNone/>
            </a:pPr>
            <a:endParaRPr lang="en-US" altLang="zh-CN" sz="2400" b="1" i="0" dirty="0">
              <a:solidFill>
                <a:schemeClr val="bg1"/>
              </a:solidFill>
              <a:effectLst/>
              <a:latin typeface="-apple-system"/>
            </a:endParaRPr>
          </a:p>
          <a:p>
            <a:pPr marL="0" indent="0" algn="ctr">
              <a:buNone/>
            </a:pPr>
            <a:endParaRPr lang="en-US" altLang="zh-CN" sz="2400" b="1" dirty="0">
              <a:solidFill>
                <a:schemeClr val="bg1"/>
              </a:solidFill>
              <a:latin typeface="-apple-system"/>
            </a:endParaRPr>
          </a:p>
          <a:p>
            <a:pPr marL="0" indent="0" algn="ctr">
              <a:buNone/>
            </a:pPr>
            <a:endParaRPr lang="en-US" altLang="zh-CN" sz="2400" b="1" i="0" dirty="0">
              <a:solidFill>
                <a:schemeClr val="bg1"/>
              </a:solidFill>
              <a:effectLst/>
              <a:latin typeface="-apple-system"/>
            </a:endParaRPr>
          </a:p>
          <a:p>
            <a:pPr marL="0" indent="0" algn="ctr">
              <a:buNone/>
            </a:pPr>
            <a:endParaRPr lang="en-US" altLang="zh-CN" sz="2400" b="1" dirty="0">
              <a:solidFill>
                <a:schemeClr val="bg1"/>
              </a:solidFill>
              <a:latin typeface="-apple-system"/>
            </a:endParaRPr>
          </a:p>
          <a:p>
            <a:pPr marL="0" indent="0" algn="ctr">
              <a:buNone/>
            </a:pPr>
            <a:r>
              <a:rPr lang="zh-CN" altLang="en-US" sz="2400" b="1" i="0" dirty="0">
                <a:solidFill>
                  <a:schemeClr val="bg1"/>
                </a:solidFill>
                <a:effectLst/>
                <a:latin typeface="-apple-system"/>
              </a:rPr>
              <a:t>自动化可用于大大减少部署时间</a:t>
            </a:r>
            <a:endParaRPr lang="en-US" altLang="zh-CN" sz="2400" b="1" i="0" dirty="0">
              <a:solidFill>
                <a:schemeClr val="bg1"/>
              </a:solidFill>
              <a:effectLst/>
              <a:latin typeface="-apple-system"/>
            </a:endParaRPr>
          </a:p>
          <a:p>
            <a:pPr marL="0" indent="0" algn="ctr">
              <a:buNone/>
            </a:pPr>
            <a:r>
              <a:rPr lang="zh-CN" altLang="en-US" sz="2400" b="1" i="0" dirty="0">
                <a:solidFill>
                  <a:schemeClr val="bg1"/>
                </a:solidFill>
                <a:effectLst/>
                <a:latin typeface="-apple-system"/>
              </a:rPr>
              <a:t>从而使红队可以在更短的时间内部署更复杂的设置。</a:t>
            </a:r>
            <a:endParaRPr lang="en-US" altLang="zh-CN" sz="4800" b="1" dirty="0">
              <a:solidFill>
                <a:schemeClr val="bg1"/>
              </a:solidFill>
              <a:latin typeface="Lora"/>
            </a:endParaRPr>
          </a:p>
          <a:p>
            <a:pPr marL="0" indent="0" algn="ctr">
              <a:buNone/>
            </a:pPr>
            <a:endParaRPr lang="en-US" altLang="zh-CN" sz="3600" b="1" dirty="0">
              <a:solidFill>
                <a:schemeClr val="bg1"/>
              </a:solidFill>
              <a:latin typeface="微软雅黑" panose="020B0503020204020204" pitchFamily="34" charset="-122"/>
              <a:ea typeface="微软雅黑" panose="020B0503020204020204" pitchFamily="34" charset="-122"/>
            </a:endParaRPr>
          </a:p>
          <a:p>
            <a:pPr marL="0" indent="0" algn="ctr">
              <a:buNone/>
            </a:pPr>
            <a:endParaRPr lang="en-US" altLang="zh-CN" sz="2000" b="0" i="0" dirty="0">
              <a:solidFill>
                <a:schemeClr val="bg1"/>
              </a:solidFill>
              <a:effectLst/>
              <a:latin typeface="-apple-system"/>
            </a:endParaRPr>
          </a:p>
        </p:txBody>
      </p:sp>
    </p:spTree>
    <p:extLst>
      <p:ext uri="{BB962C8B-B14F-4D97-AF65-F5344CB8AC3E}">
        <p14:creationId xmlns:p14="http://schemas.microsoft.com/office/powerpoint/2010/main" val="99285364"/>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7665" y="-281788"/>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zh-CN" altLang="en-US" sz="4400" b="1" i="0" dirty="0">
                <a:solidFill>
                  <a:schemeClr val="bg1"/>
                </a:solidFill>
                <a:effectLst/>
                <a:latin typeface="helvetica" panose="020B0604020202020204" pitchFamily="34" charset="0"/>
              </a:rPr>
              <a:t>扩展阅读</a:t>
            </a:r>
            <a:endParaRPr lang="en-US" altLang="zh-CN" sz="4400" b="1" i="0" dirty="0">
              <a:solidFill>
                <a:schemeClr val="bg1"/>
              </a:solidFill>
              <a:effectLst/>
              <a:latin typeface="helvetica" panose="020B0604020202020204" pitchFamily="34" charset="0"/>
            </a:endParaRP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内容占位符 3">
            <a:extLst>
              <a:ext uri="{FF2B5EF4-FFF2-40B4-BE49-F238E27FC236}">
                <a16:creationId xmlns:a16="http://schemas.microsoft.com/office/drawing/2014/main" id="{DD8ECDAF-610A-497C-A18B-532DCF1F7082}"/>
              </a:ext>
            </a:extLst>
          </p:cNvPr>
          <p:cNvSpPr txBox="1">
            <a:spLocks/>
          </p:cNvSpPr>
          <p:nvPr/>
        </p:nvSpPr>
        <p:spPr>
          <a:xfrm>
            <a:off x="-201635" y="1382826"/>
            <a:ext cx="12192000" cy="50879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zh-CN" altLang="en-US" sz="2000" dirty="0">
              <a:solidFill>
                <a:srgbClr val="292929"/>
              </a:solidFill>
              <a:latin typeface="charter"/>
            </a:endParaRPr>
          </a:p>
          <a:p>
            <a:pPr marL="0" indent="0" algn="ctr">
              <a:buFont typeface="Arial" panose="020B0604020202020204" pitchFamily="34" charset="0"/>
              <a:buNone/>
            </a:pPr>
            <a:endParaRPr lang="zh-CN" altLang="en-US"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0BBB2F20-7494-4AA6-8A2B-6EADCE51D864}"/>
              </a:ext>
            </a:extLst>
          </p:cNvPr>
          <p:cNvSpPr txBox="1"/>
          <p:nvPr/>
        </p:nvSpPr>
        <p:spPr>
          <a:xfrm>
            <a:off x="9426101" y="3841187"/>
            <a:ext cx="447473" cy="923330"/>
          </a:xfrm>
          <a:prstGeom prst="rect">
            <a:avLst/>
          </a:prstGeom>
          <a:noFill/>
        </p:spPr>
        <p:txBody>
          <a:bodyPr wrap="square" rtlCol="0">
            <a:spAutoFit/>
          </a:bodyPr>
          <a:lstStyle/>
          <a:p>
            <a:r>
              <a:rPr lang="zh-CN" altLang="en-US" sz="1800" b="1" dirty="0">
                <a:solidFill>
                  <a:srgbClr val="000000"/>
                </a:solidFill>
                <a:latin typeface="微软雅黑" panose="020B0503020204020204" pitchFamily="34" charset="-122"/>
                <a:ea typeface="微软雅黑" panose="020B0503020204020204" pitchFamily="34" charset="-122"/>
              </a:rPr>
              <a:t>隧道</a:t>
            </a:r>
            <a:endParaRPr lang="en-US" altLang="zh-CN" sz="1800" b="1" dirty="0">
              <a:solidFill>
                <a:srgbClr val="000000"/>
              </a:solidFill>
              <a:latin typeface="微软雅黑" panose="020B0503020204020204" pitchFamily="34" charset="-122"/>
              <a:ea typeface="微软雅黑" panose="020B0503020204020204" pitchFamily="34" charset="-122"/>
            </a:endParaRPr>
          </a:p>
          <a:p>
            <a:endParaRPr lang="zh-CN" altLang="en-US" dirty="0"/>
          </a:p>
        </p:txBody>
      </p:sp>
      <p:sp>
        <p:nvSpPr>
          <p:cNvPr id="28" name="内容占位符 3">
            <a:extLst>
              <a:ext uri="{FF2B5EF4-FFF2-40B4-BE49-F238E27FC236}">
                <a16:creationId xmlns:a16="http://schemas.microsoft.com/office/drawing/2014/main" id="{86D457BF-39FA-48CC-8016-34897D1A84F4}"/>
              </a:ext>
            </a:extLst>
          </p:cNvPr>
          <p:cNvSpPr txBox="1">
            <a:spLocks/>
          </p:cNvSpPr>
          <p:nvPr/>
        </p:nvSpPr>
        <p:spPr>
          <a:xfrm>
            <a:off x="-92744" y="159289"/>
            <a:ext cx="12192000" cy="62677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zh-CN" altLang="en-US" sz="2000" dirty="0">
              <a:solidFill>
                <a:srgbClr val="292929"/>
              </a:solidFill>
              <a:latin typeface="charter"/>
            </a:endParaRPr>
          </a:p>
          <a:p>
            <a:pPr marL="0" indent="0" algn="ctr">
              <a:buFont typeface="Arial" panose="020B0604020202020204" pitchFamily="34" charset="0"/>
              <a:buNone/>
            </a:pPr>
            <a:endParaRPr lang="zh-CN" altLang="en-US"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32" name="内容占位符 3">
            <a:extLst>
              <a:ext uri="{FF2B5EF4-FFF2-40B4-BE49-F238E27FC236}">
                <a16:creationId xmlns:a16="http://schemas.microsoft.com/office/drawing/2014/main" id="{97BCBD59-AAF0-4563-93BC-9717DEF22AE4}"/>
              </a:ext>
            </a:extLst>
          </p:cNvPr>
          <p:cNvSpPr txBox="1">
            <a:spLocks/>
          </p:cNvSpPr>
          <p:nvPr/>
        </p:nvSpPr>
        <p:spPr>
          <a:xfrm>
            <a:off x="0" y="590211"/>
            <a:ext cx="12192000" cy="62677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400" b="1" dirty="0">
              <a:latin typeface="微软雅黑" panose="020B0503020204020204" pitchFamily="34" charset="-122"/>
              <a:ea typeface="微软雅黑" panose="020B0503020204020204" pitchFamily="34" charset="-122"/>
            </a:endParaRPr>
          </a:p>
          <a:p>
            <a:pPr marL="0" indent="0" algn="ctr">
              <a:buFont typeface="Arial" panose="020B0604020202020204" pitchFamily="34" charset="0"/>
              <a:buNone/>
            </a:pP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ED0DC496-2CD6-4A68-A9A5-492339EF3E7C}"/>
              </a:ext>
            </a:extLst>
          </p:cNvPr>
          <p:cNvSpPr txBox="1"/>
          <p:nvPr/>
        </p:nvSpPr>
        <p:spPr>
          <a:xfrm>
            <a:off x="844192" y="1087787"/>
            <a:ext cx="10100345" cy="5693866"/>
          </a:xfrm>
          <a:prstGeom prst="rect">
            <a:avLst/>
          </a:prstGeom>
          <a:noFill/>
        </p:spPr>
        <p:txBody>
          <a:bodyPr wrap="square">
            <a:spAutoFit/>
          </a:bodyPr>
          <a:lstStyle/>
          <a:p>
            <a:pPr marL="0" indent="0" algn="ctr">
              <a:buNone/>
            </a:pPr>
            <a:endParaRPr lang="en-US" altLang="zh-CN" sz="3600" b="1" dirty="0">
              <a:solidFill>
                <a:srgbClr val="FF0000"/>
              </a:solidFill>
              <a:latin typeface="helvetica" panose="020B0604020202020204" pitchFamily="34" charset="0"/>
              <a:ea typeface="隶书" panose="02010509060101010101" pitchFamily="49" charset="-122"/>
            </a:endParaRPr>
          </a:p>
          <a:p>
            <a:pPr marL="0" indent="0" algn="ctr">
              <a:buNone/>
            </a:pPr>
            <a:r>
              <a:rPr lang="en-US" altLang="zh-CN" sz="2800" b="1" dirty="0">
                <a:latin typeface="隶书" panose="02010509060101010101" pitchFamily="49" charset="-122"/>
                <a:ea typeface="隶书" panose="02010509060101010101" pitchFamily="49" charset="-122"/>
                <a:hlinkClick r:id="rId4"/>
              </a:rPr>
              <a:t>https://awesomeopensource.com/project/bluscreenofjeff/Red-Team-Infrastructure-Wiki#domain-fronting</a:t>
            </a:r>
            <a:endParaRPr lang="en-US" altLang="zh-CN" sz="2800" b="1" dirty="0">
              <a:solidFill>
                <a:srgbClr val="FF0000"/>
              </a:solidFill>
              <a:latin typeface="helvetica" panose="020B0604020202020204" pitchFamily="34" charset="0"/>
              <a:ea typeface="隶书" panose="02010509060101010101" pitchFamily="49" charset="-122"/>
            </a:endParaRPr>
          </a:p>
          <a:p>
            <a:pPr marL="0" indent="0" algn="ctr">
              <a:buNone/>
            </a:pPr>
            <a:r>
              <a:rPr lang="en-US" altLang="zh-CN" sz="2800" b="1" dirty="0">
                <a:latin typeface="隶书" panose="02010509060101010101" pitchFamily="49" charset="-122"/>
                <a:ea typeface="隶书" panose="02010509060101010101" pitchFamily="49" charset="-122"/>
              </a:rPr>
              <a:t>https://github.com/backlion/RedTeam-BCS</a:t>
            </a:r>
          </a:p>
          <a:p>
            <a:pPr marL="0" indent="0" algn="ctr">
              <a:buNone/>
            </a:pPr>
            <a:r>
              <a:rPr lang="en-US" altLang="zh-CN" sz="2400" b="0" i="0" u="none" strike="noStrike" dirty="0">
                <a:solidFill>
                  <a:srgbClr val="008AFF"/>
                </a:solidFill>
                <a:effectLst/>
                <a:latin typeface="Lora"/>
                <a:hlinkClick r:id="rId5"/>
              </a:rPr>
              <a:t>Red Team Infrastructure Wiki</a:t>
            </a:r>
            <a:endParaRPr lang="en-US" altLang="zh-CN" sz="2400" b="0" i="0" dirty="0">
              <a:solidFill>
                <a:srgbClr val="404040"/>
              </a:solidFill>
              <a:effectLst/>
              <a:latin typeface="Lora"/>
            </a:endParaRPr>
          </a:p>
          <a:p>
            <a:pPr marL="0" indent="0" algn="ctr">
              <a:buNone/>
            </a:pPr>
            <a:r>
              <a:rPr lang="en-US" altLang="zh-CN" sz="2400" b="0" i="0" u="none" strike="noStrike" dirty="0">
                <a:solidFill>
                  <a:srgbClr val="008AFF"/>
                </a:solidFill>
                <a:effectLst/>
                <a:latin typeface="Lora"/>
                <a:hlinkClick r:id="rId6"/>
              </a:rPr>
              <a:t>A Vision for Distributed Red Team Operations - Raphael </a:t>
            </a:r>
            <a:r>
              <a:rPr lang="en-US" altLang="zh-CN" sz="2400" b="0" i="0" u="none" strike="noStrike" dirty="0" err="1">
                <a:solidFill>
                  <a:srgbClr val="008AFF"/>
                </a:solidFill>
                <a:effectLst/>
                <a:latin typeface="Lora"/>
                <a:hlinkClick r:id="rId6"/>
              </a:rPr>
              <a:t>Mudge</a:t>
            </a:r>
            <a:r>
              <a:rPr lang="en-US" altLang="zh-CN" sz="2400" b="0" i="0" u="none" strike="noStrike" dirty="0">
                <a:solidFill>
                  <a:srgbClr val="008AFF"/>
                </a:solidFill>
                <a:effectLst/>
                <a:latin typeface="Lora"/>
                <a:hlinkClick r:id="rId6"/>
              </a:rPr>
              <a:t> (@armitagehacker)</a:t>
            </a:r>
            <a:endParaRPr lang="en-US" altLang="zh-CN" sz="2400" b="0" i="0" dirty="0">
              <a:solidFill>
                <a:srgbClr val="404040"/>
              </a:solidFill>
              <a:effectLst/>
              <a:latin typeface="Lora"/>
            </a:endParaRPr>
          </a:p>
          <a:p>
            <a:pPr marL="0" indent="0" algn="ctr">
              <a:buNone/>
            </a:pPr>
            <a:r>
              <a:rPr lang="en-US" altLang="zh-CN" sz="2400" b="0" i="0" u="none" strike="noStrike" dirty="0">
                <a:solidFill>
                  <a:srgbClr val="008AFF"/>
                </a:solidFill>
                <a:effectLst/>
                <a:latin typeface="Lora"/>
                <a:hlinkClick r:id="rId7"/>
              </a:rPr>
              <a:t>Infrastructure for Ongoing Red Team Operations - Raphael </a:t>
            </a:r>
            <a:r>
              <a:rPr lang="en-US" altLang="zh-CN" sz="2400" b="0" i="0" u="none" strike="noStrike" dirty="0" err="1">
                <a:solidFill>
                  <a:srgbClr val="008AFF"/>
                </a:solidFill>
                <a:effectLst/>
                <a:latin typeface="Lora"/>
                <a:hlinkClick r:id="rId7"/>
              </a:rPr>
              <a:t>Mudge</a:t>
            </a:r>
            <a:endParaRPr lang="en-US" altLang="zh-CN" sz="2400" b="0" i="0" dirty="0">
              <a:solidFill>
                <a:srgbClr val="404040"/>
              </a:solidFill>
              <a:effectLst/>
              <a:latin typeface="Lora"/>
            </a:endParaRPr>
          </a:p>
          <a:p>
            <a:pPr marL="0" indent="0" algn="ctr">
              <a:buNone/>
            </a:pPr>
            <a:r>
              <a:rPr lang="en-US" altLang="zh-CN" sz="2400" b="0" i="0" u="none" strike="noStrike" dirty="0">
                <a:solidFill>
                  <a:srgbClr val="008AFF"/>
                </a:solidFill>
                <a:effectLst/>
                <a:latin typeface="Lora"/>
                <a:hlinkClick r:id="rId8"/>
              </a:rPr>
              <a:t>Advanced Threat Tactics (2 of 9): Infrastructure - Raphael </a:t>
            </a:r>
            <a:r>
              <a:rPr lang="en-US" altLang="zh-CN" sz="2400" b="0" i="0" u="none" strike="noStrike" dirty="0" err="1">
                <a:solidFill>
                  <a:srgbClr val="008AFF"/>
                </a:solidFill>
                <a:effectLst/>
                <a:latin typeface="Lora"/>
                <a:hlinkClick r:id="rId8"/>
              </a:rPr>
              <a:t>Mudge</a:t>
            </a:r>
            <a:endParaRPr lang="en-US" altLang="zh-CN" sz="2400" b="0" i="0" dirty="0">
              <a:solidFill>
                <a:srgbClr val="404040"/>
              </a:solidFill>
              <a:effectLst/>
              <a:latin typeface="Lora"/>
            </a:endParaRPr>
          </a:p>
          <a:p>
            <a:pPr marL="0" indent="0" algn="ctr">
              <a:buNone/>
            </a:pPr>
            <a:r>
              <a:rPr lang="en-US" altLang="zh-CN" sz="2400" b="0" i="0" u="none" strike="noStrike" dirty="0">
                <a:solidFill>
                  <a:srgbClr val="008AFF"/>
                </a:solidFill>
                <a:effectLst/>
                <a:latin typeface="Lora"/>
                <a:hlinkClick r:id="rId9"/>
              </a:rPr>
              <a:t>Cloud-based Redirectors for Distributed Hacking - Raphael </a:t>
            </a:r>
            <a:r>
              <a:rPr lang="en-US" altLang="zh-CN" sz="2400" b="0" i="0" u="none" strike="noStrike" dirty="0" err="1">
                <a:solidFill>
                  <a:srgbClr val="008AFF"/>
                </a:solidFill>
                <a:effectLst/>
                <a:latin typeface="Lora"/>
                <a:hlinkClick r:id="rId9"/>
              </a:rPr>
              <a:t>Mudge</a:t>
            </a:r>
            <a:endParaRPr lang="en-US" altLang="zh-CN" sz="2400" b="0" i="0" dirty="0">
              <a:solidFill>
                <a:srgbClr val="404040"/>
              </a:solidFill>
              <a:effectLst/>
              <a:latin typeface="Lora"/>
            </a:endParaRPr>
          </a:p>
          <a:p>
            <a:pPr marL="0" indent="0" algn="ctr">
              <a:buNone/>
            </a:pPr>
            <a:r>
              <a:rPr lang="en-US" altLang="zh-CN" sz="2400" b="0" i="0" u="none" strike="noStrike" dirty="0">
                <a:solidFill>
                  <a:srgbClr val="008AFF"/>
                </a:solidFill>
                <a:effectLst/>
                <a:latin typeface="Lora"/>
                <a:hlinkClick r:id="rId10"/>
              </a:rPr>
              <a:t>6 Red Team Infrastructure Tips - Alex </a:t>
            </a:r>
            <a:r>
              <a:rPr lang="en-US" altLang="zh-CN" sz="2400" b="0" i="0" u="none" strike="noStrike" dirty="0" err="1">
                <a:solidFill>
                  <a:srgbClr val="008AFF"/>
                </a:solidFill>
                <a:effectLst/>
                <a:latin typeface="Lora"/>
                <a:hlinkClick r:id="rId10"/>
              </a:rPr>
              <a:t>Rymdeko</a:t>
            </a:r>
            <a:r>
              <a:rPr lang="en-US" altLang="zh-CN" sz="2400" b="0" i="0" u="none" strike="noStrike" dirty="0">
                <a:solidFill>
                  <a:srgbClr val="008AFF"/>
                </a:solidFill>
                <a:effectLst/>
                <a:latin typeface="Lora"/>
                <a:hlinkClick r:id="rId10"/>
              </a:rPr>
              <a:t>-Harvey (@killswitch-gui)</a:t>
            </a:r>
            <a:endParaRPr lang="en-US" altLang="zh-CN" sz="2400" b="0" i="0" dirty="0">
              <a:solidFill>
                <a:srgbClr val="404040"/>
              </a:solidFill>
              <a:effectLst/>
              <a:latin typeface="Lora"/>
            </a:endParaRPr>
          </a:p>
          <a:p>
            <a:pPr marL="0" indent="0" algn="ctr">
              <a:buNone/>
            </a:pPr>
            <a:r>
              <a:rPr lang="en-US" altLang="zh-CN" sz="2400" b="0" i="0" u="none" strike="noStrike" dirty="0">
                <a:solidFill>
                  <a:srgbClr val="008AFF"/>
                </a:solidFill>
                <a:effectLst/>
                <a:latin typeface="Lora"/>
                <a:hlinkClick r:id="rId11"/>
              </a:rPr>
              <a:t>How to Build a C2 Infrastructure with Digital Ocean – Part 1 - Lee Kagan (@invokethreatguy)</a:t>
            </a:r>
            <a:endParaRPr lang="en-US" altLang="zh-CN" sz="2400" b="0" i="0" dirty="0">
              <a:solidFill>
                <a:srgbClr val="404040"/>
              </a:solidFill>
              <a:effectLst/>
              <a:latin typeface="Lora"/>
            </a:endParaRPr>
          </a:p>
          <a:p>
            <a:pPr marL="0" indent="0" algn="ctr">
              <a:buNone/>
            </a:pPr>
            <a:endParaRPr lang="en-US" altLang="zh-CN" sz="2800" b="1"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3939311652"/>
      </p:ext>
    </p:extLst>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3F5683B-DD96-8347-A966-F4829A9AF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63" y="0"/>
            <a:ext cx="12351406" cy="6947666"/>
          </a:xfrm>
          <a:prstGeom prst="rect">
            <a:avLst/>
          </a:prstGeom>
        </p:spPr>
      </p:pic>
      <p:sp>
        <p:nvSpPr>
          <p:cNvPr id="5" name="Right Triangle 4">
            <a:extLst>
              <a:ext uri="{FF2B5EF4-FFF2-40B4-BE49-F238E27FC236}">
                <a16:creationId xmlns:a16="http://schemas.microsoft.com/office/drawing/2014/main" id="{52555AB8-86F4-4038-82E9-56AD99A6A841}"/>
              </a:ext>
            </a:extLst>
          </p:cNvPr>
          <p:cNvSpPr/>
          <p:nvPr/>
        </p:nvSpPr>
        <p:spPr>
          <a:xfrm rot="10800000">
            <a:off x="7255074" y="2563920"/>
            <a:ext cx="679144" cy="679144"/>
          </a:xfrm>
          <a:prstGeom prst="r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文本框 9">
            <a:extLst>
              <a:ext uri="{FF2B5EF4-FFF2-40B4-BE49-F238E27FC236}">
                <a16:creationId xmlns:a16="http://schemas.microsoft.com/office/drawing/2014/main" id="{EDEAD6B1-1466-394E-8D3D-4A7099BFB5ED}"/>
              </a:ext>
            </a:extLst>
          </p:cNvPr>
          <p:cNvSpPr txBox="1"/>
          <p:nvPr/>
        </p:nvSpPr>
        <p:spPr>
          <a:xfrm>
            <a:off x="4631508" y="2781399"/>
            <a:ext cx="2954655" cy="923330"/>
          </a:xfrm>
          <a:prstGeom prst="rect">
            <a:avLst/>
          </a:prstGeom>
          <a:noFill/>
        </p:spPr>
        <p:txBody>
          <a:bodyPr wrap="none" rtlCol="0">
            <a:spAutoFit/>
          </a:bodyPr>
          <a:lstStyle/>
          <a:p>
            <a:r>
              <a:rPr kumimoji="1" lang="zh-CN" altLang="en-US" sz="5400" b="1" dirty="0">
                <a:solidFill>
                  <a:schemeClr val="bg1"/>
                </a:solidFill>
                <a:latin typeface="宋体" panose="02010600030101010101" pitchFamily="2" charset="-122"/>
                <a:ea typeface="宋体" panose="02010600030101010101" pitchFamily="2" charset="-122"/>
              </a:rPr>
              <a:t>感谢聆听</a:t>
            </a:r>
          </a:p>
        </p:txBody>
      </p:sp>
      <p:sp>
        <p:nvSpPr>
          <p:cNvPr id="17" name="Rectangle 8">
            <a:extLst>
              <a:ext uri="{FF2B5EF4-FFF2-40B4-BE49-F238E27FC236}">
                <a16:creationId xmlns:a16="http://schemas.microsoft.com/office/drawing/2014/main" id="{6C914F4B-1E66-3444-B401-2E07519679D9}"/>
              </a:ext>
            </a:extLst>
          </p:cNvPr>
          <p:cNvSpPr/>
          <p:nvPr/>
        </p:nvSpPr>
        <p:spPr>
          <a:xfrm>
            <a:off x="-86286" y="6542433"/>
            <a:ext cx="12390242" cy="576269"/>
          </a:xfrm>
          <a:prstGeom prst="rect">
            <a:avLst/>
          </a:prstGeom>
          <a:gradFill flip="none" rotWithShape="1">
            <a:gsLst>
              <a:gs pos="0">
                <a:srgbClr val="7030A0"/>
              </a:gs>
              <a:gs pos="99000">
                <a:schemeClr val="accent5">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ectangle 8">
            <a:extLst>
              <a:ext uri="{FF2B5EF4-FFF2-40B4-BE49-F238E27FC236}">
                <a16:creationId xmlns:a16="http://schemas.microsoft.com/office/drawing/2014/main" id="{26CA3205-3B49-F142-8FFC-FD4D1EF5D055}"/>
              </a:ext>
            </a:extLst>
          </p:cNvPr>
          <p:cNvSpPr/>
          <p:nvPr/>
        </p:nvSpPr>
        <p:spPr>
          <a:xfrm>
            <a:off x="-116963" y="-52040"/>
            <a:ext cx="12390243" cy="412594"/>
          </a:xfrm>
          <a:prstGeom prst="rect">
            <a:avLst/>
          </a:prstGeom>
          <a:gradFill flip="none" rotWithShape="1">
            <a:gsLst>
              <a:gs pos="0">
                <a:srgbClr val="7030A0"/>
              </a:gs>
              <a:gs pos="99000">
                <a:schemeClr val="accent5">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343897903"/>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16148" y="-172732"/>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zh-CN" altLang="en-US" sz="4400" b="1" dirty="0">
                <a:solidFill>
                  <a:schemeClr val="bg1"/>
                </a:solidFill>
                <a:latin typeface="微软雅黑" panose="020B0503020204020204" pitchFamily="34" charset="-122"/>
                <a:ea typeface="微软雅黑" panose="020B0503020204020204" pitchFamily="34" charset="-122"/>
              </a:rPr>
              <a:t>红队和渗透测试？</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
        <p:nvSpPr>
          <p:cNvPr id="12" name="TextBox 29">
            <a:extLst>
              <a:ext uri="{FF2B5EF4-FFF2-40B4-BE49-F238E27FC236}">
                <a16:creationId xmlns:a16="http://schemas.microsoft.com/office/drawing/2014/main" id="{EFA5A833-2525-454D-AEE6-DE86B57E17CE}"/>
              </a:ext>
            </a:extLst>
          </p:cNvPr>
          <p:cNvSpPr txBox="1"/>
          <p:nvPr/>
        </p:nvSpPr>
        <p:spPr>
          <a:xfrm>
            <a:off x="1091853" y="1681023"/>
            <a:ext cx="10264324" cy="4589718"/>
          </a:xfrm>
          <a:prstGeom prst="rect">
            <a:avLst/>
          </a:prstGeom>
          <a:noFill/>
        </p:spPr>
        <p:txBody>
          <a:bodyPr wrap="square" rtlCol="0">
            <a:spAutoFit/>
          </a:bodyPr>
          <a:lstStyle/>
          <a:p>
            <a:pPr marL="0" indent="0" algn="ctr">
              <a:buNone/>
            </a:pPr>
            <a:endParaRPr lang="en-US" altLang="zh-CN" sz="2000" b="1" dirty="0">
              <a:solidFill>
                <a:schemeClr val="bg1"/>
              </a:solidFill>
            </a:endParaRPr>
          </a:p>
          <a:p>
            <a:pPr marL="0" indent="0" algn="ctr">
              <a:buNone/>
            </a:pPr>
            <a:r>
              <a:rPr lang="zh-CN" altLang="en-US" sz="2000" b="1" i="0" dirty="0">
                <a:solidFill>
                  <a:schemeClr val="bg1"/>
                </a:solidFill>
                <a:effectLst/>
                <a:latin typeface="微软雅黑" panose="020B0503020204020204" pitchFamily="34" charset="-122"/>
                <a:ea typeface="微软雅黑" panose="020B0503020204020204" pitchFamily="34" charset="-122"/>
              </a:rPr>
              <a:t>在时间上：</a:t>
            </a:r>
            <a:endParaRPr lang="en-US" altLang="zh-CN" sz="2000" b="1" i="0" dirty="0">
              <a:solidFill>
                <a:schemeClr val="bg1"/>
              </a:solidFill>
              <a:effectLst/>
              <a:latin typeface="微软雅黑" panose="020B0503020204020204" pitchFamily="34" charset="-122"/>
              <a:ea typeface="微软雅黑" panose="020B0503020204020204" pitchFamily="34" charset="-122"/>
            </a:endParaRPr>
          </a:p>
          <a:p>
            <a:pPr marL="0" indent="0" algn="ctr">
              <a:buNone/>
            </a:pPr>
            <a:r>
              <a:rPr lang="zh-CN" altLang="en-US" sz="2000" dirty="0">
                <a:solidFill>
                  <a:schemeClr val="bg1"/>
                </a:solidFill>
                <a:latin typeface="微软雅黑" panose="020B0503020204020204" pitchFamily="34" charset="-122"/>
                <a:ea typeface="微软雅黑" panose="020B0503020204020204" pitchFamily="34" charset="-122"/>
              </a:rPr>
              <a:t>红队的一个生命周期为数周或更久，比较灵活且无固定时间限制</a:t>
            </a:r>
            <a:endParaRPr lang="en-US" altLang="zh-CN" sz="2000"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000" b="0" i="0" dirty="0">
                <a:solidFill>
                  <a:schemeClr val="bg1"/>
                </a:solidFill>
                <a:effectLst/>
                <a:latin typeface="微软雅黑" panose="020B0503020204020204" pitchFamily="34" charset="-122"/>
                <a:ea typeface="微软雅黑" panose="020B0503020204020204" pitchFamily="34" charset="-122"/>
              </a:rPr>
              <a:t>渗透测试为几天一周左右，</a:t>
            </a:r>
            <a:r>
              <a:rPr lang="zh-CN" altLang="en-US" sz="2000" dirty="0">
                <a:solidFill>
                  <a:schemeClr val="bg1"/>
                </a:solidFill>
                <a:latin typeface="微软雅黑" panose="020B0503020204020204" pitchFamily="34" charset="-122"/>
                <a:ea typeface="微软雅黑" panose="020B0503020204020204" pitchFamily="34" charset="-122"/>
              </a:rPr>
              <a:t>需要指定目标范围和测试时间；</a:t>
            </a:r>
            <a:endParaRPr lang="en-US" altLang="zh-CN" sz="2000" dirty="0">
              <a:solidFill>
                <a:schemeClr val="bg1"/>
              </a:solidFill>
              <a:latin typeface="微软雅黑" panose="020B0503020204020204" pitchFamily="34" charset="-122"/>
              <a:ea typeface="微软雅黑" panose="020B0503020204020204" pitchFamily="34" charset="-122"/>
            </a:endParaRPr>
          </a:p>
          <a:p>
            <a:pPr marL="0" indent="0" algn="ctr">
              <a:buNone/>
            </a:pPr>
            <a:endParaRPr lang="en-US" altLang="zh-CN" sz="3200" b="1" dirty="0">
              <a:solidFill>
                <a:schemeClr val="bg1"/>
              </a:solidFill>
            </a:endParaRPr>
          </a:p>
          <a:p>
            <a:pPr mar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在深度上：</a:t>
            </a:r>
            <a:endParaRPr lang="en-US" altLang="zh-CN" sz="2000" b="1"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000" dirty="0">
                <a:solidFill>
                  <a:schemeClr val="bg1"/>
                </a:solidFill>
                <a:latin typeface="微软雅黑" panose="020B0503020204020204" pitchFamily="34" charset="-122"/>
                <a:ea typeface="微软雅黑" panose="020B0503020204020204" pitchFamily="34" charset="-122"/>
              </a:rPr>
              <a:t>红队可以进行深入的后渗透，社会工程学等等贴近真实攻击的手法，</a:t>
            </a:r>
          </a:p>
          <a:p>
            <a:pPr marL="0" indent="0" algn="ctr">
              <a:buNone/>
            </a:pPr>
            <a:r>
              <a:rPr lang="zh-CN" altLang="en-US" sz="2000" dirty="0">
                <a:solidFill>
                  <a:schemeClr val="bg1"/>
                </a:solidFill>
                <a:latin typeface="微软雅黑" panose="020B0503020204020204" pitchFamily="34" charset="-122"/>
                <a:ea typeface="微软雅黑" panose="020B0503020204020204" pitchFamily="34" charset="-122"/>
              </a:rPr>
              <a:t>国内的渗透测试还是以发现漏洞为主，一般情况下不可以进行后渗透等等。</a:t>
            </a:r>
            <a:endParaRPr lang="en-US" altLang="zh-CN" sz="2000" dirty="0">
              <a:solidFill>
                <a:schemeClr val="bg1"/>
              </a:solidFill>
              <a:latin typeface="微软雅黑" panose="020B0503020204020204" pitchFamily="34" charset="-122"/>
              <a:ea typeface="微软雅黑" panose="020B0503020204020204" pitchFamily="34" charset="-122"/>
            </a:endParaRPr>
          </a:p>
          <a:p>
            <a:pPr marL="0" indent="0" algn="ctr">
              <a:buNone/>
            </a:pPr>
            <a:endParaRPr lang="en-US" altLang="zh-CN" sz="2000"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在实施过程上：</a:t>
            </a:r>
            <a:endParaRPr lang="en-US" altLang="zh-CN" sz="2000" b="1"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000" dirty="0">
                <a:solidFill>
                  <a:schemeClr val="bg1"/>
                </a:solidFill>
                <a:latin typeface="微软雅黑" panose="020B0503020204020204" pitchFamily="34" charset="-122"/>
                <a:ea typeface="微软雅黑" panose="020B0503020204020204" pitchFamily="34" charset="-122"/>
              </a:rPr>
              <a:t>红队注重测试的隐蔽性，尽可能的绕过现有的防御系统，拿到目标权限。</a:t>
            </a:r>
            <a:endParaRPr lang="en-US" altLang="zh-CN" sz="2000"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000" dirty="0">
                <a:solidFill>
                  <a:schemeClr val="bg1"/>
                </a:solidFill>
                <a:latin typeface="微软雅黑" panose="020B0503020204020204" pitchFamily="34" charset="-122"/>
                <a:ea typeface="微软雅黑" panose="020B0503020204020204" pitchFamily="34" charset="-122"/>
              </a:rPr>
              <a:t>渗透测试一般会提前告知防御团队且设置白名单无需隐藏测试行为，有限的时间内尽可能地发现更多漏洞；</a:t>
            </a:r>
          </a:p>
          <a:p>
            <a:pPr>
              <a:lnSpc>
                <a:spcPct val="150000"/>
              </a:lnSpc>
            </a:pPr>
            <a:endParaRPr lang="en-US" sz="1400" b="1" dirty="0">
              <a:solidFill>
                <a:schemeClr val="bg1"/>
              </a:solidFill>
              <a:latin typeface="宋体" panose="02010600030101010101" pitchFamily="2" charset="-122"/>
              <a:ea typeface="宋体" panose="02010600030101010101" pitchFamily="2" charset="-122"/>
            </a:endParaRP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45140166"/>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16148" y="-172732"/>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zh-CN" altLang="en-US" sz="4400" b="1" dirty="0">
                <a:solidFill>
                  <a:schemeClr val="bg1"/>
                </a:solidFill>
                <a:latin typeface="微软雅黑" panose="020B0503020204020204" pitchFamily="34" charset="-122"/>
                <a:ea typeface="微软雅黑" panose="020B0503020204020204" pitchFamily="34" charset="-122"/>
              </a:rPr>
              <a:t>什么是</a:t>
            </a:r>
            <a:r>
              <a:rPr lang="en-US" altLang="zh-CN" sz="4400" b="1" dirty="0">
                <a:solidFill>
                  <a:schemeClr val="bg1"/>
                </a:solidFill>
                <a:latin typeface="微软雅黑" panose="020B0503020204020204" pitchFamily="34" charset="-122"/>
                <a:ea typeface="微软雅黑" panose="020B0503020204020204" pitchFamily="34" charset="-122"/>
              </a:rPr>
              <a:t>C2</a:t>
            </a:r>
            <a:r>
              <a:rPr lang="zh-CN" altLang="en-US" sz="4400" b="1" dirty="0">
                <a:solidFill>
                  <a:schemeClr val="bg1"/>
                </a:solidFill>
                <a:latin typeface="微软雅黑" panose="020B0503020204020204" pitchFamily="34" charset="-122"/>
                <a:ea typeface="微软雅黑" panose="020B0503020204020204" pitchFamily="34" charset="-122"/>
              </a:rPr>
              <a:t>？</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
        <p:nvSpPr>
          <p:cNvPr id="12" name="TextBox 29">
            <a:extLst>
              <a:ext uri="{FF2B5EF4-FFF2-40B4-BE49-F238E27FC236}">
                <a16:creationId xmlns:a16="http://schemas.microsoft.com/office/drawing/2014/main" id="{EFA5A833-2525-454D-AEE6-DE86B57E17CE}"/>
              </a:ext>
            </a:extLst>
          </p:cNvPr>
          <p:cNvSpPr txBox="1"/>
          <p:nvPr/>
        </p:nvSpPr>
        <p:spPr>
          <a:xfrm>
            <a:off x="1091853" y="1681023"/>
            <a:ext cx="10264324" cy="3028201"/>
          </a:xfrm>
          <a:prstGeom prst="rect">
            <a:avLst/>
          </a:prstGeom>
          <a:noFill/>
        </p:spPr>
        <p:txBody>
          <a:bodyPr wrap="square" rtlCol="0">
            <a:spAutoFit/>
          </a:bodyPr>
          <a:lstStyle/>
          <a:p>
            <a:pPr marL="0" indent="0" algn="ctr">
              <a:buNone/>
            </a:pPr>
            <a:endParaRPr lang="en-US" altLang="zh-CN" sz="2400" b="1" dirty="0">
              <a:solidFill>
                <a:schemeClr val="bg1"/>
              </a:solidFill>
            </a:endParaRPr>
          </a:p>
          <a:p>
            <a:pPr marL="0" indent="0" algn="ctr">
              <a:buNone/>
            </a:pPr>
            <a:r>
              <a:rPr lang="en-US" altLang="zh-CN" sz="2400" b="1" i="0" dirty="0">
                <a:solidFill>
                  <a:schemeClr val="bg1"/>
                </a:solidFill>
                <a:effectLst/>
                <a:latin typeface="微软雅黑" panose="020B0503020204020204" pitchFamily="34" charset="-122"/>
                <a:ea typeface="微软雅黑" panose="020B0503020204020204" pitchFamily="34" charset="-122"/>
              </a:rPr>
              <a:t>C&amp;C</a:t>
            </a:r>
            <a:r>
              <a:rPr lang="zh-CN" altLang="en-US" sz="2400" b="1" i="0" dirty="0">
                <a:solidFill>
                  <a:schemeClr val="bg1"/>
                </a:solidFill>
                <a:effectLst/>
                <a:latin typeface="微软雅黑" panose="020B0503020204020204" pitchFamily="34" charset="-122"/>
                <a:ea typeface="微软雅黑" panose="020B0503020204020204" pitchFamily="34" charset="-122"/>
              </a:rPr>
              <a:t>服务器的全称是</a:t>
            </a:r>
            <a:r>
              <a:rPr lang="en-US" altLang="zh-CN" sz="2400" b="1" i="0" dirty="0">
                <a:solidFill>
                  <a:schemeClr val="bg1"/>
                </a:solidFill>
                <a:effectLst/>
                <a:latin typeface="微软雅黑" panose="020B0503020204020204" pitchFamily="34" charset="-122"/>
                <a:ea typeface="微软雅黑" panose="020B0503020204020204" pitchFamily="34" charset="-122"/>
              </a:rPr>
              <a:t>Command and Control Server</a:t>
            </a:r>
            <a:r>
              <a:rPr lang="zh-CN" altLang="en-US" sz="2400" b="1" i="0" dirty="0">
                <a:solidFill>
                  <a:schemeClr val="bg1"/>
                </a:solidFill>
                <a:effectLst/>
                <a:latin typeface="微软雅黑" panose="020B0503020204020204" pitchFamily="34" charset="-122"/>
                <a:ea typeface="微软雅黑" panose="020B0503020204020204" pitchFamily="34" charset="-122"/>
              </a:rPr>
              <a:t>，</a:t>
            </a:r>
            <a:endParaRPr lang="en-US" altLang="zh-CN" sz="2400" b="1" i="0" dirty="0">
              <a:solidFill>
                <a:schemeClr val="bg1"/>
              </a:solidFill>
              <a:effectLst/>
              <a:latin typeface="微软雅黑" panose="020B0503020204020204" pitchFamily="34" charset="-122"/>
              <a:ea typeface="微软雅黑" panose="020B0503020204020204" pitchFamily="34" charset="-122"/>
            </a:endParaRPr>
          </a:p>
          <a:p>
            <a:pPr marL="0" indent="0" algn="ctr">
              <a:buNone/>
            </a:pPr>
            <a:endParaRPr lang="en-US" altLang="zh-CN" sz="2400" b="1"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400" b="1" i="0" dirty="0">
                <a:solidFill>
                  <a:schemeClr val="bg1"/>
                </a:solidFill>
                <a:effectLst/>
                <a:latin typeface="微软雅黑" panose="020B0503020204020204" pitchFamily="34" charset="-122"/>
                <a:ea typeface="微软雅黑" panose="020B0503020204020204" pitchFamily="34" charset="-122"/>
              </a:rPr>
              <a:t>即“命令及控制服务器”</a:t>
            </a:r>
            <a:endParaRPr lang="en-US" altLang="zh-CN" sz="2400" b="1" i="0" dirty="0">
              <a:solidFill>
                <a:schemeClr val="bg1"/>
              </a:solidFill>
              <a:effectLst/>
              <a:latin typeface="微软雅黑" panose="020B0503020204020204" pitchFamily="34" charset="-122"/>
              <a:ea typeface="微软雅黑" panose="020B0503020204020204" pitchFamily="34" charset="-122"/>
            </a:endParaRPr>
          </a:p>
          <a:p>
            <a:pPr marL="0" indent="0" algn="ctr">
              <a:buNone/>
            </a:pPr>
            <a:endParaRPr lang="en-US" altLang="zh-CN" sz="2400" b="1" dirty="0">
              <a:solidFill>
                <a:schemeClr val="bg1"/>
              </a:solidFill>
              <a:latin typeface="微软雅黑" panose="020B0503020204020204" pitchFamily="34" charset="-122"/>
              <a:ea typeface="微软雅黑" panose="020B0503020204020204" pitchFamily="34" charset="-122"/>
            </a:endParaRPr>
          </a:p>
          <a:p>
            <a:pPr marL="0" indent="0" algn="ctr">
              <a:buNone/>
            </a:pPr>
            <a:endParaRPr lang="en-US" altLang="zh-CN" sz="2400" b="1"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400" b="1" dirty="0">
                <a:solidFill>
                  <a:schemeClr val="bg1"/>
                </a:solidFill>
                <a:latin typeface="微软雅黑" panose="020B0503020204020204" pitchFamily="34" charset="-122"/>
                <a:ea typeface="微软雅黑" panose="020B0503020204020204" pitchFamily="34" charset="-122"/>
              </a:rPr>
              <a:t>在红队行动中常用的</a:t>
            </a:r>
            <a:r>
              <a:rPr lang="en-US" altLang="zh-CN" sz="2400" b="1" dirty="0">
                <a:solidFill>
                  <a:schemeClr val="bg1"/>
                </a:solidFill>
                <a:latin typeface="微软雅黑" panose="020B0503020204020204" pitchFamily="34" charset="-122"/>
                <a:ea typeface="微软雅黑" panose="020B0503020204020204" pitchFamily="34" charset="-122"/>
              </a:rPr>
              <a:t>C2</a:t>
            </a:r>
            <a:r>
              <a:rPr lang="zh-CN" altLang="en-US" sz="2400" b="1" dirty="0">
                <a:solidFill>
                  <a:schemeClr val="bg1"/>
                </a:solidFill>
                <a:latin typeface="微软雅黑" panose="020B0503020204020204" pitchFamily="34" charset="-122"/>
                <a:ea typeface="微软雅黑" panose="020B0503020204020204" pitchFamily="34" charset="-122"/>
              </a:rPr>
              <a:t>服务有</a:t>
            </a:r>
            <a:r>
              <a:rPr lang="en-US" altLang="zh-CN" sz="2400" b="1" dirty="0">
                <a:solidFill>
                  <a:schemeClr val="bg1"/>
                </a:solidFill>
                <a:latin typeface="微软雅黑" panose="020B0503020204020204" pitchFamily="34" charset="-122"/>
                <a:ea typeface="微软雅黑" panose="020B0503020204020204" pitchFamily="34" charset="-122"/>
              </a:rPr>
              <a:t>CS</a:t>
            </a:r>
            <a:r>
              <a:rPr lang="zh-CN" altLang="en-US" sz="2400" b="1" dirty="0">
                <a:solidFill>
                  <a:schemeClr val="bg1"/>
                </a:solidFill>
                <a:latin typeface="微软雅黑" panose="020B0503020204020204" pitchFamily="34" charset="-122"/>
                <a:ea typeface="微软雅黑" panose="020B0503020204020204" pitchFamily="34" charset="-122"/>
              </a:rPr>
              <a:t>等等</a:t>
            </a:r>
            <a:endParaRPr lang="en-US" altLang="zh-CN" sz="3600" b="1" dirty="0">
              <a:solidFill>
                <a:schemeClr val="bg1"/>
              </a:solidFill>
            </a:endParaRPr>
          </a:p>
          <a:p>
            <a:pPr>
              <a:lnSpc>
                <a:spcPct val="150000"/>
              </a:lnSpc>
            </a:pPr>
            <a:endParaRPr lang="en-US" sz="1600" b="1" dirty="0">
              <a:solidFill>
                <a:schemeClr val="bg1"/>
              </a:solidFill>
              <a:latin typeface="宋体" panose="02010600030101010101" pitchFamily="2" charset="-122"/>
              <a:ea typeface="宋体" panose="02010600030101010101" pitchFamily="2" charset="-122"/>
            </a:endParaRP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01028357"/>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16148" y="-172732"/>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9228703" cy="1446550"/>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为什么需要红队基础设施？</a:t>
            </a:r>
            <a:endParaRPr lang="en-US" altLang="zh-CN" sz="4400" b="1" dirty="0">
              <a:solidFill>
                <a:schemeClr val="bg1"/>
              </a:solidFill>
              <a:latin typeface="微软雅黑" panose="020B0503020204020204" pitchFamily="34" charset="-122"/>
              <a:ea typeface="微软雅黑" panose="020B0503020204020204" pitchFamily="34" charset="-122"/>
            </a:endParaRPr>
          </a:p>
          <a:p>
            <a:pPr marL="0" indent="0">
              <a:buNone/>
            </a:pPr>
            <a:endParaRPr lang="en-US" altLang="zh-CN" sz="4400" b="1" dirty="0">
              <a:solidFill>
                <a:schemeClr val="bg1"/>
              </a:solidFill>
              <a:latin typeface="微软雅黑" panose="020B0503020204020204" pitchFamily="34" charset="-122"/>
              <a:ea typeface="微软雅黑" panose="020B0503020204020204" pitchFamily="34" charset="-122"/>
            </a:endParaRPr>
          </a:p>
        </p:txBody>
      </p:sp>
      <p:sp>
        <p:nvSpPr>
          <p:cNvPr id="12" name="TextBox 29">
            <a:extLst>
              <a:ext uri="{FF2B5EF4-FFF2-40B4-BE49-F238E27FC236}">
                <a16:creationId xmlns:a16="http://schemas.microsoft.com/office/drawing/2014/main" id="{EFA5A833-2525-454D-AEE6-DE86B57E17CE}"/>
              </a:ext>
            </a:extLst>
          </p:cNvPr>
          <p:cNvSpPr txBox="1"/>
          <p:nvPr/>
        </p:nvSpPr>
        <p:spPr>
          <a:xfrm>
            <a:off x="1091853" y="1681023"/>
            <a:ext cx="10264324" cy="4466607"/>
          </a:xfrm>
          <a:prstGeom prst="rect">
            <a:avLst/>
          </a:prstGeom>
          <a:noFill/>
        </p:spPr>
        <p:txBody>
          <a:bodyPr wrap="square" rtlCol="0">
            <a:spAutoFit/>
          </a:bodyPr>
          <a:lstStyle/>
          <a:p>
            <a:pPr marL="0" indent="0" algn="ctr">
              <a:buNone/>
            </a:pPr>
            <a:endParaRPr lang="en-US" altLang="zh-CN" sz="2400" b="1" dirty="0">
              <a:solidFill>
                <a:schemeClr val="bg1"/>
              </a:solidFill>
            </a:endParaRPr>
          </a:p>
          <a:p>
            <a:pPr marL="0" indent="0" algn="ctr">
              <a:buNone/>
            </a:pPr>
            <a:r>
              <a:rPr lang="zh-CN" altLang="en-US" sz="2400" dirty="0">
                <a:solidFill>
                  <a:schemeClr val="bg1"/>
                </a:solidFill>
                <a:latin typeface="微软雅黑" panose="020B0503020204020204" pitchFamily="34" charset="-122"/>
                <a:ea typeface="微软雅黑" panose="020B0503020204020204" pitchFamily="34" charset="-122"/>
              </a:rPr>
              <a:t>想象一下，我们正在进行红队行动。</a:t>
            </a:r>
            <a:endParaRPr lang="en-US" altLang="zh-CN" sz="2400"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400" dirty="0">
                <a:solidFill>
                  <a:schemeClr val="bg1"/>
                </a:solidFill>
                <a:latin typeface="微软雅黑" panose="020B0503020204020204" pitchFamily="34" charset="-122"/>
                <a:ea typeface="微软雅黑" panose="020B0503020204020204" pitchFamily="34" charset="-122"/>
              </a:rPr>
              <a:t>竭尽全力甚至卖了身钓鱼了个运营姐姐或者绕过了迷人热情的</a:t>
            </a:r>
            <a:r>
              <a:rPr lang="en-US" altLang="zh-CN" sz="2400" dirty="0">
                <a:solidFill>
                  <a:schemeClr val="bg1"/>
                </a:solidFill>
                <a:latin typeface="微软雅黑" panose="020B0503020204020204" pitchFamily="34" charset="-122"/>
                <a:ea typeface="微软雅黑" panose="020B0503020204020204" pitchFamily="34" charset="-122"/>
              </a:rPr>
              <a:t>WAF</a:t>
            </a:r>
          </a:p>
          <a:p>
            <a:pPr marL="0" indent="0" algn="ctr">
              <a:buNone/>
            </a:pPr>
            <a:r>
              <a:rPr lang="zh-CN" altLang="en-US" sz="2400" dirty="0">
                <a:solidFill>
                  <a:schemeClr val="bg1"/>
                </a:solidFill>
                <a:latin typeface="微软雅黑" panose="020B0503020204020204" pitchFamily="34" charset="-122"/>
                <a:ea typeface="微软雅黑" panose="020B0503020204020204" pitchFamily="34" charset="-122"/>
              </a:rPr>
              <a:t>最终获得了一个激动人心内网通向的</a:t>
            </a:r>
            <a:r>
              <a:rPr lang="en-US" altLang="zh-CN" sz="2400" dirty="0">
                <a:solidFill>
                  <a:schemeClr val="bg1"/>
                </a:solidFill>
                <a:latin typeface="微软雅黑" panose="020B0503020204020204" pitchFamily="34" charset="-122"/>
                <a:ea typeface="微软雅黑" panose="020B0503020204020204" pitchFamily="34" charset="-122"/>
              </a:rPr>
              <a:t>shell</a:t>
            </a:r>
            <a:r>
              <a:rPr lang="zh-CN" altLang="en-US" sz="2400" dirty="0">
                <a:solidFill>
                  <a:schemeClr val="bg1"/>
                </a:solidFill>
                <a:latin typeface="微软雅黑" panose="020B0503020204020204" pitchFamily="34" charset="-122"/>
                <a:ea typeface="微软雅黑" panose="020B0503020204020204" pitchFamily="34" charset="-122"/>
              </a:rPr>
              <a:t>。</a:t>
            </a:r>
            <a:endParaRPr lang="en-US" altLang="zh-CN" sz="2400"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400" dirty="0">
                <a:solidFill>
                  <a:schemeClr val="bg1"/>
                </a:solidFill>
                <a:latin typeface="微软雅黑" panose="020B0503020204020204" pitchFamily="34" charset="-122"/>
                <a:ea typeface="微软雅黑" panose="020B0503020204020204" pitchFamily="34" charset="-122"/>
              </a:rPr>
              <a:t>我们高兴得像个孩子。</a:t>
            </a:r>
            <a:endParaRPr lang="en-US" altLang="zh-CN" sz="2400"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400" dirty="0">
                <a:solidFill>
                  <a:schemeClr val="bg1"/>
                </a:solidFill>
                <a:latin typeface="微软雅黑" panose="020B0503020204020204" pitchFamily="34" charset="-122"/>
                <a:ea typeface="微软雅黑" panose="020B0503020204020204" pitchFamily="34" charset="-122"/>
              </a:rPr>
              <a:t>去抽支华子，准备一套乱入</a:t>
            </a:r>
          </a:p>
          <a:p>
            <a:pPr marL="0" indent="0" algn="ctr">
              <a:buNone/>
            </a:pPr>
            <a:r>
              <a:rPr lang="zh-CN" altLang="en-US" sz="2400" dirty="0">
                <a:solidFill>
                  <a:schemeClr val="bg1"/>
                </a:solidFill>
                <a:latin typeface="微软雅黑" panose="020B0503020204020204" pitchFamily="34" charset="-122"/>
                <a:ea typeface="微软雅黑" panose="020B0503020204020204" pitchFamily="34" charset="-122"/>
              </a:rPr>
              <a:t>但是。。。。。卧槽，</a:t>
            </a:r>
            <a:r>
              <a:rPr lang="en-US" altLang="zh-CN" sz="2400" dirty="0">
                <a:solidFill>
                  <a:schemeClr val="bg1"/>
                </a:solidFill>
                <a:latin typeface="微软雅黑" panose="020B0503020204020204" pitchFamily="34" charset="-122"/>
                <a:ea typeface="微软雅黑" panose="020B0503020204020204" pitchFamily="34" charset="-122"/>
              </a:rPr>
              <a:t>shell</a:t>
            </a:r>
            <a:r>
              <a:rPr lang="zh-CN" altLang="en-US" sz="2400" dirty="0">
                <a:solidFill>
                  <a:schemeClr val="bg1"/>
                </a:solidFill>
                <a:latin typeface="微软雅黑" panose="020B0503020204020204" pitchFamily="34" charset="-122"/>
                <a:ea typeface="微软雅黑" panose="020B0503020204020204" pitchFamily="34" charset="-122"/>
              </a:rPr>
              <a:t>怎么没了</a:t>
            </a:r>
            <a:endParaRPr lang="en-US" altLang="zh-CN" sz="2400"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400" dirty="0">
                <a:solidFill>
                  <a:schemeClr val="bg1"/>
                </a:solidFill>
                <a:latin typeface="微软雅黑" panose="020B0503020204020204" pitchFamily="34" charset="-122"/>
                <a:ea typeface="微软雅黑" panose="020B0503020204020204" pitchFamily="34" charset="-122"/>
              </a:rPr>
              <a:t>卧槽，</a:t>
            </a:r>
            <a:r>
              <a:rPr lang="en-US" altLang="zh-CN" sz="2400" dirty="0">
                <a:solidFill>
                  <a:schemeClr val="bg1"/>
                </a:solidFill>
                <a:latin typeface="微软雅黑" panose="020B0503020204020204" pitchFamily="34" charset="-122"/>
                <a:ea typeface="微软雅黑" panose="020B0503020204020204" pitchFamily="34" charset="-122"/>
              </a:rPr>
              <a:t>C2</a:t>
            </a:r>
            <a:r>
              <a:rPr lang="zh-CN" altLang="en-US" sz="2400" dirty="0">
                <a:solidFill>
                  <a:schemeClr val="bg1"/>
                </a:solidFill>
                <a:latin typeface="微软雅黑" panose="020B0503020204020204" pitchFamily="34" charset="-122"/>
                <a:ea typeface="微软雅黑" panose="020B0503020204020204" pitchFamily="34" charset="-122"/>
              </a:rPr>
              <a:t>也没了</a:t>
            </a:r>
            <a:endParaRPr lang="en-US" altLang="zh-CN" sz="2400"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400" dirty="0">
                <a:solidFill>
                  <a:schemeClr val="bg1"/>
                </a:solidFill>
                <a:latin typeface="微软雅黑" panose="020B0503020204020204" pitchFamily="34" charset="-122"/>
                <a:ea typeface="微软雅黑" panose="020B0503020204020204" pitchFamily="34" charset="-122"/>
              </a:rPr>
              <a:t>卧槽。。。。</a:t>
            </a:r>
            <a:endParaRPr lang="en-US" altLang="zh-CN" sz="2400" dirty="0">
              <a:solidFill>
                <a:schemeClr val="bg1"/>
              </a:solidFill>
              <a:latin typeface="微软雅黑" panose="020B0503020204020204" pitchFamily="34" charset="-122"/>
              <a:ea typeface="微软雅黑" panose="020B0503020204020204" pitchFamily="34" charset="-122"/>
            </a:endParaRPr>
          </a:p>
          <a:p>
            <a:pPr marL="0" indent="0" algn="ctr">
              <a:buNone/>
            </a:pPr>
            <a:endParaRPr lang="en-US" altLang="zh-CN" sz="2400"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400" dirty="0">
                <a:solidFill>
                  <a:schemeClr val="bg1"/>
                </a:solidFill>
                <a:latin typeface="微软雅黑" panose="020B0503020204020204" pitchFamily="34" charset="-122"/>
                <a:ea typeface="微软雅黑" panose="020B0503020204020204" pitchFamily="34" charset="-122"/>
              </a:rPr>
              <a:t>这就十分快乐</a:t>
            </a:r>
            <a:endParaRPr lang="en-US" altLang="zh-CN" sz="2400" dirty="0">
              <a:solidFill>
                <a:schemeClr val="bg1"/>
              </a:solidFill>
              <a:latin typeface="微软雅黑" panose="020B0503020204020204" pitchFamily="34" charset="-122"/>
              <a:ea typeface="微软雅黑" panose="020B0503020204020204" pitchFamily="34" charset="-122"/>
            </a:endParaRPr>
          </a:p>
          <a:p>
            <a:pPr algn="ctr">
              <a:lnSpc>
                <a:spcPct val="150000"/>
              </a:lnSpc>
            </a:pPr>
            <a:endParaRPr lang="en-US" sz="1600" b="1" dirty="0">
              <a:solidFill>
                <a:schemeClr val="bg1"/>
              </a:solidFill>
              <a:latin typeface="宋体" panose="02010600030101010101" pitchFamily="2" charset="-122"/>
              <a:ea typeface="宋体" panose="02010600030101010101" pitchFamily="2" charset="-122"/>
            </a:endParaRP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228403784"/>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16148" y="-172732"/>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1446550"/>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为什么需要红队基础设施？</a:t>
            </a:r>
            <a:endParaRPr lang="en-US" altLang="zh-CN" sz="4400" b="1" dirty="0">
              <a:solidFill>
                <a:schemeClr val="bg1"/>
              </a:solidFill>
              <a:latin typeface="微软雅黑" panose="020B0503020204020204" pitchFamily="34" charset="-122"/>
              <a:ea typeface="微软雅黑" panose="020B0503020204020204" pitchFamily="34" charset="-122"/>
            </a:endParaRPr>
          </a:p>
          <a:p>
            <a:pPr marL="0" indent="0">
              <a:buNone/>
            </a:pPr>
            <a:endParaRPr lang="en-US" altLang="zh-CN" sz="4400" b="1" dirty="0">
              <a:solidFill>
                <a:schemeClr val="bg1"/>
              </a:solidFill>
              <a:latin typeface="微软雅黑" panose="020B0503020204020204" pitchFamily="34" charset="-122"/>
              <a:ea typeface="微软雅黑" panose="020B0503020204020204" pitchFamily="34" charset="-122"/>
            </a:endParaRPr>
          </a:p>
        </p:txBody>
      </p:sp>
      <p:sp>
        <p:nvSpPr>
          <p:cNvPr id="12" name="TextBox 29">
            <a:extLst>
              <a:ext uri="{FF2B5EF4-FFF2-40B4-BE49-F238E27FC236}">
                <a16:creationId xmlns:a16="http://schemas.microsoft.com/office/drawing/2014/main" id="{EFA5A833-2525-454D-AEE6-DE86B57E17CE}"/>
              </a:ext>
            </a:extLst>
          </p:cNvPr>
          <p:cNvSpPr txBox="1"/>
          <p:nvPr/>
        </p:nvSpPr>
        <p:spPr>
          <a:xfrm>
            <a:off x="1091853" y="1681023"/>
            <a:ext cx="10264324" cy="3785652"/>
          </a:xfrm>
          <a:prstGeom prst="rect">
            <a:avLst/>
          </a:prstGeom>
          <a:noFill/>
        </p:spPr>
        <p:txBody>
          <a:bodyPr wrap="square" rtlCol="0">
            <a:spAutoFit/>
          </a:bodyPr>
          <a:lstStyle/>
          <a:p>
            <a:pPr marL="0" indent="0" algn="ctr">
              <a:buNone/>
            </a:pPr>
            <a:r>
              <a:rPr lang="zh-CN" altLang="en-US" sz="2400" dirty="0">
                <a:solidFill>
                  <a:schemeClr val="bg1"/>
                </a:solidFill>
                <a:latin typeface="微软雅黑" panose="020B0503020204020204" pitchFamily="34" charset="-122"/>
                <a:ea typeface="微软雅黑" panose="020B0503020204020204" pitchFamily="34" charset="-122"/>
              </a:rPr>
              <a:t>但是从蓝队的角度来看，她们注意到流量流向未知域。</a:t>
            </a:r>
            <a:endParaRPr lang="en-US" altLang="zh-CN" sz="2400"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400" dirty="0">
                <a:solidFill>
                  <a:schemeClr val="bg1"/>
                </a:solidFill>
                <a:latin typeface="微软雅黑" panose="020B0503020204020204" pitchFamily="34" charset="-122"/>
                <a:ea typeface="微软雅黑" panose="020B0503020204020204" pitchFamily="34" charset="-122"/>
              </a:rPr>
              <a:t>像小</a:t>
            </a:r>
            <a:r>
              <a:rPr lang="en-US" altLang="zh-CN" sz="2400" dirty="0">
                <a:solidFill>
                  <a:schemeClr val="bg1"/>
                </a:solidFill>
                <a:latin typeface="微软雅黑" panose="020B0503020204020204" pitchFamily="34" charset="-122"/>
                <a:ea typeface="微软雅黑" panose="020B0503020204020204" pitchFamily="34" charset="-122"/>
              </a:rPr>
              <a:t>BB</a:t>
            </a:r>
            <a:r>
              <a:rPr lang="zh-CN" altLang="en-US" sz="2400" dirty="0">
                <a:solidFill>
                  <a:schemeClr val="bg1"/>
                </a:solidFill>
                <a:latin typeface="微软雅黑" panose="020B0503020204020204" pitchFamily="34" charset="-122"/>
                <a:ea typeface="微软雅黑" panose="020B0503020204020204" pitchFamily="34" charset="-122"/>
              </a:rPr>
              <a:t>那样好奇的打开他们的浏览器并访问到该站点。</a:t>
            </a:r>
            <a:r>
              <a:rPr lang="en-US" altLang="zh-CN" sz="2400" dirty="0">
                <a:solidFill>
                  <a:schemeClr val="bg1"/>
                </a:solidFill>
                <a:latin typeface="微软雅黑" panose="020B0503020204020204" pitchFamily="34" charset="-122"/>
                <a:ea typeface="微软雅黑" panose="020B0503020204020204" pitchFamily="34" charset="-122"/>
              </a:rPr>
              <a:t>404</a:t>
            </a:r>
            <a:r>
              <a:rPr lang="zh-CN" altLang="en-US" sz="2400" dirty="0">
                <a:solidFill>
                  <a:schemeClr val="bg1"/>
                </a:solidFill>
                <a:latin typeface="微软雅黑" panose="020B0503020204020204" pitchFamily="34" charset="-122"/>
                <a:ea typeface="微软雅黑" panose="020B0503020204020204" pitchFamily="34" charset="-122"/>
              </a:rPr>
              <a:t>错误。</a:t>
            </a:r>
            <a:endParaRPr lang="en-US" altLang="zh-CN" sz="2400" dirty="0">
              <a:solidFill>
                <a:schemeClr val="bg1"/>
              </a:solidFill>
              <a:latin typeface="微软雅黑" panose="020B0503020204020204" pitchFamily="34" charset="-122"/>
              <a:ea typeface="微软雅黑" panose="020B0503020204020204" pitchFamily="34" charset="-122"/>
            </a:endParaRPr>
          </a:p>
          <a:p>
            <a:pPr marL="0" indent="0" algn="ctr">
              <a:buNone/>
            </a:pPr>
            <a:endParaRPr lang="en-US" altLang="zh-CN" sz="2400"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400" dirty="0">
                <a:solidFill>
                  <a:schemeClr val="bg1"/>
                </a:solidFill>
                <a:latin typeface="微软雅黑" panose="020B0503020204020204" pitchFamily="34" charset="-122"/>
                <a:ea typeface="微软雅黑" panose="020B0503020204020204" pitchFamily="34" charset="-122"/>
              </a:rPr>
              <a:t>怀疑让</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了。</a:t>
            </a:r>
            <a:endParaRPr lang="en-US" altLang="zh-CN" sz="2400"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400" dirty="0">
                <a:solidFill>
                  <a:schemeClr val="bg1"/>
                </a:solidFill>
                <a:latin typeface="微软雅黑" panose="020B0503020204020204" pitchFamily="34" charset="-122"/>
                <a:ea typeface="微软雅黑" panose="020B0503020204020204" pitchFamily="34" charset="-122"/>
              </a:rPr>
              <a:t>五分钟后，我们的</a:t>
            </a:r>
            <a:r>
              <a:rPr lang="en-US" altLang="zh-CN" sz="2400" dirty="0" err="1">
                <a:solidFill>
                  <a:schemeClr val="bg1"/>
                </a:solidFill>
                <a:latin typeface="微软雅黑" panose="020B0503020204020204" pitchFamily="34" charset="-122"/>
                <a:ea typeface="微软雅黑" panose="020B0503020204020204" pitchFamily="34" charset="-122"/>
              </a:rPr>
              <a:t>SHEll</a:t>
            </a:r>
            <a:r>
              <a:rPr lang="zh-CN" altLang="en-US" sz="2400" dirty="0">
                <a:solidFill>
                  <a:schemeClr val="bg1"/>
                </a:solidFill>
                <a:latin typeface="微软雅黑" panose="020B0503020204020204" pitchFamily="34" charset="-122"/>
                <a:ea typeface="微软雅黑" panose="020B0503020204020204" pitchFamily="34" charset="-122"/>
              </a:rPr>
              <a:t>变得无响应。</a:t>
            </a:r>
            <a:endParaRPr lang="en-US" altLang="zh-CN" sz="2400"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400" dirty="0">
                <a:solidFill>
                  <a:schemeClr val="bg1"/>
                </a:solidFill>
                <a:latin typeface="微软雅黑" panose="020B0503020204020204" pitchFamily="34" charset="-122"/>
                <a:ea typeface="微软雅黑" panose="020B0503020204020204" pitchFamily="34" charset="-122"/>
              </a:rPr>
              <a:t>甚至一个</a:t>
            </a:r>
            <a:r>
              <a:rPr lang="en-US" altLang="zh-CN" sz="2400" dirty="0" err="1">
                <a:solidFill>
                  <a:schemeClr val="bg1"/>
                </a:solidFill>
                <a:latin typeface="微软雅黑" panose="020B0503020204020204" pitchFamily="34" charset="-122"/>
                <a:ea typeface="微软雅黑" panose="020B0503020204020204" pitchFamily="34" charset="-122"/>
              </a:rPr>
              <a:t>ip</a:t>
            </a:r>
            <a:r>
              <a:rPr lang="zh-CN" altLang="en-US" sz="2400" dirty="0">
                <a:solidFill>
                  <a:schemeClr val="bg1"/>
                </a:solidFill>
                <a:latin typeface="微软雅黑" panose="020B0503020204020204" pitchFamily="34" charset="-122"/>
                <a:ea typeface="微软雅黑" panose="020B0503020204020204" pitchFamily="34" charset="-122"/>
              </a:rPr>
              <a:t>段都没了</a:t>
            </a:r>
            <a:endParaRPr lang="en-US" altLang="zh-CN" sz="2400" dirty="0">
              <a:solidFill>
                <a:schemeClr val="bg1"/>
              </a:solidFill>
              <a:latin typeface="微软雅黑" panose="020B0503020204020204" pitchFamily="34" charset="-122"/>
              <a:ea typeface="微软雅黑" panose="020B0503020204020204" pitchFamily="34" charset="-122"/>
            </a:endParaRPr>
          </a:p>
          <a:p>
            <a:pPr marL="0" indent="0" algn="ctr">
              <a:buNone/>
            </a:pPr>
            <a:endParaRPr lang="en-US" altLang="zh-CN" sz="2400"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400" dirty="0">
                <a:solidFill>
                  <a:schemeClr val="bg1"/>
                </a:solidFill>
                <a:latin typeface="微软雅黑" panose="020B0503020204020204" pitchFamily="34" charset="-122"/>
                <a:ea typeface="微软雅黑" panose="020B0503020204020204" pitchFamily="34" charset="-122"/>
              </a:rPr>
              <a:t>合理的</a:t>
            </a:r>
            <a:r>
              <a:rPr lang="zh-CN" altLang="en-US" sz="2400" b="1" dirty="0">
                <a:solidFill>
                  <a:schemeClr val="bg1"/>
                </a:solidFill>
                <a:latin typeface="微软雅黑" panose="020B0503020204020204" pitchFamily="34" charset="-122"/>
                <a:ea typeface="微软雅黑" panose="020B0503020204020204" pitchFamily="34" charset="-122"/>
              </a:rPr>
              <a:t>红队基础设施</a:t>
            </a:r>
            <a:r>
              <a:rPr lang="zh-CN" altLang="en-US" sz="2400" dirty="0">
                <a:solidFill>
                  <a:schemeClr val="bg1"/>
                </a:solidFill>
                <a:latin typeface="微软雅黑" panose="020B0503020204020204" pitchFamily="34" charset="-122"/>
                <a:ea typeface="微软雅黑" panose="020B0503020204020204" pitchFamily="34" charset="-122"/>
              </a:rPr>
              <a:t>可以使我们隐藏</a:t>
            </a:r>
            <a:r>
              <a:rPr lang="en-US" altLang="zh-CN" sz="2400" dirty="0">
                <a:solidFill>
                  <a:schemeClr val="bg1"/>
                </a:solidFill>
                <a:latin typeface="微软雅黑" panose="020B0503020204020204" pitchFamily="34" charset="-122"/>
                <a:ea typeface="微软雅黑" panose="020B0503020204020204" pitchFamily="34" charset="-122"/>
              </a:rPr>
              <a:t>C2</a:t>
            </a:r>
            <a:r>
              <a:rPr lang="zh-CN" altLang="en-US" sz="2400" dirty="0">
                <a:solidFill>
                  <a:schemeClr val="bg1"/>
                </a:solidFill>
                <a:latin typeface="微软雅黑" panose="020B0503020204020204" pitchFamily="34" charset="-122"/>
                <a:ea typeface="微软雅黑" panose="020B0503020204020204" pitchFamily="34" charset="-122"/>
              </a:rPr>
              <a:t>和流量</a:t>
            </a:r>
            <a:endParaRPr lang="en-US" altLang="zh-CN" sz="2400"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400" dirty="0">
                <a:solidFill>
                  <a:schemeClr val="bg1"/>
                </a:solidFill>
                <a:latin typeface="微软雅黑" panose="020B0503020204020204" pitchFamily="34" charset="-122"/>
                <a:ea typeface="微软雅黑" panose="020B0503020204020204" pitchFamily="34" charset="-122"/>
              </a:rPr>
              <a:t>也可以使我们快速建立新的</a:t>
            </a:r>
            <a:r>
              <a:rPr lang="en-US" altLang="zh-CN" sz="2400" dirty="0" err="1">
                <a:solidFill>
                  <a:schemeClr val="bg1"/>
                </a:solidFill>
                <a:latin typeface="微软雅黑" panose="020B0503020204020204" pitchFamily="34" charset="-122"/>
                <a:ea typeface="微软雅黑" panose="020B0503020204020204" pitchFamily="34" charset="-122"/>
              </a:rPr>
              <a:t>SHEll</a:t>
            </a:r>
            <a:endParaRPr lang="en-US" altLang="zh-CN" sz="2400"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400" dirty="0">
                <a:solidFill>
                  <a:schemeClr val="bg1"/>
                </a:solidFill>
                <a:latin typeface="微软雅黑" panose="020B0503020204020204" pitchFamily="34" charset="-122"/>
                <a:ea typeface="微软雅黑" panose="020B0503020204020204" pitchFamily="34" charset="-122"/>
              </a:rPr>
              <a:t>也能使我们快速建立起新的体系</a:t>
            </a:r>
            <a:endParaRPr lang="en-US" altLang="zh-CN" sz="2400" dirty="0">
              <a:solidFill>
                <a:schemeClr val="bg1"/>
              </a:solidFill>
              <a:latin typeface="微软雅黑" panose="020B0503020204020204" pitchFamily="34" charset="-122"/>
              <a:ea typeface="微软雅黑" panose="020B0503020204020204" pitchFamily="34" charset="-122"/>
            </a:endParaRP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499941036"/>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16148" y="-172732"/>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zh-CN" altLang="en-US" sz="4400" b="1" dirty="0">
                <a:solidFill>
                  <a:schemeClr val="bg1"/>
                </a:solidFill>
                <a:latin typeface="微软雅黑" panose="020B0503020204020204" pitchFamily="34" charset="-122"/>
                <a:ea typeface="微软雅黑" panose="020B0503020204020204" pitchFamily="34" charset="-122"/>
              </a:rPr>
              <a:t>红队基础架构</a:t>
            </a:r>
          </a:p>
        </p:txBody>
      </p:sp>
      <p:sp>
        <p:nvSpPr>
          <p:cNvPr id="12" name="TextBox 29">
            <a:extLst>
              <a:ext uri="{FF2B5EF4-FFF2-40B4-BE49-F238E27FC236}">
                <a16:creationId xmlns:a16="http://schemas.microsoft.com/office/drawing/2014/main" id="{EFA5A833-2525-454D-AEE6-DE86B57E17CE}"/>
              </a:ext>
            </a:extLst>
          </p:cNvPr>
          <p:cNvSpPr txBox="1"/>
          <p:nvPr/>
        </p:nvSpPr>
        <p:spPr>
          <a:xfrm>
            <a:off x="1091853" y="1681023"/>
            <a:ext cx="10264324" cy="4524315"/>
          </a:xfrm>
          <a:prstGeom prst="rect">
            <a:avLst/>
          </a:prstGeom>
          <a:noFill/>
        </p:spPr>
        <p:txBody>
          <a:bodyPr wrap="square" rtlCol="0">
            <a:spAutoFit/>
          </a:bodyPr>
          <a:lstStyle/>
          <a:p>
            <a:pPr marL="0" indent="0" algn="ctr">
              <a:buNone/>
            </a:pPr>
            <a:r>
              <a:rPr lang="zh-CN" altLang="en-US" sz="2400" dirty="0">
                <a:solidFill>
                  <a:schemeClr val="bg1"/>
                </a:solidFill>
                <a:latin typeface="微软雅黑" panose="020B0503020204020204" pitchFamily="34" charset="-122"/>
                <a:ea typeface="微软雅黑" panose="020B0503020204020204" pitchFamily="34" charset="-122"/>
              </a:rPr>
              <a:t>工欲善其事，必先利其器。一次成功的红队行动是离不开强有力的基础架构的支持的。</a:t>
            </a:r>
            <a:endParaRPr lang="en-US" altLang="zh-CN" sz="2400" dirty="0">
              <a:solidFill>
                <a:schemeClr val="bg1"/>
              </a:solidFill>
              <a:latin typeface="微软雅黑" panose="020B0503020204020204" pitchFamily="34" charset="-122"/>
              <a:ea typeface="微软雅黑" panose="020B0503020204020204" pitchFamily="34" charset="-122"/>
            </a:endParaRPr>
          </a:p>
          <a:p>
            <a:pPr marL="0" indent="0" algn="ctr">
              <a:buNone/>
            </a:pPr>
            <a:endParaRPr lang="en-US" altLang="zh-CN" sz="2400" b="1"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400" b="1" dirty="0">
                <a:solidFill>
                  <a:schemeClr val="bg1"/>
                </a:solidFill>
                <a:latin typeface="微软雅黑" panose="020B0503020204020204" pitchFamily="34" charset="-122"/>
                <a:ea typeface="微软雅黑" panose="020B0503020204020204" pitchFamily="34" charset="-122"/>
              </a:rPr>
              <a:t>红队基础架构要注意：</a:t>
            </a:r>
            <a:endParaRPr lang="en-US" altLang="zh-CN" sz="2400" b="1"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400" dirty="0">
                <a:solidFill>
                  <a:schemeClr val="bg1"/>
                </a:solidFill>
                <a:latin typeface="微软雅黑" panose="020B0503020204020204" pitchFamily="34" charset="-122"/>
                <a:ea typeface="微软雅黑" panose="020B0503020204020204" pitchFamily="34" charset="-122"/>
              </a:rPr>
              <a:t>稳定性</a:t>
            </a:r>
            <a:endParaRPr lang="en-US" altLang="zh-CN" sz="2400"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400" dirty="0">
                <a:solidFill>
                  <a:schemeClr val="bg1"/>
                </a:solidFill>
                <a:latin typeface="微软雅黑" panose="020B0503020204020204" pitchFamily="34" charset="-122"/>
                <a:ea typeface="微软雅黑" panose="020B0503020204020204" pitchFamily="34" charset="-122"/>
              </a:rPr>
              <a:t>总体系统稳定性能以及可靠的通信通道和访问通道。</a:t>
            </a:r>
          </a:p>
          <a:p>
            <a:pPr marL="0" indent="0" algn="ctr">
              <a:buNone/>
            </a:pPr>
            <a:endParaRPr lang="en-US" altLang="zh-CN" sz="2400"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400" dirty="0">
                <a:solidFill>
                  <a:schemeClr val="bg1"/>
                </a:solidFill>
                <a:latin typeface="微软雅黑" panose="020B0503020204020204" pitchFamily="34" charset="-122"/>
                <a:ea typeface="微软雅黑" panose="020B0503020204020204" pitchFamily="34" charset="-122"/>
              </a:rPr>
              <a:t>安全性</a:t>
            </a:r>
            <a:endParaRPr lang="en-US" altLang="zh-CN" sz="2400"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400" dirty="0">
                <a:solidFill>
                  <a:schemeClr val="bg1"/>
                </a:solidFill>
                <a:latin typeface="微软雅黑" panose="020B0503020204020204" pitchFamily="34" charset="-122"/>
                <a:ea typeface="微软雅黑" panose="020B0503020204020204" pitchFamily="34" charset="-122"/>
              </a:rPr>
              <a:t>尽量隐藏</a:t>
            </a:r>
            <a:r>
              <a:rPr lang="en-US" altLang="zh-CN" sz="2400" dirty="0">
                <a:solidFill>
                  <a:schemeClr val="bg1"/>
                </a:solidFill>
                <a:latin typeface="微软雅黑" panose="020B0503020204020204" pitchFamily="34" charset="-122"/>
                <a:ea typeface="微软雅黑" panose="020B0503020204020204" pitchFamily="34" charset="-122"/>
              </a:rPr>
              <a:t>C2,</a:t>
            </a:r>
            <a:r>
              <a:rPr lang="zh-CN" altLang="en-US" sz="2400" dirty="0">
                <a:solidFill>
                  <a:schemeClr val="bg1"/>
                </a:solidFill>
                <a:latin typeface="微软雅黑" panose="020B0503020204020204" pitchFamily="34" charset="-122"/>
                <a:ea typeface="微软雅黑" panose="020B0503020204020204" pitchFamily="34" charset="-122"/>
              </a:rPr>
              <a:t>流量等等以防止蓝队的朔源，反制等等。</a:t>
            </a:r>
          </a:p>
          <a:p>
            <a:pPr marL="0" indent="0" algn="ctr">
              <a:buNone/>
            </a:pPr>
            <a:endParaRPr lang="en-US" altLang="zh-CN" sz="2400"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400" dirty="0">
                <a:solidFill>
                  <a:schemeClr val="bg1"/>
                </a:solidFill>
                <a:latin typeface="微软雅黑" panose="020B0503020204020204" pitchFamily="34" charset="-122"/>
                <a:ea typeface="微软雅黑" panose="020B0503020204020204" pitchFamily="34" charset="-122"/>
              </a:rPr>
              <a:t>扩展性</a:t>
            </a:r>
            <a:endParaRPr lang="en-US" altLang="zh-CN" sz="2400"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400" dirty="0">
                <a:solidFill>
                  <a:schemeClr val="bg1"/>
                </a:solidFill>
                <a:latin typeface="微软雅黑" panose="020B0503020204020204" pitchFamily="34" charset="-122"/>
                <a:ea typeface="微软雅黑" panose="020B0503020204020204" pitchFamily="34" charset="-122"/>
              </a:rPr>
              <a:t>根据团队和行动要求添加</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删除</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修改功能。</a:t>
            </a: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422984542"/>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4CE4C7C-4117-8446-B85D-0AF8A512A12A}"/>
              </a:ext>
            </a:extLst>
          </p:cNvPr>
          <p:cNvSpPr/>
          <p:nvPr/>
        </p:nvSpPr>
        <p:spPr>
          <a:xfrm>
            <a:off x="-16148" y="-173558"/>
            <a:ext cx="12224296" cy="7058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FB48518B-A1DB-0B43-BE1B-C65433FCA8A3}"/>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16148" y="-172732"/>
            <a:ext cx="12200483" cy="7056367"/>
          </a:xfrm>
          <a:prstGeom prst="rect">
            <a:avLst/>
          </a:prstGeom>
        </p:spPr>
      </p:pic>
      <p:pic>
        <p:nvPicPr>
          <p:cNvPr id="9" name="图片 8">
            <a:extLst>
              <a:ext uri="{FF2B5EF4-FFF2-40B4-BE49-F238E27FC236}">
                <a16:creationId xmlns:a16="http://schemas.microsoft.com/office/drawing/2014/main" id="{367F4D4F-3E38-6442-9D4D-42FF6898B12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43758" y="5452547"/>
            <a:ext cx="1846607" cy="1430263"/>
          </a:xfrm>
          <a:prstGeom prst="rect">
            <a:avLst/>
          </a:prstGeom>
        </p:spPr>
      </p:pic>
      <p:sp>
        <p:nvSpPr>
          <p:cNvPr id="10" name="TextBox 2">
            <a:extLst>
              <a:ext uri="{FF2B5EF4-FFF2-40B4-BE49-F238E27FC236}">
                <a16:creationId xmlns:a16="http://schemas.microsoft.com/office/drawing/2014/main" id="{BCCD70EE-EA55-4FE7-8AB4-48C7E3E32DE4}"/>
              </a:ext>
            </a:extLst>
          </p:cNvPr>
          <p:cNvSpPr txBox="1"/>
          <p:nvPr/>
        </p:nvSpPr>
        <p:spPr>
          <a:xfrm>
            <a:off x="317969" y="177501"/>
            <a:ext cx="6956129" cy="769441"/>
          </a:xfrm>
          <a:prstGeom prst="rect">
            <a:avLst/>
          </a:prstGeom>
          <a:noFill/>
        </p:spPr>
        <p:txBody>
          <a:bodyPr wrap="square" rtlCol="0">
            <a:spAutoFit/>
          </a:bodyPr>
          <a:lstStyle/>
          <a:p>
            <a:pPr marL="0" indent="0">
              <a:buNone/>
            </a:pPr>
            <a:r>
              <a:rPr lang="en-US" altLang="zh-CN" sz="4400" b="1" dirty="0" err="1">
                <a:solidFill>
                  <a:schemeClr val="bg1"/>
                </a:solidFill>
                <a:latin typeface="微软雅黑" panose="020B0503020204020204" pitchFamily="34" charset="-122"/>
                <a:ea typeface="微软雅黑" panose="020B0503020204020204" pitchFamily="34" charset="-122"/>
              </a:rPr>
              <a:t>RedTeam</a:t>
            </a:r>
            <a:r>
              <a:rPr lang="zh-CN" altLang="en-US" sz="4400" b="1" dirty="0">
                <a:solidFill>
                  <a:schemeClr val="bg1"/>
                </a:solidFill>
                <a:latin typeface="微软雅黑" panose="020B0503020204020204" pitchFamily="34" charset="-122"/>
                <a:ea typeface="微软雅黑" panose="020B0503020204020204" pitchFamily="34" charset="-122"/>
              </a:rPr>
              <a:t>基础架构</a:t>
            </a:r>
          </a:p>
        </p:txBody>
      </p:sp>
      <p:sp>
        <p:nvSpPr>
          <p:cNvPr id="12" name="TextBox 29">
            <a:extLst>
              <a:ext uri="{FF2B5EF4-FFF2-40B4-BE49-F238E27FC236}">
                <a16:creationId xmlns:a16="http://schemas.microsoft.com/office/drawing/2014/main" id="{EFA5A833-2525-454D-AEE6-DE86B57E17CE}"/>
              </a:ext>
            </a:extLst>
          </p:cNvPr>
          <p:cNvSpPr txBox="1"/>
          <p:nvPr/>
        </p:nvSpPr>
        <p:spPr>
          <a:xfrm>
            <a:off x="1091853" y="1681023"/>
            <a:ext cx="10264324" cy="4154984"/>
          </a:xfrm>
          <a:prstGeom prst="rect">
            <a:avLst/>
          </a:prstGeom>
          <a:noFill/>
        </p:spPr>
        <p:txBody>
          <a:bodyPr wrap="square" rtlCol="0">
            <a:spAutoFit/>
          </a:bodyPr>
          <a:lstStyle/>
          <a:p>
            <a:pPr marL="0" indent="0" algn="ctr">
              <a:buNone/>
            </a:pPr>
            <a:r>
              <a:rPr lang="zh-CN" altLang="en-US" sz="2400" b="1" dirty="0">
                <a:solidFill>
                  <a:schemeClr val="bg1"/>
                </a:solidFill>
                <a:latin typeface="微软雅黑" panose="020B0503020204020204" pitchFamily="34" charset="-122"/>
                <a:ea typeface="微软雅黑" panose="020B0503020204020204" pitchFamily="34" charset="-122"/>
              </a:rPr>
              <a:t>红队基础架构要实现的功能：</a:t>
            </a:r>
            <a:endParaRPr lang="en-US" altLang="zh-CN" sz="2400" b="1" dirty="0">
              <a:solidFill>
                <a:schemeClr val="bg1"/>
              </a:solidFill>
              <a:latin typeface="微软雅黑" panose="020B0503020204020204" pitchFamily="34" charset="-122"/>
              <a:ea typeface="微软雅黑" panose="020B0503020204020204" pitchFamily="34" charset="-122"/>
            </a:endParaRPr>
          </a:p>
          <a:p>
            <a:pPr marL="0" indent="0" algn="ctr">
              <a:buNone/>
            </a:pPr>
            <a:endParaRPr lang="en-US" altLang="zh-CN" sz="2400"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400" b="1" dirty="0">
                <a:solidFill>
                  <a:schemeClr val="bg1"/>
                </a:solidFill>
                <a:latin typeface="微软雅黑" panose="020B0503020204020204" pitchFamily="34" charset="-122"/>
                <a:ea typeface="微软雅黑" panose="020B0503020204020204" pitchFamily="34" charset="-122"/>
              </a:rPr>
              <a:t>隔离</a:t>
            </a:r>
            <a:endParaRPr lang="en-US" altLang="zh-CN" sz="2400" b="1"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400" dirty="0">
                <a:solidFill>
                  <a:schemeClr val="bg1"/>
                </a:solidFill>
                <a:latin typeface="微软雅黑" panose="020B0503020204020204" pitchFamily="34" charset="-122"/>
                <a:ea typeface="微软雅黑" panose="020B0503020204020204" pitchFamily="34" charset="-122"/>
              </a:rPr>
              <a:t>所有</a:t>
            </a:r>
            <a:r>
              <a:rPr lang="en-US" altLang="zh-CN" sz="2400" dirty="0">
                <a:solidFill>
                  <a:schemeClr val="bg1"/>
                </a:solidFill>
                <a:latin typeface="微软雅黑" panose="020B0503020204020204" pitchFamily="34" charset="-122"/>
                <a:ea typeface="微软雅黑" panose="020B0503020204020204" pitchFamily="34" charset="-122"/>
              </a:rPr>
              <a:t>C2</a:t>
            </a:r>
            <a:r>
              <a:rPr lang="zh-CN" altLang="en-US" sz="2400" dirty="0">
                <a:solidFill>
                  <a:schemeClr val="bg1"/>
                </a:solidFill>
                <a:latin typeface="微软雅黑" panose="020B0503020204020204" pitchFamily="34" charset="-122"/>
                <a:ea typeface="微软雅黑" panose="020B0503020204020204" pitchFamily="34" charset="-122"/>
              </a:rPr>
              <a:t>和不同功能的应按功能隔离</a:t>
            </a:r>
            <a:endParaRPr lang="en-US" altLang="zh-CN" sz="2400" dirty="0">
              <a:solidFill>
                <a:schemeClr val="bg1"/>
              </a:solidFill>
              <a:latin typeface="微软雅黑" panose="020B0503020204020204" pitchFamily="34" charset="-122"/>
              <a:ea typeface="微软雅黑" panose="020B0503020204020204" pitchFamily="34" charset="-122"/>
            </a:endParaRPr>
          </a:p>
          <a:p>
            <a:pPr marL="0" indent="0" algn="ctr">
              <a:buNone/>
            </a:pPr>
            <a:endParaRPr lang="en-US" altLang="zh-CN" sz="2400"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400" b="1" dirty="0">
                <a:solidFill>
                  <a:schemeClr val="bg1"/>
                </a:solidFill>
                <a:latin typeface="微软雅黑" panose="020B0503020204020204" pitchFamily="34" charset="-122"/>
                <a:ea typeface="微软雅黑" panose="020B0503020204020204" pitchFamily="34" charset="-122"/>
              </a:rPr>
              <a:t>重定向器</a:t>
            </a:r>
            <a:endParaRPr lang="en-US" altLang="zh-CN" sz="2400" b="1"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400" dirty="0">
                <a:solidFill>
                  <a:schemeClr val="bg1"/>
                </a:solidFill>
                <a:latin typeface="微软雅黑" panose="020B0503020204020204" pitchFamily="34" charset="-122"/>
                <a:ea typeface="微软雅黑" panose="020B0503020204020204" pitchFamily="34" charset="-122"/>
              </a:rPr>
              <a:t>在每个后端服务器前使用某种重定向器。重定向器为我们的后端团队服务器提供了掩护</a:t>
            </a:r>
            <a:endParaRPr lang="en-US" altLang="zh-CN" sz="2400" dirty="0">
              <a:solidFill>
                <a:schemeClr val="bg1"/>
              </a:solidFill>
              <a:latin typeface="微软雅黑" panose="020B0503020204020204" pitchFamily="34" charset="-122"/>
              <a:ea typeface="微软雅黑" panose="020B0503020204020204" pitchFamily="34" charset="-122"/>
            </a:endParaRPr>
          </a:p>
          <a:p>
            <a:pPr marL="0" indent="0" algn="ctr">
              <a:buNone/>
            </a:pPr>
            <a:endParaRPr lang="en-US" altLang="zh-CN" sz="2400" b="1"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400" b="1" dirty="0">
                <a:solidFill>
                  <a:schemeClr val="bg1"/>
                </a:solidFill>
                <a:latin typeface="微软雅黑" panose="020B0503020204020204" pitchFamily="34" charset="-122"/>
                <a:ea typeface="微软雅黑" panose="020B0503020204020204" pitchFamily="34" charset="-122"/>
              </a:rPr>
              <a:t>隐藏</a:t>
            </a:r>
            <a:endParaRPr lang="en-US" altLang="zh-CN" sz="2400" b="1"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2400" dirty="0">
                <a:solidFill>
                  <a:schemeClr val="bg1"/>
                </a:solidFill>
                <a:latin typeface="微软雅黑" panose="020B0503020204020204" pitchFamily="34" charset="-122"/>
                <a:ea typeface="微软雅黑" panose="020B0503020204020204" pitchFamily="34" charset="-122"/>
              </a:rPr>
              <a:t>不要让蓝方发现</a:t>
            </a:r>
            <a:endParaRPr lang="en-US" sz="1600" b="1" dirty="0">
              <a:solidFill>
                <a:schemeClr val="bg1"/>
              </a:solidFill>
              <a:latin typeface="宋体" panose="02010600030101010101" pitchFamily="2" charset="-122"/>
              <a:ea typeface="宋体" panose="02010600030101010101" pitchFamily="2" charset="-122"/>
            </a:endParaRPr>
          </a:p>
        </p:txBody>
      </p:sp>
      <p:sp>
        <p:nvSpPr>
          <p:cNvPr id="13" name="Rectangle 8">
            <a:extLst>
              <a:ext uri="{FF2B5EF4-FFF2-40B4-BE49-F238E27FC236}">
                <a16:creationId xmlns:a16="http://schemas.microsoft.com/office/drawing/2014/main" id="{A8129DFC-A59F-2945-B9BB-F83CE110DA6D}"/>
              </a:ext>
            </a:extLst>
          </p:cNvPr>
          <p:cNvSpPr/>
          <p:nvPr/>
        </p:nvSpPr>
        <p:spPr>
          <a:xfrm>
            <a:off x="1302941" y="1110884"/>
            <a:ext cx="2160000" cy="108000"/>
          </a:xfrm>
          <a:prstGeom prst="rect">
            <a:avLst/>
          </a:prstGeom>
          <a:gradFill flip="none" rotWithShape="1">
            <a:gsLst>
              <a:gs pos="0">
                <a:srgbClr val="7030A0"/>
              </a:gs>
              <a:gs pos="100000">
                <a:schemeClr val="tx2">
                  <a:alpha val="65000"/>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140615243"/>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1087</TotalTime>
  <Words>2309</Words>
  <Application>Microsoft Office PowerPoint</Application>
  <PresentationFormat>宽屏</PresentationFormat>
  <Paragraphs>557</Paragraphs>
  <Slides>39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39</vt:i4>
      </vt:variant>
    </vt:vector>
  </HeadingPairs>
  <TitlesOfParts>
    <vt:vector size="51" baseType="lpstr">
      <vt:lpstr>-apple-system</vt:lpstr>
      <vt:lpstr>charter</vt:lpstr>
      <vt:lpstr>Helvetica Neue</vt:lpstr>
      <vt:lpstr>Lora</vt:lpstr>
      <vt:lpstr>隶书</vt:lpstr>
      <vt:lpstr>宋体</vt:lpstr>
      <vt:lpstr>微软雅黑</vt:lpstr>
      <vt:lpstr>Arial</vt:lpstr>
      <vt:lpstr>Calibri</vt:lpstr>
      <vt:lpstr>Calibri Light</vt:lpstr>
      <vt:lpstr>helvetica</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TMint Developer</dc:creator>
  <cp:lastModifiedBy>李 了</cp:lastModifiedBy>
  <cp:revision>119</cp:revision>
  <dcterms:created xsi:type="dcterms:W3CDTF">2019-03-25T01:34:37Z</dcterms:created>
  <dcterms:modified xsi:type="dcterms:W3CDTF">2020-11-12T09:31:48Z</dcterms:modified>
</cp:coreProperties>
</file>