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ree Seri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ac7eb2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ac7eb2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665d663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665d663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bdda49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bdda49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bdda49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bdda49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2ccbe1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2ccbe1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bdda49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8bdda49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bdda49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bdda49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714900" y="2988575"/>
            <a:ext cx="78576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The </a:t>
            </a:r>
            <a:r>
              <a:rPr lang="en" sz="2600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Coffee Value Chain</a:t>
            </a:r>
            <a:endParaRPr sz="2600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Commodity and FX Volatility in Emerging Markets </a:t>
            </a:r>
            <a:endParaRPr sz="2000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538650" y="3936625"/>
            <a:ext cx="20667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  <a:latin typeface="Bree Serif"/>
                <a:ea typeface="Bree Serif"/>
                <a:cs typeface="Bree Serif"/>
                <a:sym typeface="Bree Serif"/>
              </a:rPr>
              <a:t>Daniel Singer</a:t>
            </a:r>
            <a:endParaRPr sz="1400">
              <a:solidFill>
                <a:srgbClr val="FCE5C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  <a:latin typeface="Bree Serif"/>
                <a:ea typeface="Bree Serif"/>
                <a:cs typeface="Bree Serif"/>
                <a:sym typeface="Bree Serif"/>
              </a:rPr>
              <a:t>Benjamin Cifuentes</a:t>
            </a:r>
            <a:endParaRPr sz="1400">
              <a:solidFill>
                <a:srgbClr val="FCE5C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  <a:latin typeface="Bree Serif"/>
                <a:ea typeface="Bree Serif"/>
                <a:cs typeface="Bree Serif"/>
                <a:sym typeface="Bree Serif"/>
              </a:rPr>
              <a:t>Gregory Terrinoni</a:t>
            </a:r>
            <a:endParaRPr sz="1400">
              <a:solidFill>
                <a:srgbClr val="FCE5C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  <a:latin typeface="Bree Serif"/>
                <a:ea typeface="Bree Serif"/>
                <a:cs typeface="Bree Serif"/>
                <a:sym typeface="Bree Serif"/>
              </a:rPr>
              <a:t>Andrea Asbun</a:t>
            </a:r>
            <a:endParaRPr sz="1400">
              <a:solidFill>
                <a:srgbClr val="FCE5C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33900"/>
            <a:ext cx="9144000" cy="376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Motivation and Summary </a:t>
            </a:r>
            <a:endParaRPr b="1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00075"/>
            <a:ext cx="38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CE5CD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How have FX and commodity price volatility affected coffee production, exports, and revenues, in the five largest Arabica-growing countries over time?</a:t>
            </a:r>
            <a:endParaRPr sz="15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Font typeface="Bree Serif"/>
              <a:buChar char="○"/>
            </a:pPr>
            <a:r>
              <a:rPr lang="en" sz="15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Prior to </a:t>
            </a:r>
            <a:r>
              <a:rPr lang="en" sz="15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consulting</a:t>
            </a:r>
            <a:r>
              <a:rPr lang="en" sz="15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 available data, we hypothesized that higher FX and commodity price volatility were negatively correlated to production, exports, and revenues</a:t>
            </a:r>
            <a:endParaRPr>
              <a:solidFill>
                <a:srgbClr val="FCE5C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12675" cy="30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00075"/>
            <a:ext cx="3353700" cy="3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CE5CD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In order to answer our questions we consulted the following data sources:</a:t>
            </a:r>
            <a:endParaRPr sz="15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ICO (International Coffee Organization)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AutoNum type="romanLcPeriod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Spot price indicator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AutoNum type="romanLcPeriod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Grower prices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UN ComTrade 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AutoNum type="romanLcPeriod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Physical trade data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ICE Coffee Futures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International Monetary Fund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AutoNum type="romanLcPeriod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Foreign exchange rates 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World Bank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Font typeface="Calibri"/>
              <a:buAutoNum type="romanLcPeriod"/>
            </a:pPr>
            <a:r>
              <a:rPr lang="en" sz="13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Interest rates</a:t>
            </a:r>
            <a:endParaRPr sz="13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CE5CD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Questions &amp; </a:t>
            </a: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Data </a:t>
            </a:r>
            <a:endParaRPr b="1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24" y="466675"/>
            <a:ext cx="1223499" cy="12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775" y="3017125"/>
            <a:ext cx="2363375" cy="4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175" y="2009762"/>
            <a:ext cx="2252250" cy="6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1701" y="517525"/>
            <a:ext cx="1098250" cy="10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1000" y="3884124"/>
            <a:ext cx="3526851" cy="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Data Clean Up and Exploration </a:t>
            </a:r>
            <a:endParaRPr b="1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●"/>
            </a:pPr>
            <a:r>
              <a:rPr lang="en" sz="1300">
                <a:solidFill>
                  <a:srgbClr val="FCE5CD"/>
                </a:solidFill>
              </a:rPr>
              <a:t>Transposing</a:t>
            </a:r>
            <a:r>
              <a:rPr lang="en" sz="1300">
                <a:solidFill>
                  <a:srgbClr val="FCE5CD"/>
                </a:solidFill>
              </a:rPr>
              <a:t> columns and rows, locating columns</a:t>
            </a:r>
            <a:endParaRPr sz="1300">
              <a:solidFill>
                <a:srgbClr val="FCE5C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●"/>
            </a:pPr>
            <a:r>
              <a:rPr lang="en" sz="1300">
                <a:solidFill>
                  <a:srgbClr val="FCE5CD"/>
                </a:solidFill>
              </a:rPr>
              <a:t>Specify dtype .astype(), Removing nulls</a:t>
            </a:r>
            <a:endParaRPr sz="1300">
              <a:solidFill>
                <a:srgbClr val="FCE5C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●"/>
            </a:pPr>
            <a:r>
              <a:rPr lang="en" sz="1300">
                <a:solidFill>
                  <a:srgbClr val="FCE5CD"/>
                </a:solidFill>
              </a:rPr>
              <a:t>Date Formatting</a:t>
            </a:r>
            <a:endParaRPr sz="1300">
              <a:solidFill>
                <a:srgbClr val="FCE5CD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○"/>
            </a:pPr>
            <a:r>
              <a:rPr lang="en" sz="1300">
                <a:solidFill>
                  <a:srgbClr val="FCE5CD"/>
                </a:solidFill>
              </a:rPr>
              <a:t>split() </a:t>
            </a:r>
            <a:endParaRPr sz="1300">
              <a:solidFill>
                <a:srgbClr val="FCE5CD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○"/>
            </a:pPr>
            <a:r>
              <a:rPr lang="en" sz="1300">
                <a:solidFill>
                  <a:srgbClr val="FCE5CD"/>
                </a:solidFill>
              </a:rPr>
              <a:t>Looping through date index to fix format</a:t>
            </a:r>
            <a:endParaRPr sz="1300">
              <a:solidFill>
                <a:srgbClr val="FCE5C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●"/>
            </a:pPr>
            <a:r>
              <a:rPr lang="en" sz="1300">
                <a:solidFill>
                  <a:srgbClr val="FCE5CD"/>
                </a:solidFill>
              </a:rPr>
              <a:t>Conditionally s</a:t>
            </a:r>
            <a:r>
              <a:rPr lang="en" sz="1300">
                <a:solidFill>
                  <a:srgbClr val="FCE5CD"/>
                </a:solidFill>
              </a:rPr>
              <a:t>licing data</a:t>
            </a:r>
            <a:endParaRPr sz="1300">
              <a:solidFill>
                <a:srgbClr val="FCE5CD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○"/>
            </a:pPr>
            <a:r>
              <a:rPr lang="en" sz="1300">
                <a:solidFill>
                  <a:srgbClr val="FCE5CD"/>
                </a:solidFill>
              </a:rPr>
              <a:t>Defined functions to calculate derived statistics</a:t>
            </a:r>
            <a:endParaRPr sz="1300">
              <a:solidFill>
                <a:srgbClr val="FCE5C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●"/>
            </a:pPr>
            <a:r>
              <a:rPr lang="en" sz="1300">
                <a:solidFill>
                  <a:srgbClr val="FCE5CD"/>
                </a:solidFill>
              </a:rPr>
              <a:t>Concatenation</a:t>
            </a:r>
            <a:r>
              <a:rPr lang="en" sz="1300">
                <a:solidFill>
                  <a:srgbClr val="FCE5CD"/>
                </a:solidFill>
              </a:rPr>
              <a:t> of data </a:t>
            </a:r>
            <a:endParaRPr sz="1300">
              <a:solidFill>
                <a:srgbClr val="FCE5CD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○"/>
            </a:pPr>
            <a:r>
              <a:rPr lang="en" sz="1300">
                <a:solidFill>
                  <a:srgbClr val="FCE5CD"/>
                </a:solidFill>
              </a:rPr>
              <a:t>To visualize: Need for inclusion of location data with specific indicator information</a:t>
            </a:r>
            <a:endParaRPr sz="1300">
              <a:solidFill>
                <a:srgbClr val="FCE5CD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300"/>
              <a:buChar char="○"/>
            </a:pPr>
            <a:r>
              <a:rPr lang="en" sz="1300">
                <a:solidFill>
                  <a:srgbClr val="FCE5CD"/>
                </a:solidFill>
              </a:rPr>
              <a:t>Created master list(s) and wrote them to CSVs </a:t>
            </a:r>
            <a:endParaRPr sz="1300">
              <a:solidFill>
                <a:srgbClr val="FCE5CD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304875"/>
            <a:ext cx="4176099" cy="2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Data Analysis</a:t>
            </a:r>
            <a:endParaRPr b="1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425" y="1506875"/>
            <a:ext cx="3945450" cy="21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40675"/>
            <a:ext cx="45321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Production and exports over time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Currency vs. Exports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Currency depreciation positively correlated to increased exports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FX Volatility vs. Exports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Cannot infer much from this relationship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Coffee Futures Volatility and Production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Higher </a:t>
            </a: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volatility</a:t>
            </a: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 leads to lower production levels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Colombia as an outlier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Correlation does not necessitate causation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Price elasticity of demand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Recession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Spot vs. Future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Diff between futures’ price and price paid to grower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High correlation between spot prices and future markets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Heat Map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PCA Analysis </a:t>
            </a:r>
            <a:endParaRPr sz="1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Discussion </a:t>
            </a:r>
            <a:endParaRPr b="1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59300" y="988275"/>
            <a:ext cx="4179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Initial Hypothesis</a:t>
            </a:r>
            <a:endParaRPr b="1"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FX rate weakness is positively correlated with exports 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■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Where local currency is weaker against the dollar as a benchmark 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KC (coffee futures) volatility is negatively correlated with production levels 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What the data showed or did not show </a:t>
            </a:r>
            <a:endParaRPr b="1"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Data validated our initial hypotheses, with some exceptions and </a:t>
            </a: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caveats</a:t>
            </a: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Conclusions </a:t>
            </a:r>
            <a:r>
              <a:rPr b="1"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Market price and FX volatility is  generally intimately correlated to commodity production levels and exports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■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However, this relationship can be altered by consumer attitudes and choices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Font typeface="Calibri"/>
              <a:buChar char="■"/>
            </a:pPr>
            <a:r>
              <a:rPr lang="en" sz="12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Different actors/markets/countries react and adapt differently to volatility </a:t>
            </a:r>
            <a:endParaRPr sz="12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025" y="988275"/>
            <a:ext cx="4652376" cy="35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Bree Serif"/>
                <a:ea typeface="Bree Serif"/>
                <a:cs typeface="Bree Serif"/>
                <a:sym typeface="Bree Serif"/>
              </a:rPr>
              <a:t>Postmortem </a:t>
            </a:r>
            <a:endParaRPr b="1">
              <a:solidFill>
                <a:srgbClr val="F6B26B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8349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Char char="●"/>
            </a:pPr>
            <a:r>
              <a:rPr lang="en" sz="1600">
                <a:solidFill>
                  <a:srgbClr val="FCE5CD"/>
                </a:solidFill>
              </a:rPr>
              <a:t>Coding Issues </a:t>
            </a:r>
            <a:endParaRPr sz="1600">
              <a:solidFill>
                <a:srgbClr val="FCE5C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Char char="○"/>
            </a:pPr>
            <a:r>
              <a:rPr lang="en" sz="1200">
                <a:solidFill>
                  <a:srgbClr val="FCE5CD"/>
                </a:solidFill>
              </a:rPr>
              <a:t>Cleanup was our main issue</a:t>
            </a:r>
            <a:endParaRPr sz="1200">
              <a:solidFill>
                <a:srgbClr val="FCE5C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○"/>
            </a:pPr>
            <a:r>
              <a:rPr lang="en" sz="1200">
                <a:solidFill>
                  <a:srgbClr val="FCE5CD"/>
                </a:solidFill>
              </a:rPr>
              <a:t>Problem: data sets from various sources, with varying layouts</a:t>
            </a:r>
            <a:endParaRPr sz="1200">
              <a:solidFill>
                <a:srgbClr val="FCE5C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Char char="●"/>
            </a:pPr>
            <a:r>
              <a:rPr lang="en" sz="1600">
                <a:solidFill>
                  <a:srgbClr val="FCE5CD"/>
                </a:solidFill>
              </a:rPr>
              <a:t>Visualizations</a:t>
            </a:r>
            <a:endParaRPr sz="1600">
              <a:solidFill>
                <a:srgbClr val="FCE5C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○"/>
            </a:pPr>
            <a:r>
              <a:rPr lang="en" sz="1200">
                <a:solidFill>
                  <a:srgbClr val="FCE5CD"/>
                </a:solidFill>
              </a:rPr>
              <a:t>Troubleshooting widgets </a:t>
            </a:r>
            <a:endParaRPr sz="1200">
              <a:solidFill>
                <a:srgbClr val="FCE5C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○"/>
            </a:pPr>
            <a:r>
              <a:rPr lang="en" sz="1200">
                <a:solidFill>
                  <a:srgbClr val="FCE5CD"/>
                </a:solidFill>
              </a:rPr>
              <a:t>Multidimensional visuals</a:t>
            </a:r>
            <a:endParaRPr sz="1200">
              <a:solidFill>
                <a:srgbClr val="FCE5C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○"/>
            </a:pPr>
            <a:r>
              <a:rPr lang="en" sz="1200">
                <a:solidFill>
                  <a:srgbClr val="FCE5CD"/>
                </a:solidFill>
              </a:rPr>
              <a:t>Difficulties seeing two panels at the same time </a:t>
            </a:r>
            <a:endParaRPr sz="1200">
              <a:solidFill>
                <a:srgbClr val="FCE5C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●"/>
            </a:pPr>
            <a:r>
              <a:rPr lang="en" sz="1600">
                <a:solidFill>
                  <a:srgbClr val="FCE5CD"/>
                </a:solidFill>
              </a:rPr>
              <a:t>Additional Questions </a:t>
            </a:r>
            <a:endParaRPr b="1" sz="1600">
              <a:solidFill>
                <a:srgbClr val="FCE5C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○"/>
            </a:pPr>
            <a:r>
              <a:rPr lang="en" sz="1200">
                <a:solidFill>
                  <a:srgbClr val="FCE5CD"/>
                </a:solidFill>
              </a:rPr>
              <a:t>How can fintech solutions help mitigate coffee volatility?</a:t>
            </a:r>
            <a:endParaRPr sz="1200">
              <a:solidFill>
                <a:srgbClr val="FCE5CD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■"/>
            </a:pPr>
            <a:r>
              <a:rPr lang="en" sz="1200">
                <a:solidFill>
                  <a:srgbClr val="FCE5CD"/>
                </a:solidFill>
              </a:rPr>
              <a:t>Applications for other commodities?</a:t>
            </a:r>
            <a:endParaRPr sz="1200">
              <a:solidFill>
                <a:srgbClr val="FCE5CD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200"/>
              <a:buChar char="■"/>
            </a:pPr>
            <a:r>
              <a:rPr lang="en" sz="1200">
                <a:solidFill>
                  <a:srgbClr val="FCE5CD"/>
                </a:solidFill>
              </a:rPr>
              <a:t>Blockchain </a:t>
            </a:r>
            <a:endParaRPr sz="1200">
              <a:solidFill>
                <a:srgbClr val="FCE5CD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425" y="1335725"/>
            <a:ext cx="4692600" cy="322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50000"/>
          </a:blip>
          <a:srcRect b="3131" l="0" r="0" t="3121"/>
          <a:stretch/>
        </p:blipFill>
        <p:spPr>
          <a:xfrm>
            <a:off x="0" y="0"/>
            <a:ext cx="9144004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