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A6A0B-4551-4BA3-BA1C-630D497CD81B}"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F329C7-713D-4BD0-BE7F-D22FABD3021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70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A6A0B-4551-4BA3-BA1C-630D497CD81B}"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F329C7-713D-4BD0-BE7F-D22FABD30210}" type="slidenum">
              <a:rPr lang="en-GB" smtClean="0"/>
              <a:t>‹#›</a:t>
            </a:fld>
            <a:endParaRPr lang="en-GB"/>
          </a:p>
        </p:txBody>
      </p:sp>
    </p:spTree>
    <p:extLst>
      <p:ext uri="{BB962C8B-B14F-4D97-AF65-F5344CB8AC3E}">
        <p14:creationId xmlns:p14="http://schemas.microsoft.com/office/powerpoint/2010/main" val="128824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A6A0B-4551-4BA3-BA1C-630D497CD81B}"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F329C7-713D-4BD0-BE7F-D22FABD30210}" type="slidenum">
              <a:rPr lang="en-GB" smtClean="0"/>
              <a:t>‹#›</a:t>
            </a:fld>
            <a:endParaRPr lang="en-GB"/>
          </a:p>
        </p:txBody>
      </p:sp>
    </p:spTree>
    <p:extLst>
      <p:ext uri="{BB962C8B-B14F-4D97-AF65-F5344CB8AC3E}">
        <p14:creationId xmlns:p14="http://schemas.microsoft.com/office/powerpoint/2010/main" val="205445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A6A0B-4551-4BA3-BA1C-630D497CD81B}"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F329C7-713D-4BD0-BE7F-D22FABD30210}" type="slidenum">
              <a:rPr lang="en-GB" smtClean="0"/>
              <a:t>‹#›</a:t>
            </a:fld>
            <a:endParaRPr lang="en-GB"/>
          </a:p>
        </p:txBody>
      </p:sp>
    </p:spTree>
    <p:extLst>
      <p:ext uri="{BB962C8B-B14F-4D97-AF65-F5344CB8AC3E}">
        <p14:creationId xmlns:p14="http://schemas.microsoft.com/office/powerpoint/2010/main" val="301962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A6A0B-4551-4BA3-BA1C-630D497CD81B}"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F329C7-713D-4BD0-BE7F-D22FABD3021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50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CA6A0B-4551-4BA3-BA1C-630D497CD81B}"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F329C7-713D-4BD0-BE7F-D22FABD30210}" type="slidenum">
              <a:rPr lang="en-GB" smtClean="0"/>
              <a:t>‹#›</a:t>
            </a:fld>
            <a:endParaRPr lang="en-GB"/>
          </a:p>
        </p:txBody>
      </p:sp>
    </p:spTree>
    <p:extLst>
      <p:ext uri="{BB962C8B-B14F-4D97-AF65-F5344CB8AC3E}">
        <p14:creationId xmlns:p14="http://schemas.microsoft.com/office/powerpoint/2010/main" val="345754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CA6A0B-4551-4BA3-BA1C-630D497CD81B}" type="datetimeFigureOut">
              <a:rPr lang="en-GB" smtClean="0"/>
              <a:t>13/12/2023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F329C7-713D-4BD0-BE7F-D22FABD30210}" type="slidenum">
              <a:rPr lang="en-GB" smtClean="0"/>
              <a:t>‹#›</a:t>
            </a:fld>
            <a:endParaRPr lang="en-GB"/>
          </a:p>
        </p:txBody>
      </p:sp>
    </p:spTree>
    <p:extLst>
      <p:ext uri="{BB962C8B-B14F-4D97-AF65-F5344CB8AC3E}">
        <p14:creationId xmlns:p14="http://schemas.microsoft.com/office/powerpoint/2010/main" val="188820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CA6A0B-4551-4BA3-BA1C-630D497CD81B}" type="datetimeFigureOut">
              <a:rPr lang="en-GB" smtClean="0"/>
              <a:t>13/12/2023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F329C7-713D-4BD0-BE7F-D22FABD30210}" type="slidenum">
              <a:rPr lang="en-GB" smtClean="0"/>
              <a:t>‹#›</a:t>
            </a:fld>
            <a:endParaRPr lang="en-GB"/>
          </a:p>
        </p:txBody>
      </p:sp>
    </p:spTree>
    <p:extLst>
      <p:ext uri="{BB962C8B-B14F-4D97-AF65-F5344CB8AC3E}">
        <p14:creationId xmlns:p14="http://schemas.microsoft.com/office/powerpoint/2010/main" val="412447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CA6A0B-4551-4BA3-BA1C-630D497CD81B}" type="datetimeFigureOut">
              <a:rPr lang="en-GB" smtClean="0"/>
              <a:t>13/12/2023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E4F329C7-713D-4BD0-BE7F-D22FABD30210}" type="slidenum">
              <a:rPr lang="en-GB" smtClean="0"/>
              <a:t>‹#›</a:t>
            </a:fld>
            <a:endParaRPr lang="en-GB"/>
          </a:p>
        </p:txBody>
      </p:sp>
    </p:spTree>
    <p:extLst>
      <p:ext uri="{BB962C8B-B14F-4D97-AF65-F5344CB8AC3E}">
        <p14:creationId xmlns:p14="http://schemas.microsoft.com/office/powerpoint/2010/main" val="32501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CA6A0B-4551-4BA3-BA1C-630D497CD81B}" type="datetimeFigureOut">
              <a:rPr lang="en-GB" smtClean="0"/>
              <a:t>13/12/2023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F329C7-713D-4BD0-BE7F-D22FABD30210}" type="slidenum">
              <a:rPr lang="en-GB" smtClean="0"/>
              <a:t>‹#›</a:t>
            </a:fld>
            <a:endParaRPr lang="en-GB"/>
          </a:p>
        </p:txBody>
      </p:sp>
    </p:spTree>
    <p:extLst>
      <p:ext uri="{BB962C8B-B14F-4D97-AF65-F5344CB8AC3E}">
        <p14:creationId xmlns:p14="http://schemas.microsoft.com/office/powerpoint/2010/main" val="289155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CA6A0B-4551-4BA3-BA1C-630D497CD81B}"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F329C7-713D-4BD0-BE7F-D22FABD30210}" type="slidenum">
              <a:rPr lang="en-GB" smtClean="0"/>
              <a:t>‹#›</a:t>
            </a:fld>
            <a:endParaRPr lang="en-GB"/>
          </a:p>
        </p:txBody>
      </p:sp>
    </p:spTree>
    <p:extLst>
      <p:ext uri="{BB962C8B-B14F-4D97-AF65-F5344CB8AC3E}">
        <p14:creationId xmlns:p14="http://schemas.microsoft.com/office/powerpoint/2010/main" val="88273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CA6A0B-4551-4BA3-BA1C-630D497CD81B}" type="datetimeFigureOut">
              <a:rPr lang="en-GB" smtClean="0"/>
              <a:t>13/12/2023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F329C7-713D-4BD0-BE7F-D22FABD3021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864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717910-6974-FAB7-3EC3-305D1F4184D0}"/>
              </a:ext>
            </a:extLst>
          </p:cNvPr>
          <p:cNvSpPr txBox="1"/>
          <p:nvPr/>
        </p:nvSpPr>
        <p:spPr>
          <a:xfrm>
            <a:off x="2324100" y="940279"/>
            <a:ext cx="7543800" cy="1692771"/>
          </a:xfrm>
          <a:prstGeom prst="rect">
            <a:avLst/>
          </a:prstGeom>
          <a:noFill/>
        </p:spPr>
        <p:txBody>
          <a:bodyPr wrap="square" rtlCol="0">
            <a:spAutoFit/>
          </a:bodyPr>
          <a:lstStyle/>
          <a:p>
            <a:pPr algn="ctr"/>
            <a:r>
              <a:rPr lang="en-GB" sz="5200" dirty="0">
                <a:latin typeface="Bookman Old Style" panose="02050604050505020204" pitchFamily="18" charset="0"/>
                <a:ea typeface="ADLaM Display" panose="020F0502020204030204" pitchFamily="2" charset="0"/>
                <a:cs typeface="ADLaM Display" panose="020F0502020204030204" pitchFamily="2" charset="0"/>
              </a:rPr>
              <a:t>Customer / Employee Sentiment Analysis</a:t>
            </a:r>
          </a:p>
        </p:txBody>
      </p:sp>
      <p:sp>
        <p:nvSpPr>
          <p:cNvPr id="5" name="TextBox 4">
            <a:extLst>
              <a:ext uri="{FF2B5EF4-FFF2-40B4-BE49-F238E27FC236}">
                <a16:creationId xmlns:a16="http://schemas.microsoft.com/office/drawing/2014/main" id="{57917E46-7423-CE54-B93F-69CE6DBCA300}"/>
              </a:ext>
            </a:extLst>
          </p:cNvPr>
          <p:cNvSpPr txBox="1"/>
          <p:nvPr/>
        </p:nvSpPr>
        <p:spPr>
          <a:xfrm>
            <a:off x="4789098" y="2898475"/>
            <a:ext cx="2613804" cy="369332"/>
          </a:xfrm>
          <a:prstGeom prst="rect">
            <a:avLst/>
          </a:prstGeom>
          <a:noFill/>
        </p:spPr>
        <p:txBody>
          <a:bodyPr wrap="square" rtlCol="0">
            <a:spAutoFit/>
          </a:bodyPr>
          <a:lstStyle/>
          <a:p>
            <a:pPr algn="ctr"/>
            <a:r>
              <a:rPr lang="en-GB" b="1" dirty="0">
                <a:solidFill>
                  <a:srgbClr val="BD582C"/>
                </a:solidFill>
                <a:latin typeface="Bookman Old Style" panose="02050604050505020204" pitchFamily="18" charset="0"/>
              </a:rPr>
              <a:t>AI-LAB Project</a:t>
            </a:r>
          </a:p>
        </p:txBody>
      </p:sp>
      <p:sp>
        <p:nvSpPr>
          <p:cNvPr id="6" name="TextBox 5">
            <a:extLst>
              <a:ext uri="{FF2B5EF4-FFF2-40B4-BE49-F238E27FC236}">
                <a16:creationId xmlns:a16="http://schemas.microsoft.com/office/drawing/2014/main" id="{9FE0F5AE-202B-FBEB-AF65-9C3A9122397B}"/>
              </a:ext>
            </a:extLst>
          </p:cNvPr>
          <p:cNvSpPr txBox="1"/>
          <p:nvPr/>
        </p:nvSpPr>
        <p:spPr>
          <a:xfrm>
            <a:off x="3310387" y="4759788"/>
            <a:ext cx="2518913" cy="830997"/>
          </a:xfrm>
          <a:prstGeom prst="rect">
            <a:avLst/>
          </a:prstGeom>
          <a:noFill/>
        </p:spPr>
        <p:txBody>
          <a:bodyPr wrap="square" rtlCol="0">
            <a:spAutoFit/>
          </a:bodyPr>
          <a:lstStyle/>
          <a:p>
            <a:pPr algn="ctr"/>
            <a:r>
              <a:rPr lang="en-GB" sz="1600" dirty="0">
                <a:latin typeface="Bookman Old Style" panose="02050604050505020204" pitchFamily="18" charset="0"/>
              </a:rPr>
              <a:t>Dhruv Narayan Singh</a:t>
            </a:r>
          </a:p>
          <a:p>
            <a:pPr algn="ctr"/>
            <a:r>
              <a:rPr lang="en-GB" sz="1600" dirty="0">
                <a:latin typeface="Bookman Old Style" panose="02050604050505020204" pitchFamily="18" charset="0"/>
              </a:rPr>
              <a:t>219309066</a:t>
            </a:r>
          </a:p>
          <a:p>
            <a:pPr algn="ctr"/>
            <a:r>
              <a:rPr lang="en-GB" sz="1600" dirty="0">
                <a:latin typeface="Bookman Old Style" panose="02050604050505020204" pitchFamily="18" charset="0"/>
              </a:rPr>
              <a:t>CSE-5J</a:t>
            </a:r>
          </a:p>
        </p:txBody>
      </p:sp>
      <p:sp>
        <p:nvSpPr>
          <p:cNvPr id="8" name="TextBox 7">
            <a:extLst>
              <a:ext uri="{FF2B5EF4-FFF2-40B4-BE49-F238E27FC236}">
                <a16:creationId xmlns:a16="http://schemas.microsoft.com/office/drawing/2014/main" id="{095181DB-53FE-D723-2A68-626C77A183A7}"/>
              </a:ext>
            </a:extLst>
          </p:cNvPr>
          <p:cNvSpPr txBox="1"/>
          <p:nvPr/>
        </p:nvSpPr>
        <p:spPr>
          <a:xfrm>
            <a:off x="5965885" y="4759787"/>
            <a:ext cx="2447745" cy="830997"/>
          </a:xfrm>
          <a:prstGeom prst="rect">
            <a:avLst/>
          </a:prstGeom>
          <a:noFill/>
        </p:spPr>
        <p:txBody>
          <a:bodyPr wrap="square">
            <a:spAutoFit/>
          </a:bodyPr>
          <a:lstStyle/>
          <a:p>
            <a:pPr algn="ctr"/>
            <a:r>
              <a:rPr lang="en-GB" sz="1600" dirty="0">
                <a:latin typeface="Bookman Old Style" panose="02050604050505020204" pitchFamily="18" charset="0"/>
              </a:rPr>
              <a:t>Musu Priyam</a:t>
            </a:r>
          </a:p>
          <a:p>
            <a:pPr algn="ctr"/>
            <a:r>
              <a:rPr lang="en-GB" sz="1600" dirty="0">
                <a:latin typeface="Bookman Old Style" panose="02050604050505020204" pitchFamily="18" charset="0"/>
              </a:rPr>
              <a:t>219301204</a:t>
            </a:r>
          </a:p>
          <a:p>
            <a:pPr algn="ctr"/>
            <a:r>
              <a:rPr lang="en-GB" sz="1600" dirty="0">
                <a:latin typeface="Bookman Old Style" panose="02050604050505020204" pitchFamily="18" charset="0"/>
              </a:rPr>
              <a:t>CSE-5J</a:t>
            </a:r>
          </a:p>
        </p:txBody>
      </p:sp>
      <p:cxnSp>
        <p:nvCxnSpPr>
          <p:cNvPr id="10" name="Straight Connector 9">
            <a:extLst>
              <a:ext uri="{FF2B5EF4-FFF2-40B4-BE49-F238E27FC236}">
                <a16:creationId xmlns:a16="http://schemas.microsoft.com/office/drawing/2014/main" id="{07851EDD-8B9E-6000-6F78-6C953B1E90A0}"/>
              </a:ext>
            </a:extLst>
          </p:cNvPr>
          <p:cNvCxnSpPr>
            <a:cxnSpLocks/>
          </p:cNvCxnSpPr>
          <p:nvPr/>
        </p:nvCxnSpPr>
        <p:spPr>
          <a:xfrm>
            <a:off x="6093124" y="4584376"/>
            <a:ext cx="0" cy="1181820"/>
          </a:xfrm>
          <a:prstGeom prst="line">
            <a:avLst/>
          </a:prstGeom>
          <a:ln w="19050">
            <a:solidFill>
              <a:srgbClr val="BD582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0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8F58F-EB2A-D2DE-930D-067239A7CFC7}"/>
              </a:ext>
            </a:extLst>
          </p:cNvPr>
          <p:cNvSpPr txBox="1"/>
          <p:nvPr/>
        </p:nvSpPr>
        <p:spPr>
          <a:xfrm>
            <a:off x="373092" y="535640"/>
            <a:ext cx="5722908" cy="369332"/>
          </a:xfrm>
          <a:prstGeom prst="rect">
            <a:avLst/>
          </a:prstGeom>
          <a:noFill/>
        </p:spPr>
        <p:txBody>
          <a:bodyPr wrap="square">
            <a:spAutoFit/>
          </a:bodyPr>
          <a:lstStyle/>
          <a:p>
            <a:r>
              <a:rPr lang="en-GB" sz="1800" b="1" dirty="0">
                <a:latin typeface="Bookman Old Style" panose="02050604050505020204" pitchFamily="18" charset="0"/>
                <a:ea typeface="ADLaM Display" panose="020F0502020204030204" pitchFamily="2" charset="0"/>
                <a:cs typeface="ADLaM Display" panose="020F0502020204030204" pitchFamily="2" charset="0"/>
              </a:rPr>
              <a:t>What is sentiment analysis?</a:t>
            </a:r>
          </a:p>
        </p:txBody>
      </p:sp>
      <p:sp>
        <p:nvSpPr>
          <p:cNvPr id="5" name="TextBox 4">
            <a:extLst>
              <a:ext uri="{FF2B5EF4-FFF2-40B4-BE49-F238E27FC236}">
                <a16:creationId xmlns:a16="http://schemas.microsoft.com/office/drawing/2014/main" id="{25A8CE2A-4FD2-6867-F3E7-E66AE8120333}"/>
              </a:ext>
            </a:extLst>
          </p:cNvPr>
          <p:cNvSpPr txBox="1"/>
          <p:nvPr/>
        </p:nvSpPr>
        <p:spPr>
          <a:xfrm>
            <a:off x="373092" y="1101863"/>
            <a:ext cx="11436470" cy="1323439"/>
          </a:xfrm>
          <a:prstGeom prst="rect">
            <a:avLst/>
          </a:prstGeom>
          <a:noFill/>
        </p:spPr>
        <p:txBody>
          <a:bodyPr wrap="square">
            <a:spAutoFit/>
          </a:bodyPr>
          <a:lstStyle/>
          <a:p>
            <a:r>
              <a:rPr lang="en-GB" sz="1600" dirty="0">
                <a:latin typeface="Bookman Old Style" panose="02050604050505020204" pitchFamily="18" charset="0"/>
                <a:ea typeface="ADLaM Display" panose="020F0502020204030204" pitchFamily="2" charset="0"/>
                <a:cs typeface="ADLaM Display" panose="020F0502020204030204" pitchFamily="2" charset="0"/>
              </a:rPr>
              <a:t>The process of analysing the words, the tone and even the pitch to find out the sentiment of a given text and derive conclusions from the same. </a:t>
            </a:r>
          </a:p>
          <a:p>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a:p>
            <a:r>
              <a:rPr lang="en-GB" sz="1600" dirty="0">
                <a:latin typeface="Bookman Old Style" panose="02050604050505020204" pitchFamily="18" charset="0"/>
                <a:ea typeface="ADLaM Display" panose="020F0502020204030204" pitchFamily="2" charset="0"/>
                <a:cs typeface="ADLaM Display" panose="020F0502020204030204" pitchFamily="2" charset="0"/>
              </a:rPr>
              <a:t>The sentiments can be categorised as Good, Neutral or Bad based on the sentiment score it has received after tokenization of the text. </a:t>
            </a:r>
          </a:p>
        </p:txBody>
      </p:sp>
      <p:sp>
        <p:nvSpPr>
          <p:cNvPr id="6" name="TextBox 5">
            <a:extLst>
              <a:ext uri="{FF2B5EF4-FFF2-40B4-BE49-F238E27FC236}">
                <a16:creationId xmlns:a16="http://schemas.microsoft.com/office/drawing/2014/main" id="{81376783-6CCC-5787-17E8-AFA7A56E77AC}"/>
              </a:ext>
            </a:extLst>
          </p:cNvPr>
          <p:cNvSpPr txBox="1"/>
          <p:nvPr/>
        </p:nvSpPr>
        <p:spPr>
          <a:xfrm>
            <a:off x="373092" y="2836291"/>
            <a:ext cx="5722908" cy="369332"/>
          </a:xfrm>
          <a:prstGeom prst="rect">
            <a:avLst/>
          </a:prstGeom>
          <a:noFill/>
        </p:spPr>
        <p:txBody>
          <a:bodyPr wrap="square">
            <a:spAutoFit/>
          </a:bodyPr>
          <a:lstStyle/>
          <a:p>
            <a:r>
              <a:rPr lang="en-GB" sz="1800" b="1" dirty="0">
                <a:latin typeface="Bookman Old Style" panose="02050604050505020204" pitchFamily="18" charset="0"/>
                <a:ea typeface="ADLaM Display" panose="020F0502020204030204" pitchFamily="2" charset="0"/>
                <a:cs typeface="ADLaM Display" panose="020F0502020204030204" pitchFamily="2" charset="0"/>
              </a:rPr>
              <a:t>How is the sentiment score calculated?</a:t>
            </a:r>
          </a:p>
        </p:txBody>
      </p:sp>
      <p:sp>
        <p:nvSpPr>
          <p:cNvPr id="8" name="TextBox 7">
            <a:extLst>
              <a:ext uri="{FF2B5EF4-FFF2-40B4-BE49-F238E27FC236}">
                <a16:creationId xmlns:a16="http://schemas.microsoft.com/office/drawing/2014/main" id="{F9C07435-C849-7F2A-B9C5-AE4AA0E8C39E}"/>
              </a:ext>
            </a:extLst>
          </p:cNvPr>
          <p:cNvSpPr txBox="1"/>
          <p:nvPr/>
        </p:nvSpPr>
        <p:spPr>
          <a:xfrm>
            <a:off x="373092" y="3407434"/>
            <a:ext cx="11626252" cy="2308324"/>
          </a:xfrm>
          <a:prstGeom prst="rect">
            <a:avLst/>
          </a:prstGeom>
          <a:noFill/>
        </p:spPr>
        <p:txBody>
          <a:bodyPr wrap="square">
            <a:spAutoFit/>
          </a:bodyPr>
          <a:lstStyle/>
          <a:p>
            <a:r>
              <a:rPr lang="en-GB" sz="1600" dirty="0">
                <a:latin typeface="Bookman Old Style" panose="02050604050505020204" pitchFamily="18" charset="0"/>
                <a:ea typeface="ADLaM Display" panose="020F0502020204030204" pitchFamily="2" charset="0"/>
                <a:cs typeface="ADLaM Display" panose="020F0502020204030204" pitchFamily="2" charset="0"/>
              </a:rPr>
              <a:t>A sentiment analysis model, firstly separates each word and inserts it into an array. Now, using modules like StopWords, it removes often-used words like this/that/is/or etc. </a:t>
            </a:r>
          </a:p>
          <a:p>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a:p>
            <a:r>
              <a:rPr lang="en-GB" sz="1600" dirty="0">
                <a:latin typeface="Bookman Old Style" panose="02050604050505020204" pitchFamily="18" charset="0"/>
                <a:ea typeface="ADLaM Display" panose="020F0502020204030204" pitchFamily="2" charset="0"/>
                <a:cs typeface="ADLaM Display" panose="020F0502020204030204" pitchFamily="2" charset="0"/>
              </a:rPr>
              <a:t>Then, it assigns a token or a number to each word in the array, also known as tokenization. Once tokenized all the words, the sentiment score is calculated for each different word. Sentiment score for Good is always above 0, neutral is 0, and for Bad sentiments, the sentiment score is below 0. </a:t>
            </a:r>
          </a:p>
          <a:p>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a:p>
            <a:r>
              <a:rPr lang="en-GB" sz="1600" dirty="0">
                <a:latin typeface="Bookman Old Style" panose="02050604050505020204" pitchFamily="18" charset="0"/>
                <a:ea typeface="ADLaM Display" panose="020F0502020204030204" pitchFamily="2" charset="0"/>
                <a:cs typeface="ADLaM Display" panose="020F0502020204030204" pitchFamily="2" charset="0"/>
              </a:rPr>
              <a:t>Lastly, the sentiment scores of each word is added to calculate the complete sentiment score of the text or the paragraph. If the sentiment score is positive, the text is sentimentally good. </a:t>
            </a:r>
          </a:p>
        </p:txBody>
      </p:sp>
    </p:spTree>
    <p:extLst>
      <p:ext uri="{BB962C8B-B14F-4D97-AF65-F5344CB8AC3E}">
        <p14:creationId xmlns:p14="http://schemas.microsoft.com/office/powerpoint/2010/main" val="410306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27953-8BF8-4809-2710-88A80B2FFCD1}"/>
              </a:ext>
            </a:extLst>
          </p:cNvPr>
          <p:cNvSpPr txBox="1"/>
          <p:nvPr/>
        </p:nvSpPr>
        <p:spPr>
          <a:xfrm>
            <a:off x="373092" y="535640"/>
            <a:ext cx="5722908" cy="369332"/>
          </a:xfrm>
          <a:prstGeom prst="rect">
            <a:avLst/>
          </a:prstGeom>
          <a:noFill/>
        </p:spPr>
        <p:txBody>
          <a:bodyPr wrap="square">
            <a:spAutoFit/>
          </a:bodyPr>
          <a:lstStyle/>
          <a:p>
            <a:r>
              <a:rPr lang="en-GB" sz="1800" b="1" dirty="0">
                <a:latin typeface="Bookman Old Style" panose="02050604050505020204" pitchFamily="18" charset="0"/>
                <a:ea typeface="ADLaM Display" panose="020F0502020204030204" pitchFamily="2" charset="0"/>
                <a:cs typeface="ADLaM Display" panose="020F0502020204030204" pitchFamily="2" charset="0"/>
              </a:rPr>
              <a:t>Project Explanation</a:t>
            </a:r>
          </a:p>
        </p:txBody>
      </p:sp>
      <p:sp>
        <p:nvSpPr>
          <p:cNvPr id="6" name="TextBox 5">
            <a:extLst>
              <a:ext uri="{FF2B5EF4-FFF2-40B4-BE49-F238E27FC236}">
                <a16:creationId xmlns:a16="http://schemas.microsoft.com/office/drawing/2014/main" id="{92F5EFCE-2F85-54FE-ABC3-D51EE30782BD}"/>
              </a:ext>
            </a:extLst>
          </p:cNvPr>
          <p:cNvSpPr txBox="1"/>
          <p:nvPr/>
        </p:nvSpPr>
        <p:spPr>
          <a:xfrm>
            <a:off x="373092" y="1166843"/>
            <a:ext cx="11084943" cy="4524315"/>
          </a:xfrm>
          <a:prstGeom prst="rect">
            <a:avLst/>
          </a:prstGeom>
          <a:noFill/>
        </p:spPr>
        <p:txBody>
          <a:bodyPr wrap="square">
            <a:spAutoFit/>
          </a:bodyPr>
          <a:lstStyle/>
          <a:p>
            <a:r>
              <a:rPr lang="en-GB" sz="1600" dirty="0">
                <a:latin typeface="Bookman Old Style" panose="02050604050505020204" pitchFamily="18" charset="0"/>
                <a:ea typeface="ADLaM Display" panose="020F0502020204030204" pitchFamily="2" charset="0"/>
                <a:cs typeface="ADLaM Display" panose="020F0502020204030204" pitchFamily="2" charset="0"/>
              </a:rPr>
              <a:t>Our project “Customer/Employee Sentiment Analysis” aims on providing public sentiments and reviews about a company or an organization an investor wants to invests in. </a:t>
            </a:r>
          </a:p>
          <a:p>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a:p>
            <a:r>
              <a:rPr lang="en-GB" sz="1600" dirty="0">
                <a:latin typeface="Bookman Old Style" panose="02050604050505020204" pitchFamily="18" charset="0"/>
                <a:ea typeface="ADLaM Display" panose="020F0502020204030204" pitchFamily="2" charset="0"/>
                <a:cs typeface="ADLaM Display" panose="020F0502020204030204" pitchFamily="2" charset="0"/>
              </a:rPr>
              <a:t>Upon using our software, the investor enters the name of the company he/she wants to know the public overview about. After entering companies’ name, the code extracts web-reviews from websites like LinkedIn, Glassdoor, Twitter, Facebook, </a:t>
            </a:r>
            <a:r>
              <a:rPr lang="en-GB" sz="1600" dirty="0" err="1">
                <a:latin typeface="Bookman Old Style" panose="02050604050505020204" pitchFamily="18" charset="0"/>
                <a:ea typeface="ADLaM Display" panose="020F0502020204030204" pitchFamily="2" charset="0"/>
                <a:cs typeface="ADLaM Display" panose="020F0502020204030204" pitchFamily="2" charset="0"/>
              </a:rPr>
              <a:t>Entrackr</a:t>
            </a:r>
            <a:r>
              <a:rPr lang="en-GB" sz="1600" dirty="0">
                <a:latin typeface="Bookman Old Style" panose="02050604050505020204" pitchFamily="18" charset="0"/>
                <a:ea typeface="ADLaM Display" panose="020F0502020204030204" pitchFamily="2" charset="0"/>
                <a:cs typeface="ADLaM Display" panose="020F0502020204030204" pitchFamily="2" charset="0"/>
              </a:rPr>
              <a:t> etc. about the company. </a:t>
            </a:r>
          </a:p>
          <a:p>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a:p>
            <a:r>
              <a:rPr lang="en-GB" sz="1600" dirty="0">
                <a:latin typeface="Bookman Old Style" panose="02050604050505020204" pitchFamily="18" charset="0"/>
                <a:ea typeface="ADLaM Display" panose="020F0502020204030204" pitchFamily="2" charset="0"/>
                <a:cs typeface="ADLaM Display" panose="020F0502020204030204" pitchFamily="2" charset="0"/>
              </a:rPr>
              <a:t>After web-scraping, these reviews are saved into a CSV file. Now, the first step is to remove all commonly used words from the reviews and then tokenize each word. </a:t>
            </a:r>
          </a:p>
          <a:p>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a:p>
            <a:r>
              <a:rPr lang="en-GB" sz="1600" dirty="0">
                <a:latin typeface="Bookman Old Style" panose="02050604050505020204" pitchFamily="18" charset="0"/>
                <a:ea typeface="ADLaM Display" panose="020F0502020204030204" pitchFamily="2" charset="0"/>
                <a:cs typeface="ADLaM Display" panose="020F0502020204030204" pitchFamily="2" charset="0"/>
              </a:rPr>
              <a:t>After tokenization, a self-made ML model based Naïve Bayes runs through the reviews. It finds out the sentiments of the each of the review with an accuracy of 92.714%.  </a:t>
            </a:r>
          </a:p>
          <a:p>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a:p>
            <a:r>
              <a:rPr lang="en-GB" sz="1600" dirty="0">
                <a:latin typeface="Bookman Old Style" panose="02050604050505020204" pitchFamily="18" charset="0"/>
                <a:ea typeface="ADLaM Display" panose="020F0502020204030204" pitchFamily="2" charset="0"/>
                <a:cs typeface="ADLaM Display" panose="020F0502020204030204" pitchFamily="2" charset="0"/>
              </a:rPr>
              <a:t>Once, the sentiments are saved in the same CSV file, this data is imported to Power BI. In this visualisation tool, a dashboard is created, visually depicting the public sentiments and reviews about the company. </a:t>
            </a:r>
          </a:p>
          <a:p>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a:p>
            <a:r>
              <a:rPr lang="en-GB" sz="1600" dirty="0">
                <a:latin typeface="Bookman Old Style" panose="02050604050505020204" pitchFamily="18" charset="0"/>
                <a:ea typeface="ADLaM Display" panose="020F0502020204030204" pitchFamily="2" charset="0"/>
                <a:cs typeface="ADLaM Display" panose="020F0502020204030204" pitchFamily="2" charset="0"/>
              </a:rPr>
              <a:t>This dashboard gives a complete overview about the company from last many years. Investors can dynamically use this Power BI dashboard to analyse whether he/she should invest in the company or not. </a:t>
            </a:r>
          </a:p>
        </p:txBody>
      </p:sp>
    </p:spTree>
    <p:extLst>
      <p:ext uri="{BB962C8B-B14F-4D97-AF65-F5344CB8AC3E}">
        <p14:creationId xmlns:p14="http://schemas.microsoft.com/office/powerpoint/2010/main" val="314342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661ED-72EA-011B-E8F0-BF808DAC486A}"/>
              </a:ext>
            </a:extLst>
          </p:cNvPr>
          <p:cNvSpPr txBox="1"/>
          <p:nvPr/>
        </p:nvSpPr>
        <p:spPr>
          <a:xfrm>
            <a:off x="373092" y="535640"/>
            <a:ext cx="5722908" cy="369332"/>
          </a:xfrm>
          <a:prstGeom prst="rect">
            <a:avLst/>
          </a:prstGeom>
          <a:noFill/>
        </p:spPr>
        <p:txBody>
          <a:bodyPr wrap="square">
            <a:spAutoFit/>
          </a:bodyPr>
          <a:lstStyle/>
          <a:p>
            <a:r>
              <a:rPr lang="en-GB" sz="1800" b="1" dirty="0">
                <a:latin typeface="Bookman Old Style" panose="02050604050505020204" pitchFamily="18" charset="0"/>
                <a:ea typeface="ADLaM Display" panose="020F0502020204030204" pitchFamily="2" charset="0"/>
                <a:cs typeface="ADLaM Display" panose="020F0502020204030204" pitchFamily="2" charset="0"/>
              </a:rPr>
              <a:t>Software Used</a:t>
            </a:r>
          </a:p>
        </p:txBody>
      </p:sp>
      <p:sp>
        <p:nvSpPr>
          <p:cNvPr id="5" name="TextBox 4">
            <a:extLst>
              <a:ext uri="{FF2B5EF4-FFF2-40B4-BE49-F238E27FC236}">
                <a16:creationId xmlns:a16="http://schemas.microsoft.com/office/drawing/2014/main" id="{9B636E51-92E3-F4E9-D4BD-7BFA4E11095B}"/>
              </a:ext>
            </a:extLst>
          </p:cNvPr>
          <p:cNvSpPr txBox="1"/>
          <p:nvPr/>
        </p:nvSpPr>
        <p:spPr>
          <a:xfrm>
            <a:off x="373091" y="1081719"/>
            <a:ext cx="11084943" cy="1323439"/>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Bookman Old Style" panose="02050604050505020204" pitchFamily="18" charset="0"/>
                <a:ea typeface="ADLaM Display" panose="020F0502020204030204" pitchFamily="2" charset="0"/>
                <a:cs typeface="ADLaM Display" panose="020F0502020204030204" pitchFamily="2" charset="0"/>
              </a:rPr>
              <a:t>VS Code</a:t>
            </a:r>
          </a:p>
          <a:p>
            <a:pPr marL="285750" indent="-285750">
              <a:buFont typeface="Arial" panose="020B0604020202020204" pitchFamily="34" charset="0"/>
              <a:buChar char="•"/>
            </a:pPr>
            <a:r>
              <a:rPr lang="en-GB" sz="1600" dirty="0">
                <a:latin typeface="Bookman Old Style" panose="02050604050505020204" pitchFamily="18" charset="0"/>
                <a:ea typeface="ADLaM Display" panose="020F0502020204030204" pitchFamily="2" charset="0"/>
                <a:cs typeface="ADLaM Display" panose="020F0502020204030204" pitchFamily="2" charset="0"/>
              </a:rPr>
              <a:t>Chrome Browser</a:t>
            </a:r>
          </a:p>
          <a:p>
            <a:pPr marL="285750" indent="-285750">
              <a:buFont typeface="Arial" panose="020B0604020202020204" pitchFamily="34" charset="0"/>
              <a:buChar char="•"/>
            </a:pPr>
            <a:r>
              <a:rPr lang="en-GB" sz="1600" dirty="0">
                <a:latin typeface="Bookman Old Style" panose="02050604050505020204" pitchFamily="18" charset="0"/>
                <a:ea typeface="ADLaM Display" panose="020F0502020204030204" pitchFamily="2" charset="0"/>
                <a:cs typeface="ADLaM Display" panose="020F0502020204030204" pitchFamily="2" charset="0"/>
              </a:rPr>
              <a:t>Cloudflare DNS</a:t>
            </a:r>
          </a:p>
          <a:p>
            <a:pPr marL="285750" indent="-285750">
              <a:buFont typeface="Arial" panose="020B0604020202020204" pitchFamily="34" charset="0"/>
              <a:buChar char="•"/>
            </a:pPr>
            <a:r>
              <a:rPr lang="en-GB" sz="1600" dirty="0">
                <a:latin typeface="Bookman Old Style" panose="02050604050505020204" pitchFamily="18" charset="0"/>
                <a:ea typeface="ADLaM Display" panose="020F0502020204030204" pitchFamily="2" charset="0"/>
                <a:cs typeface="ADLaM Display" panose="020F0502020204030204" pitchFamily="2" charset="0"/>
              </a:rPr>
              <a:t>LinkedIn Scraper</a:t>
            </a:r>
          </a:p>
          <a:p>
            <a:pPr marL="285750" indent="-285750">
              <a:buFont typeface="Arial" panose="020B0604020202020204" pitchFamily="34" charset="0"/>
              <a:buChar char="•"/>
            </a:pPr>
            <a:r>
              <a:rPr lang="en-GB" sz="1600" dirty="0">
                <a:latin typeface="Bookman Old Style" panose="02050604050505020204" pitchFamily="18" charset="0"/>
                <a:ea typeface="ADLaM Display" panose="020F0502020204030204" pitchFamily="2" charset="0"/>
                <a:cs typeface="ADLaM Display" panose="020F0502020204030204" pitchFamily="2" charset="0"/>
              </a:rPr>
              <a:t>Chrome Developer Suite</a:t>
            </a:r>
          </a:p>
        </p:txBody>
      </p:sp>
      <p:sp>
        <p:nvSpPr>
          <p:cNvPr id="6" name="TextBox 5">
            <a:extLst>
              <a:ext uri="{FF2B5EF4-FFF2-40B4-BE49-F238E27FC236}">
                <a16:creationId xmlns:a16="http://schemas.microsoft.com/office/drawing/2014/main" id="{EBB416FE-5FDE-6B3E-7CD7-A9B6E240C6DA}"/>
              </a:ext>
            </a:extLst>
          </p:cNvPr>
          <p:cNvSpPr txBox="1"/>
          <p:nvPr/>
        </p:nvSpPr>
        <p:spPr>
          <a:xfrm>
            <a:off x="373091" y="2667029"/>
            <a:ext cx="5722908" cy="369332"/>
          </a:xfrm>
          <a:prstGeom prst="rect">
            <a:avLst/>
          </a:prstGeom>
          <a:noFill/>
        </p:spPr>
        <p:txBody>
          <a:bodyPr wrap="square">
            <a:spAutoFit/>
          </a:bodyPr>
          <a:lstStyle/>
          <a:p>
            <a:r>
              <a:rPr lang="en-GB" sz="1800" b="1" dirty="0">
                <a:latin typeface="Bookman Old Style" panose="02050604050505020204" pitchFamily="18" charset="0"/>
                <a:ea typeface="ADLaM Display" panose="020F0502020204030204" pitchFamily="2" charset="0"/>
                <a:cs typeface="ADLaM Display" panose="020F0502020204030204" pitchFamily="2" charset="0"/>
              </a:rPr>
              <a:t>Skillsets Acquired</a:t>
            </a:r>
          </a:p>
        </p:txBody>
      </p:sp>
      <p:sp>
        <p:nvSpPr>
          <p:cNvPr id="7" name="TextBox 6">
            <a:extLst>
              <a:ext uri="{FF2B5EF4-FFF2-40B4-BE49-F238E27FC236}">
                <a16:creationId xmlns:a16="http://schemas.microsoft.com/office/drawing/2014/main" id="{A3FB2646-7F9C-86C0-8BA4-B06A4D5E7C93}"/>
              </a:ext>
            </a:extLst>
          </p:cNvPr>
          <p:cNvSpPr txBox="1"/>
          <p:nvPr/>
        </p:nvSpPr>
        <p:spPr>
          <a:xfrm>
            <a:off x="373091" y="3213108"/>
            <a:ext cx="11084943" cy="2000548"/>
          </a:xfrm>
          <a:prstGeom prst="rect">
            <a:avLst/>
          </a:prstGeom>
          <a:noFill/>
        </p:spPr>
        <p:txBody>
          <a:bodyPr wrap="square">
            <a:spAutoFit/>
          </a:bodyPr>
          <a:lstStyle/>
          <a:p>
            <a:pPr marL="285750" indent="-285750" algn="l">
              <a:buFont typeface="Arial" panose="020B0604020202020204" pitchFamily="34" charset="0"/>
              <a:buChar char="•"/>
            </a:pPr>
            <a:r>
              <a:rPr lang="en-GB" sz="1600" dirty="0">
                <a:latin typeface="Bookman Old Style" panose="02050604050505020204" pitchFamily="18" charset="0"/>
                <a:ea typeface="ADLaM Display" panose="020F0502020204030204" pitchFamily="2" charset="0"/>
                <a:cs typeface="ADLaM Display" panose="020F0502020204030204" pitchFamily="2" charset="0"/>
              </a:rPr>
              <a:t>Web-Scraping (BeautifulSoup, Selenium)</a:t>
            </a:r>
          </a:p>
          <a:p>
            <a:pPr marL="285750" indent="-285750" algn="l">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rPr>
              <a:t>Data Visualization, Data Cleaning</a:t>
            </a:r>
          </a:p>
          <a:p>
            <a:pPr marL="285750" indent="-285750" algn="l">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rPr>
              <a:t>ETL, Power BI (DAX)</a:t>
            </a:r>
          </a:p>
          <a:p>
            <a:pPr marL="285750" indent="-285750" algn="l">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rPr>
              <a:t>NumPy, Pandas, Matplotlib, Seaborn</a:t>
            </a:r>
          </a:p>
          <a:p>
            <a:pPr marL="285750" indent="-285750" algn="l">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rPr>
              <a:t>MS Excel</a:t>
            </a:r>
          </a:p>
          <a:p>
            <a:pPr marL="285750" indent="-285750" algn="l">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rPr>
              <a:t>MySQL</a:t>
            </a:r>
          </a:p>
          <a:p>
            <a:pPr marL="285750" indent="-285750" algn="l">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rPr>
              <a:t>Statistical Modelling</a:t>
            </a:r>
            <a:endParaRPr lang="en-GB" sz="1600" dirty="0">
              <a:latin typeface="Bookman Old Style" panose="02050604050505020204" pitchFamily="18"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78381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ntiment Analysis - E2MATRIX RESEARCH LAB">
            <a:extLst>
              <a:ext uri="{FF2B5EF4-FFF2-40B4-BE49-F238E27FC236}">
                <a16:creationId xmlns:a16="http://schemas.microsoft.com/office/drawing/2014/main" id="{A9D1266C-2109-B962-E3F9-226A91B0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015" y="489888"/>
            <a:ext cx="6144850" cy="4913600"/>
          </a:xfrm>
          <a:prstGeom prst="rect">
            <a:avLst/>
          </a:prstGeom>
          <a:noFill/>
          <a:ln>
            <a:solidFill>
              <a:srgbClr val="BD582C"/>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5407EA-E33E-718F-5845-4AFDEF2307DA}"/>
              </a:ext>
            </a:extLst>
          </p:cNvPr>
          <p:cNvSpPr txBox="1"/>
          <p:nvPr/>
        </p:nvSpPr>
        <p:spPr>
          <a:xfrm>
            <a:off x="373092" y="535640"/>
            <a:ext cx="2674908" cy="646331"/>
          </a:xfrm>
          <a:prstGeom prst="rect">
            <a:avLst/>
          </a:prstGeom>
          <a:noFill/>
        </p:spPr>
        <p:txBody>
          <a:bodyPr wrap="square">
            <a:spAutoFit/>
          </a:bodyPr>
          <a:lstStyle/>
          <a:p>
            <a:r>
              <a:rPr lang="en-GB" sz="1800" b="1" dirty="0">
                <a:latin typeface="Bookman Old Style" panose="02050604050505020204" pitchFamily="18" charset="0"/>
                <a:ea typeface="ADLaM Display" panose="020F0502020204030204" pitchFamily="2" charset="0"/>
                <a:cs typeface="ADLaM Display" panose="020F0502020204030204" pitchFamily="2" charset="0"/>
              </a:rPr>
              <a:t>Sentiment Analysis Flowchart</a:t>
            </a:r>
          </a:p>
        </p:txBody>
      </p:sp>
    </p:spTree>
    <p:extLst>
      <p:ext uri="{BB962C8B-B14F-4D97-AF65-F5344CB8AC3E}">
        <p14:creationId xmlns:p14="http://schemas.microsoft.com/office/powerpoint/2010/main" val="224608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1D8F23-A70E-1EB7-5B57-8CF8AF240B7A}"/>
              </a:ext>
            </a:extLst>
          </p:cNvPr>
          <p:cNvPicPr>
            <a:picLocks noChangeAspect="1"/>
          </p:cNvPicPr>
          <p:nvPr/>
        </p:nvPicPr>
        <p:blipFill>
          <a:blip r:embed="rId2"/>
          <a:stretch>
            <a:fillRect/>
          </a:stretch>
        </p:blipFill>
        <p:spPr>
          <a:xfrm>
            <a:off x="785091" y="722778"/>
            <a:ext cx="5125670" cy="4267133"/>
          </a:xfrm>
          <a:prstGeom prst="rect">
            <a:avLst/>
          </a:prstGeom>
          <a:ln>
            <a:solidFill>
              <a:schemeClr val="tx1"/>
            </a:solidFill>
          </a:ln>
        </p:spPr>
      </p:pic>
      <p:pic>
        <p:nvPicPr>
          <p:cNvPr id="5" name="Picture 4">
            <a:extLst>
              <a:ext uri="{FF2B5EF4-FFF2-40B4-BE49-F238E27FC236}">
                <a16:creationId xmlns:a16="http://schemas.microsoft.com/office/drawing/2014/main" id="{6203CA1B-E176-9747-2FD6-43ABF020895D}"/>
              </a:ext>
            </a:extLst>
          </p:cNvPr>
          <p:cNvPicPr>
            <a:picLocks noChangeAspect="1"/>
          </p:cNvPicPr>
          <p:nvPr/>
        </p:nvPicPr>
        <p:blipFill>
          <a:blip r:embed="rId3"/>
          <a:stretch>
            <a:fillRect/>
          </a:stretch>
        </p:blipFill>
        <p:spPr>
          <a:xfrm>
            <a:off x="6571427" y="722232"/>
            <a:ext cx="5010973" cy="4267679"/>
          </a:xfrm>
          <a:prstGeom prst="rect">
            <a:avLst/>
          </a:prstGeom>
          <a:ln>
            <a:solidFill>
              <a:schemeClr val="tx1"/>
            </a:solidFill>
          </a:ln>
        </p:spPr>
      </p:pic>
      <p:sp>
        <p:nvSpPr>
          <p:cNvPr id="7" name="TextBox 6">
            <a:extLst>
              <a:ext uri="{FF2B5EF4-FFF2-40B4-BE49-F238E27FC236}">
                <a16:creationId xmlns:a16="http://schemas.microsoft.com/office/drawing/2014/main" id="{1CA0A7F6-FC50-3A40-DA11-D45D4C44E3C0}"/>
              </a:ext>
            </a:extLst>
          </p:cNvPr>
          <p:cNvSpPr txBox="1"/>
          <p:nvPr/>
        </p:nvSpPr>
        <p:spPr>
          <a:xfrm>
            <a:off x="1421000" y="5150771"/>
            <a:ext cx="3853851" cy="369332"/>
          </a:xfrm>
          <a:prstGeom prst="rect">
            <a:avLst/>
          </a:prstGeom>
          <a:noFill/>
        </p:spPr>
        <p:txBody>
          <a:bodyPr wrap="square">
            <a:spAutoFit/>
          </a:bodyPr>
          <a:lstStyle/>
          <a:p>
            <a:pPr algn="ctr"/>
            <a:r>
              <a:rPr lang="en-GB" sz="1800" b="1" dirty="0">
                <a:latin typeface="Bookman Old Style" panose="02050604050505020204" pitchFamily="18" charset="0"/>
                <a:ea typeface="ADLaM Display" panose="020F0502020204030204" pitchFamily="2" charset="0"/>
                <a:cs typeface="ADLaM Display" panose="020F0502020204030204" pitchFamily="2" charset="0"/>
              </a:rPr>
              <a:t>Code snapshot</a:t>
            </a:r>
          </a:p>
        </p:txBody>
      </p:sp>
      <p:sp>
        <p:nvSpPr>
          <p:cNvPr id="8" name="TextBox 7">
            <a:extLst>
              <a:ext uri="{FF2B5EF4-FFF2-40B4-BE49-F238E27FC236}">
                <a16:creationId xmlns:a16="http://schemas.microsoft.com/office/drawing/2014/main" id="{39D628E5-28E0-AF56-AA29-28AFD185B079}"/>
              </a:ext>
            </a:extLst>
          </p:cNvPr>
          <p:cNvSpPr txBox="1"/>
          <p:nvPr/>
        </p:nvSpPr>
        <p:spPr>
          <a:xfrm>
            <a:off x="7149987" y="5150771"/>
            <a:ext cx="3853851" cy="369332"/>
          </a:xfrm>
          <a:prstGeom prst="rect">
            <a:avLst/>
          </a:prstGeom>
          <a:noFill/>
        </p:spPr>
        <p:txBody>
          <a:bodyPr wrap="square">
            <a:spAutoFit/>
          </a:bodyPr>
          <a:lstStyle/>
          <a:p>
            <a:pPr algn="ctr"/>
            <a:r>
              <a:rPr lang="en-GB" sz="1800" b="1" dirty="0">
                <a:latin typeface="Bookman Old Style" panose="02050604050505020204" pitchFamily="18" charset="0"/>
                <a:ea typeface="ADLaM Display" panose="020F0502020204030204" pitchFamily="2" charset="0"/>
                <a:cs typeface="ADLaM Display" panose="020F0502020204030204" pitchFamily="2" charset="0"/>
              </a:rPr>
              <a:t>O/P snapshot</a:t>
            </a:r>
          </a:p>
        </p:txBody>
      </p:sp>
    </p:spTree>
    <p:extLst>
      <p:ext uri="{BB962C8B-B14F-4D97-AF65-F5344CB8AC3E}">
        <p14:creationId xmlns:p14="http://schemas.microsoft.com/office/powerpoint/2010/main" val="109389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7816F5-9645-838F-011D-6F80B381DA3A}"/>
              </a:ext>
            </a:extLst>
          </p:cNvPr>
          <p:cNvPicPr>
            <a:picLocks noChangeAspect="1"/>
          </p:cNvPicPr>
          <p:nvPr/>
        </p:nvPicPr>
        <p:blipFill>
          <a:blip r:embed="rId2"/>
          <a:stretch>
            <a:fillRect/>
          </a:stretch>
        </p:blipFill>
        <p:spPr>
          <a:xfrm>
            <a:off x="2368896" y="384849"/>
            <a:ext cx="7454207" cy="5050225"/>
          </a:xfrm>
          <a:prstGeom prst="rect">
            <a:avLst/>
          </a:prstGeom>
          <a:ln>
            <a:solidFill>
              <a:schemeClr val="tx1"/>
            </a:solidFill>
          </a:ln>
        </p:spPr>
      </p:pic>
      <p:sp>
        <p:nvSpPr>
          <p:cNvPr id="5" name="TextBox 4">
            <a:extLst>
              <a:ext uri="{FF2B5EF4-FFF2-40B4-BE49-F238E27FC236}">
                <a16:creationId xmlns:a16="http://schemas.microsoft.com/office/drawing/2014/main" id="{B6FCE2E0-77C2-9B7E-DC2E-4FC0E5CA53C8}"/>
              </a:ext>
            </a:extLst>
          </p:cNvPr>
          <p:cNvSpPr txBox="1"/>
          <p:nvPr/>
        </p:nvSpPr>
        <p:spPr>
          <a:xfrm>
            <a:off x="3048718" y="5668356"/>
            <a:ext cx="6094562" cy="369332"/>
          </a:xfrm>
          <a:prstGeom prst="rect">
            <a:avLst/>
          </a:prstGeom>
          <a:noFill/>
        </p:spPr>
        <p:txBody>
          <a:bodyPr wrap="square">
            <a:spAutoFit/>
          </a:bodyPr>
          <a:lstStyle/>
          <a:p>
            <a:pPr algn="ctr"/>
            <a:r>
              <a:rPr lang="en-GB" sz="1800" b="1" dirty="0">
                <a:latin typeface="Bookman Old Style" panose="02050604050505020204" pitchFamily="18" charset="0"/>
                <a:ea typeface="ADLaM Display" panose="020F0502020204030204" pitchFamily="2" charset="0"/>
                <a:cs typeface="ADLaM Display" panose="020F0502020204030204" pitchFamily="2" charset="0"/>
              </a:rPr>
              <a:t>Power BI dashboard for </a:t>
            </a:r>
            <a:r>
              <a:rPr lang="en-GB" sz="1800" b="1" dirty="0">
                <a:solidFill>
                  <a:schemeClr val="accent2">
                    <a:lumMod val="75000"/>
                  </a:schemeClr>
                </a:solidFill>
                <a:latin typeface="Bookman Old Style" panose="02050604050505020204" pitchFamily="18" charset="0"/>
                <a:ea typeface="ADLaM Display" panose="020F0502020204030204" pitchFamily="2" charset="0"/>
                <a:cs typeface="ADLaM Display" panose="020F0502020204030204" pitchFamily="2" charset="0"/>
              </a:rPr>
              <a:t>Ernst &amp; Young</a:t>
            </a:r>
          </a:p>
        </p:txBody>
      </p:sp>
    </p:spTree>
    <p:extLst>
      <p:ext uri="{BB962C8B-B14F-4D97-AF65-F5344CB8AC3E}">
        <p14:creationId xmlns:p14="http://schemas.microsoft.com/office/powerpoint/2010/main" val="127241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FABE83-9EAE-7C5F-9962-C2DA04444CB7}"/>
              </a:ext>
            </a:extLst>
          </p:cNvPr>
          <p:cNvSpPr txBox="1"/>
          <p:nvPr/>
        </p:nvSpPr>
        <p:spPr>
          <a:xfrm>
            <a:off x="3048719" y="3152001"/>
            <a:ext cx="6094562" cy="553998"/>
          </a:xfrm>
          <a:prstGeom prst="rect">
            <a:avLst/>
          </a:prstGeom>
          <a:noFill/>
        </p:spPr>
        <p:txBody>
          <a:bodyPr wrap="square">
            <a:spAutoFit/>
          </a:bodyPr>
          <a:lstStyle/>
          <a:p>
            <a:pPr algn="ctr"/>
            <a:r>
              <a:rPr lang="en-GB" sz="3000" b="1" dirty="0">
                <a:latin typeface="Bookman Old Style" panose="02050604050505020204" pitchFamily="18" charset="0"/>
                <a:ea typeface="ADLaM Display" panose="020F0502020204030204" pitchFamily="2" charset="0"/>
                <a:cs typeface="ADLaM Display" panose="020F0502020204030204" pitchFamily="2" charset="0"/>
              </a:rPr>
              <a:t>Thank You</a:t>
            </a:r>
            <a:endParaRPr lang="en-GB" sz="3000" b="1" dirty="0">
              <a:solidFill>
                <a:schemeClr val="accent2">
                  <a:lumMod val="75000"/>
                </a:schemeClr>
              </a:solidFill>
              <a:latin typeface="Bookman Old Style" panose="02050604050505020204" pitchFamily="18"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30337647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TotalTime>
  <Words>505</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Narayan Singh [CSE - 2021]</dc:creator>
  <cp:lastModifiedBy>Dhruv Narayan Singh [CSE - 2021]</cp:lastModifiedBy>
  <cp:revision>1</cp:revision>
  <dcterms:created xsi:type="dcterms:W3CDTF">2023-12-13T04:59:21Z</dcterms:created>
  <dcterms:modified xsi:type="dcterms:W3CDTF">2023-12-13T06:04:05Z</dcterms:modified>
</cp:coreProperties>
</file>