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375" r:id="rId2"/>
    <p:sldId id="368" r:id="rId3"/>
    <p:sldId id="329" r:id="rId4"/>
    <p:sldId id="381" r:id="rId5"/>
    <p:sldId id="348" r:id="rId6"/>
    <p:sldId id="389" r:id="rId7"/>
    <p:sldId id="386" r:id="rId8"/>
    <p:sldId id="390" r:id="rId9"/>
    <p:sldId id="391" r:id="rId10"/>
    <p:sldId id="392" r:id="rId11"/>
    <p:sldId id="393" r:id="rId12"/>
    <p:sldId id="395" r:id="rId13"/>
    <p:sldId id="396" r:id="rId14"/>
    <p:sldId id="397" r:id="rId15"/>
    <p:sldId id="361" r:id="rId16"/>
    <p:sldId id="388" r:id="rId17"/>
    <p:sldId id="3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B18A2C"/>
    <a:srgbClr val="616A78"/>
    <a:srgbClr val="D87C1B"/>
    <a:srgbClr val="000000"/>
    <a:srgbClr val="1D7CB8"/>
    <a:srgbClr val="1D7CB9"/>
    <a:srgbClr val="626A78"/>
    <a:srgbClr val="B18B2C"/>
    <a:srgbClr val="DA7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15B26B-8BE1-4956-9287-1F54483E3874}" v="27" dt="2025-06-25T14:35:02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40" autoAdjust="0"/>
    <p:restoredTop sz="95652"/>
  </p:normalViewPr>
  <p:slideViewPr>
    <p:cSldViewPr snapToGrid="0">
      <p:cViewPr varScale="1">
        <p:scale>
          <a:sx n="80" d="100"/>
          <a:sy n="80" d="100"/>
        </p:scale>
        <p:origin x="200" y="7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1498B8-8FD4-4BD3-9FB5-8AD91D0EA8F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361869-5972-4CC6-AB92-00FDA4CF9B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NASA/NOAA datasets (CO₂, temperature anomalies, sea level)</a:t>
          </a:r>
        </a:p>
      </dgm:t>
    </dgm:pt>
    <dgm:pt modelId="{6EADFC16-EBB9-4395-AB65-D68EDDFE0E2F}" type="parTrans" cxnId="{5CDF2135-C83A-476A-9BDD-236D04DE5B66}">
      <dgm:prSet/>
      <dgm:spPr/>
      <dgm:t>
        <a:bodyPr/>
        <a:lstStyle/>
        <a:p>
          <a:endParaRPr lang="en-US"/>
        </a:p>
      </dgm:t>
    </dgm:pt>
    <dgm:pt modelId="{99DA721F-2C34-4822-B4CE-2AB17014EB11}" type="sibTrans" cxnId="{5CDF2135-C83A-476A-9BDD-236D04DE5B66}">
      <dgm:prSet/>
      <dgm:spPr/>
      <dgm:t>
        <a:bodyPr/>
        <a:lstStyle/>
        <a:p>
          <a:endParaRPr lang="en-US"/>
        </a:p>
      </dgm:t>
    </dgm:pt>
    <dgm:pt modelId="{D647699A-FC79-4E9B-88E7-E169678096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Monthly time-series (1900 – 2025)</a:t>
          </a:r>
        </a:p>
      </dgm:t>
    </dgm:pt>
    <dgm:pt modelId="{BC4C2070-8E97-451A-8713-EAF8925ECFE2}" type="parTrans" cxnId="{B7A18507-0EBE-4ED6-B8FC-D833F12C98EE}">
      <dgm:prSet/>
      <dgm:spPr/>
      <dgm:t>
        <a:bodyPr/>
        <a:lstStyle/>
        <a:p>
          <a:endParaRPr lang="en-US"/>
        </a:p>
      </dgm:t>
    </dgm:pt>
    <dgm:pt modelId="{6C3AFEB0-B6AE-438E-A894-FA1C88D15D13}" type="sibTrans" cxnId="{B7A18507-0EBE-4ED6-B8FC-D833F12C98EE}">
      <dgm:prSet/>
      <dgm:spPr/>
      <dgm:t>
        <a:bodyPr/>
        <a:lstStyle/>
        <a:p>
          <a:endParaRPr lang="en-US"/>
        </a:p>
      </dgm:t>
    </dgm:pt>
    <dgm:pt modelId="{F8BE2E94-F16B-4803-8FF0-D8725E1AD3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Methods: parsing, merging, rolling averages, regression, and visualization</a:t>
          </a:r>
        </a:p>
      </dgm:t>
    </dgm:pt>
    <dgm:pt modelId="{31148629-77DD-44AB-BD9C-370A617649A8}" type="parTrans" cxnId="{6E49A812-4AFE-4D37-A205-8EEE9C9D063E}">
      <dgm:prSet/>
      <dgm:spPr/>
      <dgm:t>
        <a:bodyPr/>
        <a:lstStyle/>
        <a:p>
          <a:endParaRPr lang="en-US"/>
        </a:p>
      </dgm:t>
    </dgm:pt>
    <dgm:pt modelId="{D2EC2924-DD0D-4310-BF1B-7E11287FD3BB}" type="sibTrans" cxnId="{6E49A812-4AFE-4D37-A205-8EEE9C9D063E}">
      <dgm:prSet/>
      <dgm:spPr/>
      <dgm:t>
        <a:bodyPr/>
        <a:lstStyle/>
        <a:p>
          <a:endParaRPr lang="en-US"/>
        </a:p>
      </dgm:t>
    </dgm:pt>
    <dgm:pt modelId="{D7C160D9-869C-47F0-9F91-0859A2777AA5}" type="pres">
      <dgm:prSet presAssocID="{AF1498B8-8FD4-4BD3-9FB5-8AD91D0EA8F0}" presName="root" presStyleCnt="0">
        <dgm:presLayoutVars>
          <dgm:dir/>
          <dgm:resizeHandles val="exact"/>
        </dgm:presLayoutVars>
      </dgm:prSet>
      <dgm:spPr/>
    </dgm:pt>
    <dgm:pt modelId="{07220D3A-4A60-4F6A-8946-7FF7C46D6072}" type="pres">
      <dgm:prSet presAssocID="{E0361869-5972-4CC6-AB92-00FDA4CF9B99}" presName="compNode" presStyleCnt="0"/>
      <dgm:spPr/>
    </dgm:pt>
    <dgm:pt modelId="{0FB1A4BF-3507-4236-B306-00462A52C377}" type="pres">
      <dgm:prSet presAssocID="{E0361869-5972-4CC6-AB92-00FDA4CF9B99}" presName="bgRect" presStyleLbl="bgShp" presStyleIdx="0" presStyleCnt="3"/>
      <dgm:spPr/>
    </dgm:pt>
    <dgm:pt modelId="{97428841-4AE8-436A-9A75-70A063A69CF5}" type="pres">
      <dgm:prSet presAssocID="{E0361869-5972-4CC6-AB92-00FDA4CF9B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8EBF2E9B-FAC1-4ACC-821E-6C6657173EA2}" type="pres">
      <dgm:prSet presAssocID="{E0361869-5972-4CC6-AB92-00FDA4CF9B99}" presName="spaceRect" presStyleCnt="0"/>
      <dgm:spPr/>
    </dgm:pt>
    <dgm:pt modelId="{8DDB8CAB-0128-4F9D-83CC-B371A1849A75}" type="pres">
      <dgm:prSet presAssocID="{E0361869-5972-4CC6-AB92-00FDA4CF9B99}" presName="parTx" presStyleLbl="revTx" presStyleIdx="0" presStyleCnt="3">
        <dgm:presLayoutVars>
          <dgm:chMax val="0"/>
          <dgm:chPref val="0"/>
        </dgm:presLayoutVars>
      </dgm:prSet>
      <dgm:spPr/>
    </dgm:pt>
    <dgm:pt modelId="{80E7D906-BA0E-4786-98F0-51B5438CC2AA}" type="pres">
      <dgm:prSet presAssocID="{99DA721F-2C34-4822-B4CE-2AB17014EB11}" presName="sibTrans" presStyleCnt="0"/>
      <dgm:spPr/>
    </dgm:pt>
    <dgm:pt modelId="{70851648-BFFA-4F45-9D14-3D9508CEC7CF}" type="pres">
      <dgm:prSet presAssocID="{D647699A-FC79-4E9B-88E7-E169678096D7}" presName="compNode" presStyleCnt="0"/>
      <dgm:spPr/>
    </dgm:pt>
    <dgm:pt modelId="{56558124-A96C-401A-8D51-9445EB66426E}" type="pres">
      <dgm:prSet presAssocID="{D647699A-FC79-4E9B-88E7-E169678096D7}" presName="bgRect" presStyleLbl="bgShp" presStyleIdx="1" presStyleCnt="3"/>
      <dgm:spPr/>
    </dgm:pt>
    <dgm:pt modelId="{128E8D28-0CC8-4D94-A9E3-38EC6B52D1C5}" type="pres">
      <dgm:prSet presAssocID="{D647699A-FC79-4E9B-88E7-E169678096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83913B2D-B2F0-4663-9A6D-392E3969446A}" type="pres">
      <dgm:prSet presAssocID="{D647699A-FC79-4E9B-88E7-E169678096D7}" presName="spaceRect" presStyleCnt="0"/>
      <dgm:spPr/>
    </dgm:pt>
    <dgm:pt modelId="{4891BFA3-298C-4FCB-8F21-4C1EDA326C32}" type="pres">
      <dgm:prSet presAssocID="{D647699A-FC79-4E9B-88E7-E169678096D7}" presName="parTx" presStyleLbl="revTx" presStyleIdx="1" presStyleCnt="3">
        <dgm:presLayoutVars>
          <dgm:chMax val="0"/>
          <dgm:chPref val="0"/>
        </dgm:presLayoutVars>
      </dgm:prSet>
      <dgm:spPr/>
    </dgm:pt>
    <dgm:pt modelId="{F703698B-3DF6-42BE-B830-F70BD7F26FD2}" type="pres">
      <dgm:prSet presAssocID="{6C3AFEB0-B6AE-438E-A894-FA1C88D15D13}" presName="sibTrans" presStyleCnt="0"/>
      <dgm:spPr/>
    </dgm:pt>
    <dgm:pt modelId="{521A5E8A-07FE-482B-BEE9-418A32E26CDC}" type="pres">
      <dgm:prSet presAssocID="{F8BE2E94-F16B-4803-8FF0-D8725E1AD320}" presName="compNode" presStyleCnt="0"/>
      <dgm:spPr/>
    </dgm:pt>
    <dgm:pt modelId="{2E99BA7B-2A73-4DE1-B645-C85862ED43FD}" type="pres">
      <dgm:prSet presAssocID="{F8BE2E94-F16B-4803-8FF0-D8725E1AD320}" presName="bgRect" presStyleLbl="bgShp" presStyleIdx="2" presStyleCnt="3"/>
      <dgm:spPr/>
    </dgm:pt>
    <dgm:pt modelId="{EF72C964-CA64-4592-B285-87BA591A4A38}" type="pres">
      <dgm:prSet presAssocID="{F8BE2E94-F16B-4803-8FF0-D8725E1AD3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0CEAD2C5-6EC4-4FFD-924C-622D376FC105}" type="pres">
      <dgm:prSet presAssocID="{F8BE2E94-F16B-4803-8FF0-D8725E1AD320}" presName="spaceRect" presStyleCnt="0"/>
      <dgm:spPr/>
    </dgm:pt>
    <dgm:pt modelId="{E067B42B-E06B-4878-8049-57C5AA7F6B5E}" type="pres">
      <dgm:prSet presAssocID="{F8BE2E94-F16B-4803-8FF0-D8725E1AD32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7A18507-0EBE-4ED6-B8FC-D833F12C98EE}" srcId="{AF1498B8-8FD4-4BD3-9FB5-8AD91D0EA8F0}" destId="{D647699A-FC79-4E9B-88E7-E169678096D7}" srcOrd="1" destOrd="0" parTransId="{BC4C2070-8E97-451A-8713-EAF8925ECFE2}" sibTransId="{6C3AFEB0-B6AE-438E-A894-FA1C88D15D13}"/>
    <dgm:cxn modelId="{57B49410-43B9-4196-83A5-332D36FD41E9}" type="presOf" srcId="{AF1498B8-8FD4-4BD3-9FB5-8AD91D0EA8F0}" destId="{D7C160D9-869C-47F0-9F91-0859A2777AA5}" srcOrd="0" destOrd="0" presId="urn:microsoft.com/office/officeart/2018/2/layout/IconVerticalSolidList"/>
    <dgm:cxn modelId="{6E49A812-4AFE-4D37-A205-8EEE9C9D063E}" srcId="{AF1498B8-8FD4-4BD3-9FB5-8AD91D0EA8F0}" destId="{F8BE2E94-F16B-4803-8FF0-D8725E1AD320}" srcOrd="2" destOrd="0" parTransId="{31148629-77DD-44AB-BD9C-370A617649A8}" sibTransId="{D2EC2924-DD0D-4310-BF1B-7E11287FD3BB}"/>
    <dgm:cxn modelId="{5CDF2135-C83A-476A-9BDD-236D04DE5B66}" srcId="{AF1498B8-8FD4-4BD3-9FB5-8AD91D0EA8F0}" destId="{E0361869-5972-4CC6-AB92-00FDA4CF9B99}" srcOrd="0" destOrd="0" parTransId="{6EADFC16-EBB9-4395-AB65-D68EDDFE0E2F}" sibTransId="{99DA721F-2C34-4822-B4CE-2AB17014EB11}"/>
    <dgm:cxn modelId="{AC04BA6C-50C1-4398-BD17-640320E1638E}" type="presOf" srcId="{D647699A-FC79-4E9B-88E7-E169678096D7}" destId="{4891BFA3-298C-4FCB-8F21-4C1EDA326C32}" srcOrd="0" destOrd="0" presId="urn:microsoft.com/office/officeart/2018/2/layout/IconVerticalSolidList"/>
    <dgm:cxn modelId="{31ED9499-B5EC-4DF6-ABE5-B738F373C833}" type="presOf" srcId="{E0361869-5972-4CC6-AB92-00FDA4CF9B99}" destId="{8DDB8CAB-0128-4F9D-83CC-B371A1849A75}" srcOrd="0" destOrd="0" presId="urn:microsoft.com/office/officeart/2018/2/layout/IconVerticalSolidList"/>
    <dgm:cxn modelId="{52AA9EE4-B138-4C6B-9A88-80E71D6E121C}" type="presOf" srcId="{F8BE2E94-F16B-4803-8FF0-D8725E1AD320}" destId="{E067B42B-E06B-4878-8049-57C5AA7F6B5E}" srcOrd="0" destOrd="0" presId="urn:microsoft.com/office/officeart/2018/2/layout/IconVerticalSolidList"/>
    <dgm:cxn modelId="{4E342068-2CD3-4636-9854-DF770AF67E1B}" type="presParOf" srcId="{D7C160D9-869C-47F0-9F91-0859A2777AA5}" destId="{07220D3A-4A60-4F6A-8946-7FF7C46D6072}" srcOrd="0" destOrd="0" presId="urn:microsoft.com/office/officeart/2018/2/layout/IconVerticalSolidList"/>
    <dgm:cxn modelId="{7D362B41-3EE8-4F0A-8A99-FE8FECF392E0}" type="presParOf" srcId="{07220D3A-4A60-4F6A-8946-7FF7C46D6072}" destId="{0FB1A4BF-3507-4236-B306-00462A52C377}" srcOrd="0" destOrd="0" presId="urn:microsoft.com/office/officeart/2018/2/layout/IconVerticalSolidList"/>
    <dgm:cxn modelId="{33DAA8CF-4157-4A4D-AECA-828A855DB51B}" type="presParOf" srcId="{07220D3A-4A60-4F6A-8946-7FF7C46D6072}" destId="{97428841-4AE8-436A-9A75-70A063A69CF5}" srcOrd="1" destOrd="0" presId="urn:microsoft.com/office/officeart/2018/2/layout/IconVerticalSolidList"/>
    <dgm:cxn modelId="{19915941-B363-416D-A6D4-04D0766B68C6}" type="presParOf" srcId="{07220D3A-4A60-4F6A-8946-7FF7C46D6072}" destId="{8EBF2E9B-FAC1-4ACC-821E-6C6657173EA2}" srcOrd="2" destOrd="0" presId="urn:microsoft.com/office/officeart/2018/2/layout/IconVerticalSolidList"/>
    <dgm:cxn modelId="{36FFA88D-DCBC-414A-BE69-D40704F1AC33}" type="presParOf" srcId="{07220D3A-4A60-4F6A-8946-7FF7C46D6072}" destId="{8DDB8CAB-0128-4F9D-83CC-B371A1849A75}" srcOrd="3" destOrd="0" presId="urn:microsoft.com/office/officeart/2018/2/layout/IconVerticalSolidList"/>
    <dgm:cxn modelId="{2E5F111D-259B-4454-9692-D88AD8BFD3A4}" type="presParOf" srcId="{D7C160D9-869C-47F0-9F91-0859A2777AA5}" destId="{80E7D906-BA0E-4786-98F0-51B5438CC2AA}" srcOrd="1" destOrd="0" presId="urn:microsoft.com/office/officeart/2018/2/layout/IconVerticalSolidList"/>
    <dgm:cxn modelId="{D61FF5D3-20E8-4AB1-8812-CBB6F0F1819F}" type="presParOf" srcId="{D7C160D9-869C-47F0-9F91-0859A2777AA5}" destId="{70851648-BFFA-4F45-9D14-3D9508CEC7CF}" srcOrd="2" destOrd="0" presId="urn:microsoft.com/office/officeart/2018/2/layout/IconVerticalSolidList"/>
    <dgm:cxn modelId="{1A3B56D0-CD64-4D2B-ADDC-18C3BAA31492}" type="presParOf" srcId="{70851648-BFFA-4F45-9D14-3D9508CEC7CF}" destId="{56558124-A96C-401A-8D51-9445EB66426E}" srcOrd="0" destOrd="0" presId="urn:microsoft.com/office/officeart/2018/2/layout/IconVerticalSolidList"/>
    <dgm:cxn modelId="{61EB31F9-1C4A-45DD-8E65-2880F4D13887}" type="presParOf" srcId="{70851648-BFFA-4F45-9D14-3D9508CEC7CF}" destId="{128E8D28-0CC8-4D94-A9E3-38EC6B52D1C5}" srcOrd="1" destOrd="0" presId="urn:microsoft.com/office/officeart/2018/2/layout/IconVerticalSolidList"/>
    <dgm:cxn modelId="{FFFAFA93-663E-4366-9567-D5978AA72268}" type="presParOf" srcId="{70851648-BFFA-4F45-9D14-3D9508CEC7CF}" destId="{83913B2D-B2F0-4663-9A6D-392E3969446A}" srcOrd="2" destOrd="0" presId="urn:microsoft.com/office/officeart/2018/2/layout/IconVerticalSolidList"/>
    <dgm:cxn modelId="{E9CC50C5-5130-466D-BAFB-D684611CF34B}" type="presParOf" srcId="{70851648-BFFA-4F45-9D14-3D9508CEC7CF}" destId="{4891BFA3-298C-4FCB-8F21-4C1EDA326C32}" srcOrd="3" destOrd="0" presId="urn:microsoft.com/office/officeart/2018/2/layout/IconVerticalSolidList"/>
    <dgm:cxn modelId="{117FEFEC-33DC-4AA9-AEFA-7118B90F8FC4}" type="presParOf" srcId="{D7C160D9-869C-47F0-9F91-0859A2777AA5}" destId="{F703698B-3DF6-42BE-B830-F70BD7F26FD2}" srcOrd="3" destOrd="0" presId="urn:microsoft.com/office/officeart/2018/2/layout/IconVerticalSolidList"/>
    <dgm:cxn modelId="{7BC3A82F-019C-4C22-816D-9D43DC7724FA}" type="presParOf" srcId="{D7C160D9-869C-47F0-9F91-0859A2777AA5}" destId="{521A5E8A-07FE-482B-BEE9-418A32E26CDC}" srcOrd="4" destOrd="0" presId="urn:microsoft.com/office/officeart/2018/2/layout/IconVerticalSolidList"/>
    <dgm:cxn modelId="{36A2ADB5-6C89-47B8-AC52-7BD22BDC1E1B}" type="presParOf" srcId="{521A5E8A-07FE-482B-BEE9-418A32E26CDC}" destId="{2E99BA7B-2A73-4DE1-B645-C85862ED43FD}" srcOrd="0" destOrd="0" presId="urn:microsoft.com/office/officeart/2018/2/layout/IconVerticalSolidList"/>
    <dgm:cxn modelId="{ECD9EC27-80C2-40A7-9152-93B7B4967BFE}" type="presParOf" srcId="{521A5E8A-07FE-482B-BEE9-418A32E26CDC}" destId="{EF72C964-CA64-4592-B285-87BA591A4A38}" srcOrd="1" destOrd="0" presId="urn:microsoft.com/office/officeart/2018/2/layout/IconVerticalSolidList"/>
    <dgm:cxn modelId="{9191E765-1D54-4832-8811-A28244732D7A}" type="presParOf" srcId="{521A5E8A-07FE-482B-BEE9-418A32E26CDC}" destId="{0CEAD2C5-6EC4-4FFD-924C-622D376FC105}" srcOrd="2" destOrd="0" presId="urn:microsoft.com/office/officeart/2018/2/layout/IconVerticalSolidList"/>
    <dgm:cxn modelId="{14289F2B-2BCD-4B6D-AF3B-8A2C1C6FE3E0}" type="presParOf" srcId="{521A5E8A-07FE-482B-BEE9-418A32E26CDC}" destId="{E067B42B-E06B-4878-8049-57C5AA7F6B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1A4BF-3507-4236-B306-00462A52C377}">
      <dsp:nvSpPr>
        <dsp:cNvPr id="0" name=""/>
        <dsp:cNvSpPr/>
      </dsp:nvSpPr>
      <dsp:spPr>
        <a:xfrm>
          <a:off x="0" y="499"/>
          <a:ext cx="6096000" cy="11692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28841-4AE8-436A-9A75-70A063A69CF5}">
      <dsp:nvSpPr>
        <dsp:cNvPr id="0" name=""/>
        <dsp:cNvSpPr/>
      </dsp:nvSpPr>
      <dsp:spPr>
        <a:xfrm>
          <a:off x="353702" y="263584"/>
          <a:ext cx="643095" cy="643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B8CAB-0128-4F9D-83CC-B371A1849A75}">
      <dsp:nvSpPr>
        <dsp:cNvPr id="0" name=""/>
        <dsp:cNvSpPr/>
      </dsp:nvSpPr>
      <dsp:spPr>
        <a:xfrm>
          <a:off x="1350501" y="499"/>
          <a:ext cx="4745498" cy="1169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7" tIns="123747" rIns="123747" bIns="12374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NASA/NOAA datasets (CO₂, temperature anomalies, sea level)</a:t>
          </a:r>
        </a:p>
      </dsp:txBody>
      <dsp:txXfrm>
        <a:off x="1350501" y="499"/>
        <a:ext cx="4745498" cy="1169265"/>
      </dsp:txXfrm>
    </dsp:sp>
    <dsp:sp modelId="{56558124-A96C-401A-8D51-9445EB66426E}">
      <dsp:nvSpPr>
        <dsp:cNvPr id="0" name=""/>
        <dsp:cNvSpPr/>
      </dsp:nvSpPr>
      <dsp:spPr>
        <a:xfrm>
          <a:off x="0" y="1462081"/>
          <a:ext cx="6096000" cy="11692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E8D28-0CC8-4D94-A9E3-38EC6B52D1C5}">
      <dsp:nvSpPr>
        <dsp:cNvPr id="0" name=""/>
        <dsp:cNvSpPr/>
      </dsp:nvSpPr>
      <dsp:spPr>
        <a:xfrm>
          <a:off x="353702" y="1725166"/>
          <a:ext cx="643095" cy="643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1BFA3-298C-4FCB-8F21-4C1EDA326C32}">
      <dsp:nvSpPr>
        <dsp:cNvPr id="0" name=""/>
        <dsp:cNvSpPr/>
      </dsp:nvSpPr>
      <dsp:spPr>
        <a:xfrm>
          <a:off x="1350501" y="1462081"/>
          <a:ext cx="4745498" cy="1169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7" tIns="123747" rIns="123747" bIns="12374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Monthly time-series (1900 – 2025)</a:t>
          </a:r>
        </a:p>
      </dsp:txBody>
      <dsp:txXfrm>
        <a:off x="1350501" y="1462081"/>
        <a:ext cx="4745498" cy="1169265"/>
      </dsp:txXfrm>
    </dsp:sp>
    <dsp:sp modelId="{2E99BA7B-2A73-4DE1-B645-C85862ED43FD}">
      <dsp:nvSpPr>
        <dsp:cNvPr id="0" name=""/>
        <dsp:cNvSpPr/>
      </dsp:nvSpPr>
      <dsp:spPr>
        <a:xfrm>
          <a:off x="0" y="2923662"/>
          <a:ext cx="6096000" cy="11692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2C964-CA64-4592-B285-87BA591A4A38}">
      <dsp:nvSpPr>
        <dsp:cNvPr id="0" name=""/>
        <dsp:cNvSpPr/>
      </dsp:nvSpPr>
      <dsp:spPr>
        <a:xfrm>
          <a:off x="353702" y="3186747"/>
          <a:ext cx="643095" cy="6430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7B42B-E06B-4878-8049-57C5AA7F6B5E}">
      <dsp:nvSpPr>
        <dsp:cNvPr id="0" name=""/>
        <dsp:cNvSpPr/>
      </dsp:nvSpPr>
      <dsp:spPr>
        <a:xfrm>
          <a:off x="1350501" y="2923662"/>
          <a:ext cx="4745498" cy="1169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7" tIns="123747" rIns="123747" bIns="12374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Methods: parsing, merging, rolling averages, regression, and visualization</a:t>
          </a:r>
        </a:p>
      </dsp:txBody>
      <dsp:txXfrm>
        <a:off x="1350501" y="2923662"/>
        <a:ext cx="4745498" cy="1169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23EFC-526B-4EF2-8A0A-F01C60CA2A67}" type="datetimeFigureOut">
              <a:rPr lang="en-US" smtClean="0"/>
              <a:t>7/23/25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2F06-F6ED-43C1-A86D-15B5F2AFD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8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55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2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1192D4-3DEB-49BB-8F09-91031D57C7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6224" cy="6858000"/>
          </a:xfrm>
          <a:solidFill>
            <a:schemeClr val="accent1"/>
          </a:solidFill>
        </p:spPr>
        <p:txBody>
          <a:bodyPr tIns="1280160" anchor="ctr">
            <a:noAutofit/>
          </a:bodyPr>
          <a:lstStyle>
            <a:lvl1pPr algn="ctr">
              <a:defRPr sz="20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4C4FA-8597-7449-A0F1-38E8A1C6B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018" y="1526016"/>
            <a:ext cx="12188952" cy="2031324"/>
          </a:xfrm>
          <a:solidFill>
            <a:schemeClr val="tx1">
              <a:lumMod val="85000"/>
              <a:lumOff val="15000"/>
              <a:alpha val="60000"/>
            </a:schemeClr>
          </a:solidFill>
        </p:spPr>
        <p:txBody>
          <a:bodyPr lIns="868680" tIns="9144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7477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-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E6D3-9558-45D3-9914-1F3B0A5BD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88952" cy="6858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or graphic here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DF58130-BFA9-C64B-9400-27CEC7444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66" y="2338086"/>
            <a:ext cx="10541219" cy="2164466"/>
          </a:xfrm>
        </p:spPr>
        <p:txBody>
          <a:bodyPr lIns="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9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3">
            <a:extLst>
              <a:ext uri="{FF2B5EF4-FFF2-40B4-BE49-F238E27FC236}">
                <a16:creationId xmlns:a16="http://schemas.microsoft.com/office/drawing/2014/main" id="{63C9361F-F5AC-124A-A751-F276961C97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2707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E110C240-E84A-BB4D-911E-3069CAF91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3176" y="1018950"/>
            <a:ext cx="10542706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B2370-69F6-454B-ACB1-3BCDAE4D8D5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7320225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485AAEB-729B-0E45-AA2A-8821D226E7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60220" y="3888618"/>
            <a:ext cx="238909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BA4E48D-7640-4648-AD2A-35EB9295CC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60220" y="5322378"/>
            <a:ext cx="2389094" cy="85976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26946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full-bleed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3">
            <a:extLst>
              <a:ext uri="{FF2B5EF4-FFF2-40B4-BE49-F238E27FC236}">
                <a16:creationId xmlns:a16="http://schemas.microsoft.com/office/drawing/2014/main" id="{3265DD9D-6018-7248-B068-226B5087E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0405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2BB5A709-E25A-CC47-AE58-EC9F42EF12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3176" y="1018950"/>
            <a:ext cx="1054040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B3087-49AA-480C-A462-1133A6E7C6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2066536"/>
            <a:ext cx="12188951" cy="480060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0AF7B98-3554-234B-A9A0-828B8E3E86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6537"/>
            <a:ext cx="6096000" cy="4800604"/>
          </a:xfrm>
          <a:solidFill>
            <a:srgbClr val="262626">
              <a:alpha val="61961"/>
            </a:srgbClr>
          </a:solidFill>
        </p:spPr>
        <p:txBody>
          <a:bodyPr lIns="1920240" tIns="274320" anchor="ctr" anchorCtr="0">
            <a:normAutofit/>
          </a:bodyPr>
          <a:lstStyle>
            <a:lvl1pPr marL="0" indent="0" algn="l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  <a:p>
            <a:pPr lvl="0"/>
            <a:r>
              <a:rPr lang="en-US" dirty="0"/>
              <a:t>text style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0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667F-4D1E-EA4A-9BD5-F58C1A590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62621"/>
          </a:xfrm>
        </p:spPr>
        <p:txBody>
          <a:bodyPr lIns="0" tIns="0" anchor="t">
            <a:norm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A66A47-2551-47FC-AF11-56C9D8900AD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895600" y="202268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6A8B312-3B12-4FB7-8207-99056B6249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07040" y="202268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889AF3F-A262-4DE7-9C9F-D0730B47D91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895600" y="347034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43E97BC8-22E4-3141-9608-84A945A42A8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347034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F4D375CF-42E3-43DD-814F-AC643A2908F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895600" y="4922214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B752F2A-0251-4959-80B1-17743D2F9F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6000" y="4922214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23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1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3">
            <a:extLst>
              <a:ext uri="{FF2B5EF4-FFF2-40B4-BE49-F238E27FC236}">
                <a16:creationId xmlns:a16="http://schemas.microsoft.com/office/drawing/2014/main" id="{40DEA294-B1C6-9E48-A990-C4FC916393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A9031-5DBD-4AD9-9381-7F3F67DD857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38200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89751D94-3DF3-A241-B368-55DC9BEF38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8197" y="4634096"/>
            <a:ext cx="3042684" cy="617685"/>
          </a:xfrm>
          <a:solidFill>
            <a:schemeClr val="accent4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B5A1782-324D-4E6F-B70F-B4AAAF5BE28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600994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02C2A04-A4DF-194D-9BF0-98BDCA834A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01548" y="4634097"/>
            <a:ext cx="3042684" cy="617685"/>
          </a:xfrm>
          <a:solidFill>
            <a:schemeClr val="accent2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948B0B4-59DD-4F57-BC4D-AD690F1F9A8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310557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10F1566-2F10-C94E-A440-3BE6863E41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1111" y="4636714"/>
            <a:ext cx="3042684" cy="617685"/>
          </a:xfrm>
          <a:solidFill>
            <a:schemeClr val="accent3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78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1830361-A194-9F4E-999F-05BDD53E5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9F5E-ECB4-4608-BAD6-3C0B906FBC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1968500" y="1780031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31456E2-715C-4D0E-AEC1-EDCEF7EFE17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997700" y="1779475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44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6BEBC398-0B32-5D4C-8F8E-8DA17BC07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2D11-D0BD-46AC-942A-A7F84C34C1C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38199" y="1780031"/>
            <a:ext cx="10537683" cy="457631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17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0269070-4807-43E2-A9DF-90767C93C7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207239" cy="6858000"/>
          </a:xfrm>
          <a:solidFill>
            <a:schemeClr val="accent1"/>
          </a:solidFill>
        </p:spPr>
        <p:txBody>
          <a:bodyPr tIns="2560320" anchor="ctr">
            <a:no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95A5A22-1295-5A4C-BEED-CDAAB6B38D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1574" y="-11151"/>
            <a:ext cx="12207240" cy="3429000"/>
          </a:xfrm>
          <a:solidFill>
            <a:srgbClr val="262626">
              <a:alpha val="61961"/>
            </a:srgbClr>
          </a:solidFill>
          <a:ln>
            <a:noFill/>
          </a:ln>
        </p:spPr>
        <p:txBody>
          <a:bodyPr lIns="868680" tIns="2057400" bIns="9144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exit master text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EBD28-F38A-B644-853D-75CBD6A9F7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5847"/>
            <a:ext cx="10515600" cy="1062232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6C998-067D-F24C-8880-399DE7EC60CF}"/>
              </a:ext>
            </a:extLst>
          </p:cNvPr>
          <p:cNvSpPr txBox="1"/>
          <p:nvPr userDrawn="1"/>
        </p:nvSpPr>
        <p:spPr>
          <a:xfrm>
            <a:off x="3340444" y="5935091"/>
            <a:ext cx="5511112" cy="52322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65470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3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FD44-3E18-544B-BBAC-DCBF5F125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9494"/>
            <a:ext cx="10515600" cy="911595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69AB53E-6566-42B1-A87A-589EE239D5A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6759223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D3509C8-7877-6946-8CE5-00F7B9552E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32800" y="3725227"/>
            <a:ext cx="2919113" cy="183531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buNone/>
              <a:defRPr sz="16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6EC1DFF-6B7A-4C4C-9BDC-76D1FE8DD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32800" y="5692068"/>
            <a:ext cx="2919113" cy="532753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5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DDE9C-955A-40E0-AEDB-57EE5B37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092AA-470A-438D-B06A-389D4965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C0FCC-269D-49E4-B1A8-2F5D9EEA5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8" r:id="rId4"/>
    <p:sldLayoutId id="2147483679" r:id="rId5"/>
    <p:sldLayoutId id="2147483680" r:id="rId6"/>
    <p:sldLayoutId id="2147483682" r:id="rId7"/>
    <p:sldLayoutId id="2147483687" r:id="rId8"/>
    <p:sldLayoutId id="2147483686" r:id="rId9"/>
    <p:sldLayoutId id="2147483681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carlos-escamilla-21396a295/" TargetMode="External"/><Relationship Id="rId13" Type="http://schemas.openxmlformats.org/officeDocument/2006/relationships/hyperlink" Target="https://thfln.github.io/Portfolio" TargetMode="External"/><Relationship Id="rId3" Type="http://schemas.openxmlformats.org/officeDocument/2006/relationships/hyperlink" Target="mailto:amelendez@my365.bellevue.edu" TargetMode="External"/><Relationship Id="rId7" Type="http://schemas.openxmlformats.org/officeDocument/2006/relationships/hyperlink" Target="https://www.linkedin.com/in/andres-melendez-8016461a2/" TargetMode="External"/><Relationship Id="rId12" Type="http://schemas.openxmlformats.org/officeDocument/2006/relationships/hyperlink" Target="https://dnsla.github.io/Portfolio/" TargetMode="External"/><Relationship Id="rId2" Type="http://schemas.openxmlformats.org/officeDocument/2006/relationships/image" Target="../media/image20.jpeg"/><Relationship Id="rId16" Type="http://schemas.openxmlformats.org/officeDocument/2006/relationships/hyperlink" Target="https://github.com/dnsla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theflin@my365.bellevue.edu" TargetMode="External"/><Relationship Id="rId11" Type="http://schemas.openxmlformats.org/officeDocument/2006/relationships/hyperlink" Target="https://carlose1977.github.io/portfolio" TargetMode="External"/><Relationship Id="rId5" Type="http://schemas.openxmlformats.org/officeDocument/2006/relationships/hyperlink" Target="mailto:dslabaugh@my365.bellevue.edu" TargetMode="External"/><Relationship Id="rId15" Type="http://schemas.openxmlformats.org/officeDocument/2006/relationships/hyperlink" Target="https://github.com/carlose1977/" TargetMode="External"/><Relationship Id="rId10" Type="http://schemas.openxmlformats.org/officeDocument/2006/relationships/hyperlink" Target="https://dre2322.github.io/portfolio/index.html" TargetMode="External"/><Relationship Id="rId4" Type="http://schemas.openxmlformats.org/officeDocument/2006/relationships/hyperlink" Target="mailto:ceescamilla@my365.bellevue.edu" TargetMode="External"/><Relationship Id="rId9" Type="http://schemas.openxmlformats.org/officeDocument/2006/relationships/hyperlink" Target="https://www.linkedin.com/in/tyler-heflin-476817138/" TargetMode="External"/><Relationship Id="rId14" Type="http://schemas.openxmlformats.org/officeDocument/2006/relationships/hyperlink" Target="https://github.com/Dre2322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7913F9A8-5859-8441-9D34-EA6DF53BAF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60E6CE8-7AB6-B54A-8434-8F730542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the Planet’s Pulse: Analyzing CO₂, Global Temperature Anomalies, and Sea Level Rise</a:t>
            </a:r>
          </a:p>
        </p:txBody>
      </p:sp>
    </p:spTree>
    <p:extLst>
      <p:ext uri="{BB962C8B-B14F-4D97-AF65-F5344CB8AC3E}">
        <p14:creationId xmlns:p14="http://schemas.microsoft.com/office/powerpoint/2010/main" val="403171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4CFE38-AB65-10B8-C55D-9F1B2855A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4C9BDD-9891-3AFD-07BB-FD79491D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Predictive Modeling</a:t>
            </a:r>
          </a:p>
        </p:txBody>
      </p:sp>
      <p:pic>
        <p:nvPicPr>
          <p:cNvPr id="3" name="Content Placeholder 2" descr="A screenshot of a graph&#10;&#10;AI-generated content may be incorrect.">
            <a:extLst>
              <a:ext uri="{FF2B5EF4-FFF2-40B4-BE49-F238E27FC236}">
                <a16:creationId xmlns:a16="http://schemas.microsoft.com/office/drawing/2014/main" id="{DE225B9D-D971-108C-D974-0FDBF812DC81}"/>
              </a:ext>
            </a:extLst>
          </p:cNvPr>
          <p:cNvPicPr>
            <a:picLocks noGrp="1" noChangeAspect="1"/>
          </p:cNvPicPr>
          <p:nvPr>
            <p:ph sz="quarter" idx="25"/>
          </p:nvPr>
        </p:nvPicPr>
        <p:blipFill>
          <a:blip r:embed="rId2"/>
          <a:stretch>
            <a:fillRect/>
          </a:stretch>
        </p:blipFill>
        <p:spPr>
          <a:xfrm>
            <a:off x="4777316" y="1190205"/>
            <a:ext cx="6780700" cy="4475261"/>
          </a:xfrm>
          <a:prstGeom prst="rect">
            <a:avLst/>
          </a:prstGeom>
          <a:solidFill>
            <a:srgbClr val="DDDDDD"/>
          </a:solidFill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93F8DA-188E-6411-6502-6A2254CE7B3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610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233D94-8504-C1F9-4B77-C3572DDC4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5F50D-5CE9-4681-2691-68B87FB3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Predictive Modeling (cont.)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6BCE17-8305-CA73-22F8-D75A69B0AB8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cs typeface="+mn-cs"/>
              </a:rPr>
              <a:t>Regression Results: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>
                <a:cs typeface="+mn-cs"/>
              </a:rPr>
              <a:t>Train R</a:t>
            </a:r>
            <a:r>
              <a:rPr lang="en-US" sz="2000" baseline="30000" dirty="0">
                <a:cs typeface="+mn-cs"/>
              </a:rPr>
              <a:t>2 </a:t>
            </a:r>
            <a:r>
              <a:rPr lang="en-US" sz="2000" dirty="0">
                <a:cs typeface="+mn-cs"/>
              </a:rPr>
              <a:t>= 0.484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>
                <a:cs typeface="+mn-cs"/>
              </a:rPr>
              <a:t>Test R</a:t>
            </a:r>
            <a:r>
              <a:rPr lang="en-US" sz="2000" baseline="30000" dirty="0">
                <a:cs typeface="+mn-cs"/>
              </a:rPr>
              <a:t>2 </a:t>
            </a:r>
            <a:r>
              <a:rPr lang="en-US" sz="2000" dirty="0">
                <a:cs typeface="+mn-cs"/>
              </a:rPr>
              <a:t>= -0.187 (possible overfitting)</a:t>
            </a:r>
            <a:endParaRPr lang="en-US" sz="1200" dirty="0"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Model feature importance (CO₂ as dominant)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solidFill>
                  <a:srgbClr val="000000"/>
                </a:solidFill>
                <a:latin typeface="Arial" panose="020B0604020202020204"/>
              </a:rPr>
              <a:t>Scatter plot for Actual vs. Predicted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  <a:p>
            <a:pPr marL="228600" lvl="1"/>
            <a:endParaRPr lang="en-US" sz="1200" dirty="0">
              <a:cs typeface="+mn-cs"/>
            </a:endParaRPr>
          </a:p>
        </p:txBody>
      </p:sp>
      <p:pic>
        <p:nvPicPr>
          <p:cNvPr id="3" name="Content Placeholder 2" descr="A screenshot of a graph&#10;&#10;AI-generated content may be incorrect.">
            <a:extLst>
              <a:ext uri="{FF2B5EF4-FFF2-40B4-BE49-F238E27FC236}">
                <a16:creationId xmlns:a16="http://schemas.microsoft.com/office/drawing/2014/main" id="{6860B462-8F77-A0F8-D26C-027D3452C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50773"/>
            <a:ext cx="6903720" cy="4556454"/>
          </a:xfrm>
          <a:prstGeom prst="rect">
            <a:avLst/>
          </a:prstGeom>
          <a:solidFill>
            <a:srgbClr val="DDDDDD"/>
          </a:solidFill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C5A21F-8840-E717-A9FD-FCBF5D2409F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52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1A4680-A1FF-2B1D-BF36-22139CEAD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DC4CCC-CEDD-8F30-3B6C-DE1AD2BD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Projections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D1F3FB-4B19-4373-210D-61FF6803B8A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+mn-cs"/>
              </a:rPr>
              <a:t>Emission Scenarios: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>
                <a:cs typeface="+mn-cs"/>
              </a:rPr>
              <a:t>High: CO₂ &gt; 480 ppm (RCP8.5-like)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>
                <a:cs typeface="+mn-cs"/>
              </a:rPr>
              <a:t>Low: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CO₂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~ 400 ppm (RCP2.6-like)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00000"/>
              </a:solidFill>
              <a:latin typeface="Arial" panose="020B0604020202020204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Trajectories (Current vs. High vs. Low)</a:t>
            </a:r>
          </a:p>
          <a:p>
            <a:pPr marL="228600" lvl="1"/>
            <a:endParaRPr lang="en-US" sz="1000" dirty="0">
              <a:solidFill>
                <a:srgbClr val="000000"/>
              </a:solidFill>
              <a:latin typeface="Arial" panose="020B0604020202020204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A8234-592B-3CDE-DBB6-A3E316D9E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23" y="2329382"/>
            <a:ext cx="6130358" cy="40153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CEEBC3-D7CA-C2C2-93E6-A070D12660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94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052BB6-C037-1BF1-A5F5-676959E08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89A6D6-A172-E5EA-FCF3-B7514A64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981" y="2501549"/>
            <a:ext cx="3298642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Comprehensive Dashboard 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BC92A-E177-2FB5-3927-361956FED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152890"/>
            <a:ext cx="7225748" cy="455221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84A862-5066-A1FC-1F76-D68B7B8772D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pPr>
                <a:spcAft>
                  <a:spcPts val="600"/>
                </a:spcAft>
              </a:pPr>
              <a:t>13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637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E711F4-F82A-2867-2423-C90548702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D04A58-F674-AC24-1B6F-E6D9E84F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501650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Comprehensive Dashboard Summary (cont.)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62756-7993-CB4B-8A7C-82FBAE047DF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76693" y="2533476"/>
            <a:ext cx="3455821" cy="382287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+mn-cs"/>
              </a:rPr>
              <a:t>Key visuals: trends, correlations, model performance, and projections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+mn-cs"/>
              </a:rPr>
              <a:t>Enables exploration of CO</a:t>
            </a:r>
            <a:r>
              <a:rPr lang="en-US" sz="2000" baseline="-25000" dirty="0">
                <a:cs typeface="+mn-cs"/>
              </a:rPr>
              <a:t>2</a:t>
            </a:r>
            <a:r>
              <a:rPr lang="en-US" sz="2000" dirty="0">
                <a:cs typeface="+mn-cs"/>
              </a:rPr>
              <a:t>, temperature, and sea levels over time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+mn-cs"/>
              </a:rPr>
              <a:t>Includes feature impact breakdowns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+mn-cs"/>
              </a:rPr>
              <a:t>Supports scientists, educators, and policy makers to explore various scenarios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BC5B5C-D4C5-653A-91DF-0B4AAC725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421012"/>
            <a:ext cx="6389346" cy="402528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57105C-AB00-196D-3555-5AC1AA66CB0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9053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34EFEE-3417-C94A-9E71-0178D688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/>
                </a:solidFill>
                <a:cs typeface="+mj-cs"/>
              </a:rPr>
              <a:t>Ethics and Limitations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Placeholder 13" descr="Polar fox in the snow&#10;">
            <a:extLst>
              <a:ext uri="{FF2B5EF4-FFF2-40B4-BE49-F238E27FC236}">
                <a16:creationId xmlns:a16="http://schemas.microsoft.com/office/drawing/2014/main" id="{F52CB88B-28DA-D44D-8CD9-DB99492450CA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2" r="15377" b="-2"/>
          <a:stretch>
            <a:fillRect/>
          </a:stretch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957A032-1881-AC2A-007C-A0C15753E6A8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Avoiding alarmism, see through the lens of responsibility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Potential for dataset uncertainty and model overfitting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Dataset transparency: GISTEMP, Mauna Loa, JPL RECON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321D0-5D09-9748-9611-90DFDA54394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52BEA90-E6BE-45F4-8D5D-C2E01FE3DBCB}" type="slidenum">
              <a:rPr lang="en-US">
                <a:solidFill>
                  <a:schemeClr val="tx1">
                    <a:alpha val="60000"/>
                  </a:schemeClr>
                </a:solidFill>
                <a:latin typeface="Calibri" panose="020F0502020204030204"/>
                <a:cs typeface="+mn-cs"/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schemeClr val="tx1">
                  <a:alpha val="60000"/>
                </a:schemeClr>
              </a:solidFill>
              <a:latin typeface="Calibri" panose="020F0502020204030204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337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nimal footprints in the snow">
            <a:extLst>
              <a:ext uri="{FF2B5EF4-FFF2-40B4-BE49-F238E27FC236}">
                <a16:creationId xmlns:a16="http://schemas.microsoft.com/office/drawing/2014/main" id="{E35968C9-83B0-0A44-B0E4-80EE037326D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>
            <a:off x="1" y="1"/>
            <a:ext cx="12188952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FDFE4-8F65-D241-B165-BC516F27AB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1574" y="-1"/>
            <a:ext cx="12207240" cy="355963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CO₂ and temperature have strong, time-lagged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 level closely follows both variables with observed acceleration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Predictive models offer useful signals, but further refinement will be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for education, planning, and further scientific validation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CEA5BD-33EB-114D-8CEA-90A8AA73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46" y="827104"/>
            <a:ext cx="10515600" cy="522724"/>
          </a:xfrm>
        </p:spPr>
        <p:txBody>
          <a:bodyPr/>
          <a:lstStyle/>
          <a:p>
            <a:r>
              <a:rPr lang="en-US" dirty="0"/>
              <a:t>Conclusions and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11D2E-6587-FF48-8AE8-163A9FDAA1B9}"/>
              </a:ext>
            </a:extLst>
          </p:cNvPr>
          <p:cNvSpPr txBox="1"/>
          <p:nvPr/>
        </p:nvSpPr>
        <p:spPr>
          <a:xfrm>
            <a:off x="4585538" y="5823880"/>
            <a:ext cx="3043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934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4" descr="Fog in frozen winter forest&#10;">
            <a:extLst>
              <a:ext uri="{FF2B5EF4-FFF2-40B4-BE49-F238E27FC236}">
                <a16:creationId xmlns:a16="http://schemas.microsoft.com/office/drawing/2014/main" id="{59C7381D-994E-71C6-E06D-78E9A175DB4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/>
        </p:blipFill>
        <p:spPr>
          <a:xfrm>
            <a:off x="0" y="0"/>
            <a:ext cx="12196763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5C5E632-5477-AAA7-7D68-DA6A5943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4265"/>
            <a:ext cx="12188952" cy="2031324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sz="2400" dirty="0">
                <a:latin typeface="+mn-lt"/>
              </a:rPr>
            </a:br>
            <a:r>
              <a:rPr lang="en-US" sz="2400" b="0" dirty="0">
                <a:latin typeface="+mn-lt"/>
              </a:rPr>
              <a:t>Questions,</a:t>
            </a:r>
            <a:r>
              <a:rPr lang="en-US" sz="2400" dirty="0">
                <a:latin typeface="+mn-lt"/>
              </a:rPr>
              <a:t> </a:t>
            </a:r>
            <a:r>
              <a:rPr lang="en-US" sz="2400" b="0" dirty="0">
                <a:latin typeface="+mn-lt"/>
              </a:rPr>
              <a:t>thoughts, or follow-up? Let’s connect.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50CD4-B7F0-86E7-51D3-C26A448B4588}"/>
              </a:ext>
            </a:extLst>
          </p:cNvPr>
          <p:cNvSpPr txBox="1"/>
          <p:nvPr/>
        </p:nvSpPr>
        <p:spPr>
          <a:xfrm>
            <a:off x="0" y="2528753"/>
            <a:ext cx="7620000" cy="4247317"/>
          </a:xfrm>
          <a:prstGeom prst="rect">
            <a:avLst/>
          </a:prstGeom>
          <a:solidFill>
            <a:schemeClr val="accent5">
              <a:lumMod val="75000"/>
              <a:alpha val="6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✉   </a:t>
            </a:r>
            <a:r>
              <a:rPr lang="en-US" b="1" dirty="0">
                <a:solidFill>
                  <a:schemeClr val="bg1"/>
                </a:solidFill>
              </a:rPr>
              <a:t>Email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  <a:hlinkClick r:id="rId3"/>
              </a:rPr>
              <a:t>amelendez@my365.bellevue.edu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dirty="0">
                <a:solidFill>
                  <a:schemeClr val="bg1"/>
                </a:solidFill>
                <a:hlinkClick r:id="rId4"/>
              </a:rPr>
              <a:t>ceescamilla@my365.bellevue.edu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dirty="0">
                <a:solidFill>
                  <a:schemeClr val="bg1"/>
                </a:solidFill>
                <a:hlinkClick r:id="rId5"/>
              </a:rPr>
              <a:t>dslabaugh@my365.bellevue.edu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dirty="0">
                <a:solidFill>
                  <a:schemeClr val="bg1"/>
                </a:solidFill>
                <a:hlinkClick r:id="rId6"/>
              </a:rPr>
              <a:t>theflin@my365.bellevue.edu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☑   </a:t>
            </a:r>
            <a:r>
              <a:rPr lang="en-US" b="1" dirty="0">
                <a:solidFill>
                  <a:schemeClr val="bg1"/>
                </a:solidFill>
              </a:rPr>
              <a:t>LinkedIn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sz="1400" i="1" dirty="0">
                <a:solidFill>
                  <a:schemeClr val="bg1"/>
                </a:solidFill>
              </a:rPr>
              <a:t>Andres</a:t>
            </a:r>
            <a:r>
              <a:rPr lang="en-US" sz="1400" dirty="0">
                <a:solidFill>
                  <a:schemeClr val="bg1"/>
                </a:solidFill>
              </a:rPr>
              <a:t> - </a:t>
            </a:r>
            <a:r>
              <a:rPr lang="en-US" sz="1400" dirty="0">
                <a:solidFill>
                  <a:schemeClr val="bg1"/>
                </a:solidFill>
                <a:hlinkClick r:id="rId7"/>
              </a:rPr>
              <a:t>https://www.linkedin.com/in/andres-melendez-8016461a2/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i="1" dirty="0">
                <a:solidFill>
                  <a:schemeClr val="bg1"/>
                </a:solidFill>
              </a:rPr>
              <a:t>Carlos</a:t>
            </a:r>
            <a:r>
              <a:rPr lang="en-US" sz="1400" dirty="0">
                <a:solidFill>
                  <a:schemeClr val="bg1"/>
                </a:solidFill>
              </a:rPr>
              <a:t> - </a:t>
            </a:r>
            <a:r>
              <a:rPr lang="en-US" sz="1400" dirty="0">
                <a:solidFill>
                  <a:schemeClr val="bg1"/>
                </a:solidFill>
                <a:hlinkClick r:id="rId8"/>
              </a:rPr>
              <a:t>https://www.linkedin.com/in/carlos-escamilla-21396a295/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i="1" dirty="0">
                <a:solidFill>
                  <a:schemeClr val="bg1"/>
                </a:solidFill>
              </a:rPr>
              <a:t>Delilah</a:t>
            </a:r>
            <a:r>
              <a:rPr lang="en-US" sz="1400" dirty="0">
                <a:solidFill>
                  <a:schemeClr val="bg1"/>
                </a:solidFill>
              </a:rPr>
              <a:t> – N/A; </a:t>
            </a:r>
            <a:r>
              <a:rPr lang="en-US" sz="1400" i="1" dirty="0">
                <a:solidFill>
                  <a:schemeClr val="bg1"/>
                </a:solidFill>
              </a:rPr>
              <a:t>Tyler</a:t>
            </a:r>
            <a:r>
              <a:rPr lang="en-US" sz="1400" dirty="0">
                <a:solidFill>
                  <a:schemeClr val="bg1"/>
                </a:solidFill>
              </a:rPr>
              <a:t> - </a:t>
            </a:r>
            <a:r>
              <a:rPr lang="en-US" sz="1400" dirty="0">
                <a:solidFill>
                  <a:schemeClr val="bg1"/>
                </a:solidFill>
                <a:hlinkClick r:id="rId9"/>
              </a:rPr>
              <a:t>https://www.linkedin.com/in/tyler-heflin-476817138/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ᯤ   </a:t>
            </a:r>
            <a:r>
              <a:rPr lang="en-US" b="1" dirty="0">
                <a:solidFill>
                  <a:schemeClr val="bg1"/>
                </a:solidFill>
              </a:rPr>
              <a:t>Portfolio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sz="1400" i="1" dirty="0">
                <a:solidFill>
                  <a:schemeClr val="bg1"/>
                </a:solidFill>
              </a:rPr>
              <a:t>Andres</a:t>
            </a:r>
            <a:r>
              <a:rPr lang="en-US" sz="1400" dirty="0">
                <a:solidFill>
                  <a:schemeClr val="bg1"/>
                </a:solidFill>
              </a:rPr>
              <a:t> – </a:t>
            </a:r>
            <a:r>
              <a:rPr lang="en-US" sz="1400" dirty="0">
                <a:hlinkClick r:id="rId10" tooltip="https://dre2322.github.io/portfolio/index.html"/>
              </a:rPr>
              <a:t>https://dre2322.github.io/portfolio/index.html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i="1" dirty="0">
                <a:solidFill>
                  <a:schemeClr val="bg1"/>
                </a:solidFill>
              </a:rPr>
              <a:t>Carlos</a:t>
            </a:r>
            <a:r>
              <a:rPr lang="en-US" sz="1400" dirty="0">
                <a:solidFill>
                  <a:schemeClr val="bg1"/>
                </a:solidFill>
              </a:rPr>
              <a:t> – </a:t>
            </a:r>
            <a:r>
              <a:rPr lang="en-US" sz="1400" dirty="0">
                <a:hlinkClick r:id="rId11" tooltip="https://carlose1977.github.io/portfolio"/>
              </a:rPr>
              <a:t>https://carlose1977.github.io/portfolio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i="1" dirty="0">
                <a:solidFill>
                  <a:schemeClr val="bg1"/>
                </a:solidFill>
              </a:rPr>
              <a:t>Delilah</a:t>
            </a:r>
            <a:r>
              <a:rPr lang="en-US" sz="1400" dirty="0">
                <a:solidFill>
                  <a:schemeClr val="bg1"/>
                </a:solidFill>
              </a:rPr>
              <a:t> – </a:t>
            </a:r>
            <a:r>
              <a:rPr lang="en-US" sz="1400" dirty="0">
                <a:hlinkClick r:id="rId12" tooltip="https://dnsla.github.io/portfolio/"/>
              </a:rPr>
              <a:t>https://dnsla.github.io/Portfolio/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i="1" dirty="0">
                <a:solidFill>
                  <a:schemeClr val="bg1"/>
                </a:solidFill>
              </a:rPr>
              <a:t>Tyler</a:t>
            </a:r>
            <a:r>
              <a:rPr lang="en-US" sz="1400" dirty="0">
                <a:solidFill>
                  <a:schemeClr val="bg1"/>
                </a:solidFill>
              </a:rPr>
              <a:t> – </a:t>
            </a:r>
            <a:r>
              <a:rPr lang="en-US" sz="1400" dirty="0">
                <a:hlinkClick r:id="rId13" tooltip="https://thfln.github.io/portfolio"/>
              </a:rPr>
              <a:t>https://thfln.github.io/Portfolio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🖳  </a:t>
            </a:r>
            <a:r>
              <a:rPr lang="en-US" b="1" dirty="0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sz="1400" i="1" dirty="0">
                <a:solidFill>
                  <a:schemeClr val="bg1"/>
                </a:solidFill>
              </a:rPr>
              <a:t>Andres</a:t>
            </a:r>
            <a:r>
              <a:rPr lang="en-US" sz="1400" dirty="0">
                <a:solidFill>
                  <a:schemeClr val="bg1"/>
                </a:solidFill>
              </a:rPr>
              <a:t> – </a:t>
            </a:r>
            <a:r>
              <a:rPr lang="en-US" sz="1400" dirty="0">
                <a:solidFill>
                  <a:schemeClr val="bg1"/>
                </a:solidFill>
                <a:hlinkClick r:id="rId14"/>
              </a:rPr>
              <a:t>https://github.com/Dre2322/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i="1" dirty="0">
                <a:solidFill>
                  <a:schemeClr val="bg1"/>
                </a:solidFill>
              </a:rPr>
              <a:t>Carlos</a:t>
            </a:r>
            <a:r>
              <a:rPr lang="en-US" sz="1400" dirty="0">
                <a:solidFill>
                  <a:schemeClr val="bg1"/>
                </a:solidFill>
              </a:rPr>
              <a:t> – </a:t>
            </a:r>
            <a:r>
              <a:rPr lang="en-US" sz="1400" dirty="0">
                <a:hlinkClick r:id="rId15" tooltip="https://github.com/carlose1977/portfolio"/>
              </a:rPr>
              <a:t>https://github.com/carlose1977/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i="1" dirty="0">
                <a:solidFill>
                  <a:schemeClr val="bg1"/>
                </a:solidFill>
              </a:rPr>
              <a:t>Delilah</a:t>
            </a:r>
            <a:r>
              <a:rPr lang="en-US" sz="1400" dirty="0">
                <a:solidFill>
                  <a:schemeClr val="bg1"/>
                </a:solidFill>
              </a:rPr>
              <a:t> – </a:t>
            </a:r>
            <a:r>
              <a:rPr lang="en-US" sz="1400" dirty="0">
                <a:solidFill>
                  <a:schemeClr val="bg1"/>
                </a:solidFill>
                <a:hlinkClick r:id="rId16"/>
              </a:rPr>
              <a:t>https://github.com/dnsla/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i="1" dirty="0">
                <a:solidFill>
                  <a:schemeClr val="bg1"/>
                </a:solidFill>
              </a:rPr>
              <a:t>Tyler</a:t>
            </a:r>
            <a:r>
              <a:rPr lang="en-US" sz="1400" dirty="0">
                <a:solidFill>
                  <a:schemeClr val="bg1"/>
                </a:solidFill>
              </a:rPr>
              <a:t> – https://github.com/thfln/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0" i="0" dirty="0">
                <a:solidFill>
                  <a:srgbClr val="BFBFBF"/>
                </a:solidFill>
                <a:effectLst/>
                <a:latin typeface="Roboto" panose="02000000000000000000" pitchFamily="2" charset="0"/>
              </a:rPr>
              <a:t>🏦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 </a:t>
            </a:r>
            <a:r>
              <a:rPr lang="en-US" b="1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Institution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Bellevue University – Department of Data Science – DSC450-T301 </a:t>
            </a:r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(Summer 2025)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864CA-4130-FCA4-EB48-BAC1A6D64BCD}"/>
              </a:ext>
            </a:extLst>
          </p:cNvPr>
          <p:cNvSpPr txBox="1"/>
          <p:nvPr/>
        </p:nvSpPr>
        <p:spPr>
          <a:xfrm>
            <a:off x="8207829" y="6442502"/>
            <a:ext cx="3988934" cy="415498"/>
          </a:xfrm>
          <a:prstGeom prst="rect">
            <a:avLst/>
          </a:prstGeom>
          <a:solidFill>
            <a:schemeClr val="accent5">
              <a:lumMod val="75000"/>
              <a:alpha val="6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85000"/>
                  </a:schemeClr>
                </a:solidFill>
              </a:rPr>
              <a:t>This project was built using publicly available data from NASA GISTEMP, Mauna Loa CO</a:t>
            </a:r>
            <a:r>
              <a:rPr lang="en-US" sz="1050" i="1" baseline="-25000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sz="1050" i="1" dirty="0">
                <a:solidFill>
                  <a:schemeClr val="bg1">
                    <a:lumMod val="85000"/>
                  </a:schemeClr>
                </a:solidFill>
              </a:rPr>
              <a:t> records, and NOAA JPL RECON.</a:t>
            </a:r>
          </a:p>
        </p:txBody>
      </p:sp>
    </p:spTree>
    <p:extLst>
      <p:ext uri="{BB962C8B-B14F-4D97-AF65-F5344CB8AC3E}">
        <p14:creationId xmlns:p14="http://schemas.microsoft.com/office/powerpoint/2010/main" val="110173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FD92-C4A8-C04F-AA2D-B10B3973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the Planet’s Pulse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7152F7-008A-CA47-A370-88F6372026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marR="0">
              <a:spcAft>
                <a:spcPts val="1500"/>
              </a:spcAft>
            </a:pPr>
            <a:r>
              <a:rPr lang="en-US" sz="1800" kern="1400" spc="25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Analyzing CO₂, Global Temperature Anomalies, and Sea Level Rise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038C7-F913-CC43-B811-9406234F03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22763" y="3429000"/>
            <a:ext cx="2389094" cy="1292982"/>
          </a:xfrm>
        </p:spPr>
        <p:txBody>
          <a:bodyPr/>
          <a:lstStyle/>
          <a:p>
            <a:pPr lvl="0"/>
            <a:r>
              <a:rPr lang="en-US" dirty="0"/>
              <a:t>Andres Melendez</a:t>
            </a:r>
          </a:p>
          <a:p>
            <a:pPr lvl="0"/>
            <a:r>
              <a:rPr lang="en-US" dirty="0"/>
              <a:t>Carlos Escamilla</a:t>
            </a:r>
          </a:p>
          <a:p>
            <a:pPr lvl="0"/>
            <a:r>
              <a:rPr lang="en-US" dirty="0"/>
              <a:t>Delilah Slabaugh</a:t>
            </a:r>
          </a:p>
          <a:p>
            <a:pPr lvl="0"/>
            <a:r>
              <a:rPr lang="en-US" dirty="0"/>
              <a:t>Tyler Heflin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61332-6AEF-7547-A674-2FF50137C3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22763" y="5322378"/>
            <a:ext cx="2389094" cy="859760"/>
          </a:xfrm>
        </p:spPr>
        <p:txBody>
          <a:bodyPr/>
          <a:lstStyle/>
          <a:p>
            <a:r>
              <a:rPr lang="en-US" dirty="0"/>
              <a:t>Data Science</a:t>
            </a:r>
          </a:p>
          <a:p>
            <a:r>
              <a:rPr lang="en-US" dirty="0"/>
              <a:t>Bellevue University</a:t>
            </a:r>
          </a:p>
          <a:p>
            <a:r>
              <a:rPr lang="en-US" dirty="0"/>
              <a:t>June 29th, 2025</a:t>
            </a:r>
          </a:p>
          <a:p>
            <a:endParaRPr lang="en-US" dirty="0"/>
          </a:p>
        </p:txBody>
      </p:sp>
      <p:pic>
        <p:nvPicPr>
          <p:cNvPr id="11" name="Picture 10" descr="A purple and yellow logo&#10;&#10;AI-generated content may be incorrect.">
            <a:extLst>
              <a:ext uri="{FF2B5EF4-FFF2-40B4-BE49-F238E27FC236}">
                <a16:creationId xmlns:a16="http://schemas.microsoft.com/office/drawing/2014/main" id="{849409D2-616D-83EF-CB43-0F8536267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17" y="1498850"/>
            <a:ext cx="5815405" cy="468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5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86DD66-4C89-CF4F-B2FB-DD3DB961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>
                <a:solidFill>
                  <a:schemeClr val="tx1"/>
                </a:solidFill>
                <a:cs typeface="+mj-cs"/>
              </a:rPr>
              <a:t>Introduction and Hypothesis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3E378-80D9-6A99-40B3-57FAC405845C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Context: Climate change urgency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Key Indicators: CO₂, global temperature anomalies, sea level rise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Hypothesis: As CO₂ increases, we expect to see a corresponding increase in temperature anomalies and sea level</a:t>
            </a:r>
          </a:p>
        </p:txBody>
      </p:sp>
      <p:pic>
        <p:nvPicPr>
          <p:cNvPr id="8" name="Picture Placeholder 7" descr="Winter scene with a fox standing in the snow">
            <a:extLst>
              <a:ext uri="{FF2B5EF4-FFF2-40B4-BE49-F238E27FC236}">
                <a16:creationId xmlns:a16="http://schemas.microsoft.com/office/drawing/2014/main" id="{64F6393B-4582-484B-82F7-1B00BD937081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1" r="25283" b="-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203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7977C4-F464-D449-B7C1-AE7D4292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797" y="1040459"/>
            <a:ext cx="10540405" cy="479900"/>
          </a:xfrm>
        </p:spPr>
        <p:txBody>
          <a:bodyPr/>
          <a:lstStyle/>
          <a:p>
            <a:r>
              <a:rPr lang="en-US" sz="2800" dirty="0"/>
              <a:t>Data Sources and Methods</a:t>
            </a:r>
          </a:p>
        </p:txBody>
      </p:sp>
      <p:pic>
        <p:nvPicPr>
          <p:cNvPr id="1026" name="Picture 2" descr="How Climate Change Can Affect Health ...">
            <a:extLst>
              <a:ext uri="{FF2B5EF4-FFF2-40B4-BE49-F238E27FC236}">
                <a16:creationId xmlns:a16="http://schemas.microsoft.com/office/drawing/2014/main" id="{3A795F04-867F-8BEA-FC50-21B793DC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56907"/>
            <a:ext cx="6106898" cy="341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8" name="TextBox 6">
            <a:extLst>
              <a:ext uri="{FF2B5EF4-FFF2-40B4-BE49-F238E27FC236}">
                <a16:creationId xmlns:a16="http://schemas.microsoft.com/office/drawing/2014/main" id="{DD91F971-6C64-BDCC-EC34-AE7FC5392F09}"/>
              </a:ext>
            </a:extLst>
          </p:cNvPr>
          <p:cNvGraphicFramePr/>
          <p:nvPr/>
        </p:nvGraphicFramePr>
        <p:xfrm>
          <a:off x="0" y="2394856"/>
          <a:ext cx="6096000" cy="40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243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A screenshot of a graph&#10;&#10;AI-generated content may be incorrect.">
            <a:extLst>
              <a:ext uri="{FF2B5EF4-FFF2-40B4-BE49-F238E27FC236}">
                <a16:creationId xmlns:a16="http://schemas.microsoft.com/office/drawing/2014/main" id="{EED13841-1276-121E-8947-3D22970A1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167" y="771631"/>
            <a:ext cx="7300150" cy="578536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C374D-3DB1-6649-B8BA-A021D02E51C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DC2A7-62E6-1947-9B60-7F0A62B9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55" y="2234882"/>
            <a:ext cx="3539511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Long-Term Trends</a:t>
            </a:r>
          </a:p>
        </p:txBody>
      </p:sp>
    </p:spTree>
    <p:extLst>
      <p:ext uri="{BB962C8B-B14F-4D97-AF65-F5344CB8AC3E}">
        <p14:creationId xmlns:p14="http://schemas.microsoft.com/office/powerpoint/2010/main" val="285338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968C2-776C-3308-AF20-E7D2AEB2C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13E1-FFC1-37FA-25A3-D8137B49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Long-Term Trends (cont.)</a:t>
            </a:r>
          </a:p>
        </p:txBody>
      </p:sp>
      <p:sp>
        <p:nvSpPr>
          <p:cNvPr id="36" name="Content Placeholder 8">
            <a:extLst>
              <a:ext uri="{FF2B5EF4-FFF2-40B4-BE49-F238E27FC236}">
                <a16:creationId xmlns:a16="http://schemas.microsoft.com/office/drawing/2014/main" id="{512671EA-91A3-F1C1-408F-EABE4110A05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+mn-cs"/>
              </a:rPr>
              <a:t>CO₂: +1.67 ppm/year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cs typeface="+mn-cs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+mn-cs"/>
              </a:rPr>
              <a:t>Temperature: +0.0123°C/year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cs typeface="+mn-cs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+mn-cs"/>
              </a:rPr>
              <a:t>Sea level: +0.70mm/year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cs typeface="+mn-cs"/>
            </a:endParaRPr>
          </a:p>
        </p:txBody>
      </p:sp>
      <p:pic>
        <p:nvPicPr>
          <p:cNvPr id="3" name="Content Placeholder 2" descr="A screenshot of a graph&#10;&#10;AI-generated content may be incorrect.">
            <a:extLst>
              <a:ext uri="{FF2B5EF4-FFF2-40B4-BE49-F238E27FC236}">
                <a16:creationId xmlns:a16="http://schemas.microsoft.com/office/drawing/2014/main" id="{BAEFBBAA-4138-094C-461F-C227350B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740939"/>
            <a:ext cx="6656832" cy="5275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E03A7-2BD1-F3FF-1A66-77976553FF8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364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18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0F6CEF-0F2C-4544-B7AB-E34F6C75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Analysis</a:t>
            </a:r>
          </a:p>
        </p:txBody>
      </p:sp>
      <p:pic>
        <p:nvPicPr>
          <p:cNvPr id="5" name="Content Placeholder 4" descr="White molecules">
            <a:extLst>
              <a:ext uri="{FF2B5EF4-FFF2-40B4-BE49-F238E27FC236}">
                <a16:creationId xmlns:a16="http://schemas.microsoft.com/office/drawing/2014/main" id="{4AFE78B4-266E-528C-55AD-B427201F41D8}"/>
              </a:ext>
            </a:extLst>
          </p:cNvPr>
          <p:cNvPicPr>
            <a:picLocks noGrp="1" noChangeAspect="1"/>
          </p:cNvPicPr>
          <p:nvPr>
            <p:ph sz="quarter" idx="2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170954"/>
            <a:ext cx="7225748" cy="45160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DFDA43-12E2-E144-9F6A-6AD49947520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03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FAF111-EB92-01AC-9F6A-CDB9E31A2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EA71CA-4C38-CBE8-8645-4E10AD78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Analysis (cont.)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9BD768-0296-1F8A-91EE-8C11E20BEF20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76693" y="2533476"/>
            <a:ext cx="3455821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+mn-cs"/>
              </a:rPr>
              <a:t>Pearson correlation matrix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cs typeface="+mn-cs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+mn-cs"/>
              </a:rPr>
              <a:t>Scatter plot (CO₂ vs. temperature, color-coded by decade)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cs typeface="+mn-cs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+mn-cs"/>
              </a:rPr>
              <a:t>Lag correlation (1-month lag, highest at r ≈ 0.803)</a:t>
            </a:r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AA71EEE5-5F4A-F1DF-ACE3-5E73D1094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450" y="1549492"/>
            <a:ext cx="6868252" cy="455021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C7C1CB-BEAB-D5D0-4A94-EB1CA024F97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52BEA90-E6BE-45F4-8D5D-C2E01FE3DBCB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321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5F8126-93E4-1B4E-2E88-E265C3678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458F73-26BF-41D2-22BB-2E942416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CO₂ Acceleration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493914-7111-5EB9-4D56-37CB097CBC3F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+mn-cs"/>
              </a:rPr>
              <a:t>Change point detection post-1970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cs typeface="+mn-cs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+mn-cs"/>
              </a:rPr>
              <a:t>Max acceleration, rate of increase as shown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8474D-C004-B529-CD40-232124590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525669"/>
            <a:ext cx="5628018" cy="357379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62121-AB7C-30AF-B5AB-9B88129B246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14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rgbClr val="000000"/>
      </a:dk1>
      <a:lt1>
        <a:srgbClr val="FFFFFF"/>
      </a:lt1>
      <a:dk2>
        <a:srgbClr val="574512"/>
      </a:dk2>
      <a:lt2>
        <a:srgbClr val="6C3C0D"/>
      </a:lt2>
      <a:accent1>
        <a:srgbClr val="DDDDDD"/>
      </a:accent1>
      <a:accent2>
        <a:srgbClr val="616A78"/>
      </a:accent2>
      <a:accent3>
        <a:srgbClr val="B18A2C"/>
      </a:accent3>
      <a:accent4>
        <a:srgbClr val="D87C1B"/>
      </a:accent4>
      <a:accent5>
        <a:srgbClr val="2E515E"/>
      </a:accent5>
      <a:accent6>
        <a:srgbClr val="1D7CB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sertion-Evidence-Template_Win32_CP_v19.potx" id="{F7F7AC7C-B7AB-44FD-AC83-76356AEA967F}" vid="{C271DA4D-3F28-4C4F-A66E-BDB8F32B9A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Assertion evidence presentation</Template>
  <TotalTime>1346</TotalTime>
  <Words>657</Words>
  <Application>Microsoft Macintosh PowerPoint</Application>
  <PresentationFormat>Widescreen</PresentationFormat>
  <Paragraphs>93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Roboto</vt:lpstr>
      <vt:lpstr>Office Theme</vt:lpstr>
      <vt:lpstr>Tracking the Planet’s Pulse: Analyzing CO₂, Global Temperature Anomalies, and Sea Level Rise</vt:lpstr>
      <vt:lpstr>Tracking the Planet’s Pulse</vt:lpstr>
      <vt:lpstr>Introduction and Hypothesis</vt:lpstr>
      <vt:lpstr>Data Sources and Methods</vt:lpstr>
      <vt:lpstr>Long-Term Trends</vt:lpstr>
      <vt:lpstr>Long-Term Trends (cont.)</vt:lpstr>
      <vt:lpstr>Correlation Analysis</vt:lpstr>
      <vt:lpstr>Correlation Analysis (cont.)</vt:lpstr>
      <vt:lpstr>CO₂ Acceleration</vt:lpstr>
      <vt:lpstr>Predictive Modeling</vt:lpstr>
      <vt:lpstr>Predictive Modeling (cont.)</vt:lpstr>
      <vt:lpstr>Future Projections</vt:lpstr>
      <vt:lpstr>Comprehensive Dashboard Summary</vt:lpstr>
      <vt:lpstr>Comprehensive Dashboard Summary (cont.)</vt:lpstr>
      <vt:lpstr>Ethics and Limitations</vt:lpstr>
      <vt:lpstr>Conclusions and Recommendations</vt:lpstr>
      <vt:lpstr>Thank You!  Questions, thoughts, or follow-up? Let’s connect.</vt:lpstr>
    </vt:vector>
  </TitlesOfParts>
  <Company>SSM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Heflin, Tyler</dc:creator>
  <cp:lastModifiedBy>Delilah Slabaugh</cp:lastModifiedBy>
  <cp:revision>2</cp:revision>
  <dcterms:created xsi:type="dcterms:W3CDTF">2025-06-24T16:15:38Z</dcterms:created>
  <dcterms:modified xsi:type="dcterms:W3CDTF">2025-07-24T02:36:28Z</dcterms:modified>
</cp:coreProperties>
</file>