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216" autoAdjust="0"/>
    <p:restoredTop sz="94660"/>
  </p:normalViewPr>
  <p:slideViewPr>
    <p:cSldViewPr snapToGrid="0">
      <p:cViewPr>
        <p:scale>
          <a:sx n="30" d="100"/>
          <a:sy n="30" d="100"/>
        </p:scale>
        <p:origin x="24" y="-804"/>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6/1/2016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6/1/2016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722706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32" name="Instructions"/>
          <p:cNvSpPr/>
          <p:nvPr userDrawn="1"/>
        </p:nvSpPr>
        <p:spPr>
          <a:xfrm>
            <a:off x="44302680" y="-1"/>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a:t>
            </a:r>
            <a:r>
              <a:rPr lang="en-US" sz="6600" dirty="0">
                <a:solidFill>
                  <a:prstClr val="white">
                    <a:lumMod val="50000"/>
                  </a:prstClr>
                </a:solidFill>
                <a:latin typeface="Calibri Light" panose="020F0302020204030204" pitchFamily="34" charset="0"/>
                <a:cs typeface="Calibri" panose="020F0502020204030204" pitchFamily="34" charset="0"/>
              </a:rPr>
              <a:t>s</a:t>
            </a:r>
            <a:r>
              <a:rPr sz="6600" dirty="0">
                <a:solidFill>
                  <a:prstClr val="white">
                    <a:lumMod val="50000"/>
                  </a:prstClr>
                </a:solidFill>
                <a:latin typeface="Calibri Light" panose="020F0302020204030204" pitchFamily="34" charset="0"/>
                <a:cs typeface="Calibri" panose="020F0502020204030204" pitchFamily="34" charset="0"/>
              </a:rPr>
              <a:t> instead of ours? No problem!</a:t>
            </a:r>
            <a:r>
              <a:rPr lang="en-US" sz="6600" dirty="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6600"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Type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6/1/2016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p15:clr>
            <a:srgbClr val="A4A3A4"/>
          </p15:clr>
        </p15:guide>
        <p15:guide id="2" pos="18480">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6/1/2016</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p15:clr>
            <a:srgbClr val="A4A3A4"/>
          </p15:clr>
        </p15:guide>
        <p15:guide id="2" pos="720">
          <p15:clr>
            <a:srgbClr val="A4A3A4"/>
          </p15:clr>
        </p15:guide>
        <p15:guide id="3" pos="26928">
          <p15:clr>
            <a:srgbClr val="A4A3A4"/>
          </p15:clr>
        </p15:guide>
        <p15:guide id="4" pos="13824">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8240" y="685860"/>
            <a:ext cx="42396076" cy="2971740"/>
          </a:xfrm>
        </p:spPr>
        <p:txBody>
          <a:bodyPr anchor="ctr" anchorCtr="0">
            <a:normAutofit fontScale="90000"/>
          </a:bodyPr>
          <a:lstStyle/>
          <a:p>
            <a:pPr algn="ctr"/>
            <a:r>
              <a:rPr lang="en-US" dirty="0"/>
              <a:t>Reduction of Family Members’ Expressed Emotion Through Therapy</a:t>
            </a:r>
          </a:p>
        </p:txBody>
      </p:sp>
      <p:sp>
        <p:nvSpPr>
          <p:cNvPr id="23" name="Text Placeholder 22"/>
          <p:cNvSpPr>
            <a:spLocks noGrp="1"/>
          </p:cNvSpPr>
          <p:nvPr>
            <p:ph type="body" sz="quarter" idx="36"/>
          </p:nvPr>
        </p:nvSpPr>
        <p:spPr/>
        <p:txBody>
          <a:bodyPr/>
          <a:lstStyle/>
          <a:p>
            <a:r>
              <a:rPr lang="en-US" dirty="0"/>
              <a:t>Jana L. Chase and </a:t>
            </a:r>
            <a:r>
              <a:rPr lang="en-US" dirty="0" err="1"/>
              <a:t>Dafne</a:t>
            </a:r>
            <a:r>
              <a:rPr lang="en-US" dirty="0"/>
              <a:t> N. Smith     Eastern Oregon University</a:t>
            </a:r>
          </a:p>
        </p:txBody>
      </p:sp>
      <p:sp>
        <p:nvSpPr>
          <p:cNvPr id="68" name="Text Placeholder 67"/>
          <p:cNvSpPr>
            <a:spLocks noGrp="1"/>
          </p:cNvSpPr>
          <p:nvPr>
            <p:ph type="body" sz="quarter" idx="37"/>
          </p:nvPr>
        </p:nvSpPr>
        <p:spPr>
          <a:xfrm>
            <a:off x="190500" y="21570390"/>
            <a:ext cx="12801600" cy="914400"/>
          </a:xfrm>
          <a:solidFill>
            <a:schemeClr val="accent1">
              <a:lumMod val="50000"/>
            </a:schemeClr>
          </a:solidFill>
        </p:spPr>
        <p:txBody>
          <a:bodyPr/>
          <a:lstStyle/>
          <a:p>
            <a:r>
              <a:rPr lang="en-US" sz="3600" dirty="0"/>
              <a:t>Method</a:t>
            </a:r>
          </a:p>
        </p:txBody>
      </p:sp>
      <p:sp>
        <p:nvSpPr>
          <p:cNvPr id="15" name="Content Placeholder 14"/>
          <p:cNvSpPr>
            <a:spLocks noGrp="1"/>
          </p:cNvSpPr>
          <p:nvPr>
            <p:ph sz="quarter" idx="42"/>
          </p:nvPr>
        </p:nvSpPr>
        <p:spPr>
          <a:xfrm>
            <a:off x="29970467" y="7689850"/>
            <a:ext cx="12801600" cy="8356395"/>
          </a:xfrm>
        </p:spPr>
        <p:txBody>
          <a:bodyPr vert="horz" lIns="91440" tIns="182880" rIns="91440" bIns="45720" rtlCol="0" anchor="t">
            <a:normAutofit fontScale="92500"/>
          </a:bodyPr>
          <a:lstStyle/>
          <a:p>
            <a:pPr>
              <a:buClrTx/>
            </a:pPr>
            <a:r>
              <a:rPr lang="en-US" sz="2400" dirty="0"/>
              <a:t>The results of the study were nonsignificant  and did not support our hypothesis.</a:t>
            </a:r>
          </a:p>
          <a:p>
            <a:pPr>
              <a:buClrTx/>
            </a:pPr>
            <a:r>
              <a:rPr lang="en-US" sz="2400" dirty="0"/>
              <a:t>The weak results of the study may be due to the design and materials used in the study:</a:t>
            </a:r>
          </a:p>
          <a:p>
            <a:pPr lvl="2">
              <a:buClrTx/>
            </a:pPr>
            <a:r>
              <a:rPr lang="en-US" sz="2400" dirty="0"/>
              <a:t>Initial rates of EE were not high (i.e. 50+ score on the FAS) at the beginning of the experiment. </a:t>
            </a:r>
            <a:r>
              <a:rPr lang="en-US" sz="2400" dirty="0">
                <a:latin typeface="Arial" charset="0"/>
              </a:rPr>
              <a:t>Previous studies had initial rates high of EE in family member participants. The current study did not have significantly high results, so the lowering rates of EE would not be seen as a significant difference. </a:t>
            </a:r>
          </a:p>
          <a:p>
            <a:pPr lvl="2">
              <a:buClrTx/>
            </a:pPr>
            <a:r>
              <a:rPr lang="en-US" sz="2400" dirty="0"/>
              <a:t>The ages of the children living at home consisted of younger children (0-5 years) as a majority. The studies that had been conducted previously mostly consisted of adolescents and young adults as the patients whose family member's rates of EE impacted. </a:t>
            </a:r>
          </a:p>
          <a:p>
            <a:pPr lvl="2">
              <a:buClrTx/>
            </a:pPr>
            <a:r>
              <a:rPr lang="en-US" sz="2400" dirty="0"/>
              <a:t>The video may not have been informative enough to make an impact. The single viewing of the parenting video may not have had a significant impact on the parents to substantially decrease their EE. </a:t>
            </a:r>
            <a:r>
              <a:rPr lang="en-US" sz="2400" dirty="0">
                <a:latin typeface="Arial" charset="0"/>
              </a:rPr>
              <a:t>During previous studies, the researchers used several sessions of various family therapy consecutively. We predict that additional videos viewed over an extensive period of time would show decreased rates of EE and provide significant results.</a:t>
            </a:r>
          </a:p>
          <a:p>
            <a:pPr lvl="2">
              <a:buClrTx/>
            </a:pPr>
            <a:r>
              <a:rPr lang="en-US" sz="2400" dirty="0"/>
              <a:t>Time between the first part of the experiment and the second part was short in duration. Prior studies collected data while providing therapy over an extensive period of time.  </a:t>
            </a:r>
          </a:p>
          <a:p>
            <a:pPr>
              <a:buClrTx/>
            </a:pPr>
            <a:r>
              <a:rPr lang="en-US" sz="2400" dirty="0"/>
              <a:t>Our study may not have had the significant results as seen in the previous research, however with alterations and improvements to our study significant results might be obtained. Future research is encouraged in furthering support of lowering EE in family members.</a:t>
            </a:r>
          </a:p>
        </p:txBody>
      </p:sp>
      <p:sp>
        <p:nvSpPr>
          <p:cNvPr id="22" name="Content Placeholder 21"/>
          <p:cNvSpPr>
            <a:spLocks noGrp="1"/>
          </p:cNvSpPr>
          <p:nvPr>
            <p:ph sz="quarter" idx="35"/>
          </p:nvPr>
        </p:nvSpPr>
        <p:spPr>
          <a:xfrm>
            <a:off x="29970467" y="21467508"/>
            <a:ext cx="12801600" cy="6224962"/>
          </a:xfrm>
        </p:spPr>
        <p:txBody>
          <a:bodyPr vert="horz" lIns="91440" tIns="182880" rIns="91440" bIns="45720" rtlCol="0" anchor="t">
            <a:normAutofit fontScale="92500" lnSpcReduction="20000"/>
          </a:bodyPr>
          <a:lstStyle/>
          <a:p>
            <a:pPr>
              <a:buClrTx/>
            </a:pPr>
            <a:r>
              <a:rPr lang="en-US" sz="2600" dirty="0">
                <a:latin typeface="Arial"/>
              </a:rPr>
              <a:t>Gar, N. S., &amp; Hudson, J. L. (2009). Changes in maternal expressed emotion toward clinically anxious children following cognitive behavioral therapy. Journal of Experimental Child Psychology, 104, 346-352. doi:10.1016/j.jecp.2009.06.001</a:t>
            </a:r>
          </a:p>
          <a:p>
            <a:pPr>
              <a:buClrTx/>
            </a:pPr>
            <a:r>
              <a:rPr lang="en-US" sz="2600" dirty="0">
                <a:latin typeface="Arial"/>
              </a:rPr>
              <a:t>Garcia-Lopez, L., </a:t>
            </a:r>
            <a:r>
              <a:rPr lang="en-US" sz="2600" dirty="0" err="1">
                <a:latin typeface="Arial"/>
              </a:rPr>
              <a:t>Muela</a:t>
            </a:r>
            <a:r>
              <a:rPr lang="pt-BR" sz="2600" dirty="0">
                <a:latin typeface="Arial"/>
              </a:rPr>
              <a:t>, J. M., Espinosa-Fernandez, L., &amp; Diaz-</a:t>
            </a:r>
            <a:r>
              <a:rPr lang="en-US" sz="2600" dirty="0" err="1">
                <a:latin typeface="Arial"/>
              </a:rPr>
              <a:t>Castela</a:t>
            </a:r>
            <a:r>
              <a:rPr lang="en-US" sz="2600" dirty="0">
                <a:latin typeface="Arial"/>
              </a:rPr>
              <a:t>, M. (2009). Exploring the relevance of expressed emotion to the treatment of social anxiety disorder in adolescence. Journal of Adolescence, 32, 1371-1376. doi:10.1016/j.adolescence.2009.08.001</a:t>
            </a:r>
          </a:p>
          <a:p>
            <a:pPr>
              <a:buClrTx/>
            </a:pPr>
            <a:r>
              <a:rPr lang="en-US" sz="2600" dirty="0" err="1">
                <a:latin typeface="Arial"/>
              </a:rPr>
              <a:t>Linszen</a:t>
            </a:r>
            <a:r>
              <a:rPr lang="en-US" sz="2600" dirty="0">
                <a:latin typeface="Arial"/>
              </a:rPr>
              <a:t>, D. H., </a:t>
            </a:r>
            <a:r>
              <a:rPr lang="en-US" sz="2600" dirty="0" err="1">
                <a:latin typeface="Arial"/>
              </a:rPr>
              <a:t>Dingemans</a:t>
            </a:r>
            <a:r>
              <a:rPr lang="en-US" sz="2600" dirty="0">
                <a:latin typeface="Arial"/>
              </a:rPr>
              <a:t>, P. M., </a:t>
            </a:r>
            <a:r>
              <a:rPr lang="en-US" sz="2600" dirty="0" err="1">
                <a:latin typeface="Arial"/>
              </a:rPr>
              <a:t>Nugter</a:t>
            </a:r>
            <a:r>
              <a:rPr lang="en-US" sz="2600" dirty="0">
                <a:latin typeface="Arial"/>
              </a:rPr>
              <a:t>, M. A., Van der Does, A. J. W., Scholte, W. F., &amp; </a:t>
            </a:r>
            <a:r>
              <a:rPr lang="en-US" sz="2600" dirty="0" err="1">
                <a:latin typeface="Arial"/>
              </a:rPr>
              <a:t>Lenior</a:t>
            </a:r>
            <a:r>
              <a:rPr lang="en-US" sz="2600" dirty="0">
                <a:latin typeface="Arial"/>
              </a:rPr>
              <a:t>, M. A. (1997). Patient attributes and expressed emotion as risk factors for psychotic relapse. Schizophrenia Bulletin, 23, 119-130. doi:10.1093/</a:t>
            </a:r>
            <a:r>
              <a:rPr lang="en-US" sz="2600" dirty="0" err="1">
                <a:latin typeface="Arial"/>
              </a:rPr>
              <a:t>schbul</a:t>
            </a:r>
            <a:r>
              <a:rPr lang="en-US" sz="2600" dirty="0">
                <a:latin typeface="Arial"/>
              </a:rPr>
              <a:t>/23.1.119</a:t>
            </a:r>
          </a:p>
          <a:p>
            <a:pPr>
              <a:buClrTx/>
            </a:pPr>
            <a:r>
              <a:rPr lang="en-US" sz="2600" dirty="0">
                <a:latin typeface="Arial"/>
              </a:rPr>
              <a:t>Uehara, T., Kawashima, Y., </a:t>
            </a:r>
            <a:r>
              <a:rPr lang="en-US" sz="2600" dirty="0" err="1">
                <a:latin typeface="Arial"/>
              </a:rPr>
              <a:t>Goto</a:t>
            </a:r>
            <a:r>
              <a:rPr lang="en-US" sz="2600" dirty="0">
                <a:latin typeface="Arial"/>
              </a:rPr>
              <a:t>, M., Tasaki, S., &amp; </a:t>
            </a:r>
            <a:r>
              <a:rPr lang="en-US" sz="2600" dirty="0" err="1">
                <a:latin typeface="Arial"/>
              </a:rPr>
              <a:t>Someya</a:t>
            </a:r>
            <a:r>
              <a:rPr lang="en-US" sz="2600" dirty="0">
                <a:latin typeface="Arial"/>
              </a:rPr>
              <a:t>, T. (2001). Psychoeducation for the families of patients with eating disorders and changes in expressed emotion: A preliminary study. Comprehensive Psychiatry, 42, 132-138. doi:10.1053/comp.2001.21215</a:t>
            </a:r>
          </a:p>
          <a:p>
            <a:pPr>
              <a:buClrTx/>
            </a:pPr>
            <a:r>
              <a:rPr lang="en-US" sz="2600" dirty="0"/>
              <a:t>Kavanagh, D.J., O’Halloran, P., </a:t>
            </a:r>
            <a:r>
              <a:rPr lang="en-US" sz="2600" dirty="0" err="1"/>
              <a:t>Manicavasagar</a:t>
            </a:r>
            <a:r>
              <a:rPr lang="en-US" sz="2600" dirty="0"/>
              <a:t>, V., Clark, D., </a:t>
            </a:r>
            <a:r>
              <a:rPr lang="en-US" sz="2600" dirty="0" err="1"/>
              <a:t>Piatkowska</a:t>
            </a:r>
            <a:r>
              <a:rPr lang="en-US" sz="2600" dirty="0"/>
              <a:t>, O., Tennant, C., &amp; Rosen, A. (1997). The family attitude scale:  Reliability and validity of a new scale for measuring the emotional climate of families. </a:t>
            </a:r>
            <a:r>
              <a:rPr lang="en-US" sz="2600" i="1" dirty="0"/>
              <a:t>Psychiatry Research, 70, </a:t>
            </a:r>
            <a:r>
              <a:rPr lang="en-US" sz="2600" dirty="0"/>
              <a:t>185-195. doi:10.1016/S0165-1781(97)00033-4</a:t>
            </a:r>
          </a:p>
          <a:p>
            <a:pPr>
              <a:buClrTx/>
            </a:pPr>
            <a:endParaRPr lang="en-US" sz="2400" dirty="0">
              <a:solidFill>
                <a:srgbClr val="000000"/>
              </a:solidFill>
              <a:latin typeface="Arial"/>
            </a:endParaRPr>
          </a:p>
          <a:p>
            <a:endParaRPr lang="en-US" dirty="0"/>
          </a:p>
        </p:txBody>
      </p:sp>
      <p:grpSp>
        <p:nvGrpSpPr>
          <p:cNvPr id="2" name="Group 1"/>
          <p:cNvGrpSpPr/>
          <p:nvPr/>
        </p:nvGrpSpPr>
        <p:grpSpPr>
          <a:xfrm>
            <a:off x="190500" y="22754451"/>
            <a:ext cx="12802759" cy="2745938"/>
            <a:chOff x="1323181" y="18253494"/>
            <a:chExt cx="12802759" cy="2117986"/>
          </a:xfrm>
        </p:grpSpPr>
        <p:sp>
          <p:nvSpPr>
            <p:cNvPr id="20" name="Freeform 19"/>
            <p:cNvSpPr/>
            <p:nvPr/>
          </p:nvSpPr>
          <p:spPr>
            <a:xfrm>
              <a:off x="1323181" y="18253494"/>
              <a:ext cx="12801600" cy="528968"/>
            </a:xfrm>
            <a:custGeom>
              <a:avLst/>
              <a:gdLst>
                <a:gd name="connsiteX0" fmla="*/ 0 w 12801600"/>
                <a:gd name="connsiteY0" fmla="*/ 0 h 1872000"/>
                <a:gd name="connsiteX1" fmla="*/ 12801600 w 12801600"/>
                <a:gd name="connsiteY1" fmla="*/ 0 h 1872000"/>
                <a:gd name="connsiteX2" fmla="*/ 12801600 w 12801600"/>
                <a:gd name="connsiteY2" fmla="*/ 1872000 h 1872000"/>
                <a:gd name="connsiteX3" fmla="*/ 0 w 12801600"/>
                <a:gd name="connsiteY3" fmla="*/ 1872000 h 1872000"/>
                <a:gd name="connsiteX4" fmla="*/ 0 w 12801600"/>
                <a:gd name="connsiteY4" fmla="*/ 0 h 18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01600" h="1872000">
                  <a:moveTo>
                    <a:pt x="0" y="0"/>
                  </a:moveTo>
                  <a:lnTo>
                    <a:pt x="12801600" y="0"/>
                  </a:lnTo>
                  <a:lnTo>
                    <a:pt x="12801600" y="1872000"/>
                  </a:lnTo>
                  <a:lnTo>
                    <a:pt x="0" y="1872000"/>
                  </a:lnTo>
                  <a:lnTo>
                    <a:pt x="0" y="0"/>
                  </a:lnTo>
                  <a:close/>
                </a:path>
              </a:pathLst>
            </a:cu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path path="circle">
                <a:fillToRect r="100000" b="100000"/>
              </a:path>
              <a:tileRect l="-100000" t="-100000"/>
            </a:gradFill>
            <a:ln>
              <a:solidFill>
                <a:schemeClr val="accent1">
                  <a:lumMod val="75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13792" rIns="199136" bIns="113792" numCol="1" spcCol="1270" anchor="ctr" anchorCtr="0">
              <a:noAutofit/>
            </a:bodyPr>
            <a:lstStyle/>
            <a:p>
              <a:pPr marL="0" lvl="0" indent="0" defTabSz="1244600">
                <a:lnSpc>
                  <a:spcPct val="90000"/>
                </a:lnSpc>
                <a:spcBef>
                  <a:spcPct val="0"/>
                </a:spcBef>
                <a:spcAft>
                  <a:spcPct val="35000"/>
                </a:spcAft>
                <a:buNone/>
              </a:pPr>
              <a:r>
                <a:rPr lang="en-US" sz="3200" kern="1200" dirty="0">
                  <a:solidFill>
                    <a:schemeClr val="tx1"/>
                  </a:solidFill>
                </a:rPr>
                <a:t>Participants</a:t>
              </a:r>
            </a:p>
          </p:txBody>
        </p:sp>
        <p:sp>
          <p:nvSpPr>
            <p:cNvPr id="25" name="TextBox 24"/>
            <p:cNvSpPr txBox="1"/>
            <p:nvPr/>
          </p:nvSpPr>
          <p:spPr>
            <a:xfrm>
              <a:off x="1340215" y="19160776"/>
              <a:ext cx="12785725" cy="1210704"/>
            </a:xfrm>
            <a:prstGeom prst="rect">
              <a:avLst/>
            </a:prstGeom>
            <a:noFill/>
          </p:spPr>
          <p:txBody>
            <a:bodyPr wrap="square" rtlCol="0" anchor="t">
              <a:spAutoFit/>
            </a:bodyPr>
            <a:lstStyle/>
            <a:p>
              <a:r>
                <a:rPr lang="en-US" sz="2400" dirty="0"/>
                <a:t>The study initially had 62 participants. Due to ineligibility or incompletion the study concluded with 15 participants. Participants included 15 parents who had children under the age of 18 living at home and completed both steps in the research.  The largest age group of children was 0-5 years (</a:t>
              </a:r>
              <a:r>
                <a:rPr lang="en-US" sz="2400" i="1" dirty="0"/>
                <a:t>n</a:t>
              </a:r>
              <a:r>
                <a:rPr lang="en-US" sz="2400" dirty="0"/>
                <a:t> = 10).</a:t>
              </a:r>
            </a:p>
          </p:txBody>
        </p:sp>
      </p:grpSp>
      <p:grpSp>
        <p:nvGrpSpPr>
          <p:cNvPr id="7" name="Group 6"/>
          <p:cNvGrpSpPr/>
          <p:nvPr/>
        </p:nvGrpSpPr>
        <p:grpSpPr>
          <a:xfrm>
            <a:off x="190500" y="25677198"/>
            <a:ext cx="12904630" cy="2897989"/>
            <a:chOff x="1280183" y="22558674"/>
            <a:chExt cx="12904630" cy="2897989"/>
          </a:xfrm>
        </p:grpSpPr>
        <p:sp>
          <p:nvSpPr>
            <p:cNvPr id="36" name="TextBox 35"/>
            <p:cNvSpPr txBox="1"/>
            <p:nvPr/>
          </p:nvSpPr>
          <p:spPr>
            <a:xfrm>
              <a:off x="1280183" y="23763892"/>
              <a:ext cx="12715603" cy="1692771"/>
            </a:xfrm>
            <a:prstGeom prst="rect">
              <a:avLst/>
            </a:prstGeom>
            <a:noFill/>
          </p:spPr>
          <p:txBody>
            <a:bodyPr wrap="square" rtlCol="0" anchor="t">
              <a:spAutoFit/>
            </a:bodyPr>
            <a:lstStyle/>
            <a:p>
              <a:r>
                <a:rPr lang="en-US" sz="2400" dirty="0"/>
                <a:t>Survey monkey was used to obtain data. Permission from Samantha Moe was given to use the video, "Positive Parenting: 5 strategies to becoming a better parent." The Family Attitude Scale (FAS) was used to measure rates of EE through permission of Elsevier. </a:t>
              </a:r>
            </a:p>
            <a:p>
              <a:endParaRPr lang="en-US" sz="3200" dirty="0"/>
            </a:p>
          </p:txBody>
        </p:sp>
        <p:sp>
          <p:nvSpPr>
            <p:cNvPr id="45" name="Freeform 44"/>
            <p:cNvSpPr/>
            <p:nvPr/>
          </p:nvSpPr>
          <p:spPr>
            <a:xfrm>
              <a:off x="1383213" y="22558674"/>
              <a:ext cx="12801600" cy="685800"/>
            </a:xfrm>
            <a:custGeom>
              <a:avLst/>
              <a:gdLst>
                <a:gd name="connsiteX0" fmla="*/ 0 w 12801600"/>
                <a:gd name="connsiteY0" fmla="*/ 0 h 1872000"/>
                <a:gd name="connsiteX1" fmla="*/ 12801600 w 12801600"/>
                <a:gd name="connsiteY1" fmla="*/ 0 h 1872000"/>
                <a:gd name="connsiteX2" fmla="*/ 12801600 w 12801600"/>
                <a:gd name="connsiteY2" fmla="*/ 1872000 h 1872000"/>
                <a:gd name="connsiteX3" fmla="*/ 0 w 12801600"/>
                <a:gd name="connsiteY3" fmla="*/ 1872000 h 1872000"/>
                <a:gd name="connsiteX4" fmla="*/ 0 w 12801600"/>
                <a:gd name="connsiteY4" fmla="*/ 0 h 18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01600" h="1872000">
                  <a:moveTo>
                    <a:pt x="0" y="0"/>
                  </a:moveTo>
                  <a:lnTo>
                    <a:pt x="12801600" y="0"/>
                  </a:lnTo>
                  <a:lnTo>
                    <a:pt x="12801600" y="1872000"/>
                  </a:lnTo>
                  <a:lnTo>
                    <a:pt x="0" y="1872000"/>
                  </a:lnTo>
                  <a:lnTo>
                    <a:pt x="0" y="0"/>
                  </a:lnTo>
                  <a:close/>
                </a:path>
              </a:pathLst>
            </a:cu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path path="circle">
                <a:fillToRect r="100000" b="100000"/>
              </a:path>
              <a:tileRect l="-100000" t="-100000"/>
            </a:gradFill>
            <a:ln>
              <a:solidFill>
                <a:schemeClr val="accent1">
                  <a:lumMod val="75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13792" rIns="199136" bIns="113792" numCol="1" spcCol="1270" anchor="ctr" anchorCtr="0">
              <a:noAutofit/>
            </a:bodyPr>
            <a:lstStyle/>
            <a:p>
              <a:pPr marL="0" lvl="0" indent="0" defTabSz="1244600">
                <a:lnSpc>
                  <a:spcPct val="90000"/>
                </a:lnSpc>
                <a:spcBef>
                  <a:spcPct val="0"/>
                </a:spcBef>
                <a:spcAft>
                  <a:spcPct val="35000"/>
                </a:spcAft>
                <a:buNone/>
              </a:pPr>
              <a:r>
                <a:rPr lang="en-US" sz="3200" kern="1200" dirty="0">
                  <a:solidFill>
                    <a:schemeClr val="tx1"/>
                  </a:solidFill>
                </a:rPr>
                <a:t>Materials</a:t>
              </a:r>
            </a:p>
          </p:txBody>
        </p:sp>
      </p:grpSp>
      <p:grpSp>
        <p:nvGrpSpPr>
          <p:cNvPr id="6" name="Group 5"/>
          <p:cNvGrpSpPr/>
          <p:nvPr/>
        </p:nvGrpSpPr>
        <p:grpSpPr>
          <a:xfrm>
            <a:off x="15077603" y="5497180"/>
            <a:ext cx="12904631" cy="3811334"/>
            <a:chOff x="1280182" y="27116844"/>
            <a:chExt cx="12904631" cy="3811334"/>
          </a:xfrm>
        </p:grpSpPr>
        <p:sp>
          <p:nvSpPr>
            <p:cNvPr id="38" name="TextBox 37"/>
            <p:cNvSpPr txBox="1"/>
            <p:nvPr/>
          </p:nvSpPr>
          <p:spPr>
            <a:xfrm>
              <a:off x="1280182" y="28250522"/>
              <a:ext cx="12715603" cy="2677656"/>
            </a:xfrm>
            <a:prstGeom prst="rect">
              <a:avLst/>
            </a:prstGeom>
            <a:noFill/>
          </p:spPr>
          <p:txBody>
            <a:bodyPr wrap="square" rtlCol="0" anchor="t">
              <a:spAutoFit/>
            </a:bodyPr>
            <a:lstStyle/>
            <a:p>
              <a:r>
                <a:rPr lang="en-US" sz="2400" dirty="0">
                  <a:latin typeface="Arial" charset="0"/>
                </a:rPr>
                <a:t>All participants who were currently caring for children under the age of 18 in their home completed the initial FAS.  Participants were divided into two groups based upon their year of birth (odd or even year).  The odd year group viewed a parenting video.  Five days after completing the initial FAS each participant was sent an e-mail reminder to complete the second FAS within the next 48 hours.  </a:t>
              </a:r>
              <a:r>
                <a:rPr lang="en-US" sz="2400" dirty="0"/>
                <a:t>A person was considered to have a high level of expressed emotions if the score was 50 or higher (Kavanagh et al., 1997)</a:t>
              </a:r>
            </a:p>
            <a:p>
              <a:endParaRPr lang="en-US" sz="2400" dirty="0">
                <a:latin typeface="Arial" charset="0"/>
              </a:endParaRPr>
            </a:p>
          </p:txBody>
        </p:sp>
        <p:sp>
          <p:nvSpPr>
            <p:cNvPr id="46" name="Freeform 45"/>
            <p:cNvSpPr/>
            <p:nvPr/>
          </p:nvSpPr>
          <p:spPr>
            <a:xfrm>
              <a:off x="1383213" y="27116844"/>
              <a:ext cx="12801600" cy="685800"/>
            </a:xfrm>
            <a:custGeom>
              <a:avLst/>
              <a:gdLst>
                <a:gd name="connsiteX0" fmla="*/ 0 w 12801600"/>
                <a:gd name="connsiteY0" fmla="*/ 0 h 1872000"/>
                <a:gd name="connsiteX1" fmla="*/ 12801600 w 12801600"/>
                <a:gd name="connsiteY1" fmla="*/ 0 h 1872000"/>
                <a:gd name="connsiteX2" fmla="*/ 12801600 w 12801600"/>
                <a:gd name="connsiteY2" fmla="*/ 1872000 h 1872000"/>
                <a:gd name="connsiteX3" fmla="*/ 0 w 12801600"/>
                <a:gd name="connsiteY3" fmla="*/ 1872000 h 1872000"/>
                <a:gd name="connsiteX4" fmla="*/ 0 w 12801600"/>
                <a:gd name="connsiteY4" fmla="*/ 0 h 18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01600" h="1872000">
                  <a:moveTo>
                    <a:pt x="0" y="0"/>
                  </a:moveTo>
                  <a:lnTo>
                    <a:pt x="12801600" y="0"/>
                  </a:lnTo>
                  <a:lnTo>
                    <a:pt x="12801600" y="1872000"/>
                  </a:lnTo>
                  <a:lnTo>
                    <a:pt x="0" y="1872000"/>
                  </a:lnTo>
                  <a:lnTo>
                    <a:pt x="0" y="0"/>
                  </a:lnTo>
                  <a:close/>
                </a:path>
              </a:pathLst>
            </a:cu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path path="circle">
                <a:fillToRect r="100000" b="100000"/>
              </a:path>
              <a:tileRect l="-100000" t="-100000"/>
            </a:gradFill>
            <a:ln>
              <a:solidFill>
                <a:schemeClr val="accent1">
                  <a:lumMod val="75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13792" rIns="199136" bIns="113792" numCol="1" spcCol="1270" anchor="ctr" anchorCtr="0">
              <a:noAutofit/>
            </a:bodyPr>
            <a:lstStyle/>
            <a:p>
              <a:pPr marL="0" lvl="0" indent="0" defTabSz="1244600">
                <a:lnSpc>
                  <a:spcPct val="90000"/>
                </a:lnSpc>
                <a:spcBef>
                  <a:spcPct val="0"/>
                </a:spcBef>
                <a:spcAft>
                  <a:spcPct val="35000"/>
                </a:spcAft>
                <a:buNone/>
              </a:pPr>
              <a:r>
                <a:rPr lang="en-US" sz="3200" kern="1200" dirty="0">
                  <a:solidFill>
                    <a:schemeClr val="tx1"/>
                  </a:solidFill>
                </a:rPr>
                <a:t>Procedure/Design</a:t>
              </a:r>
            </a:p>
          </p:txBody>
        </p:sp>
      </p:grpSp>
      <p:sp>
        <p:nvSpPr>
          <p:cNvPr id="47" name="Text Placeholder 67"/>
          <p:cNvSpPr>
            <a:spLocks noGrp="1"/>
          </p:cNvSpPr>
          <p:nvPr>
            <p:ph type="body" sz="quarter" idx="37"/>
          </p:nvPr>
        </p:nvSpPr>
        <p:spPr>
          <a:xfrm>
            <a:off x="190500" y="10985141"/>
            <a:ext cx="12801600" cy="914400"/>
          </a:xfrm>
          <a:solidFill>
            <a:schemeClr val="accent1">
              <a:lumMod val="50000"/>
            </a:schemeClr>
          </a:solidFill>
        </p:spPr>
        <p:txBody>
          <a:bodyPr/>
          <a:lstStyle/>
          <a:p>
            <a:r>
              <a:rPr lang="en-US" sz="3600" dirty="0"/>
              <a:t>Introduction</a:t>
            </a:r>
          </a:p>
        </p:txBody>
      </p:sp>
      <p:sp>
        <p:nvSpPr>
          <p:cNvPr id="49" name="Text Placeholder 67"/>
          <p:cNvSpPr>
            <a:spLocks noGrp="1"/>
          </p:cNvSpPr>
          <p:nvPr>
            <p:ph type="body" sz="quarter" idx="37"/>
          </p:nvPr>
        </p:nvSpPr>
        <p:spPr>
          <a:xfrm>
            <a:off x="15129362" y="9568848"/>
            <a:ext cx="12801600" cy="914400"/>
          </a:xfrm>
          <a:solidFill>
            <a:schemeClr val="accent1">
              <a:lumMod val="50000"/>
            </a:schemeClr>
          </a:solidFill>
        </p:spPr>
        <p:txBody>
          <a:bodyPr/>
          <a:lstStyle/>
          <a:p>
            <a:r>
              <a:rPr lang="en-US" sz="3600" dirty="0"/>
              <a:t>Results</a:t>
            </a:r>
          </a:p>
        </p:txBody>
      </p:sp>
      <p:sp>
        <p:nvSpPr>
          <p:cNvPr id="51" name="Text Placeholder 67"/>
          <p:cNvSpPr>
            <a:spLocks noGrp="1"/>
          </p:cNvSpPr>
          <p:nvPr>
            <p:ph type="body" sz="quarter" idx="37"/>
          </p:nvPr>
        </p:nvSpPr>
        <p:spPr>
          <a:xfrm>
            <a:off x="29970467" y="5497180"/>
            <a:ext cx="12801600" cy="914400"/>
          </a:xfrm>
          <a:solidFill>
            <a:schemeClr val="accent1">
              <a:lumMod val="50000"/>
            </a:schemeClr>
          </a:solidFill>
        </p:spPr>
        <p:txBody>
          <a:bodyPr/>
          <a:lstStyle/>
          <a:p>
            <a:r>
              <a:rPr lang="en-US" sz="3600" dirty="0"/>
              <a:t>Discussion</a:t>
            </a:r>
            <a:endParaRPr lang="en-US" dirty="0"/>
          </a:p>
        </p:txBody>
      </p:sp>
      <p:sp>
        <p:nvSpPr>
          <p:cNvPr id="54" name="Text Placeholder 67"/>
          <p:cNvSpPr>
            <a:spLocks noGrp="1"/>
          </p:cNvSpPr>
          <p:nvPr>
            <p:ph type="body" sz="quarter" idx="37"/>
          </p:nvPr>
        </p:nvSpPr>
        <p:spPr>
          <a:xfrm>
            <a:off x="29970467" y="20037408"/>
            <a:ext cx="12801600" cy="914400"/>
          </a:xfrm>
          <a:solidFill>
            <a:schemeClr val="accent1">
              <a:lumMod val="50000"/>
            </a:schemeClr>
          </a:solidFill>
        </p:spPr>
        <p:txBody>
          <a:bodyPr/>
          <a:lstStyle/>
          <a:p>
            <a:r>
              <a:rPr lang="en-US" sz="3600" dirty="0"/>
              <a:t>References</a:t>
            </a:r>
            <a:endParaRPr lang="en-US" dirty="0"/>
          </a:p>
        </p:txBody>
      </p:sp>
      <p:sp>
        <p:nvSpPr>
          <p:cNvPr id="56" name="TextBox 55"/>
          <p:cNvSpPr txBox="1"/>
          <p:nvPr/>
        </p:nvSpPr>
        <p:spPr>
          <a:xfrm>
            <a:off x="190500" y="12287486"/>
            <a:ext cx="12786360" cy="1938992"/>
          </a:xfrm>
          <a:prstGeom prst="rect">
            <a:avLst/>
          </a:prstGeom>
          <a:noFill/>
        </p:spPr>
        <p:txBody>
          <a:bodyPr wrap="square" rtlCol="0" anchor="t">
            <a:spAutoFit/>
          </a:bodyPr>
          <a:lstStyle/>
          <a:p>
            <a:r>
              <a:rPr lang="en-US" sz="2400" dirty="0"/>
              <a:t>Previous studies conducted to lower rates of Expressed Emotion (EE) in family members to increase the probability of successful outcomes with patients who suffer with mental disorders led us to research other methods that could potentially lower EE.  Expressed emotion is the negative emotions and attitudes, such as hostility, critical statements, and emotional </a:t>
            </a:r>
            <a:r>
              <a:rPr lang="en-US" sz="2400" dirty="0" err="1"/>
              <a:t>overinvolvement</a:t>
            </a:r>
            <a:r>
              <a:rPr lang="en-US" sz="2400" dirty="0"/>
              <a:t> that relatives direct toward a family member with a disorder.</a:t>
            </a:r>
          </a:p>
        </p:txBody>
      </p:sp>
      <p:sp>
        <p:nvSpPr>
          <p:cNvPr id="24" name="TextBox 23"/>
          <p:cNvSpPr txBox="1"/>
          <p:nvPr/>
        </p:nvSpPr>
        <p:spPr>
          <a:xfrm>
            <a:off x="24441159" y="17753162"/>
            <a:ext cx="184731" cy="1015663"/>
          </a:xfrm>
          <a:prstGeom prst="rect">
            <a:avLst/>
          </a:prstGeom>
        </p:spPr>
        <p:txBody>
          <a:bodyPr wrap="none" rtlCol="0">
            <a:spAutoFit/>
          </a:bodyPr>
          <a:lstStyle/>
          <a:p>
            <a:pPr algn="ctr"/>
            <a:endParaRPr lang="en-US" sz="6000" dirty="0"/>
          </a:p>
        </p:txBody>
      </p:sp>
      <p:sp>
        <p:nvSpPr>
          <p:cNvPr id="37" name="TextBox 36"/>
          <p:cNvSpPr txBox="1"/>
          <p:nvPr/>
        </p:nvSpPr>
        <p:spPr>
          <a:xfrm>
            <a:off x="14905075" y="19504087"/>
            <a:ext cx="12801600" cy="1371600"/>
          </a:xfrm>
          <a:prstGeom prst="rect">
            <a:avLst/>
          </a:prstGeom>
          <a:noFill/>
        </p:spPr>
        <p:txBody>
          <a:bodyPr wrap="square" rtlCol="0" anchor="t">
            <a:spAutoFit/>
          </a:bodyPr>
          <a:lstStyle/>
          <a:p>
            <a:r>
              <a:rPr lang="en-US" sz="2400" dirty="0">
                <a:latin typeface="Arial" charset="0"/>
              </a:rPr>
              <a:t>Our hypothesis was not confirmed:  There was no significant differences in the scores of the second survey between subjects who viewed the parenting video (</a:t>
            </a:r>
            <a:r>
              <a:rPr lang="en-US" sz="2400" i="1" dirty="0">
                <a:latin typeface="Arial" charset="0"/>
              </a:rPr>
              <a:t>M </a:t>
            </a:r>
            <a:r>
              <a:rPr lang="en-US" sz="2400" dirty="0">
                <a:latin typeface="Arial" charset="0"/>
              </a:rPr>
              <a:t>= 21.43) and those who did not view the video (</a:t>
            </a:r>
            <a:r>
              <a:rPr lang="en-US" sz="2400" i="1" dirty="0">
                <a:latin typeface="Arial" charset="0"/>
              </a:rPr>
              <a:t>M </a:t>
            </a:r>
            <a:r>
              <a:rPr lang="en-US" sz="2400" dirty="0">
                <a:latin typeface="Arial" charset="0"/>
              </a:rPr>
              <a:t>= 25); </a:t>
            </a:r>
            <a:r>
              <a:rPr lang="en-US" sz="2400" i="1" dirty="0">
                <a:latin typeface="Arial" charset="0"/>
              </a:rPr>
              <a:t>F</a:t>
            </a:r>
            <a:r>
              <a:rPr lang="en-US" sz="2400" dirty="0">
                <a:latin typeface="Arial" charset="0"/>
              </a:rPr>
              <a:t>(1,13) = .624,  p = .444. </a:t>
            </a:r>
            <a:endParaRPr lang="en-US" sz="6000" dirty="0"/>
          </a:p>
        </p:txBody>
      </p:sp>
      <p:sp>
        <p:nvSpPr>
          <p:cNvPr id="26" name="TextBox 25"/>
          <p:cNvSpPr txBox="1"/>
          <p:nvPr/>
        </p:nvSpPr>
        <p:spPr>
          <a:xfrm>
            <a:off x="328523" y="14604283"/>
            <a:ext cx="12787313" cy="4893647"/>
          </a:xfrm>
          <a:prstGeom prst="rect">
            <a:avLst/>
          </a:prstGeom>
          <a:noFill/>
        </p:spPr>
        <p:txBody>
          <a:bodyPr wrap="square" rtlCol="0" anchor="t">
            <a:spAutoFit/>
          </a:bodyPr>
          <a:lstStyle/>
          <a:p>
            <a:pPr marL="342900" lvl="0" indent="-342900">
              <a:buFont typeface="Arial" panose="020B0604020202020204" pitchFamily="34" charset="0"/>
              <a:buChar char="•"/>
            </a:pPr>
            <a:r>
              <a:rPr lang="en-US" sz="2400" dirty="0" err="1"/>
              <a:t>Linszen</a:t>
            </a:r>
            <a:r>
              <a:rPr lang="en-US" sz="2400" dirty="0"/>
              <a:t> et al. (1997) demonstrated that high EE to be the most significant risk factor for the relapse of patients with disorders such as schizophrenia and other psychological disorders.  </a:t>
            </a:r>
          </a:p>
          <a:p>
            <a:pPr marL="342900" lvl="0" indent="-342900">
              <a:buFont typeface="Arial" panose="020B0604020202020204" pitchFamily="34" charset="0"/>
              <a:buChar char="•"/>
            </a:pPr>
            <a:r>
              <a:rPr lang="en-US" sz="2400" dirty="0"/>
              <a:t>Garcia-Lopez, </a:t>
            </a:r>
            <a:r>
              <a:rPr lang="en-US" sz="2400" dirty="0" err="1"/>
              <a:t>Muela</a:t>
            </a:r>
            <a:r>
              <a:rPr lang="en-US" sz="2400" dirty="0"/>
              <a:t>, Espinosa-Fernandez, and Diaz-</a:t>
            </a:r>
            <a:r>
              <a:rPr lang="en-US" sz="2400" dirty="0" err="1"/>
              <a:t>Castela</a:t>
            </a:r>
            <a:r>
              <a:rPr lang="en-US" sz="2400" dirty="0"/>
              <a:t> (2009) found that adolescents with social anxiety disorder whose parents were low in EE had a significant reduction in their anxiety scores after treatment and were able to maintain those reduced scores at the 6-month follow-up</a:t>
            </a:r>
          </a:p>
          <a:p>
            <a:pPr marL="342900" lvl="0" indent="-342900">
              <a:buFont typeface="Arial" panose="020B0604020202020204" pitchFamily="34" charset="0"/>
              <a:buChar char="•"/>
            </a:pPr>
            <a:r>
              <a:rPr lang="en-US" sz="2400" dirty="0"/>
              <a:t>Gar and Hudson (2009) showed that family-based cognitive behavior therapy designed for the parent can reduce high EE.</a:t>
            </a:r>
          </a:p>
          <a:p>
            <a:pPr marL="342900" lvl="0" indent="-342900">
              <a:buFont typeface="Arial" panose="020B0604020202020204" pitchFamily="34" charset="0"/>
              <a:buChar char="•"/>
            </a:pPr>
            <a:r>
              <a:rPr lang="en-US" sz="2400" dirty="0" err="1"/>
              <a:t>Uerhara</a:t>
            </a:r>
            <a:r>
              <a:rPr lang="en-US" sz="2400" dirty="0"/>
              <a:t>, Kawashima, </a:t>
            </a:r>
            <a:r>
              <a:rPr lang="en-US" sz="2400" dirty="0" err="1"/>
              <a:t>Goto</a:t>
            </a:r>
            <a:r>
              <a:rPr lang="en-US" sz="2400" dirty="0"/>
              <a:t>, Tasaki, and </a:t>
            </a:r>
            <a:r>
              <a:rPr lang="en-US" sz="2400" dirty="0" err="1"/>
              <a:t>Someya</a:t>
            </a:r>
            <a:r>
              <a:rPr lang="en-US" sz="2400" dirty="0"/>
              <a:t> (2001) established that psychoeducation does lower EE in families of patients with eating disorders and suggested further studies should include a control group to strengthen the claims made about psychoeducation in reducing the rates of EE in family members.</a:t>
            </a:r>
          </a:p>
        </p:txBody>
      </p:sp>
      <p:sp>
        <p:nvSpPr>
          <p:cNvPr id="28" name="Text Placeholder 67"/>
          <p:cNvSpPr>
            <a:spLocks noGrp="1"/>
          </p:cNvSpPr>
          <p:nvPr>
            <p:ph type="body" sz="quarter" idx="37"/>
          </p:nvPr>
        </p:nvSpPr>
        <p:spPr>
          <a:xfrm>
            <a:off x="261967" y="5359157"/>
            <a:ext cx="12801600" cy="914400"/>
          </a:xfrm>
          <a:solidFill>
            <a:schemeClr val="accent1">
              <a:lumMod val="50000"/>
            </a:schemeClr>
          </a:solidFill>
        </p:spPr>
        <p:txBody>
          <a:bodyPr/>
          <a:lstStyle/>
          <a:p>
            <a:r>
              <a:rPr lang="en-US" sz="3600" dirty="0"/>
              <a:t>Abstract</a:t>
            </a:r>
          </a:p>
        </p:txBody>
      </p:sp>
      <p:sp>
        <p:nvSpPr>
          <p:cNvPr id="5" name="TextBox 4"/>
          <p:cNvSpPr txBox="1"/>
          <p:nvPr/>
        </p:nvSpPr>
        <p:spPr>
          <a:xfrm>
            <a:off x="328523" y="6559131"/>
            <a:ext cx="12942349" cy="4154488"/>
          </a:xfrm>
          <a:prstGeom prst="rect">
            <a:avLst/>
          </a:prstGeom>
          <a:noFill/>
        </p:spPr>
        <p:txBody>
          <a:bodyPr wrap="square" rtlCol="0" anchor="t">
            <a:spAutoFit/>
          </a:bodyPr>
          <a:lstStyle/>
          <a:p>
            <a:r>
              <a:rPr lang="en-US" sz="2400" dirty="0"/>
              <a:t>Expressed emotion (EE) of family members negatively influence the treatment outcome of patients with mental disorders (Gar &amp; Hudson, 2009; Garcia-Lopez et al., 2009; </a:t>
            </a:r>
            <a:r>
              <a:rPr lang="en-US" sz="2400" dirty="0" err="1"/>
              <a:t>Linszen</a:t>
            </a:r>
            <a:r>
              <a:rPr lang="en-US" sz="2400" dirty="0"/>
              <a:t> et al., 1997; and </a:t>
            </a:r>
            <a:r>
              <a:rPr lang="en-US" sz="2400" dirty="0" err="1"/>
              <a:t>Uerhara</a:t>
            </a:r>
            <a:r>
              <a:rPr lang="en-US" sz="2400" dirty="0"/>
              <a:t> et al., 2001).  Expressed emotion is the hostility, critical statements, and emotional </a:t>
            </a:r>
            <a:r>
              <a:rPr lang="en-US" sz="2400" dirty="0" err="1"/>
              <a:t>overinvolvement</a:t>
            </a:r>
            <a:r>
              <a:rPr lang="en-US" sz="2400" dirty="0"/>
              <a:t> relatives direct toward a family member with a disorder. Gar and Hudson (2009) and </a:t>
            </a:r>
            <a:r>
              <a:rPr lang="en-US" sz="2400" dirty="0" err="1"/>
              <a:t>Uerhara</a:t>
            </a:r>
            <a:r>
              <a:rPr lang="en-US" sz="2400" dirty="0"/>
              <a:t> et al. (2001) showed that therapy/psychoeducation lowered family members’ EE levels.  To determine if a parenting video would have a similar effect in reducing EE in family members, especially those with a high level of EE we had 15 participants self-administer the Family Attitude Scale on two separate occasions with seven days between.  They were divided into two groups:  Video (</a:t>
            </a:r>
            <a:r>
              <a:rPr lang="en-US" sz="2400" i="1" dirty="0"/>
              <a:t>n</a:t>
            </a:r>
            <a:r>
              <a:rPr lang="en-US" sz="2400" dirty="0"/>
              <a:t>= 7) and No Video (</a:t>
            </a:r>
            <a:r>
              <a:rPr lang="en-US" sz="2400" i="1" dirty="0"/>
              <a:t>n</a:t>
            </a:r>
            <a:r>
              <a:rPr lang="en-US" sz="2400" dirty="0"/>
              <a:t> = 8).  Participants in the Video group viewed the parenting video “Positive Parenting: 5 Strategies for Being a Patient Parent”.  The results were nonsignificant and therefore did not support our hypothesis.  </a:t>
            </a:r>
            <a:endParaRPr lang="en-US" sz="6000" dirty="0"/>
          </a:p>
        </p:txBody>
      </p:sp>
      <p:grpSp>
        <p:nvGrpSpPr>
          <p:cNvPr id="13" name="Group 12"/>
          <p:cNvGrpSpPr/>
          <p:nvPr/>
        </p:nvGrpSpPr>
        <p:grpSpPr>
          <a:xfrm>
            <a:off x="14905075" y="21467508"/>
            <a:ext cx="12655582" cy="8422450"/>
            <a:chOff x="15057109" y="22595694"/>
            <a:chExt cx="13543704" cy="8422450"/>
          </a:xfrm>
        </p:grpSpPr>
        <p:sp>
          <p:nvSpPr>
            <p:cNvPr id="39" name="TextBox 38"/>
            <p:cNvSpPr txBox="1"/>
            <p:nvPr/>
          </p:nvSpPr>
          <p:spPr>
            <a:xfrm>
              <a:off x="15799213" y="30103744"/>
              <a:ext cx="12801600" cy="914400"/>
            </a:xfrm>
            <a:prstGeom prst="rect">
              <a:avLst/>
            </a:prstGeom>
            <a:noFill/>
          </p:spPr>
          <p:txBody>
            <a:bodyPr wrap="square" rtlCol="0" anchor="t">
              <a:spAutoFit/>
            </a:bodyPr>
            <a:lstStyle/>
            <a:p>
              <a:r>
                <a:rPr lang="en-US" sz="2000" dirty="0"/>
                <a:t> </a:t>
              </a:r>
              <a:r>
                <a:rPr lang="en-US" sz="2000" i="1" dirty="0"/>
                <a:t>Figure 2.  </a:t>
              </a:r>
              <a:r>
                <a:rPr lang="en-US" sz="2000" dirty="0"/>
                <a:t>The mean scores for the initial and second FAS for participants who viewed or did not view the parenting video.  Error bars reflect standard error of the means.</a:t>
              </a:r>
              <a:endParaRPr lang="en-US" sz="6000" dirty="0">
                <a:latin typeface="Arial" charset="0"/>
              </a:endParaRPr>
            </a:p>
          </p:txBody>
        </p:sp>
        <p:pic>
          <p:nvPicPr>
            <p:cNvPr id="31" name="image03.png"/>
            <p:cNvPicPr/>
            <p:nvPr/>
          </p:nvPicPr>
          <p:blipFill>
            <a:blip r:embed="rId3"/>
            <a:srcRect/>
            <a:stretch>
              <a:fillRect/>
            </a:stretch>
          </p:blipFill>
          <p:spPr>
            <a:xfrm>
              <a:off x="15057109" y="22595694"/>
              <a:ext cx="12801600" cy="7412801"/>
            </a:xfrm>
            <a:prstGeom prst="rect">
              <a:avLst/>
            </a:prstGeom>
            <a:ln/>
          </p:spPr>
        </p:pic>
      </p:grpSp>
      <p:grpSp>
        <p:nvGrpSpPr>
          <p:cNvPr id="12" name="Group 11"/>
          <p:cNvGrpSpPr/>
          <p:nvPr/>
        </p:nvGrpSpPr>
        <p:grpSpPr>
          <a:xfrm>
            <a:off x="14905075" y="11127176"/>
            <a:ext cx="13224227" cy="7745490"/>
            <a:chOff x="15198373" y="11610256"/>
            <a:chExt cx="13224227" cy="7745490"/>
          </a:xfrm>
        </p:grpSpPr>
        <p:pic>
          <p:nvPicPr>
            <p:cNvPr id="9" name="Picture 8"/>
            <p:cNvPicPr preferRelativeResize="0">
              <a:picLocks/>
            </p:cNvPicPr>
            <p:nvPr/>
          </p:nvPicPr>
          <p:blipFill>
            <a:blip r:embed="rId4"/>
            <a:stretch>
              <a:fillRect/>
            </a:stretch>
          </p:blipFill>
          <p:spPr>
            <a:xfrm>
              <a:off x="15198373" y="11610256"/>
              <a:ext cx="12801600" cy="7415784"/>
            </a:xfrm>
            <a:prstGeom prst="rect">
              <a:avLst/>
            </a:prstGeom>
          </p:spPr>
        </p:pic>
        <p:sp>
          <p:nvSpPr>
            <p:cNvPr id="11" name="TextBox 10"/>
            <p:cNvSpPr txBox="1"/>
            <p:nvPr/>
          </p:nvSpPr>
          <p:spPr>
            <a:xfrm>
              <a:off x="15301404" y="18894081"/>
              <a:ext cx="13121196" cy="461665"/>
            </a:xfrm>
            <a:prstGeom prst="rect">
              <a:avLst/>
            </a:prstGeom>
            <a:noFill/>
          </p:spPr>
          <p:txBody>
            <a:bodyPr wrap="square" rtlCol="0">
              <a:spAutoFit/>
            </a:bodyPr>
            <a:lstStyle/>
            <a:p>
              <a:pPr algn="ctr"/>
              <a:r>
                <a:rPr lang="en-US" sz="2000" i="1" dirty="0"/>
                <a:t>Figure 1.</a:t>
              </a:r>
              <a:r>
                <a:rPr lang="en-US" sz="2000" dirty="0"/>
                <a:t> The mean scores for the second FAS.  Error bars reflect standard error of the means</a:t>
              </a:r>
              <a:r>
                <a:rPr lang="en-US" sz="2400" dirty="0"/>
                <a:t>.</a:t>
              </a:r>
            </a:p>
          </p:txBody>
        </p:sp>
      </p:grpSp>
      <p:sp>
        <p:nvSpPr>
          <p:cNvPr id="14" name="TextBox 13"/>
          <p:cNvSpPr txBox="1"/>
          <p:nvPr/>
        </p:nvSpPr>
        <p:spPr>
          <a:xfrm>
            <a:off x="15077603" y="30127833"/>
            <a:ext cx="12801600" cy="1938992"/>
          </a:xfrm>
          <a:prstGeom prst="rect">
            <a:avLst/>
          </a:prstGeom>
          <a:noFill/>
        </p:spPr>
        <p:txBody>
          <a:bodyPr wrap="square" rtlCol="0">
            <a:spAutoFit/>
          </a:bodyPr>
          <a:lstStyle/>
          <a:p>
            <a:r>
              <a:rPr lang="en-US" sz="2400" dirty="0"/>
              <a:t>The results of a two way between subject ANOVA showed there was no main effect of viewing the video upon the FAS scores, </a:t>
            </a:r>
            <a:r>
              <a:rPr lang="en-US" sz="2400" i="1" dirty="0"/>
              <a:t>F</a:t>
            </a:r>
            <a:r>
              <a:rPr lang="en-US" sz="2400" dirty="0"/>
              <a:t>(1) = .9, </a:t>
            </a:r>
            <a:r>
              <a:rPr lang="en-US" sz="2400" i="1" dirty="0"/>
              <a:t>p</a:t>
            </a:r>
            <a:r>
              <a:rPr lang="en-US" sz="2400" dirty="0"/>
              <a:t> = .362.  There was no main effect of the time of the survey upon the FAS scores, </a:t>
            </a:r>
            <a:r>
              <a:rPr lang="en-US" sz="2400" i="1" dirty="0"/>
              <a:t>F</a:t>
            </a:r>
            <a:r>
              <a:rPr lang="en-US" sz="2400" dirty="0"/>
              <a:t>(1) = .13, </a:t>
            </a:r>
            <a:r>
              <a:rPr lang="en-US" sz="2400" i="1" dirty="0"/>
              <a:t>p</a:t>
            </a:r>
            <a:r>
              <a:rPr lang="en-US" sz="2400" dirty="0"/>
              <a:t> = .724. There was no interaction of the viewing of the video and time of the survey upon the FAS scores, F(1) = .012, p = .914; (see Figure 2).</a:t>
            </a:r>
            <a:endParaRPr lang="en-US" sz="6000" dirty="0"/>
          </a:p>
        </p:txBody>
      </p:sp>
      <p:sp>
        <p:nvSpPr>
          <p:cNvPr id="17" name="TextBox 16"/>
          <p:cNvSpPr txBox="1"/>
          <p:nvPr/>
        </p:nvSpPr>
        <p:spPr>
          <a:xfrm>
            <a:off x="190500" y="19761363"/>
            <a:ext cx="12389796" cy="1200329"/>
          </a:xfrm>
          <a:prstGeom prst="rect">
            <a:avLst/>
          </a:prstGeom>
          <a:noFill/>
        </p:spPr>
        <p:txBody>
          <a:bodyPr wrap="square" rtlCol="0">
            <a:spAutoFit/>
          </a:bodyPr>
          <a:lstStyle/>
          <a:p>
            <a:r>
              <a:rPr lang="en-US" sz="2400" dirty="0"/>
              <a:t>Our study measured the effectiveness of a parenting video in the reduction of expressed emotion.  The Family Attitude Scale (FAS) was used to determine participants’ baseline levels of EE and for comparison seven days after the first FAS.  </a:t>
            </a:r>
          </a:p>
        </p:txBody>
      </p:sp>
      <p:pic>
        <p:nvPicPr>
          <p:cNvPr id="40" name="Picture 39"/>
          <p:cNvPicPr/>
          <p:nvPr/>
        </p:nvPicPr>
        <p:blipFill>
          <a:blip r:embed="rId5"/>
          <a:stretch>
            <a:fillRect/>
          </a:stretch>
        </p:blipFill>
        <p:spPr>
          <a:xfrm>
            <a:off x="1158240" y="28363653"/>
            <a:ext cx="10662888" cy="4572000"/>
          </a:xfrm>
          <a:prstGeom prst="rect">
            <a:avLst/>
          </a:prstGeom>
        </p:spPr>
      </p:pic>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Mesh</Template>
  <TotalTime>0</TotalTime>
  <Words>1449</Words>
  <Application>Microsoft Office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Science Poster</vt:lpstr>
      <vt:lpstr>Reduction of Family Members’ Expressed Emotion Through Therapy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Reduction of Family Members’ Expressed Emotion Through Therapy</dc:title>
  <dc:creator/>
  <cp:keywords/>
  <cp:lastModifiedBy/>
  <cp:revision>169</cp:revision>
  <dcterms:created xsi:type="dcterms:W3CDTF">2016-05-20T20:44:49Z</dcterms:created>
  <dcterms:modified xsi:type="dcterms:W3CDTF">2016-06-04T22:49:38Z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