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71" r:id="rId12"/>
    <p:sldId id="270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91D96-EAEC-477C-964A-704D90FF8DC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850A5-BC95-420A-8389-20193EB3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850A5-BC95-420A-8389-20193EB3CB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6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850A5-BC95-420A-8389-20193EB3CB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4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DC4-FFFC-4CC2-A41F-2AE778860904}" type="datetime1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C057-DB79-4CB4-BAE9-59DBBD116D83}" type="datetime1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7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37E2-27BB-4782-AEC3-1F9FB2B755A0}" type="datetime1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3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0539-013A-4A83-906C-0079956C5463}" type="datetime1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2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6115-F006-442B-8A1D-CCE3E65F33CD}" type="datetime1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9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846C-1C18-4915-928A-25C24BB34DDC}" type="datetime1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8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9857-A53E-4FC9-8ABE-504F5C25B353}" type="datetime1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7CC-C655-408E-BADD-15352821CFF8}" type="datetime1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397C-6FB3-493A-ACB9-42FBA024CADE}" type="datetime1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A3C-364C-44E6-9F9C-01928BFD5D41}" type="datetime1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A228-15DF-4430-8301-B6A028F1756A}" type="datetime1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4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647E0-8DE2-40B3-9C50-FEFA7A050A6F}" type="datetime1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99AC2-5F83-40CD-8E0A-9023A16D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hduong/human_gender_predi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Artificial Intelligence Theory Term Project: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Human Gender Prediction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193" y="3602038"/>
            <a:ext cx="11505063" cy="308536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2017.06.22</a:t>
            </a:r>
          </a:p>
          <a:p>
            <a:r>
              <a:rPr lang="en-US" dirty="0" smtClean="0"/>
              <a:t>Nguyen Hai Duong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sz="1400" dirty="0" smtClean="0"/>
              <a:t>Source code: </a:t>
            </a:r>
            <a:r>
              <a:rPr lang="en-US" sz="1400" dirty="0" smtClean="0">
                <a:hlinkClick r:id="rId2"/>
              </a:rPr>
              <a:t>https://github.com/nhduong/human_gender_prediction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05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746125"/>
            <a:r>
              <a:rPr lang="en-US" b="1" dirty="0" smtClean="0">
                <a:solidFill>
                  <a:schemeClr val="bg1"/>
                </a:solidFill>
              </a:rPr>
              <a:t>Experimental Results</a:t>
            </a:r>
            <a:r>
              <a:rPr lang="en-US" b="1" dirty="0" smtClean="0">
                <a:solidFill>
                  <a:schemeClr val="bg1"/>
                </a:solidFill>
              </a:rPr>
              <a:t> (3/5)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762"/>
          </a:xfrm>
        </p:spPr>
        <p:txBody>
          <a:bodyPr>
            <a:normAutofit/>
          </a:bodyPr>
          <a:lstStyle/>
          <a:p>
            <a:r>
              <a:rPr lang="en-US" dirty="0" smtClean="0"/>
              <a:t>Average testing accuracy: 90.6%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928710" y="2453392"/>
            <a:ext cx="3615926" cy="3279284"/>
            <a:chOff x="1395579" y="2579183"/>
            <a:chExt cx="3615926" cy="3279284"/>
          </a:xfrm>
        </p:grpSpPr>
        <p:pic>
          <p:nvPicPr>
            <p:cNvPr id="7" name="Picture 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177" y="2579183"/>
              <a:ext cx="3494731" cy="280860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395579" y="5550690"/>
              <a:ext cx="36159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effectLst/>
                  <a:latin typeface="Malgun Gothic" panose="020B0503020000020004" pitchFamily="34" charset="-127"/>
                  <a:cs typeface="Times New Roman" panose="02020603050405020304" pitchFamily="18" charset="0"/>
                </a:rPr>
                <a:t>Figure 2.</a:t>
              </a:r>
              <a:r>
                <a:rPr lang="en-US" sz="1400" dirty="0" smtClean="0">
                  <a:effectLst/>
                  <a:latin typeface="Malgun Gothic" panose="020B0503020000020004" pitchFamily="34" charset="-127"/>
                  <a:cs typeface="Times New Roman" panose="02020603050405020304" pitchFamily="18" charset="0"/>
                </a:rPr>
                <a:t> Confusion matrix on testing set.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74648" y="2453393"/>
            <a:ext cx="5008187" cy="3275190"/>
            <a:chOff x="5962436" y="2420375"/>
            <a:chExt cx="5008187" cy="32751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1174" t="3039" r="1252" b="2618"/>
            <a:stretch/>
          </p:blipFill>
          <p:spPr>
            <a:xfrm>
              <a:off x="6239435" y="2689412"/>
              <a:ext cx="4473389" cy="259976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657378" y="5387788"/>
              <a:ext cx="36411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effectLst/>
                  <a:latin typeface="Malgun Gothic" panose="020B0503020000020004" pitchFamily="34" charset="-127"/>
                  <a:cs typeface="Times New Roman" panose="02020603050405020304" pitchFamily="18" charset="0"/>
                </a:rPr>
                <a:t>Figure 1.</a:t>
              </a:r>
              <a:r>
                <a:rPr lang="en-US" sz="1400" dirty="0" smtClean="0">
                  <a:effectLst/>
                  <a:latin typeface="Malgun Gothic" panose="020B0503020000020004" pitchFamily="34" charset="-127"/>
                  <a:cs typeface="Times New Roman" panose="02020603050405020304" pitchFamily="18" charset="0"/>
                </a:rPr>
                <a:t> Training and validation accuracy.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01236" y="494987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epoch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736862" y="2645949"/>
              <a:ext cx="728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accuracy</a:t>
              </a:r>
              <a:endParaRPr lang="en-US" sz="1200" dirty="0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746125"/>
            <a:r>
              <a:rPr lang="en-US" b="1" dirty="0" smtClean="0">
                <a:solidFill>
                  <a:schemeClr val="bg1"/>
                </a:solidFill>
              </a:rPr>
              <a:t>Experimental Results</a:t>
            </a:r>
            <a:r>
              <a:rPr lang="en-US" b="1" dirty="0" smtClean="0">
                <a:solidFill>
                  <a:schemeClr val="bg1"/>
                </a:solidFill>
              </a:rPr>
              <a:t> (4/5)</a:t>
            </a:r>
            <a:endParaRPr lang="en-US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1668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2517775" algn="l"/>
                  </a:tabLst>
                </a:pPr>
                <a:r>
                  <a:rPr lang="en-US" dirty="0" smtClean="0"/>
                  <a:t># of convolutional layers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  <a:tabLst>
                    <a:tab pos="25177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: 	0% for female class!</a:t>
                </a:r>
              </a:p>
              <a:p>
                <a:pPr lvl="1">
                  <a:buFont typeface="Wingdings" panose="05000000000000000000" pitchFamily="2" charset="2"/>
                  <a:buChar char="§"/>
                  <a:tabLst>
                    <a:tab pos="25177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en-US" dirty="0"/>
                  <a:t>	</a:t>
                </a:r>
                <a:r>
                  <a:rPr lang="en-US" dirty="0" smtClean="0"/>
                  <a:t>0% for female class!</a:t>
                </a:r>
              </a:p>
              <a:p>
                <a:pPr lvl="1">
                  <a:buFont typeface="Wingdings" panose="05000000000000000000" pitchFamily="2" charset="2"/>
                  <a:buChar char="§"/>
                  <a:tabLst>
                    <a:tab pos="25177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	90.6% on testing, 74.93% for female class</a:t>
                </a:r>
                <a:endParaRPr lang="en-US" b="1" dirty="0" smtClean="0"/>
              </a:p>
              <a:p>
                <a:pPr lvl="1">
                  <a:buFont typeface="Wingdings" panose="05000000000000000000" pitchFamily="2" charset="2"/>
                  <a:buChar char="§"/>
                  <a:tabLst>
                    <a:tab pos="25177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 smtClean="0"/>
                  <a:t>:	</a:t>
                </a:r>
                <a:r>
                  <a:rPr lang="en-US" dirty="0" smtClean="0"/>
                  <a:t>90.6% on testing, 74.61% for female class</a:t>
                </a:r>
                <a:endParaRPr lang="en-US" dirty="0" smtClean="0"/>
              </a:p>
              <a:p>
                <a:pPr>
                  <a:tabLst>
                    <a:tab pos="2517775" algn="l"/>
                  </a:tabLst>
                </a:pPr>
                <a:r>
                  <a:rPr lang="en-US" dirty="0" smtClean="0"/>
                  <a:t># of hidden layers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 smtClean="0"/>
                  <a:t> in FC layer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  <a:tabLst>
                    <a:tab pos="25177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:	</a:t>
                </a:r>
                <a:r>
                  <a:rPr lang="en-US" dirty="0" smtClean="0"/>
                  <a:t>0% for female class!</a:t>
                </a:r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  <a:tabLst>
                    <a:tab pos="25177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:	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90.6% on testing, 74.93% for female class</a:t>
                </a:r>
                <a:endParaRPr lang="en-US" b="1" dirty="0" smtClean="0"/>
              </a:p>
              <a:p>
                <a:pPr lvl="1">
                  <a:buFont typeface="Wingdings" panose="05000000000000000000" pitchFamily="2" charset="2"/>
                  <a:buChar char="§"/>
                  <a:tabLst>
                    <a:tab pos="25177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:	88.24% on testing (</a:t>
                </a:r>
                <a:r>
                  <a:rPr lang="en-US" dirty="0" err="1" smtClean="0"/>
                  <a:t>overfitting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  <a:tabLst>
                    <a:tab pos="2517775" algn="l"/>
                  </a:tabLst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16680"/>
              </a:xfrm>
              <a:blipFill rotWithShape="0">
                <a:blip r:embed="rId3"/>
                <a:stretch>
                  <a:fillRect l="-1043" t="-2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746125"/>
            <a:r>
              <a:rPr lang="en-US" b="1" dirty="0" smtClean="0">
                <a:solidFill>
                  <a:schemeClr val="bg1"/>
                </a:solidFill>
              </a:rPr>
              <a:t>Experimental Results</a:t>
            </a:r>
            <a:r>
              <a:rPr lang="en-US" b="1" dirty="0" smtClean="0">
                <a:solidFill>
                  <a:schemeClr val="bg1"/>
                </a:solidFill>
              </a:rPr>
              <a:t> (5/5)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762"/>
          </a:xfrm>
        </p:spPr>
        <p:txBody>
          <a:bodyPr>
            <a:normAutofit/>
          </a:bodyPr>
          <a:lstStyle/>
          <a:p>
            <a:r>
              <a:rPr lang="en-US" dirty="0" smtClean="0"/>
              <a:t>Successful cases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Failed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12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849" y="2288879"/>
            <a:ext cx="12049999" cy="2035965"/>
            <a:chOff x="106054" y="2307221"/>
            <a:chExt cx="12049999" cy="20359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54" y="2322431"/>
              <a:ext cx="1915932" cy="202075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307" y="2322362"/>
              <a:ext cx="2050111" cy="20208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739" y="2322362"/>
              <a:ext cx="2213562" cy="202082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3633" y="2322362"/>
              <a:ext cx="2143475" cy="20208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2440" y="2307221"/>
              <a:ext cx="2853613" cy="20208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1627" y="4788098"/>
            <a:ext cx="9918724" cy="2020824"/>
            <a:chOff x="1817600" y="4973289"/>
            <a:chExt cx="9918724" cy="202082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7600" y="4973289"/>
              <a:ext cx="2882732" cy="20208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510" y="4973289"/>
              <a:ext cx="2558153" cy="202082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8841" y="4973289"/>
              <a:ext cx="3637483" cy="2020824"/>
            </a:xfrm>
            <a:prstGeom prst="rect">
              <a:avLst/>
            </a:prstGeom>
          </p:spPr>
        </p:pic>
      </p:grpSp>
      <p:sp>
        <p:nvSpPr>
          <p:cNvPr id="16" name="Rounded Rectangular Callout 15"/>
          <p:cNvSpPr/>
          <p:nvPr/>
        </p:nvSpPr>
        <p:spPr>
          <a:xfrm>
            <a:off x="10140113" y="4600646"/>
            <a:ext cx="1771471" cy="1197864"/>
          </a:xfrm>
          <a:prstGeom prst="wedgeRoundRectCallout">
            <a:avLst>
              <a:gd name="adj1" fmla="val -51804"/>
              <a:gd name="adj2" fmla="val 72678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 detection should be considered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746125"/>
            <a:r>
              <a:rPr lang="en-US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Proposed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Experimental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746125"/>
            <a:r>
              <a:rPr lang="en-US" b="1" dirty="0" smtClean="0">
                <a:solidFill>
                  <a:schemeClr val="bg1"/>
                </a:solidFill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76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more the number of convolutional layers, the more the generated features</a:t>
            </a:r>
          </a:p>
          <a:p>
            <a:pPr algn="just"/>
            <a:r>
              <a:rPr lang="en-US" dirty="0" smtClean="0"/>
              <a:t>Pooling layers generate higher level features</a:t>
            </a:r>
          </a:p>
          <a:p>
            <a:pPr algn="just"/>
            <a:r>
              <a:rPr lang="en-US" dirty="0" smtClean="0"/>
              <a:t>Data unbalancing problem ← resampling, etc.</a:t>
            </a:r>
          </a:p>
          <a:p>
            <a:pPr algn="just"/>
            <a:r>
              <a:rPr lang="en-US" dirty="0" smtClean="0"/>
              <a:t>Human face detection should be taken into account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746125"/>
            <a:r>
              <a:rPr lang="en-US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Proposed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746125"/>
            <a:r>
              <a:rPr lang="en-US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Proposed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Experimental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746125"/>
            <a:r>
              <a:rPr lang="en-US" b="1" dirty="0" smtClean="0">
                <a:solidFill>
                  <a:schemeClr val="bg1"/>
                </a:solidFill>
              </a:rPr>
              <a:t>Problem Definition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Applications: Human-machine interaction, surveillance, etc.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33842" y="2716835"/>
            <a:ext cx="7732503" cy="2219701"/>
            <a:chOff x="2329376" y="2389289"/>
            <a:chExt cx="7732503" cy="221970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9376" y="2389289"/>
              <a:ext cx="2509910" cy="22197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7793" y="2546639"/>
              <a:ext cx="2857500" cy="190500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5148775" y="3161514"/>
              <a:ext cx="1519018" cy="67524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06544" y="2714308"/>
              <a:ext cx="7553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FF0000"/>
                  </a:solidFill>
                </a:rPr>
                <a:t>?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746125"/>
            <a:r>
              <a:rPr lang="en-US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Proposed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Experimental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746125"/>
            <a:r>
              <a:rPr lang="en-US" b="1" dirty="0" smtClean="0">
                <a:solidFill>
                  <a:schemeClr val="bg1"/>
                </a:solidFill>
              </a:rPr>
              <a:t>Proposed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7176" y="4840939"/>
            <a:ext cx="5300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dirty="0" smtClean="0"/>
              <a:t>Input image should be a face one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dirty="0" smtClean="0"/>
              <a:t>Simple CNN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dirty="0" smtClean="0"/>
              <a:t>Only one pooling layer after two convolutional layers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2"/>
          <a:srcRect r="12962" b="4156"/>
          <a:stretch/>
        </p:blipFill>
        <p:spPr>
          <a:xfrm>
            <a:off x="1723146" y="2085135"/>
            <a:ext cx="8745707" cy="4548747"/>
          </a:xfrm>
          <a:prstGeom prst="rect">
            <a:avLst/>
          </a:prstGeom>
        </p:spPr>
      </p:pic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746125"/>
            <a:r>
              <a:rPr lang="en-US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Proposed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Experimental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746125"/>
            <a:r>
              <a:rPr lang="en-US" b="1" dirty="0" smtClean="0">
                <a:solidFill>
                  <a:schemeClr val="bg1"/>
                </a:solidFill>
              </a:rPr>
              <a:t>Experimental Results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762"/>
          </a:xfrm>
        </p:spPr>
        <p:txBody>
          <a:bodyPr>
            <a:normAutofit/>
          </a:bodyPr>
          <a:lstStyle/>
          <a:p>
            <a:r>
              <a:rPr lang="en-US" dirty="0" smtClean="0"/>
              <a:t>Dataset: WIKI dataset [1]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                                                                  </a:t>
            </a:r>
            <a:r>
              <a:rPr lang="en-US" dirty="0" smtClean="0">
                <a:solidFill>
                  <a:srgbClr val="0070C0"/>
                </a:solidFill>
              </a:rPr>
              <a:t>70%             10%            20%</a:t>
            </a:r>
          </a:p>
          <a:p>
            <a:r>
              <a:rPr lang="en-US" dirty="0" smtClean="0"/>
              <a:t>Randomly separating WIKI dataset</a:t>
            </a:r>
          </a:p>
          <a:p>
            <a:r>
              <a:rPr lang="en-US" dirty="0" smtClean="0"/>
              <a:t>Unbalancing problem!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Horizontally flipping female training images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Total female training image after resampling is </a:t>
            </a:r>
            <a:r>
              <a:rPr lang="en-US" b="1" dirty="0" smtClean="0"/>
              <a:t>17,670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44387"/>
            <a:ext cx="11896164" cy="252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marR="0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kern="100" dirty="0" smtClean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[1] </a:t>
            </a:r>
            <a:r>
              <a:rPr lang="en-US" sz="1050" kern="100" dirty="0" err="1" smtClean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Rasmus</a:t>
            </a:r>
            <a:r>
              <a:rPr lang="en-US" sz="1050" kern="100" dirty="0" smtClean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050" kern="100" dirty="0" err="1" smtClean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Rothe</a:t>
            </a:r>
            <a:r>
              <a:rPr lang="en-US" sz="1050" kern="100" dirty="0" smtClean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1050" kern="100" dirty="0" err="1" smtClean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Radu</a:t>
            </a:r>
            <a:r>
              <a:rPr lang="en-US" sz="1050" kern="100" dirty="0" smtClean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050" kern="100" dirty="0" err="1" smtClean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Timofte</a:t>
            </a:r>
            <a:r>
              <a:rPr lang="en-US" sz="1050" kern="100" dirty="0" smtClean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and Luc Van </a:t>
            </a:r>
            <a:r>
              <a:rPr lang="en-US" sz="1050" kern="100" dirty="0" err="1" smtClean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Gool</a:t>
            </a:r>
            <a:r>
              <a:rPr lang="en-US" sz="1050" kern="100" dirty="0" smtClean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"Deep expectation of real and apparent age from a single image without facial landmarks," International Journal of Computer Vision (2016)</a:t>
            </a:r>
            <a:endParaRPr lang="en-US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433" r="9761" b="27670"/>
          <a:stretch/>
        </p:blipFill>
        <p:spPr>
          <a:xfrm>
            <a:off x="2097741" y="2438401"/>
            <a:ext cx="7709648" cy="133574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8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52288" y="2852928"/>
            <a:ext cx="780288" cy="4632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746125"/>
            <a:r>
              <a:rPr lang="en-US" b="1" dirty="0" smtClean="0">
                <a:solidFill>
                  <a:schemeClr val="bg1"/>
                </a:solidFill>
              </a:rPr>
              <a:t>Experimental Results</a:t>
            </a:r>
            <a:r>
              <a:rPr lang="en-US" b="1" dirty="0" smtClean="0">
                <a:solidFill>
                  <a:schemeClr val="bg1"/>
                </a:solidFill>
              </a:rPr>
              <a:t> (2/5)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762"/>
          </a:xfrm>
        </p:spPr>
        <p:txBody>
          <a:bodyPr>
            <a:normAutofit/>
          </a:bodyPr>
          <a:lstStyle/>
          <a:p>
            <a:r>
              <a:rPr lang="en-US" dirty="0" smtClean="0"/>
              <a:t>Dataset: WIKI dataset </a:t>
            </a:r>
            <a:r>
              <a:rPr lang="en-US" b="1" dirty="0" smtClean="0">
                <a:solidFill>
                  <a:srgbClr val="FF0000"/>
                </a:solidFill>
              </a:rPr>
              <a:t>after resampling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271" r="9226" b="24537"/>
          <a:stretch/>
        </p:blipFill>
        <p:spPr>
          <a:xfrm>
            <a:off x="2233434" y="2487181"/>
            <a:ext cx="7725131" cy="136764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746949" y="4136978"/>
            <a:ext cx="4698100" cy="2307409"/>
            <a:chOff x="3666564" y="3989761"/>
            <a:chExt cx="4698100" cy="23074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564" y="3989761"/>
              <a:ext cx="2209222" cy="23074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7716" y="3989761"/>
              <a:ext cx="2196948" cy="2288999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9AC2-5F83-40CD-8E0A-9023A16D1692}" type="slidenum">
              <a:rPr lang="en-US" smtClean="0"/>
              <a:t>9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516580" y="2877312"/>
            <a:ext cx="835451" cy="4632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283</Words>
  <Application>Microsoft Office PowerPoint</Application>
  <PresentationFormat>Widescreen</PresentationFormat>
  <Paragraphs>106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Malgun Gothic</vt:lpstr>
      <vt:lpstr>Arial</vt:lpstr>
      <vt:lpstr>Calibri</vt:lpstr>
      <vt:lpstr>Calibri Light</vt:lpstr>
      <vt:lpstr>Cambria Math</vt:lpstr>
      <vt:lpstr>Segoe UI</vt:lpstr>
      <vt:lpstr>Times New Roman</vt:lpstr>
      <vt:lpstr>Wingdings</vt:lpstr>
      <vt:lpstr>Office Theme</vt:lpstr>
      <vt:lpstr>Artificial Intelligence Theory Term Project: Human Gender Prediction</vt:lpstr>
      <vt:lpstr>Contents</vt:lpstr>
      <vt:lpstr>Contents</vt:lpstr>
      <vt:lpstr>Problem Definition</vt:lpstr>
      <vt:lpstr>Contents</vt:lpstr>
      <vt:lpstr>Proposed Method</vt:lpstr>
      <vt:lpstr>Contents</vt:lpstr>
      <vt:lpstr>Experimental Results (1/5)</vt:lpstr>
      <vt:lpstr>Experimental Results (2/5)</vt:lpstr>
      <vt:lpstr>Experimental Results (3/5)</vt:lpstr>
      <vt:lpstr>Experimental Results (4/5)</vt:lpstr>
      <vt:lpstr>Experimental Results (5/5)</vt:lpstr>
      <vt:lpstr>Contents</vt:lpstr>
      <vt:lpstr>Experimental Results</vt:lpstr>
      <vt:lpstr>Thank you</vt:lpstr>
    </vt:vector>
  </TitlesOfParts>
  <Company>00000001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Theory Term Project: Human Gender Prediction</dc:title>
  <dc:creator>Nguyen Hai Duong</dc:creator>
  <cp:lastModifiedBy>Nguyen Hai Duong</cp:lastModifiedBy>
  <cp:revision>134</cp:revision>
  <dcterms:created xsi:type="dcterms:W3CDTF">2017-06-21T09:05:13Z</dcterms:created>
  <dcterms:modified xsi:type="dcterms:W3CDTF">2017-06-21T12:08:46Z</dcterms:modified>
</cp:coreProperties>
</file>