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279" r:id="rId4"/>
    <p:sldId id="299" r:id="rId5"/>
    <p:sldId id="285" r:id="rId6"/>
    <p:sldId id="286" r:id="rId7"/>
    <p:sldId id="287" r:id="rId8"/>
    <p:sldId id="300" r:id="rId9"/>
    <p:sldId id="288" r:id="rId10"/>
    <p:sldId id="289" r:id="rId11"/>
    <p:sldId id="291" r:id="rId12"/>
    <p:sldId id="292" r:id="rId13"/>
    <p:sldId id="301" r:id="rId14"/>
    <p:sldId id="293" r:id="rId15"/>
    <p:sldId id="294" r:id="rId16"/>
    <p:sldId id="295" r:id="rId17"/>
    <p:sldId id="296" r:id="rId18"/>
    <p:sldId id="29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DF2"/>
    <a:srgbClr val="595959"/>
    <a:srgbClr val="00458A"/>
    <a:srgbClr val="F5F5F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33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9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40F5A-CDC8-4948-ADAE-F5F5560868A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C4768-487C-47EB-8E80-C94C864B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0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7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6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02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1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4768-487C-47EB-8E80-C94C864B28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6F74-B3B8-4847-842B-F38026AA9FDA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3E07-FC22-4CC9-91C5-9E7B041B48A1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7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A464-28FF-4EAD-9544-4A24B4B5D7B8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CAF2-0F14-4C23-9D9A-51F4E2EA15AE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4DA-E6B5-4F30-87FC-75168B56AEF9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FC84-78BF-4D19-A298-6C9F04965D53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611-8215-454A-ADC8-281497297CE1}" type="datetime1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0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606C-47E2-4218-BBCE-FBC11893B9F5}" type="datetime1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2B97-ED3C-494B-B622-F5844D3DBBED}" type="datetime1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1304-494E-4D9B-B80E-5D5FF77CB975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1A9-81AA-4AEF-B712-5FE78F4D87BA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A93B-5C85-4629-B3E6-69A8636D695B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BF18-8819-433E-BF83-2F9130F8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gpu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cudnn" TargetMode="External"/><Relationship Id="rId5" Type="http://schemas.openxmlformats.org/officeDocument/2006/relationships/hyperlink" Target="https://developer.nvidia.com/cuda-downloads" TargetMode="External"/><Relationship Id="rId4" Type="http://schemas.openxmlformats.org/officeDocument/2006/relationships/hyperlink" Target="http://www.nvidia.co.kr/Download/index.asp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re8-downloads-213315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www.eclipse.org/downloads/download.php?file=/eclipse/downloads/drops/R-3.8.2-201301310800/eclipse-platform-3.8.2-win32-x86_64.zi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dev.org/update_sites/4.5.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4.2.0-Windows-x86_64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7393"/>
            <a:ext cx="12192000" cy="2387600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4400" dirty="0">
                <a:latin typeface="Trebuchet MS" panose="020B0603020202020204" pitchFamily="34" charset="0"/>
              </a:rPr>
              <a:t>TensorFlow Installation</a:t>
            </a:r>
            <a:br>
              <a:rPr lang="en-US" sz="4400" dirty="0">
                <a:latin typeface="Trebuchet MS" panose="020B0603020202020204" pitchFamily="34" charset="0"/>
              </a:rPr>
            </a:br>
            <a:r>
              <a:rPr lang="en-US" sz="4400" dirty="0">
                <a:latin typeface="Trebuchet MS" panose="020B0603020202020204" pitchFamily="34" charset="0"/>
              </a:rPr>
              <a:t>on </a:t>
            </a:r>
            <a:r>
              <a:rPr lang="en-US" sz="4400" dirty="0" smtClean="0">
                <a:latin typeface="Trebuchet MS" panose="020B0603020202020204" pitchFamily="34" charset="0"/>
              </a:rPr>
              <a:t>Windows with CPU/GPU Support</a:t>
            </a:r>
            <a:endParaRPr lang="en-US" sz="44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0320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rebuchet MS" panose="020B0603020202020204" pitchFamily="34" charset="0"/>
              </a:rPr>
              <a:t>2017.03.16</a:t>
            </a:r>
            <a:endParaRPr lang="en-US" sz="1800" dirty="0">
              <a:latin typeface="Trebuchet MS" panose="020B0603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2407" y="1832377"/>
            <a:ext cx="1047685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52407" y="3700207"/>
            <a:ext cx="41196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06712" y="3700207"/>
            <a:ext cx="412254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with 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GPU </a:t>
            </a: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Support 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(2/4)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GPU Support Installation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10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dirty="0" smtClean="0">
                <a:latin typeface="Trebuchet MS" panose="020B0603020202020204" pitchFamily="34" charset="0"/>
              </a:rPr>
              <a:t>GPU card with </a:t>
            </a:r>
            <a:r>
              <a:rPr lang="en-US" b="1" dirty="0" smtClean="0">
                <a:latin typeface="Trebuchet MS" panose="020B0603020202020204" pitchFamily="34" charset="0"/>
              </a:rPr>
              <a:t>CUDA </a:t>
            </a:r>
            <a:r>
              <a:rPr lang="en-US" b="1" dirty="0">
                <a:latin typeface="Trebuchet MS" panose="020B0603020202020204" pitchFamily="34" charset="0"/>
              </a:rPr>
              <a:t>Compute Capability 3.0 or </a:t>
            </a:r>
            <a:r>
              <a:rPr lang="en-US" b="1" dirty="0" smtClean="0">
                <a:latin typeface="Trebuchet MS" panose="020B0603020202020204" pitchFamily="34" charset="0"/>
              </a:rPr>
              <a:t>higher</a:t>
            </a:r>
            <a:r>
              <a:rPr lang="en-US" dirty="0" smtClean="0">
                <a:latin typeface="Trebuchet MS" panose="020B0603020202020204" pitchFamily="34" charset="0"/>
              </a:rPr>
              <a:t>?</a:t>
            </a:r>
          </a:p>
          <a:p>
            <a:pPr marL="0" indent="0" algn="ctr">
              <a:buNone/>
            </a:pPr>
            <a:r>
              <a:rPr lang="en-US" sz="2200" dirty="0">
                <a:hlinkClick r:id="rId3"/>
              </a:rPr>
              <a:t>https://developer.nvidia.com/cuda-gpus</a:t>
            </a:r>
            <a:r>
              <a:rPr lang="en-US" sz="2200" dirty="0"/>
              <a:t> 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 smtClean="0">
                <a:latin typeface="Trebuchet MS" panose="020B0603020202020204" pitchFamily="34" charset="0"/>
              </a:rPr>
              <a:t>Download and install </a:t>
            </a:r>
            <a:r>
              <a:rPr lang="en-US" b="1" dirty="0" smtClean="0">
                <a:latin typeface="Trebuchet MS" panose="020B0603020202020204" pitchFamily="34" charset="0"/>
              </a:rPr>
              <a:t>NVIDIA driver </a:t>
            </a:r>
            <a:r>
              <a:rPr lang="en-US" dirty="0" smtClean="0">
                <a:latin typeface="Trebuchet MS" panose="020B0603020202020204" pitchFamily="34" charset="0"/>
              </a:rPr>
              <a:t>at:</a:t>
            </a:r>
          </a:p>
          <a:p>
            <a:pPr marL="0" indent="0" algn="ctr">
              <a:buNone/>
            </a:pPr>
            <a:r>
              <a:rPr lang="en-US" sz="2200" dirty="0" smtClean="0">
                <a:hlinkClick r:id="rId4"/>
              </a:rPr>
              <a:t>http</a:t>
            </a:r>
            <a:r>
              <a:rPr lang="en-US" sz="2200" dirty="0">
                <a:hlinkClick r:id="rId4"/>
              </a:rPr>
              <a:t>://www.nvidia.co.kr/Download/index.aspx</a:t>
            </a:r>
            <a:endParaRPr lang="en-US" sz="2200" dirty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>
                <a:latin typeface="Trebuchet MS" panose="020B0603020202020204" pitchFamily="34" charset="0"/>
              </a:rPr>
              <a:t>Download </a:t>
            </a:r>
            <a:r>
              <a:rPr lang="en-US" dirty="0">
                <a:latin typeface="Trebuchet MS" panose="020B0603020202020204" pitchFamily="34" charset="0"/>
              </a:rPr>
              <a:t>and install </a:t>
            </a:r>
            <a:r>
              <a:rPr lang="en-US" b="1" dirty="0">
                <a:latin typeface="Trebuchet MS" panose="020B0603020202020204" pitchFamily="34" charset="0"/>
              </a:rPr>
              <a:t>CUDA® Toolkit </a:t>
            </a:r>
            <a:r>
              <a:rPr lang="en-US" b="1" dirty="0" smtClean="0">
                <a:latin typeface="Trebuchet MS" panose="020B0603020202020204" pitchFamily="34" charset="0"/>
              </a:rPr>
              <a:t>8.0</a:t>
            </a:r>
            <a:r>
              <a:rPr lang="en-US" dirty="0" smtClean="0">
                <a:latin typeface="Trebuchet MS" panose="020B0603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200" dirty="0" smtClean="0">
                <a:hlinkClick r:id="rId5"/>
              </a:rPr>
              <a:t>https</a:t>
            </a:r>
            <a:r>
              <a:rPr lang="en-US" sz="2200" dirty="0">
                <a:hlinkClick r:id="rId5"/>
              </a:rPr>
              <a:t>://</a:t>
            </a:r>
            <a:r>
              <a:rPr lang="en-US" sz="2200" dirty="0" smtClean="0">
                <a:hlinkClick r:id="rId5"/>
              </a:rPr>
              <a:t>developer.nvidia.com/cuda-downloads</a:t>
            </a:r>
            <a:endParaRPr lang="en-US" sz="2200" dirty="0" smtClean="0"/>
          </a:p>
          <a:p>
            <a:pPr marL="514350" indent="-514350" algn="just">
              <a:buFont typeface="+mj-lt"/>
              <a:buAutoNum type="arabicPeriod" startAt="5"/>
            </a:pPr>
            <a:r>
              <a:rPr lang="en-US" dirty="0" smtClean="0">
                <a:latin typeface="Trebuchet MS" panose="020B0603020202020204" pitchFamily="34" charset="0"/>
              </a:rPr>
              <a:t>Download </a:t>
            </a:r>
            <a:r>
              <a:rPr lang="en-US" b="1" dirty="0" err="1" smtClean="0">
                <a:latin typeface="Trebuchet MS" panose="020B0603020202020204" pitchFamily="34" charset="0"/>
              </a:rPr>
              <a:t>cuDNN</a:t>
            </a:r>
            <a:r>
              <a:rPr lang="en-US" b="1" dirty="0" smtClean="0">
                <a:latin typeface="Trebuchet MS" panose="020B0603020202020204" pitchFamily="34" charset="0"/>
              </a:rPr>
              <a:t> v5.1</a:t>
            </a:r>
            <a:r>
              <a:rPr lang="en-US" dirty="0" smtClean="0">
                <a:latin typeface="Trebuchet MS" panose="020B0603020202020204" pitchFamily="34" charset="0"/>
              </a:rPr>
              <a:t>: </a:t>
            </a:r>
            <a:r>
              <a:rPr lang="en-US" sz="2200" dirty="0">
                <a:hlinkClick r:id="rId6"/>
              </a:rPr>
              <a:t>https://</a:t>
            </a:r>
            <a:r>
              <a:rPr lang="en-US" sz="2200" dirty="0" smtClean="0">
                <a:hlinkClick r:id="rId6"/>
              </a:rPr>
              <a:t>developer.nvidia.com/cudnn</a:t>
            </a:r>
            <a:r>
              <a:rPr lang="en-US" sz="2200" dirty="0" smtClean="0"/>
              <a:t>.</a:t>
            </a:r>
          </a:p>
          <a:p>
            <a:pPr marL="858838" lvl="1" indent="-3429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Trebuchet MS" panose="020B0603020202020204" pitchFamily="34" charset="0"/>
              </a:rPr>
              <a:t>Extract downloaded file</a:t>
            </a:r>
          </a:p>
          <a:p>
            <a:pPr marL="858838" lvl="1" indent="-3429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Trebuchet MS" panose="020B0603020202020204" pitchFamily="34" charset="0"/>
              </a:rPr>
              <a:t>Copy </a:t>
            </a:r>
            <a:r>
              <a:rPr lang="en-US" sz="2500" b="1" u="sng" dirty="0" smtClean="0">
                <a:latin typeface="Trebuchet MS" panose="020B0603020202020204" pitchFamily="34" charset="0"/>
              </a:rPr>
              <a:t>bin</a:t>
            </a:r>
            <a:r>
              <a:rPr lang="en-US" sz="2500" dirty="0" smtClean="0">
                <a:latin typeface="Trebuchet MS" panose="020B0603020202020204" pitchFamily="34" charset="0"/>
              </a:rPr>
              <a:t>, </a:t>
            </a:r>
            <a:r>
              <a:rPr lang="en-US" sz="2500" b="1" u="sng" dirty="0" smtClean="0">
                <a:latin typeface="Trebuchet MS" panose="020B0603020202020204" pitchFamily="34" charset="0"/>
              </a:rPr>
              <a:t>include</a:t>
            </a:r>
            <a:r>
              <a:rPr lang="en-US" sz="2500" dirty="0" smtClean="0">
                <a:latin typeface="Trebuchet MS" panose="020B0603020202020204" pitchFamily="34" charset="0"/>
              </a:rPr>
              <a:t>, and </a:t>
            </a:r>
            <a:r>
              <a:rPr lang="en-US" sz="2500" b="1" u="sng" dirty="0" smtClean="0">
                <a:latin typeface="Trebuchet MS" panose="020B0603020202020204" pitchFamily="34" charset="0"/>
              </a:rPr>
              <a:t>lib</a:t>
            </a:r>
            <a:r>
              <a:rPr lang="en-US" sz="2500" dirty="0" smtClean="0">
                <a:latin typeface="Trebuchet MS" panose="020B0603020202020204" pitchFamily="34" charset="0"/>
              </a:rPr>
              <a:t> to</a:t>
            </a:r>
          </a:p>
          <a:p>
            <a:pPr marL="287338" lvl="1" indent="0" algn="ctr">
              <a:buNone/>
            </a:pPr>
            <a:r>
              <a:rPr lang="en-US" sz="2100" dirty="0" smtClean="0"/>
              <a:t>%</a:t>
            </a:r>
            <a:r>
              <a:rPr lang="en-US" sz="2100" dirty="0" err="1" smtClean="0"/>
              <a:t>ProgramFiles</a:t>
            </a:r>
            <a:r>
              <a:rPr lang="en-US" sz="2100" dirty="0" smtClean="0"/>
              <a:t>%\</a:t>
            </a:r>
            <a:r>
              <a:rPr lang="en-US" sz="2100" dirty="0"/>
              <a:t>NVIDIA GPU Computing Toolkit\CUDA\v8.0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900" smtClean="0">
                <a:latin typeface="Trebuchet MS" panose="020B0603020202020204" pitchFamily="34" charset="0"/>
              </a:rPr>
              <a:t>Restart</a:t>
            </a:r>
            <a:r>
              <a:rPr lang="en-US" smtClean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your computer to apply system’s changes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7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with 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GPU </a:t>
            </a: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Support 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(3/4)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Installation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11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en-US" dirty="0">
                <a:latin typeface="Trebuchet MS" panose="020B0603020202020204" pitchFamily="34" charset="0"/>
              </a:rPr>
              <a:t>Create installation environment </a:t>
            </a:r>
            <a:r>
              <a:rPr lang="en-US" dirty="0" smtClean="0">
                <a:latin typeface="Trebuchet MS" panose="020B0603020202020204" pitchFamily="34" charset="0"/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Similar to </a:t>
            </a:r>
            <a:r>
              <a:rPr lang="en-US" b="1" dirty="0" smtClean="0">
                <a:solidFill>
                  <a:srgbClr val="FF0000"/>
                </a:solidFill>
              </a:rPr>
              <a:t>the CPU </a:t>
            </a:r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r>
              <a:rPr lang="en-US" dirty="0" smtClean="0">
                <a:latin typeface="Trebuchet MS" panose="020B0603020202020204" pitchFamily="34" charset="0"/>
              </a:rPr>
              <a:t>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Open Command Prompt as </a:t>
            </a:r>
            <a:r>
              <a:rPr lang="en-US" b="1" dirty="0">
                <a:latin typeface="Trebuchet MS" panose="020B0603020202020204" pitchFamily="34" charset="0"/>
              </a:rPr>
              <a:t>Administrator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Create a </a:t>
            </a:r>
            <a:r>
              <a:rPr lang="en-US" dirty="0" err="1">
                <a:latin typeface="Trebuchet MS" panose="020B0603020202020204" pitchFamily="34" charset="0"/>
              </a:rPr>
              <a:t>conda</a:t>
            </a:r>
            <a:r>
              <a:rPr lang="en-US" dirty="0">
                <a:latin typeface="Trebuchet MS" panose="020B0603020202020204" pitchFamily="34" charset="0"/>
              </a:rPr>
              <a:t> environment named </a:t>
            </a:r>
            <a:r>
              <a:rPr lang="en-US" dirty="0" err="1" smtClean="0">
                <a:latin typeface="Trebuchet MS" panose="020B0603020202020204" pitchFamily="34" charset="0"/>
              </a:rPr>
              <a:t>tensorflow</a:t>
            </a:r>
            <a:r>
              <a:rPr lang="en-US" dirty="0" smtClean="0">
                <a:latin typeface="Trebuchet MS" panose="020B0603020202020204" pitchFamily="34" charset="0"/>
              </a:rPr>
              <a:t> by the following command:</a:t>
            </a:r>
          </a:p>
          <a:p>
            <a:pPr marL="914400" lvl="2" indent="0" algn="ctr">
              <a:buNone/>
            </a:pP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en-US" sz="1600" b="1" dirty="0" smtClean="0">
                <a:latin typeface="Consolas" panose="020B0609020204030204" pitchFamily="49" charset="0"/>
              </a:rPr>
              <a:t>:\&gt; </a:t>
            </a:r>
            <a:r>
              <a:rPr lang="en-US" sz="1600" dirty="0" err="1">
                <a:latin typeface="Consolas" panose="020B0609020204030204" pitchFamily="49" charset="0"/>
              </a:rPr>
              <a:t>conda</a:t>
            </a:r>
            <a:r>
              <a:rPr lang="en-US" sz="1600" dirty="0">
                <a:latin typeface="Consolas" panose="020B0609020204030204" pitchFamily="49" charset="0"/>
              </a:rPr>
              <a:t> create -n </a:t>
            </a:r>
            <a:r>
              <a:rPr lang="en-US" sz="1600" dirty="0" err="1">
                <a:latin typeface="Consolas" panose="020B0609020204030204" pitchFamily="49" charset="0"/>
              </a:rPr>
              <a:t>tensorflow</a:t>
            </a:r>
            <a:endParaRPr lang="en-US" sz="1600" dirty="0"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u="sng" dirty="0">
                <a:latin typeface="Trebuchet MS" panose="020B0603020202020204" pitchFamily="34" charset="0"/>
              </a:rPr>
              <a:t>Output: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nsolas" panose="020B0609020204030204" pitchFamily="49" charset="0"/>
              </a:rPr>
              <a:t>Fetching package metadata .........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nsolas" panose="020B0609020204030204" pitchFamily="49" charset="0"/>
              </a:rPr>
              <a:t>Proceed ([y]/n</a:t>
            </a:r>
            <a:r>
              <a:rPr lang="en-US" sz="1600" dirty="0" smtClean="0">
                <a:latin typeface="Consolas" panose="020B0609020204030204" pitchFamily="49" charset="0"/>
              </a:rPr>
              <a:t>)?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Press </a:t>
            </a:r>
            <a:r>
              <a:rPr lang="en-US" dirty="0" smtClean="0">
                <a:latin typeface="Trebuchet MS" panose="020B0603020202020204" pitchFamily="34" charset="0"/>
              </a:rPr>
              <a:t>Enter</a:t>
            </a:r>
            <a:endParaRPr lang="en-US" dirty="0">
              <a:latin typeface="Trebuchet MS" panose="020B0603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Activate the </a:t>
            </a:r>
            <a:r>
              <a:rPr lang="en-US" dirty="0" err="1">
                <a:latin typeface="Trebuchet MS" panose="020B0603020202020204" pitchFamily="34" charset="0"/>
              </a:rPr>
              <a:t>conda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environment:</a:t>
            </a:r>
          </a:p>
          <a:p>
            <a:pPr marL="914400" lvl="2" indent="0" algn="ctr">
              <a:buNone/>
            </a:pP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en-US" sz="1600" b="1" dirty="0" smtClean="0">
                <a:latin typeface="Consolas" panose="020B0609020204030204" pitchFamily="49" charset="0"/>
              </a:rPr>
              <a:t>:\&gt; </a:t>
            </a:r>
            <a:r>
              <a:rPr lang="en-US" sz="1600" dirty="0">
                <a:latin typeface="Consolas" panose="020B0609020204030204" pitchFamily="49" charset="0"/>
              </a:rPr>
              <a:t>activate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endParaRPr lang="en-US" sz="1600" dirty="0">
              <a:latin typeface="Consolas" panose="020B0609020204030204" pitchFamily="49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Your prompt should change </a:t>
            </a:r>
            <a:r>
              <a:rPr lang="en-US" dirty="0" smtClean="0">
                <a:latin typeface="Trebuchet MS" panose="020B0603020202020204" pitchFamily="34" charset="0"/>
              </a:rPr>
              <a:t>to: </a:t>
            </a:r>
            <a:r>
              <a:rPr lang="en-US" sz="1600" b="1" dirty="0" smtClean="0"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b="1" dirty="0" smtClean="0">
                <a:latin typeface="Consolas" panose="020B0609020204030204" pitchFamily="49" charset="0"/>
              </a:rPr>
              <a:t>) C:\&gt; </a:t>
            </a:r>
            <a:r>
              <a:rPr lang="en-US" dirty="0">
                <a:latin typeface="Trebuchet MS" panose="020B0603020202020204" pitchFamily="34" charset="0"/>
              </a:rPr>
              <a:t>(instead of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sz="16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:\&gt;</a:t>
            </a:r>
            <a:r>
              <a:rPr lang="en-US" dirty="0" smtClean="0">
                <a:latin typeface="Trebuchet MS" panose="020B0603020202020204" pitchFamily="34" charset="0"/>
              </a:rPr>
              <a:t>)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with 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GPU </a:t>
            </a: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Support 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(4/4)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Installation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12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8"/>
            </a:pPr>
            <a:r>
              <a:rPr lang="en-US" dirty="0">
                <a:latin typeface="Trebuchet MS" panose="020B0603020202020204" pitchFamily="34" charset="0"/>
              </a:rPr>
              <a:t>Install </a:t>
            </a:r>
            <a:r>
              <a:rPr lang="en-US" dirty="0" smtClean="0">
                <a:latin typeface="Trebuchet MS" panose="020B0603020202020204" pitchFamily="34" charset="0"/>
              </a:rPr>
              <a:t>TensorFlow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rebuchet MS" panose="020B0603020202020204" pitchFamily="34" charset="0"/>
              </a:rPr>
              <a:t>Download and install TensorFlow by the following command:</a:t>
            </a:r>
          </a:p>
          <a:p>
            <a:pPr marL="914400" lvl="2" indent="0" algn="ctr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b="1" dirty="0" smtClean="0">
                <a:latin typeface="Consolas" panose="020B0609020204030204" pitchFamily="49" charset="0"/>
              </a:rPr>
              <a:t>)C:\&gt; </a:t>
            </a:r>
            <a:r>
              <a:rPr lang="en-US" sz="1600" dirty="0" smtClean="0">
                <a:latin typeface="Consolas" panose="020B0609020204030204" pitchFamily="49" charset="0"/>
              </a:rPr>
              <a:t>pip install --ignore-installed --upgrade https://storage.googleapis.com/tensorflow/windows/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gpu</a:t>
            </a:r>
            <a:r>
              <a:rPr lang="en-US" sz="1600" dirty="0" smtClean="0">
                <a:latin typeface="Consolas" panose="020B0609020204030204" pitchFamily="49" charset="0"/>
              </a:rPr>
              <a:t>/tensorflow_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gpu</a:t>
            </a:r>
            <a:r>
              <a:rPr lang="en-US" sz="1600" dirty="0" smtClean="0">
                <a:latin typeface="Consolas" panose="020B0609020204030204" pitchFamily="49" charset="0"/>
              </a:rPr>
              <a:t>-1.0.1-cp35-cp35m-win_amd64.whl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rebuchet MS" panose="020B0603020202020204" pitchFamily="34" charset="0"/>
              </a:rPr>
              <a:t>Validate your installation: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Open Command Prompt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Type </a:t>
            </a:r>
            <a:r>
              <a:rPr lang="en-US" sz="1600" dirty="0">
                <a:latin typeface="Consolas" panose="020B0609020204030204" pitchFamily="49" charset="0"/>
              </a:rPr>
              <a:t>python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Trebuchet MS" panose="020B0603020202020204" pitchFamily="34" charset="0"/>
              </a:rPr>
              <a:t>Type </a:t>
            </a:r>
            <a:r>
              <a:rPr lang="en-US" sz="1600" dirty="0"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</a:rPr>
              <a:t>tensorflow</a:t>
            </a:r>
            <a:r>
              <a:rPr lang="en-US" sz="1600" dirty="0"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latin typeface="Consolas" panose="020B0609020204030204" pitchFamily="49" charset="0"/>
              </a:rPr>
              <a:t>tf</a:t>
            </a:r>
            <a:endParaRPr lang="en-US" sz="1600" dirty="0">
              <a:latin typeface="Consolas" panose="020B0609020204030204" pitchFamily="49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Type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tf</a:t>
            </a:r>
            <a:r>
              <a:rPr lang="en-US" sz="1600" dirty="0">
                <a:latin typeface="Consolas" panose="020B0609020204030204" pitchFamily="49" charset="0"/>
              </a:rPr>
              <a:t>.__version</a:t>
            </a:r>
            <a:r>
              <a:rPr lang="en-US" sz="1600" dirty="0" smtClean="0">
                <a:latin typeface="Consolas" panose="020B0609020204030204" pitchFamily="49" charset="0"/>
              </a:rPr>
              <a:t>__)</a:t>
            </a:r>
          </a:p>
          <a:p>
            <a:pPr marL="914400" lvl="2" indent="0" algn="just">
              <a:buNone/>
            </a:pPr>
            <a:r>
              <a:rPr lang="en-US" sz="1600" u="sng" dirty="0">
                <a:latin typeface="Trebuchet MS" panose="020B0603020202020204" pitchFamily="34" charset="0"/>
              </a:rPr>
              <a:t>Output</a:t>
            </a:r>
            <a:r>
              <a:rPr lang="en-US" sz="1600" u="sng" dirty="0" smtClean="0">
                <a:latin typeface="Trebuchet MS" panose="020B0603020202020204" pitchFamily="34" charset="0"/>
              </a:rPr>
              <a:t>: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pPr marL="914400" lvl="2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Successfully opened CUDA library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pPr marL="914400" lvl="2" indent="0" algn="just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1.0.1 (The version of the TensorFlow)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36" y="3568881"/>
            <a:ext cx="5116263" cy="30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7393"/>
            <a:ext cx="12192000" cy="1379480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4400" dirty="0">
                <a:latin typeface="Trebuchet MS" panose="020B0603020202020204" pitchFamily="34" charset="0"/>
              </a:rPr>
              <a:t>Integrated </a:t>
            </a:r>
            <a:r>
              <a:rPr lang="en-US" sz="4400" dirty="0" smtClean="0">
                <a:latin typeface="Trebuchet MS" panose="020B0603020202020204" pitchFamily="34" charset="0"/>
              </a:rPr>
              <a:t>Development Environment (IDE)</a:t>
            </a:r>
            <a:endParaRPr lang="en-US" sz="44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126" y="2586182"/>
            <a:ext cx="7536873" cy="25999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latin typeface="Trebuchet MS" panose="020B0603020202020204" pitchFamily="34" charset="0"/>
              </a:rPr>
              <a:t>Command </a:t>
            </a:r>
            <a:r>
              <a:rPr lang="en-US" sz="1800" dirty="0" smtClean="0">
                <a:latin typeface="Trebuchet MS" panose="020B0603020202020204" pitchFamily="34" charset="0"/>
              </a:rPr>
              <a:t>Prompt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rebuchet MS" panose="020B0603020202020204" pitchFamily="34" charset="0"/>
              </a:rPr>
              <a:t>Notepad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rebuchet MS" panose="020B0603020202020204" pitchFamily="34" charset="0"/>
              </a:rPr>
              <a:t>Notepad++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Trebuchet MS" panose="020B0603020202020204" pitchFamily="34" charset="0"/>
              </a:rPr>
              <a:t>PyCharm</a:t>
            </a:r>
            <a:r>
              <a:rPr lang="en-US" sz="1800" dirty="0">
                <a:latin typeface="Trebuchet MS" panose="020B0603020202020204" pitchFamily="34" charset="0"/>
              </a:rPr>
              <a:t> (heavy memory usage)</a:t>
            </a:r>
            <a:endParaRPr lang="en-US" sz="1800" dirty="0" smtClean="0"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Trebuchet MS" panose="020B0603020202020204" pitchFamily="34" charset="0"/>
              </a:rPr>
              <a:t>Spyder</a:t>
            </a:r>
            <a:r>
              <a:rPr lang="en-US" sz="1800" dirty="0" smtClean="0">
                <a:latin typeface="Trebuchet MS" panose="020B0603020202020204" pitchFamily="34" charset="0"/>
              </a:rPr>
              <a:t> (lack of autocomplete for </a:t>
            </a:r>
            <a:r>
              <a:rPr lang="en-US" sz="1800" dirty="0" err="1" smtClean="0">
                <a:latin typeface="Trebuchet MS" panose="020B0603020202020204" pitchFamily="34" charset="0"/>
              </a:rPr>
              <a:t>TensorFlow</a:t>
            </a:r>
            <a:r>
              <a:rPr lang="en-US" sz="1800" dirty="0" smtClean="0">
                <a:latin typeface="Trebuchet MS" panose="020B0603020202020204" pitchFamily="34" charset="0"/>
              </a:rPr>
              <a:t>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Trebuchet MS" panose="020B0603020202020204" pitchFamily="34" charset="0"/>
              </a:rPr>
              <a:t>Eclipse + </a:t>
            </a:r>
            <a:r>
              <a:rPr lang="en-US" sz="1800" b="1" dirty="0" err="1" smtClean="0">
                <a:latin typeface="Trebuchet MS" panose="020B0603020202020204" pitchFamily="34" charset="0"/>
              </a:rPr>
              <a:t>PyDev</a:t>
            </a:r>
            <a:r>
              <a:rPr lang="en-US" sz="1800" b="1" dirty="0" smtClean="0">
                <a:latin typeface="Trebuchet MS" panose="020B0603020202020204" pitchFamily="34" charset="0"/>
              </a:rPr>
              <a:t> </a:t>
            </a:r>
            <a:r>
              <a:rPr lang="en-US" sz="1800" dirty="0" smtClean="0">
                <a:latin typeface="Trebuchet MS" panose="020B0603020202020204" pitchFamily="34" charset="0"/>
              </a:rPr>
              <a:t>(lightweight, fast, and supports autocomplete)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rebuchet MS" panose="020B0603020202020204" pitchFamily="34" charset="0"/>
              </a:rPr>
              <a:t>…</a:t>
            </a:r>
            <a:endParaRPr lang="en-US" sz="1800" dirty="0">
              <a:latin typeface="Trebuchet MS" panose="020B060302020202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530762" y="4451927"/>
            <a:ext cx="600364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Eclipse IDE + </a:t>
            </a:r>
            <a:r>
              <a:rPr lang="en-US" sz="40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PyDev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+ TensorFlow (1/5)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Eclipse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14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Install </a:t>
            </a:r>
            <a:r>
              <a:rPr lang="en-US" dirty="0" smtClean="0">
                <a:latin typeface="Trebuchet MS" panose="020B0603020202020204" pitchFamily="34" charset="0"/>
              </a:rPr>
              <a:t>JRE 8</a:t>
            </a:r>
          </a:p>
          <a:p>
            <a:pPr marL="0" indent="0" algn="ctr">
              <a:buNone/>
            </a:pPr>
            <a:r>
              <a:rPr lang="en-US" sz="2200" dirty="0">
                <a:hlinkClick r:id="rId3"/>
              </a:rPr>
              <a:t>http://www.oracle.com/technetwork/java/javase/downloads/jre8-downloads-2133155.html</a:t>
            </a:r>
            <a:endParaRPr lang="en-US" sz="2200" dirty="0"/>
          </a:p>
          <a:p>
            <a:pPr marL="514350" indent="-514350" algn="just">
              <a:buFont typeface="+mj-lt"/>
              <a:buAutoNum type="arabicPeriod" startAt="2"/>
            </a:pP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Download Eclipse </a:t>
            </a:r>
            <a:r>
              <a:rPr lang="en-US" dirty="0" smtClean="0">
                <a:solidFill>
                  <a:prstClr val="black"/>
                </a:solidFill>
                <a:latin typeface="Trebuchet MS" panose="020B0603020202020204" pitchFamily="34" charset="0"/>
              </a:rPr>
              <a:t>3.8</a:t>
            </a:r>
          </a:p>
          <a:p>
            <a:pPr marL="0" indent="0" algn="ctr">
              <a:buNone/>
            </a:pPr>
            <a:r>
              <a:rPr lang="en-US" sz="2200" dirty="0">
                <a:hlinkClick r:id="rId4"/>
              </a:rPr>
              <a:t>http://www.eclipse.org/downloads/download.php?file=/</a:t>
            </a:r>
            <a:r>
              <a:rPr lang="en-US" sz="2200" dirty="0" smtClean="0">
                <a:hlinkClick r:id="rId4"/>
              </a:rPr>
              <a:t>eclipse/downloads/drops/R-3.8.2-201301310800/eclipse-platform-3.8.2-win32-x86_64.zip</a:t>
            </a:r>
            <a:endParaRPr lang="en-US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 smtClean="0">
                <a:solidFill>
                  <a:prstClr val="black"/>
                </a:solidFill>
                <a:latin typeface="Trebuchet MS" panose="020B0603020202020204" pitchFamily="34" charset="0"/>
              </a:rPr>
              <a:t>Extract downloaded file and </a:t>
            </a: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execute </a:t>
            </a:r>
            <a:r>
              <a:rPr lang="en-US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eclipse.exe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17" y="4961709"/>
            <a:ext cx="714475" cy="1095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48" y="4723551"/>
            <a:ext cx="2076740" cy="157184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082334" y="5301654"/>
            <a:ext cx="729672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Eclipse IDE + </a:t>
            </a:r>
            <a:r>
              <a:rPr lang="en-US" sz="40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PyDev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+ TensorFlow (2/5)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PyDev</a:t>
            </a:r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+ TensorFlow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15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>
                <a:latin typeface="Trebuchet MS" panose="020B0603020202020204" pitchFamily="34" charset="0"/>
              </a:rPr>
              <a:t>Install </a:t>
            </a:r>
            <a:r>
              <a:rPr lang="en-US" dirty="0" err="1" smtClean="0">
                <a:latin typeface="Trebuchet MS" panose="020B0603020202020204" pitchFamily="34" charset="0"/>
              </a:rPr>
              <a:t>PyDev</a:t>
            </a:r>
            <a:r>
              <a:rPr lang="en-US" dirty="0" smtClean="0">
                <a:latin typeface="Trebuchet MS" panose="020B060302020202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rebuchet MS" panose="020B0603020202020204" pitchFamily="34" charset="0"/>
              </a:rPr>
              <a:t>In Eclipse main window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Help &gt; Install New Software…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Work with: </a:t>
            </a:r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www.pydev.org/update_sites/4.5.5</a:t>
            </a:r>
            <a:endParaRPr lang="en-US" sz="2200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/>
              <a:t>Add &gt; Select </a:t>
            </a:r>
            <a:r>
              <a:rPr lang="en-US" dirty="0" err="1" smtClean="0"/>
              <a:t>PyDev</a:t>
            </a:r>
            <a:r>
              <a:rPr lang="en-US" dirty="0" smtClean="0"/>
              <a:t> &gt; Next…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…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Restart </a:t>
            </a:r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2295" r="5614" b="6797"/>
          <a:stretch/>
        </p:blipFill>
        <p:spPr>
          <a:xfrm>
            <a:off x="7920507" y="1390937"/>
            <a:ext cx="4271493" cy="506650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416566" y="2617076"/>
            <a:ext cx="2333296" cy="5044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7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Eclipse IDE + </a:t>
            </a:r>
            <a:r>
              <a:rPr lang="en-US" sz="40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PyDev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+ TensorFlow (3/5)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PyDev</a:t>
            </a:r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+ TensorFlow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16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dirty="0" smtClean="0">
                <a:latin typeface="Trebuchet MS" panose="020B0603020202020204" pitchFamily="34" charset="0"/>
              </a:rPr>
              <a:t>Start </a:t>
            </a:r>
            <a:r>
              <a:rPr lang="en-US" dirty="0" err="1" smtClean="0">
                <a:latin typeface="Trebuchet MS" panose="020B0603020202020204" pitchFamily="34" charset="0"/>
              </a:rPr>
              <a:t>PyDev</a:t>
            </a:r>
            <a:r>
              <a:rPr lang="en-US" dirty="0" smtClean="0">
                <a:latin typeface="Trebuchet MS" panose="020B060302020202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In Eclipse main window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Window &gt; Open Perspective &gt; Other…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Select </a:t>
            </a:r>
            <a:r>
              <a:rPr lang="en-US" sz="2000" dirty="0" err="1" smtClean="0">
                <a:latin typeface="Trebuchet MS" panose="020B0603020202020204" pitchFamily="34" charset="0"/>
              </a:rPr>
              <a:t>PyDev</a:t>
            </a:r>
            <a:r>
              <a:rPr lang="en-US" sz="2000" dirty="0" smtClean="0">
                <a:latin typeface="Trebuchet MS" panose="020B0603020202020204" pitchFamily="34" charset="0"/>
              </a:rPr>
              <a:t> &gt; OK</a:t>
            </a:r>
            <a:endParaRPr lang="en-US" sz="2000" dirty="0" smtClean="0"/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r="4287" b="8160"/>
          <a:stretch/>
        </p:blipFill>
        <p:spPr>
          <a:xfrm>
            <a:off x="6465834" y="1965193"/>
            <a:ext cx="5633806" cy="3868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6" t="2188" r="12928" b="8600"/>
          <a:stretch/>
        </p:blipFill>
        <p:spPr>
          <a:xfrm>
            <a:off x="7389543" y="1681003"/>
            <a:ext cx="3786388" cy="4530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" t="2474" r="3225" b="4450"/>
          <a:stretch/>
        </p:blipFill>
        <p:spPr>
          <a:xfrm>
            <a:off x="6413552" y="1965193"/>
            <a:ext cx="5677667" cy="38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5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Eclipse IDE + </a:t>
            </a:r>
            <a:r>
              <a:rPr lang="en-US" sz="40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PyDev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+ TensorFlow (4/5)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PyDev</a:t>
            </a:r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+ TensorFlow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17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696305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 smtClean="0">
                <a:latin typeface="Trebuchet MS" panose="020B0603020202020204" pitchFamily="34" charset="0"/>
              </a:rPr>
              <a:t>Setup </a:t>
            </a:r>
            <a:r>
              <a:rPr lang="en-US" dirty="0" err="1" smtClean="0">
                <a:latin typeface="Trebuchet MS" panose="020B0603020202020204" pitchFamily="34" charset="0"/>
              </a:rPr>
              <a:t>PyDev</a:t>
            </a:r>
            <a:r>
              <a:rPr lang="en-US" dirty="0" smtClean="0">
                <a:latin typeface="Trebuchet MS" panose="020B0603020202020204" pitchFamily="34" charset="0"/>
              </a:rPr>
              <a:t> interpreter: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In Eclipse main window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Window &gt; Preferences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rebuchet MS" panose="020B0603020202020204" pitchFamily="34" charset="0"/>
              </a:rPr>
              <a:t>PyDev</a:t>
            </a:r>
            <a:r>
              <a:rPr lang="en-US" sz="2000" dirty="0" smtClean="0">
                <a:latin typeface="Trebuchet MS" panose="020B0603020202020204" pitchFamily="34" charset="0"/>
              </a:rPr>
              <a:t> &gt; Interpreters &gt; Python Interpreter</a:t>
            </a:r>
            <a:endParaRPr lang="en-US" sz="2000" dirty="0">
              <a:latin typeface="Trebuchet MS" panose="020B0603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Quick </a:t>
            </a:r>
            <a:r>
              <a:rPr lang="en-US" sz="2000" dirty="0" smtClean="0">
                <a:latin typeface="Trebuchet MS" panose="020B0603020202020204" pitchFamily="34" charset="0"/>
              </a:rPr>
              <a:t>Auto-</a:t>
            </a:r>
            <a:r>
              <a:rPr lang="en-US" sz="2000" dirty="0" err="1" smtClean="0">
                <a:latin typeface="Trebuchet MS" panose="020B0603020202020204" pitchFamily="34" charset="0"/>
              </a:rPr>
              <a:t>Config</a:t>
            </a:r>
            <a:r>
              <a:rPr lang="en-US" sz="2000" dirty="0" smtClean="0">
                <a:latin typeface="Trebuchet MS" panose="020B0603020202020204" pitchFamily="34" charset="0"/>
              </a:rPr>
              <a:t> &gt; Apply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OK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7200" r="5275" b="2580"/>
          <a:stretch/>
        </p:blipFill>
        <p:spPr>
          <a:xfrm>
            <a:off x="6345655" y="1975922"/>
            <a:ext cx="5846345" cy="4018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t="2529" r="2557" b="3448"/>
          <a:stretch/>
        </p:blipFill>
        <p:spPr>
          <a:xfrm>
            <a:off x="6244874" y="1487921"/>
            <a:ext cx="5947126" cy="4994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r="2703" b="4368"/>
          <a:stretch/>
        </p:blipFill>
        <p:spPr>
          <a:xfrm>
            <a:off x="6354819" y="1429556"/>
            <a:ext cx="5837181" cy="50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Eclipse IDE + </a:t>
            </a:r>
            <a:r>
              <a:rPr lang="en-US" sz="40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PyDev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+ TensorFlow (5/5)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PyDev</a:t>
            </a:r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+ TensorFlow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18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52287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en-US" dirty="0" smtClean="0">
                <a:latin typeface="Trebuchet MS" panose="020B0603020202020204" pitchFamily="34" charset="0"/>
              </a:rPr>
              <a:t>Hello </a:t>
            </a:r>
            <a:r>
              <a:rPr lang="en-US" dirty="0" err="1" smtClean="0">
                <a:latin typeface="Trebuchet MS" panose="020B0603020202020204" pitchFamily="34" charset="0"/>
              </a:rPr>
              <a:t>TensorFlow</a:t>
            </a:r>
            <a:r>
              <a:rPr lang="en-US" smtClean="0">
                <a:latin typeface="Trebuchet MS" panose="020B0603020202020204" pitchFamily="34" charset="0"/>
              </a:rPr>
              <a:t> program</a:t>
            </a:r>
            <a:endParaRPr lang="en-US" dirty="0" smtClean="0">
              <a:latin typeface="Trebuchet MS" panose="020B0603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In Eclipse main window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File &gt; New &gt; </a:t>
            </a:r>
            <a:r>
              <a:rPr lang="en-US" sz="2000" dirty="0" err="1" smtClean="0">
                <a:latin typeface="Trebuchet MS" panose="020B0603020202020204" pitchFamily="34" charset="0"/>
              </a:rPr>
              <a:t>PyDev</a:t>
            </a:r>
            <a:r>
              <a:rPr lang="en-US" sz="2000" dirty="0" smtClean="0">
                <a:latin typeface="Trebuchet MS" panose="020B0603020202020204" pitchFamily="34" charset="0"/>
              </a:rPr>
              <a:t> Project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Type </a:t>
            </a:r>
            <a:r>
              <a:rPr lang="en-US" sz="2000" b="1" dirty="0" smtClean="0">
                <a:latin typeface="Trebuchet MS" panose="020B0603020202020204" pitchFamily="34" charset="0"/>
              </a:rPr>
              <a:t>Project name</a:t>
            </a:r>
            <a:r>
              <a:rPr lang="en-US" sz="2000" dirty="0" smtClean="0">
                <a:latin typeface="Trebuchet MS" panose="020B0603020202020204" pitchFamily="34" charset="0"/>
              </a:rPr>
              <a:t>, select </a:t>
            </a:r>
            <a:r>
              <a:rPr lang="en-US" sz="2000" b="1" dirty="0" smtClean="0">
                <a:latin typeface="Trebuchet MS" panose="020B0603020202020204" pitchFamily="34" charset="0"/>
              </a:rPr>
              <a:t>Create ‘</a:t>
            </a:r>
            <a:r>
              <a:rPr lang="en-US" sz="2000" b="1" dirty="0" err="1" smtClean="0">
                <a:latin typeface="Trebuchet MS" panose="020B0603020202020204" pitchFamily="34" charset="0"/>
              </a:rPr>
              <a:t>src</a:t>
            </a:r>
            <a:r>
              <a:rPr lang="en-US" sz="2000" b="1" dirty="0" smtClean="0">
                <a:latin typeface="Trebuchet MS" panose="020B0603020202020204" pitchFamily="34" charset="0"/>
              </a:rPr>
              <a:t>’…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Finish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Right-click </a:t>
            </a:r>
            <a:r>
              <a:rPr lang="en-US" sz="2000" dirty="0" err="1" smtClean="0">
                <a:latin typeface="Trebuchet MS" panose="020B0603020202020204" pitchFamily="34" charset="0"/>
              </a:rPr>
              <a:t>src</a:t>
            </a:r>
            <a:r>
              <a:rPr lang="en-US" sz="2000" dirty="0" smtClean="0">
                <a:latin typeface="Trebuchet MS" panose="020B0603020202020204" pitchFamily="34" charset="0"/>
              </a:rPr>
              <a:t> &gt; New &gt; </a:t>
            </a:r>
            <a:r>
              <a:rPr lang="en-US" sz="2000" dirty="0" err="1" smtClean="0">
                <a:latin typeface="Trebuchet MS" panose="020B0603020202020204" pitchFamily="34" charset="0"/>
              </a:rPr>
              <a:t>PyDev</a:t>
            </a:r>
            <a:r>
              <a:rPr lang="en-US" sz="2000" dirty="0" smtClean="0">
                <a:latin typeface="Trebuchet MS" panose="020B0603020202020204" pitchFamily="34" charset="0"/>
              </a:rPr>
              <a:t> Module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Type </a:t>
            </a:r>
            <a:r>
              <a:rPr lang="en-US" sz="2000" b="1" dirty="0" smtClean="0">
                <a:latin typeface="Trebuchet MS" panose="020B0603020202020204" pitchFamily="34" charset="0"/>
              </a:rPr>
              <a:t>Name</a:t>
            </a:r>
            <a:r>
              <a:rPr lang="en-US" sz="2000" dirty="0" smtClean="0">
                <a:latin typeface="Trebuchet MS" panose="020B0603020202020204" pitchFamily="34" charset="0"/>
              </a:rPr>
              <a:t> &gt; Finish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…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rebuchet MS" panose="020B0603020202020204" pitchFamily="34" charset="0"/>
              </a:rPr>
              <a:t>Ctrl + F11 &gt; select Python Run &gt; OK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endParaRPr lang="en-US" sz="2000" dirty="0" smtClean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3230" r="4225" b="5095"/>
          <a:stretch/>
        </p:blipFill>
        <p:spPr>
          <a:xfrm>
            <a:off x="6177455" y="2247173"/>
            <a:ext cx="6006662" cy="4350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 t="1608" r="5501" b="3448"/>
          <a:stretch/>
        </p:blipFill>
        <p:spPr>
          <a:xfrm>
            <a:off x="7264345" y="1481966"/>
            <a:ext cx="3823881" cy="5029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" r="3865" b="3376"/>
          <a:stretch/>
        </p:blipFill>
        <p:spPr>
          <a:xfrm>
            <a:off x="6177455" y="1781946"/>
            <a:ext cx="5948390" cy="483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t="2629" r="5741" b="4255"/>
          <a:stretch/>
        </p:blipFill>
        <p:spPr>
          <a:xfrm>
            <a:off x="6519795" y="2069751"/>
            <a:ext cx="5312979" cy="3610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" r="3666" b="8420"/>
          <a:stretch/>
        </p:blipFill>
        <p:spPr>
          <a:xfrm>
            <a:off x="6136726" y="1953925"/>
            <a:ext cx="6029847" cy="42448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295" r="17323" b="10503"/>
          <a:stretch/>
        </p:blipFill>
        <p:spPr>
          <a:xfrm>
            <a:off x="7606396" y="1761205"/>
            <a:ext cx="3042746" cy="45247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" t="1047" r="3975" b="5211"/>
          <a:stretch/>
        </p:blipFill>
        <p:spPr>
          <a:xfrm>
            <a:off x="2320158" y="1429556"/>
            <a:ext cx="7551683" cy="51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78125"/>
            <a:ext cx="10515600" cy="1325563"/>
          </a:xfrm>
        </p:spPr>
        <p:txBody>
          <a:bodyPr/>
          <a:lstStyle/>
          <a:p>
            <a:pPr algn="ctr"/>
            <a:r>
              <a:rPr lang="en-US" smtClean="0">
                <a:latin typeface="Trebuchet MS" panose="020B0603020202020204" pitchFamily="34" charset="0"/>
              </a:rPr>
              <a:t>Thank you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BF18-8819-433E-BF83-2F9130F8FB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Contents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2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rebuchet MS" panose="020B0603020202020204" pitchFamily="34" charset="0"/>
              </a:rPr>
              <a:t>Requirements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TensorFlow with CPU </a:t>
            </a:r>
            <a:r>
              <a:rPr lang="en-US" dirty="0" smtClean="0">
                <a:latin typeface="Trebuchet MS" panose="020B0603020202020204" pitchFamily="34" charset="0"/>
              </a:rPr>
              <a:t>Support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TensorFlow with </a:t>
            </a:r>
            <a:r>
              <a:rPr lang="en-US" dirty="0" smtClean="0">
                <a:latin typeface="Trebuchet MS" panose="020B0603020202020204" pitchFamily="34" charset="0"/>
              </a:rPr>
              <a:t>GPU Support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>
              <a:solidFill>
                <a:schemeClr val="bg1">
                  <a:lumMod val="8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83225"/>
              </p:ext>
            </p:extLst>
          </p:nvPr>
        </p:nvGraphicFramePr>
        <p:xfrm>
          <a:off x="503346" y="1825625"/>
          <a:ext cx="11152188" cy="299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8656"/>
                <a:gridCol w="6233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CPU Version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GPU Version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tabLst>
                          <a:tab pos="4802188" algn="ctr"/>
                        </a:tabLst>
                      </a:pPr>
                      <a:r>
                        <a:rPr lang="en-US" dirty="0" smtClean="0"/>
                        <a:t>	Windows 7/8/8.1/10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64bit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tabLst>
                          <a:tab pos="4802188" algn="ctr"/>
                        </a:tabLst>
                      </a:pPr>
                      <a:r>
                        <a:rPr lang="en-US" dirty="0" smtClean="0"/>
                        <a:t>	Python 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.x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NVIDIA GPU card with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CUDA Compute Capability 3.0 or higher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Visual Studio 2010/2012/2013/2015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2015 is recommended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latest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/>
                        <a:t>NVIDIA driver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CUDA® Toolkit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8.0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cuDNN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v5.1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7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7393"/>
            <a:ext cx="12192000" cy="1379480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4400" dirty="0" err="1">
                <a:latin typeface="Trebuchet MS" panose="020B0603020202020204" pitchFamily="34" charset="0"/>
              </a:rPr>
              <a:t>TensorFlow</a:t>
            </a:r>
            <a:r>
              <a:rPr lang="en-US" sz="4400" dirty="0">
                <a:latin typeface="Trebuchet MS" panose="020B0603020202020204" pitchFamily="34" charset="0"/>
              </a:rPr>
              <a:t> with CPU Support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126" y="2586182"/>
            <a:ext cx="7536873" cy="25999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latin typeface="Trebuchet MS" panose="020B0603020202020204" pitchFamily="34" charset="0"/>
              </a:rPr>
              <a:t>Anaconda 4.2.0 with Python </a:t>
            </a:r>
            <a:r>
              <a:rPr lang="en-US" sz="1800" dirty="0" smtClean="0">
                <a:latin typeface="Trebuchet MS" panose="020B0603020202020204" pitchFamily="34" charset="0"/>
              </a:rPr>
              <a:t>3.5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Trebuchet MS" panose="020B0603020202020204" pitchFamily="34" charset="0"/>
              </a:rPr>
              <a:t>TensorFlow</a:t>
            </a:r>
            <a:r>
              <a:rPr lang="en-US" sz="1800" dirty="0" smtClean="0">
                <a:latin typeface="Trebuchet MS" panose="020B0603020202020204" pitchFamily="34" charset="0"/>
              </a:rPr>
              <a:t> 1.0.1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with CPU Support (1/3)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Python Installation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5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Install </a:t>
            </a:r>
            <a:r>
              <a:rPr lang="en-US" dirty="0" smtClean="0">
                <a:latin typeface="Trebuchet MS" panose="020B0603020202020204" pitchFamily="34" charset="0"/>
              </a:rPr>
              <a:t>Anaconda 4.2.0 with Python 3.5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rebuchet MS" panose="020B0603020202020204" pitchFamily="34" charset="0"/>
              </a:rPr>
              <a:t>Download the installer:</a:t>
            </a:r>
          </a:p>
          <a:p>
            <a:pPr marL="457200" lvl="1" indent="0" algn="ctr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repo.continuum.io/archive/Anaconda3-4.2.0-Windows-x86_64.exe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rebuchet MS" panose="020B0603020202020204" pitchFamily="34" charset="0"/>
              </a:rPr>
              <a:t>Validate the installation: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Open Command Prompt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Type python</a:t>
            </a:r>
          </a:p>
          <a:p>
            <a:pPr marL="914400" lvl="2" indent="0" algn="just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914400" lvl="2" indent="0" algn="just">
              <a:buNone/>
            </a:pPr>
            <a:r>
              <a:rPr lang="en-US" u="sng" dirty="0" smtClean="0">
                <a:latin typeface="Trebuchet MS" panose="020B0603020202020204" pitchFamily="34" charset="0"/>
              </a:rPr>
              <a:t>Output:</a:t>
            </a:r>
            <a:endParaRPr lang="en-US" u="sng" dirty="0">
              <a:latin typeface="Trebuchet MS" panose="020B0603020202020204" pitchFamily="34" charset="0"/>
            </a:endParaRPr>
          </a:p>
          <a:p>
            <a:pPr marL="914400" lvl="2" indent="0" algn="just">
              <a:buNone/>
            </a:pPr>
            <a:r>
              <a:rPr lang="en-US" sz="1600" dirty="0">
                <a:latin typeface="Consolas" panose="020B0609020204030204" pitchFamily="49" charset="0"/>
              </a:rPr>
              <a:t>Python 3.5.2 |Anaconda 4.2.0 (64-bit</a:t>
            </a:r>
            <a:r>
              <a:rPr lang="en-US" sz="1600" dirty="0" smtClean="0">
                <a:latin typeface="Consolas" panose="020B0609020204030204" pitchFamily="49" charset="0"/>
              </a:rPr>
              <a:t>)…</a:t>
            </a:r>
          </a:p>
          <a:p>
            <a:pPr marL="914400" lvl="2" indent="0" algn="just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914400" lvl="2" indent="0" algn="just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&gt;&gt;&gt;</a:t>
            </a:r>
            <a:endParaRPr lang="en-US" sz="1600" dirty="0"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" t="1420" r="3642" b="4856"/>
          <a:stretch/>
        </p:blipFill>
        <p:spPr>
          <a:xfrm>
            <a:off x="6310851" y="3181081"/>
            <a:ext cx="5456143" cy="3233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4158" r="8604" b="6806"/>
          <a:stretch/>
        </p:blipFill>
        <p:spPr>
          <a:xfrm>
            <a:off x="6310851" y="3181081"/>
            <a:ext cx="4333121" cy="34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with CPU Support 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(2/3)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Installation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6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dirty="0" smtClean="0">
                <a:latin typeface="Trebuchet MS" panose="020B0603020202020204" pitchFamily="34" charset="0"/>
              </a:rPr>
              <a:t>Create installation environment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Open Command Prompt as </a:t>
            </a:r>
            <a:r>
              <a:rPr lang="en-US" b="1" dirty="0">
                <a:latin typeface="Trebuchet MS" panose="020B0603020202020204" pitchFamily="34" charset="0"/>
              </a:rPr>
              <a:t>Administrator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Create a </a:t>
            </a:r>
            <a:r>
              <a:rPr lang="en-US" dirty="0" err="1">
                <a:latin typeface="Trebuchet MS" panose="020B0603020202020204" pitchFamily="34" charset="0"/>
              </a:rPr>
              <a:t>conda</a:t>
            </a:r>
            <a:r>
              <a:rPr lang="en-US" dirty="0">
                <a:latin typeface="Trebuchet MS" panose="020B0603020202020204" pitchFamily="34" charset="0"/>
              </a:rPr>
              <a:t> environment named </a:t>
            </a:r>
            <a:r>
              <a:rPr lang="en-US" dirty="0" err="1" smtClean="0">
                <a:latin typeface="Trebuchet MS" panose="020B0603020202020204" pitchFamily="34" charset="0"/>
              </a:rPr>
              <a:t>tensorflow</a:t>
            </a:r>
            <a:r>
              <a:rPr lang="en-US" dirty="0" smtClean="0">
                <a:latin typeface="Trebuchet MS" panose="020B0603020202020204" pitchFamily="34" charset="0"/>
              </a:rPr>
              <a:t> by the command:</a:t>
            </a:r>
          </a:p>
          <a:p>
            <a:pPr marL="914400" lvl="2" indent="0" algn="ctr">
              <a:buNone/>
            </a:pP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en-US" sz="1600" b="1" dirty="0" smtClean="0">
                <a:latin typeface="Consolas" panose="020B0609020204030204" pitchFamily="49" charset="0"/>
              </a:rPr>
              <a:t>:\&gt; </a:t>
            </a:r>
            <a:r>
              <a:rPr lang="en-US" sz="1600" dirty="0" err="1">
                <a:latin typeface="Consolas" panose="020B0609020204030204" pitchFamily="49" charset="0"/>
              </a:rPr>
              <a:t>conda</a:t>
            </a:r>
            <a:r>
              <a:rPr lang="en-US" sz="1600" dirty="0">
                <a:latin typeface="Consolas" panose="020B0609020204030204" pitchFamily="49" charset="0"/>
              </a:rPr>
              <a:t> create -n </a:t>
            </a:r>
            <a:r>
              <a:rPr lang="en-US" sz="1600" dirty="0" err="1">
                <a:latin typeface="Consolas" panose="020B0609020204030204" pitchFamily="49" charset="0"/>
              </a:rPr>
              <a:t>tensorflow</a:t>
            </a:r>
            <a:endParaRPr lang="en-US" sz="1600" dirty="0"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r>
              <a:rPr lang="en-US" u="sng" dirty="0">
                <a:latin typeface="Trebuchet MS" panose="020B0603020202020204" pitchFamily="34" charset="0"/>
              </a:rPr>
              <a:t>Output: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nsolas" panose="020B0609020204030204" pitchFamily="49" charset="0"/>
              </a:rPr>
              <a:t>Fetching package metadata .........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nsolas" panose="020B0609020204030204" pitchFamily="49" charset="0"/>
              </a:rPr>
              <a:t>Proceed ([y]/n</a:t>
            </a:r>
            <a:r>
              <a:rPr lang="en-US" sz="1600" dirty="0" smtClean="0">
                <a:latin typeface="Consolas" panose="020B0609020204030204" pitchFamily="49" charset="0"/>
              </a:rPr>
              <a:t>)?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Press </a:t>
            </a:r>
            <a:r>
              <a:rPr lang="en-US" dirty="0" smtClean="0">
                <a:latin typeface="Trebuchet MS" panose="020B0603020202020204" pitchFamily="34" charset="0"/>
              </a:rPr>
              <a:t>Enter</a:t>
            </a:r>
            <a:endParaRPr lang="en-US" dirty="0">
              <a:latin typeface="Trebuchet MS" panose="020B0603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Activate the </a:t>
            </a:r>
            <a:r>
              <a:rPr lang="en-US" dirty="0" err="1">
                <a:latin typeface="Trebuchet MS" panose="020B0603020202020204" pitchFamily="34" charset="0"/>
              </a:rPr>
              <a:t>conda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environment:</a:t>
            </a:r>
          </a:p>
          <a:p>
            <a:pPr marL="914400" lvl="2" indent="0" algn="ctr">
              <a:buNone/>
            </a:pP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en-US" sz="1600" b="1" dirty="0" smtClean="0">
                <a:latin typeface="Consolas" panose="020B0609020204030204" pitchFamily="49" charset="0"/>
              </a:rPr>
              <a:t>:\&gt; </a:t>
            </a:r>
            <a:r>
              <a:rPr lang="en-US" sz="1600" dirty="0">
                <a:latin typeface="Consolas" panose="020B0609020204030204" pitchFamily="49" charset="0"/>
              </a:rPr>
              <a:t>activate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endParaRPr lang="en-US" sz="1600" dirty="0">
              <a:latin typeface="Consolas" panose="020B0609020204030204" pitchFamily="49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Your prompt should change </a:t>
            </a:r>
            <a:r>
              <a:rPr lang="en-US" dirty="0" smtClean="0">
                <a:latin typeface="Trebuchet MS" panose="020B0603020202020204" pitchFamily="34" charset="0"/>
              </a:rPr>
              <a:t>to: </a:t>
            </a:r>
            <a:r>
              <a:rPr lang="en-US" sz="1600" b="1" dirty="0" smtClean="0"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b="1" dirty="0" smtClean="0">
                <a:latin typeface="Consolas" panose="020B0609020204030204" pitchFamily="49" charset="0"/>
              </a:rPr>
              <a:t>) C:\&gt; </a:t>
            </a:r>
            <a:r>
              <a:rPr lang="en-US" dirty="0">
                <a:latin typeface="Trebuchet MS" panose="020B0603020202020204" pitchFamily="34" charset="0"/>
              </a:rPr>
              <a:t>(instead of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sz="16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:\&gt;</a:t>
            </a:r>
            <a:r>
              <a:rPr lang="en-US" dirty="0" smtClean="0">
                <a:latin typeface="Trebuchet MS" panose="020B0603020202020204" pitchFamily="34" charset="0"/>
              </a:rPr>
              <a:t>)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4" y="3402531"/>
            <a:ext cx="4922982" cy="182208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093527" y="4544291"/>
            <a:ext cx="7481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4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with CPU Support </a:t>
            </a:r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(3/3)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Installation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7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>
                <a:latin typeface="Trebuchet MS" panose="020B0603020202020204" pitchFamily="34" charset="0"/>
              </a:rPr>
              <a:t>Install </a:t>
            </a:r>
            <a:r>
              <a:rPr lang="en-US" dirty="0" err="1" smtClean="0">
                <a:latin typeface="Trebuchet MS" panose="020B0603020202020204" pitchFamily="34" charset="0"/>
              </a:rPr>
              <a:t>TensorFlow</a:t>
            </a:r>
            <a:endParaRPr lang="en-US" dirty="0" smtClean="0">
              <a:latin typeface="Trebuchet MS" panose="020B0603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rebuchet MS" panose="020B0603020202020204" pitchFamily="34" charset="0"/>
              </a:rPr>
              <a:t>Download and </a:t>
            </a:r>
            <a:r>
              <a:rPr lang="en-US" dirty="0">
                <a:latin typeface="Trebuchet MS" panose="020B0603020202020204" pitchFamily="34" charset="0"/>
              </a:rPr>
              <a:t>install TensorFlow by </a:t>
            </a:r>
            <a:r>
              <a:rPr lang="en-US" dirty="0" smtClean="0">
                <a:latin typeface="Trebuchet MS" panose="020B0603020202020204" pitchFamily="34" charset="0"/>
              </a:rPr>
              <a:t>the </a:t>
            </a:r>
            <a:r>
              <a:rPr lang="en-US" dirty="0">
                <a:latin typeface="Trebuchet MS" panose="020B0603020202020204" pitchFamily="34" charset="0"/>
              </a:rPr>
              <a:t>following command:</a:t>
            </a:r>
            <a:endParaRPr lang="en-US" dirty="0" smtClean="0">
              <a:latin typeface="Trebuchet MS" panose="020B0603020202020204" pitchFamily="34" charset="0"/>
            </a:endParaRPr>
          </a:p>
          <a:p>
            <a:pPr marL="914400" lvl="2" indent="0" algn="ctr">
              <a:buNone/>
            </a:pP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tensorflow</a:t>
            </a:r>
            <a:r>
              <a:rPr lang="en-US" sz="1600" b="1" dirty="0">
                <a:latin typeface="Consolas" panose="020B0609020204030204" pitchFamily="49" charset="0"/>
              </a:rPr>
              <a:t>)C</a:t>
            </a:r>
            <a:r>
              <a:rPr lang="en-US" sz="1600" b="1" dirty="0" smtClean="0">
                <a:latin typeface="Consolas" panose="020B0609020204030204" pitchFamily="49" charset="0"/>
              </a:rPr>
              <a:t>:\&gt; </a:t>
            </a:r>
            <a:r>
              <a:rPr lang="en-US" sz="1600" dirty="0">
                <a:latin typeface="Consolas" panose="020B0609020204030204" pitchFamily="49" charset="0"/>
              </a:rPr>
              <a:t>pip install --ignore-installed --upgrade https://storage.googleapis.com/tensorflow/windows/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cpu</a:t>
            </a:r>
            <a:r>
              <a:rPr lang="en-US" sz="1600" dirty="0">
                <a:latin typeface="Consolas" panose="020B0609020204030204" pitchFamily="49" charset="0"/>
              </a:rPr>
              <a:t>/tensorflow-1.0.1-cp35-cp35m-win_amd64.whl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rebuchet MS" panose="020B0603020202020204" pitchFamily="34" charset="0"/>
              </a:rPr>
              <a:t>Validate your installation: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Open Command Prompt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Type </a:t>
            </a:r>
            <a:r>
              <a:rPr lang="en-US" sz="1600" dirty="0">
                <a:latin typeface="Consolas" panose="020B0609020204030204" pitchFamily="49" charset="0"/>
              </a:rPr>
              <a:t>python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Trebuchet MS" panose="020B0603020202020204" pitchFamily="34" charset="0"/>
              </a:rPr>
              <a:t>Type </a:t>
            </a:r>
            <a:r>
              <a:rPr lang="en-US" sz="1600" dirty="0"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</a:rPr>
              <a:t>tensorflow</a:t>
            </a:r>
            <a:r>
              <a:rPr lang="en-US" sz="1600" dirty="0"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latin typeface="Consolas" panose="020B0609020204030204" pitchFamily="49" charset="0"/>
              </a:rPr>
              <a:t>tf</a:t>
            </a:r>
            <a:endParaRPr lang="en-US" sz="1600" dirty="0">
              <a:latin typeface="Consolas" panose="020B0609020204030204" pitchFamily="49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Type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tf</a:t>
            </a:r>
            <a:r>
              <a:rPr lang="en-US" sz="1600" dirty="0">
                <a:latin typeface="Consolas" panose="020B0609020204030204" pitchFamily="49" charset="0"/>
              </a:rPr>
              <a:t>.__version</a:t>
            </a:r>
            <a:r>
              <a:rPr lang="en-US" sz="1600" dirty="0" smtClean="0">
                <a:latin typeface="Consolas" panose="020B0609020204030204" pitchFamily="49" charset="0"/>
              </a:rPr>
              <a:t>__)</a:t>
            </a:r>
          </a:p>
          <a:p>
            <a:pPr marL="914400" lvl="2" indent="0" algn="just">
              <a:buNone/>
            </a:pPr>
            <a:r>
              <a:rPr lang="en-US" sz="1600" u="sng" dirty="0">
                <a:latin typeface="Trebuchet MS" panose="020B0603020202020204" pitchFamily="34" charset="0"/>
              </a:rPr>
              <a:t>Output:</a:t>
            </a:r>
          </a:p>
          <a:p>
            <a:pPr marL="914400" lvl="2" indent="0" algn="just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1.0.1 (The version of the TensorFlow)</a:t>
            </a:r>
            <a:endParaRPr lang="en-US" sz="1600" dirty="0">
              <a:latin typeface="Consolas" panose="020B0609020204030204" pitchFamily="49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98" y="4057855"/>
            <a:ext cx="4245735" cy="25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7393"/>
            <a:ext cx="12192000" cy="1379480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4400" dirty="0" err="1">
                <a:latin typeface="Trebuchet MS" panose="020B0603020202020204" pitchFamily="34" charset="0"/>
              </a:rPr>
              <a:t>TensorFlow</a:t>
            </a:r>
            <a:r>
              <a:rPr lang="en-US" sz="4400" dirty="0">
                <a:latin typeface="Trebuchet MS" panose="020B0603020202020204" pitchFamily="34" charset="0"/>
              </a:rPr>
              <a:t> with </a:t>
            </a:r>
            <a:r>
              <a:rPr lang="en-US" sz="4400" dirty="0" smtClean="0">
                <a:latin typeface="Trebuchet MS" panose="020B0603020202020204" pitchFamily="34" charset="0"/>
              </a:rPr>
              <a:t>GPU </a:t>
            </a:r>
            <a:r>
              <a:rPr lang="en-US" sz="4400" dirty="0">
                <a:latin typeface="Trebuchet MS" panose="020B0603020202020204" pitchFamily="34" charset="0"/>
              </a:rPr>
              <a:t>Support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126" y="2586182"/>
            <a:ext cx="7536873" cy="25999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rebuchet MS" panose="020B0603020202020204" pitchFamily="34" charset="0"/>
              </a:rPr>
              <a:t>Anaconda </a:t>
            </a:r>
            <a:r>
              <a:rPr lang="en-US" sz="1800" dirty="0">
                <a:latin typeface="Trebuchet MS" panose="020B0603020202020204" pitchFamily="34" charset="0"/>
              </a:rPr>
              <a:t>4.2.0 with Python </a:t>
            </a:r>
            <a:r>
              <a:rPr lang="en-US" sz="1800" dirty="0" smtClean="0">
                <a:latin typeface="Trebuchet MS" panose="020B0603020202020204" pitchFamily="34" charset="0"/>
              </a:rPr>
              <a:t>3.5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rebuchet MS" panose="020B0603020202020204" pitchFamily="34" charset="0"/>
              </a:rPr>
              <a:t>Visual Studio 2010/2012/2013/2015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latin typeface="Trebuchet MS" panose="020B0603020202020204" pitchFamily="34" charset="0"/>
              </a:rPr>
              <a:t>NVIDIA </a:t>
            </a:r>
            <a:r>
              <a:rPr lang="en-US" sz="1800" dirty="0" smtClean="0">
                <a:latin typeface="Trebuchet MS" panose="020B0603020202020204" pitchFamily="34" charset="0"/>
              </a:rPr>
              <a:t>driver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rebuchet MS" panose="020B0603020202020204" pitchFamily="34" charset="0"/>
              </a:rPr>
              <a:t>CUDA</a:t>
            </a:r>
            <a:r>
              <a:rPr lang="en-US" sz="1800" dirty="0">
                <a:latin typeface="Trebuchet MS" panose="020B0603020202020204" pitchFamily="34" charset="0"/>
              </a:rPr>
              <a:t>® Toolkit </a:t>
            </a:r>
            <a:r>
              <a:rPr lang="en-US" sz="1800" dirty="0" smtClean="0">
                <a:latin typeface="Trebuchet MS" panose="020B0603020202020204" pitchFamily="34" charset="0"/>
              </a:rPr>
              <a:t>8.0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rebuchet MS" panose="020B0603020202020204" pitchFamily="34" charset="0"/>
              </a:rPr>
              <a:t>cuDNN</a:t>
            </a:r>
            <a:r>
              <a:rPr lang="en-US" sz="1800" dirty="0">
                <a:latin typeface="Trebuchet MS" panose="020B0603020202020204" pitchFamily="34" charset="0"/>
              </a:rPr>
              <a:t> v5.1</a:t>
            </a:r>
            <a:endParaRPr lang="en-US" sz="1800" dirty="0" smtClean="0">
              <a:latin typeface="Trebuchet MS" panose="020B0603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Trebuchet MS" panose="020B0603020202020204" pitchFamily="34" charset="0"/>
              </a:rPr>
              <a:t>TensorFlow</a:t>
            </a:r>
            <a:r>
              <a:rPr lang="en-US" sz="1800" dirty="0" smtClean="0">
                <a:latin typeface="Trebuchet MS" panose="020B0603020202020204" pitchFamily="34" charset="0"/>
              </a:rPr>
              <a:t> 1.0.1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2918"/>
            <a:ext cx="12192000" cy="570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9"/>
            <a:ext cx="10515600" cy="6825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TensorFlow with GPU Support (1/4)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46976"/>
            <a:ext cx="10515600" cy="32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Python Installation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511466"/>
            <a:ext cx="2743200" cy="365125"/>
          </a:xfrm>
        </p:spPr>
        <p:txBody>
          <a:bodyPr/>
          <a:lstStyle/>
          <a:p>
            <a:fld id="{C970BF18-8819-433E-BF83-2F9130F8FBDC}" type="slidenum">
              <a:rPr lang="en-US" smtClean="0"/>
              <a:t>9</a:t>
            </a:fld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52239" cy="4501435"/>
          </a:xfrm>
          <a:ln w="76200"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Install </a:t>
            </a:r>
            <a:r>
              <a:rPr lang="en-US" dirty="0" smtClean="0">
                <a:latin typeface="Trebuchet MS" panose="020B0603020202020204" pitchFamily="34" charset="0"/>
              </a:rPr>
              <a:t>Anaconda 4.2.0 with Python 3.5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457200" lvl="1" indent="0" algn="ctr">
              <a:buNone/>
            </a:pPr>
            <a:r>
              <a:rPr lang="en-US" sz="3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Similar to the CPU version!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 algn="just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764</Words>
  <Application>Microsoft Office PowerPoint</Application>
  <PresentationFormat>Widescreen</PresentationFormat>
  <Paragraphs>191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Trebuchet MS</vt:lpstr>
      <vt:lpstr>Wingdings</vt:lpstr>
      <vt:lpstr>Office Theme</vt:lpstr>
      <vt:lpstr>TensorFlow Installation on Windows with CPU/GPU Support</vt:lpstr>
      <vt:lpstr>Contents</vt:lpstr>
      <vt:lpstr>Requirements</vt:lpstr>
      <vt:lpstr>TensorFlow with CPU Support </vt:lpstr>
      <vt:lpstr>TensorFlow with CPU Support (1/3)</vt:lpstr>
      <vt:lpstr>TensorFlow with CPU Support (2/3)</vt:lpstr>
      <vt:lpstr>TensorFlow with CPU Support (3/3)</vt:lpstr>
      <vt:lpstr>TensorFlow with GPU Support </vt:lpstr>
      <vt:lpstr>TensorFlow with GPU Support (1/4)</vt:lpstr>
      <vt:lpstr>TensorFlow with GPU Support (2/4)</vt:lpstr>
      <vt:lpstr>TensorFlow with GPU Support (3/4)</vt:lpstr>
      <vt:lpstr>TensorFlow with GPU Support (4/4)</vt:lpstr>
      <vt:lpstr>Integrated Development Environment (IDE)</vt:lpstr>
      <vt:lpstr>Eclipse IDE + PyDev + TensorFlow (1/5)</vt:lpstr>
      <vt:lpstr>Eclipse IDE + PyDev + TensorFlow (2/5)</vt:lpstr>
      <vt:lpstr>Eclipse IDE + PyDev + TensorFlow (3/5)</vt:lpstr>
      <vt:lpstr>Eclipse IDE + PyDev + TensorFlow (4/5)</vt:lpstr>
      <vt:lpstr>Eclipse IDE + PyDev + TensorFlow (5/5)</vt:lpstr>
      <vt:lpstr>Thank you</vt:lpstr>
    </vt:vector>
  </TitlesOfParts>
  <Company>Chonnam 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Hai Duong</dc:creator>
  <cp:lastModifiedBy>DUONG</cp:lastModifiedBy>
  <cp:revision>1308</cp:revision>
  <dcterms:created xsi:type="dcterms:W3CDTF">2016-11-14T01:37:54Z</dcterms:created>
  <dcterms:modified xsi:type="dcterms:W3CDTF">2017-03-16T05:59:50Z</dcterms:modified>
  <cp:contentStatus/>
</cp:coreProperties>
</file>