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939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20340000">
            <a:off x="12331700" y="3759200"/>
            <a:ext cx="8585200" cy="4572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927100" y="1524000"/>
            <a:ext cx="10706100" cy="1066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6000" b="false" i="false" u="none" strike="noStrike">
                <a:solidFill>
                  <a:srgbClr val="FFFFFF"/>
                </a:solidFill>
                <a:latin typeface="Pretendard Light"/>
              </a:rPr>
              <a:t>Y-CERT </a:t>
            </a:r>
            <a:r>
              <a:rPr lang="ko-KR" sz="6000" b="false" i="false" u="none" strike="noStrike">
                <a:solidFill>
                  <a:srgbClr val="FFFFFF"/>
                </a:solidFill>
                <a:ea typeface="Pretendard Light"/>
              </a:rPr>
              <a:t>성과발표회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27100" y="2590800"/>
            <a:ext cx="12369800" cy="11303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en-US" sz="5800" b="0" i="0" u="none" strike="noStrike">
                <a:solidFill>
                  <a:srgbClr val="08a5c1"/>
                </a:solidFill>
                <a:latin typeface="Pretendard Bold"/>
              </a:rPr>
              <a:t>C</a:t>
            </a:r>
            <a:r>
              <a:rPr lang="ko-KR" sz="5800" b="0" i="0" u="none" strike="noStrike">
                <a:solidFill>
                  <a:srgbClr val="08a5c1"/>
                </a:solidFill>
                <a:ea typeface="Pretendard Bold"/>
              </a:rPr>
              <a:t>언어를</a:t>
            </a:r>
            <a:r>
              <a:rPr lang="en-US" sz="5800" b="0" i="0" u="none" strike="noStrike">
                <a:solidFill>
                  <a:srgbClr val="08a5c1"/>
                </a:solidFill>
                <a:latin typeface="Pretendard Bold"/>
              </a:rPr>
              <a:t> </a:t>
            </a:r>
            <a:r>
              <a:rPr lang="ko-KR" sz="5800" b="0" i="0" u="none" strike="noStrike">
                <a:solidFill>
                  <a:srgbClr val="08a5c1"/>
                </a:solidFill>
                <a:ea typeface="Pretendard Bold"/>
              </a:rPr>
              <a:t>이용한</a:t>
            </a:r>
            <a:r>
              <a:rPr lang="en-US" sz="5800" b="0" i="0" u="none" strike="noStrike">
                <a:solidFill>
                  <a:srgbClr val="08a5c1"/>
                </a:solidFill>
                <a:latin typeface="Pretendard Bold"/>
              </a:rPr>
              <a:t> DoS </a:t>
            </a:r>
            <a:r>
              <a:rPr lang="ko-KR" sz="5800" b="0" i="0" u="none" strike="noStrike">
                <a:solidFill>
                  <a:srgbClr val="08a5c1"/>
                </a:solidFill>
                <a:ea typeface="Pretendard Bold"/>
              </a:rPr>
              <a:t>공격</a:t>
            </a:r>
            <a:r>
              <a:rPr lang="en-US" sz="5800" b="0" i="0" u="none" strike="noStrike">
                <a:solidFill>
                  <a:srgbClr val="08a5c1"/>
                </a:solidFill>
                <a:latin typeface="Pretendard Bold"/>
              </a:rPr>
              <a:t> </a:t>
            </a:r>
            <a:r>
              <a:rPr lang="ko-KR" sz="5800" b="0" i="0" u="none" strike="noStrike">
                <a:solidFill>
                  <a:srgbClr val="08a5c1"/>
                </a:solidFill>
                <a:ea typeface="Pretendard Bold"/>
              </a:rPr>
              <a:t>시뮬레이션</a:t>
            </a:r>
            <a:endParaRPr lang="ko-KR" sz="5800" b="0" i="0" u="none" strike="noStrike">
              <a:solidFill>
                <a:srgbClr val="08a5c1"/>
              </a:solidFill>
              <a:ea typeface="Pretendard Bold"/>
            </a:endParaRPr>
          </a:p>
        </p:txBody>
      </p:sp>
      <p:sp>
        <p:nvSpPr>
          <p:cNvPr name="TextBox 5" id="5"/>
          <p:cNvSpPr txBox="true"/>
          <p:nvPr/>
        </p:nvSpPr>
        <p:spPr>
          <a:xfrm rot="-5400000">
            <a:off x="15113000" y="3111500"/>
            <a:ext cx="4483100" cy="368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r" lvl="0">
              <a:lnSpc>
                <a:spcPct val="116199"/>
              </a:lnSpc>
            </a:pPr>
            <a:r>
              <a:rPr lang="en-US" sz="2100" b="false" i="false" u="none" strike="noStrike">
                <a:solidFill>
                  <a:srgbClr val="FFFFFF"/>
                </a:solidFill>
                <a:latin typeface="Pretendard Bold"/>
              </a:rPr>
              <a:t>2080 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6000" y="4292600"/>
            <a:ext cx="7404100" cy="393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FFFFFF"/>
                </a:solidFill>
                <a:latin typeface="Pretendard Light"/>
              </a:rPr>
              <a:t>9</a:t>
            </a:r>
            <a:r>
              <a:rPr lang="ko-KR" sz="2200" b="false" i="false" u="none" strike="noStrike">
                <a:solidFill>
                  <a:srgbClr val="FFFFFF"/>
                </a:solidFill>
                <a:ea typeface="Pretendard Light"/>
              </a:rPr>
              <a:t>조</a:t>
            </a:r>
            <a:r>
              <a:rPr lang="en-US" sz="2200" b="false" i="false" u="none" strike="noStrike">
                <a:solidFill>
                  <a:srgbClr val="FFFFFF"/>
                </a:solidFill>
                <a:latin typeface="Pretendard Light"/>
              </a:rPr>
              <a:t>  </a:t>
            </a:r>
            <a:r>
              <a:rPr lang="ko-KR" sz="2200" b="false" i="false" u="none" strike="noStrike">
                <a:solidFill>
                  <a:srgbClr val="FFFFFF"/>
                </a:solidFill>
                <a:ea typeface="Pretendard Light"/>
              </a:rPr>
              <a:t>김병한</a:t>
            </a:r>
            <a:r>
              <a:rPr lang="en-US" sz="2200" b="false" i="false" u="none" strike="noStrike">
                <a:solidFill>
                  <a:srgbClr val="FFFFFF"/>
                </a:solidFill>
                <a:latin typeface="Pretendard Light"/>
              </a:rPr>
              <a:t>, </a:t>
            </a:r>
            <a:r>
              <a:rPr lang="ko-KR" sz="2200" b="false" i="false" u="none" strike="noStrike">
                <a:solidFill>
                  <a:srgbClr val="FFFFFF"/>
                </a:solidFill>
                <a:ea typeface="Pretendard Light"/>
              </a:rPr>
              <a:t>박지호</a:t>
            </a:r>
            <a:r>
              <a:rPr lang="en-US" sz="2200" b="false" i="false" u="none" strike="noStrike">
                <a:solidFill>
                  <a:srgbClr val="FFFFFF"/>
                </a:solidFill>
                <a:latin typeface="Pretendard Light"/>
              </a:rPr>
              <a:t>, </a:t>
            </a:r>
            <a:r>
              <a:rPr lang="ko-KR" sz="2200" b="false" i="false" u="none" strike="noStrike">
                <a:solidFill>
                  <a:srgbClr val="FFFFFF"/>
                </a:solidFill>
                <a:ea typeface="Pretendard Light"/>
              </a:rPr>
              <a:t>이우성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03300" y="1752600"/>
            <a:ext cx="16294100" cy="7670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501900" y="3403600"/>
            <a:ext cx="3390900" cy="5575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956300" y="3060700"/>
            <a:ext cx="4660900" cy="6108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617200" y="3403600"/>
            <a:ext cx="6172200" cy="2768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087100" y="6604000"/>
            <a:ext cx="6172200" cy="2413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524000" y="736600"/>
            <a:ext cx="5435600" cy="55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3100" b="false" i="false" u="none" strike="noStrike">
                <a:solidFill>
                  <a:srgbClr val="393939"/>
                </a:solidFill>
                <a:ea typeface="Pretendard Bold"/>
              </a:rPr>
              <a:t>연구</a:t>
            </a:r>
            <a:r>
              <a:rPr lang="en-US" sz="3100" b="false" i="false" u="none" strike="noStrike">
                <a:solidFill>
                  <a:srgbClr val="393939"/>
                </a:solidFill>
                <a:latin typeface="Pretendard Bold"/>
              </a:rPr>
              <a:t> </a:t>
            </a:r>
            <a:r>
              <a:rPr lang="ko-KR" sz="3100" b="false" i="false" u="none" strike="noStrike">
                <a:solidFill>
                  <a:srgbClr val="393939"/>
                </a:solidFill>
                <a:ea typeface="Pretendard Bold"/>
              </a:rPr>
              <a:t>결과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89000" y="723900"/>
            <a:ext cx="723900" cy="55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100" b="false" i="false" u="none" strike="noStrike">
                <a:solidFill>
                  <a:srgbClr val="08A5C1"/>
                </a:solidFill>
                <a:latin typeface="Montserrat Bold"/>
              </a:rPr>
              <a:t>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66900" y="2552700"/>
            <a:ext cx="3873500" cy="520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2. Ping of Death(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코드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07700" y="7264400"/>
            <a:ext cx="4673600" cy="635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900" b="false" i="false" u="none" strike="noStrike">
                <a:solidFill>
                  <a:srgbClr val="000000"/>
                </a:solidFill>
                <a:latin typeface="Noto Sans CJK KR Regular"/>
              </a:rPr>
              <a:t>visual studio 2022</a:t>
            </a:r>
          </a:p>
          <a:p>
            <a:pPr algn="ctr" lvl="0">
              <a:lnSpc>
                <a:spcPct val="99600"/>
              </a:lnSpc>
            </a:pPr>
            <a:r>
              <a:rPr lang="ko-KR" sz="1900" b="false" i="false" u="none" strike="noStrike">
                <a:solidFill>
                  <a:srgbClr val="000000"/>
                </a:solidFill>
                <a:ea typeface="Noto Sans CJK KR Regular"/>
              </a:rPr>
              <a:t>프로젝트</a:t>
            </a:r>
            <a:r>
              <a:rPr lang="en-US" sz="1900" b="false" i="false" u="none" strike="noStrike">
                <a:solidFill>
                  <a:srgbClr val="000000"/>
                </a:solidFill>
                <a:latin typeface="Noto Sans CJK KR Regular"/>
              </a:rPr>
              <a:t> &gt; project </a:t>
            </a:r>
            <a:r>
              <a:rPr lang="ko-KR" sz="1900" b="false" i="false" u="none" strike="noStrike">
                <a:solidFill>
                  <a:srgbClr val="000000"/>
                </a:solidFill>
                <a:ea typeface="Noto Sans CJK KR Regular"/>
              </a:rPr>
              <a:t>속성</a:t>
            </a:r>
            <a:r>
              <a:rPr lang="en-US" sz="1900" b="false" i="false" u="none" strike="noStrike">
                <a:solidFill>
                  <a:srgbClr val="000000"/>
                </a:solidFill>
                <a:latin typeface="Noto Sans CJK KR Regular"/>
              </a:rPr>
              <a:t> &gt; </a:t>
            </a:r>
            <a:r>
              <a:rPr lang="ko-KR" sz="1900" b="false" i="false" u="none" strike="noStrike">
                <a:solidFill>
                  <a:srgbClr val="000000"/>
                </a:solidFill>
                <a:ea typeface="Noto Sans CJK KR Regular"/>
              </a:rPr>
              <a:t>디버깅</a:t>
            </a:r>
            <a:r>
              <a:rPr lang="en-US" sz="1900" b="false" i="false" u="none" strike="noStrike">
                <a:solidFill>
                  <a:srgbClr val="000000"/>
                </a:solidFill>
                <a:latin typeface="Noto Sans CJK KR Regular"/>
              </a:rPr>
              <a:t> &gt; </a:t>
            </a:r>
            <a:r>
              <a:rPr lang="ko-KR" sz="1900" b="false" i="false" u="none" strike="noStrike">
                <a:solidFill>
                  <a:srgbClr val="000000"/>
                </a:solidFill>
                <a:ea typeface="Noto Sans CJK KR Regular"/>
              </a:rPr>
              <a:t>명령</a:t>
            </a:r>
            <a:r>
              <a:rPr lang="en-US" sz="19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>
                <a:solidFill>
                  <a:srgbClr val="000000"/>
                </a:solidFill>
                <a:ea typeface="Noto Sans CJK KR Regular"/>
              </a:rPr>
              <a:t>인수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03300" y="1752600"/>
            <a:ext cx="16294100" cy="7670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311400" y="3517900"/>
            <a:ext cx="6172200" cy="533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311400" y="4279900"/>
            <a:ext cx="10922000" cy="34671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524000" y="736600"/>
            <a:ext cx="5435600" cy="55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3100" b="false" i="false" u="none" strike="noStrike">
                <a:solidFill>
                  <a:srgbClr val="393939"/>
                </a:solidFill>
                <a:ea typeface="Pretendard Bold"/>
              </a:rPr>
              <a:t>연구</a:t>
            </a:r>
            <a:r>
              <a:rPr lang="en-US" sz="3100" b="false" i="false" u="none" strike="noStrike">
                <a:solidFill>
                  <a:srgbClr val="393939"/>
                </a:solidFill>
                <a:latin typeface="Pretendard Bold"/>
              </a:rPr>
              <a:t> </a:t>
            </a:r>
            <a:r>
              <a:rPr lang="ko-KR" sz="3100" b="false" i="false" u="none" strike="noStrike">
                <a:solidFill>
                  <a:srgbClr val="393939"/>
                </a:solidFill>
                <a:ea typeface="Pretendard Bold"/>
              </a:rPr>
              <a:t>결과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89000" y="723900"/>
            <a:ext cx="723900" cy="55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100" b="false" i="false" u="none" strike="noStrike">
                <a:solidFill>
                  <a:srgbClr val="08A5C1"/>
                </a:solidFill>
                <a:latin typeface="Montserrat Bold"/>
              </a:rPr>
              <a:t>03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66900" y="2552700"/>
            <a:ext cx="14744700" cy="9779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2. Ping of Death(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실행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결과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)</a:t>
            </a:r>
          </a:p>
          <a:p>
            <a:pPr algn="l" lvl="2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/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73300" y="7759700"/>
            <a:ext cx="2057400" cy="520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(wireshark)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03300" y="1752600"/>
            <a:ext cx="16294100" cy="76708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524000" y="736600"/>
            <a:ext cx="5435600" cy="55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3100" b="false" i="false" u="none" strike="noStrike">
                <a:solidFill>
                  <a:srgbClr val="393939"/>
                </a:solidFill>
                <a:ea typeface="Pretendard Bold"/>
              </a:rPr>
              <a:t>연구</a:t>
            </a:r>
            <a:r>
              <a:rPr lang="en-US" sz="3100" b="false" i="false" u="none" strike="noStrike">
                <a:solidFill>
                  <a:srgbClr val="393939"/>
                </a:solidFill>
                <a:latin typeface="Pretendard Bold"/>
              </a:rPr>
              <a:t> </a:t>
            </a:r>
            <a:r>
              <a:rPr lang="ko-KR" sz="3100" b="false" i="false" u="none" strike="noStrike">
                <a:solidFill>
                  <a:srgbClr val="393939"/>
                </a:solidFill>
                <a:ea typeface="Pretendard Bold"/>
              </a:rPr>
              <a:t>결과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89000" y="723900"/>
            <a:ext cx="723900" cy="55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100" b="false" i="false" u="none" strike="noStrike">
                <a:solidFill>
                  <a:srgbClr val="08A5C1"/>
                </a:solidFill>
                <a:latin typeface="Montserrat Bold"/>
              </a:rPr>
              <a:t>03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66900" y="2552700"/>
            <a:ext cx="14744700" cy="7416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 indent="-342900" marL="342900">
              <a:lnSpc>
                <a:spcPct val="99600"/>
              </a:lnSpc>
              <a:buClr>
                <a:srgbClr val="000000"/>
              </a:buClr>
              <a:buFont typeface="Arial"/>
              <a:buChar char="●"/>
            </a:pPr>
            <a:r>
              <a:rPr lang="ko-KR" sz="2900" b="false" i="false" u="none" strike="noStrike">
                <a:solidFill>
                  <a:srgbClr val="000000"/>
                </a:solidFill>
                <a:ea typeface="Noto Sans CJK KR Regular"/>
              </a:rPr>
              <a:t>코드</a:t>
            </a:r>
            <a:r>
              <a:rPr lang="en-US" sz="29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900" b="false" i="false" u="none" strike="noStrike">
                <a:solidFill>
                  <a:srgbClr val="000000"/>
                </a:solidFill>
                <a:ea typeface="Noto Sans CJK KR Regular"/>
              </a:rPr>
              <a:t>분석</a:t>
            </a:r>
          </a:p>
          <a:p>
            <a:pPr algn="l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#define</a:t>
            </a:r>
          </a:p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표준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라이브러리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함수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보안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경고를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방지</a:t>
            </a:r>
          </a:p>
          <a:p>
            <a:pPr algn="l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Winsock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구형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함수를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사용할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때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경고를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방지</a:t>
            </a:r>
          </a:p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헤더파일</a:t>
            </a:r>
          </a:p>
          <a:p>
            <a:pPr algn="l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stdio.h, stdlib.h, string.h, winsock2.h, ws2tcpip.h, time.h</a:t>
            </a:r>
          </a:p>
          <a:p>
            <a:pPr algn="l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icmphdr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를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통해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icmp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패킷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헤더를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설정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(type(8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은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핑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요청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),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메시지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code,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오류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검출용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(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무결성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) checksum, id,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순서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)</a:t>
            </a:r>
          </a:p>
          <a:p>
            <a:pPr algn="l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checksum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함수에서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</a:p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데이터의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16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비트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값을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합산</a:t>
            </a:r>
          </a:p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오버플로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처리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: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합산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결과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상위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16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비트와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하위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16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비트를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더함</a:t>
            </a:r>
          </a:p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마지막으로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결과를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뒤집어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checksum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생성</a:t>
            </a:r>
          </a:p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이를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통해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무결성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증명</a:t>
            </a:r>
          </a:p>
          <a:p>
            <a:pPr algn="l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WSAStartup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에서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Winsock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를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초기화함</a:t>
            </a:r>
          </a:p>
          <a:p>
            <a:pPr algn="l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MAKEWORD(2, 2): Winsock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버전을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나타내며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2.2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버전을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요청</a:t>
            </a:r>
          </a:p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실패시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에러</a:t>
            </a:r>
          </a:p>
          <a:p>
            <a:pPr algn="l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raw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소캣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(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아직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가공되지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않은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소캣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)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을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생성</a:t>
            </a:r>
          </a:p>
          <a:p>
            <a:pPr algn="l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AF_INET =&gt; IPv4</a:t>
            </a:r>
          </a:p>
          <a:p>
            <a:pPr algn="l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SOCK_RAW =&gt;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헤더를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사용자가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정의할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있음</a:t>
            </a:r>
          </a:p>
          <a:p>
            <a:pPr algn="l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IPPROTO_ICMP =&gt; ICMP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프로토콜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사용</a:t>
            </a:r>
          </a:p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실패시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에러</a:t>
            </a:r>
          </a:p>
          <a:p>
            <a:pPr algn="l" lvl="0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/>
            </a:r>
          </a:p>
          <a:p>
            <a:pPr algn="l" lvl="0">
              <a:lnSpc>
                <a:spcPct val="99600"/>
              </a:lnSpc>
            </a:pPr>
            <a:r>
              <a:rPr lang="en-US" sz="900" b="false" i="false" u="none" strike="noStrike">
                <a:solidFill>
                  <a:srgbClr val="000000"/>
                </a:solidFill>
                <a:latin typeface="Noto Sans CJK KR Regular"/>
              </a:rPr>
              <a:t/>
            </a:r>
          </a:p>
          <a:p>
            <a:pPr algn="l" lvl="0">
              <a:lnSpc>
                <a:spcPct val="99600"/>
              </a:lnSpc>
            </a:pPr>
            <a:r>
              <a:rPr lang="en-US" sz="900" b="false" i="false" u="none" strike="noStrike">
                <a:solidFill>
                  <a:srgbClr val="000000"/>
                </a:solidFill>
                <a:latin typeface="Noto Sans CJK KR Regular"/>
              </a:rPr>
              <a:t/>
            </a:r>
          </a:p>
          <a:p>
            <a:pPr algn="l" lvl="0">
              <a:lnSpc>
                <a:spcPct val="99600"/>
              </a:lnSpc>
            </a:pPr>
            <a:r>
              <a:rPr lang="en-US" sz="900" b="false" i="false" u="none" strike="noStrike">
                <a:solidFill>
                  <a:srgbClr val="000000"/>
                </a:solidFill>
                <a:latin typeface="Noto Sans CJK KR Regular"/>
              </a:rPr>
              <a:t/>
            </a:r>
          </a:p>
          <a:p>
            <a:pPr algn="l" lvl="0">
              <a:lnSpc>
                <a:spcPct val="99600"/>
              </a:lnSpc>
            </a:pPr>
            <a:r>
              <a:rPr lang="en-US" sz="900" b="false" i="false" u="none" strike="noStrike">
                <a:solidFill>
                  <a:srgbClr val="000000"/>
                </a:solidFill>
                <a:latin typeface="Noto Sans CJK KR Regular"/>
              </a:rPr>
              <a:t/>
            </a:r>
          </a:p>
          <a:p>
            <a:pPr algn="l" lvl="0">
              <a:lnSpc>
                <a:spcPct val="99600"/>
              </a:lnSpc>
            </a:pPr>
            <a:r>
              <a:rPr lang="en-US" sz="900" b="false" i="false" u="none" strike="noStrike">
                <a:solidFill>
                  <a:srgbClr val="000000"/>
                </a:solidFill>
                <a:latin typeface="Noto Sans CJK KR Regular"/>
              </a:rPr>
              <a:t/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03300" y="1752600"/>
            <a:ext cx="16294100" cy="76708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524000" y="736600"/>
            <a:ext cx="5435600" cy="55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3100" b="false" i="false" u="none" strike="noStrike">
                <a:solidFill>
                  <a:srgbClr val="393939"/>
                </a:solidFill>
                <a:ea typeface="Pretendard Bold"/>
              </a:rPr>
              <a:t>연구</a:t>
            </a:r>
            <a:r>
              <a:rPr lang="en-US" sz="3100" b="false" i="false" u="none" strike="noStrike">
                <a:solidFill>
                  <a:srgbClr val="393939"/>
                </a:solidFill>
                <a:latin typeface="Pretendard Bold"/>
              </a:rPr>
              <a:t> </a:t>
            </a:r>
            <a:r>
              <a:rPr lang="ko-KR" sz="3100" b="false" i="false" u="none" strike="noStrike">
                <a:solidFill>
                  <a:srgbClr val="393939"/>
                </a:solidFill>
                <a:ea typeface="Pretendard Bold"/>
              </a:rPr>
              <a:t>결과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89000" y="723900"/>
            <a:ext cx="723900" cy="55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100" b="false" i="false" u="none" strike="noStrike">
                <a:solidFill>
                  <a:srgbClr val="08A5C1"/>
                </a:solidFill>
                <a:latin typeface="Montserrat Bold"/>
              </a:rPr>
              <a:t>03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66900" y="2540000"/>
            <a:ext cx="14719300" cy="3416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sin_family, sin_addr.s_addr =&gt;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대상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주소를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설정</a:t>
            </a:r>
          </a:p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여기서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IP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를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argv[1]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으로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설정했으니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명령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인수로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IP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를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전달해야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함</a:t>
            </a:r>
          </a:p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패킷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구성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시</a:t>
            </a:r>
          </a:p>
          <a:p>
            <a:pPr algn="l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memset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을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통해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패킷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데이터를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초기화시킴</a:t>
            </a:r>
          </a:p>
          <a:p>
            <a:pPr algn="l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icmp_hdr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필드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설정</a:t>
            </a:r>
          </a:p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여기서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헤더의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type, id,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순서를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설정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및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초기화한다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어짜피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우리는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공격을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날리는것이기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때문에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데이터를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아무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문자로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(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코드에선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'A')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로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채움</a:t>
            </a:r>
          </a:p>
          <a:p>
            <a:pPr algn="l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checksum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함수를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통해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checksum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계산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및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저장</a:t>
            </a:r>
          </a:p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이후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sendto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를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통해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패킷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전달</a:t>
            </a:r>
          </a:p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실패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시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에러</a:t>
            </a:r>
          </a:p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성공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후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소켓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종료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및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WSACleanup()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을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통해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Winsock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정리</a:t>
            </a:r>
          </a:p>
          <a:p>
            <a:pPr algn="l" lvl="0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/>
            </a:r>
          </a:p>
          <a:p>
            <a:pPr algn="l" lvl="0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/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03300" y="1752600"/>
            <a:ext cx="16294100" cy="7670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019300" y="3060700"/>
            <a:ext cx="4368800" cy="6172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692900" y="3683000"/>
            <a:ext cx="9842500" cy="29210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524000" y="736600"/>
            <a:ext cx="5435600" cy="55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3100" b="false" i="false" u="none" strike="noStrike">
                <a:solidFill>
                  <a:srgbClr val="393939"/>
                </a:solidFill>
                <a:ea typeface="Pretendard Bold"/>
              </a:rPr>
              <a:t>연구</a:t>
            </a:r>
            <a:r>
              <a:rPr lang="en-US" sz="3100" b="false" i="false" u="none" strike="noStrike">
                <a:solidFill>
                  <a:srgbClr val="393939"/>
                </a:solidFill>
                <a:latin typeface="Pretendard Bold"/>
              </a:rPr>
              <a:t> </a:t>
            </a:r>
            <a:r>
              <a:rPr lang="ko-KR" sz="3100" b="false" i="false" u="none" strike="noStrike">
                <a:solidFill>
                  <a:srgbClr val="393939"/>
                </a:solidFill>
                <a:ea typeface="Pretendard Bold"/>
              </a:rPr>
              <a:t>결과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89000" y="723900"/>
            <a:ext cx="723900" cy="55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100" b="false" i="false" u="none" strike="noStrike">
                <a:solidFill>
                  <a:srgbClr val="08A5C1"/>
                </a:solidFill>
                <a:latin typeface="Montserrat Bold"/>
              </a:rPr>
              <a:t>03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66900" y="2552700"/>
            <a:ext cx="14744700" cy="520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3. TCP connection flood, HTTP flood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융합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공격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(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코드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및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실행결과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54800" y="6959600"/>
            <a:ext cx="7556500" cy="520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(thread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갯수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100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, usleep(1000)(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빈도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)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기준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03300" y="1752600"/>
            <a:ext cx="16294100" cy="7670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866900" y="3327400"/>
            <a:ext cx="7429500" cy="44450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524000" y="736600"/>
            <a:ext cx="5435600" cy="55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3100" b="false" i="false" u="none" strike="noStrike">
                <a:solidFill>
                  <a:srgbClr val="393939"/>
                </a:solidFill>
                <a:ea typeface="Pretendard Bold"/>
              </a:rPr>
              <a:t>연구</a:t>
            </a:r>
            <a:r>
              <a:rPr lang="en-US" sz="3100" b="false" i="false" u="none" strike="noStrike">
                <a:solidFill>
                  <a:srgbClr val="393939"/>
                </a:solidFill>
                <a:latin typeface="Pretendard Bold"/>
              </a:rPr>
              <a:t> </a:t>
            </a:r>
            <a:r>
              <a:rPr lang="ko-KR" sz="3100" b="false" i="false" u="none" strike="noStrike">
                <a:solidFill>
                  <a:srgbClr val="393939"/>
                </a:solidFill>
                <a:ea typeface="Pretendard Bold"/>
              </a:rPr>
              <a:t>결과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9000" y="723900"/>
            <a:ext cx="723900" cy="55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100" b="false" i="false" u="none" strike="noStrike">
                <a:solidFill>
                  <a:srgbClr val="08A5C1"/>
                </a:solidFill>
                <a:latin typeface="Montserrat Bold"/>
              </a:rPr>
              <a:t>03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66900" y="2552700"/>
            <a:ext cx="14744700" cy="520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3. TCP connection flood, HTTP flood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융합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공격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(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실행결과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(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그래프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))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45600" y="3340100"/>
            <a:ext cx="7340600" cy="23241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just" lvl="0">
              <a:lnSpc>
                <a:spcPct val="99600"/>
              </a:lnSpc>
            </a:pP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결과</a:t>
            </a:r>
          </a:p>
          <a:p>
            <a:pPr algn="just" lvl="0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DoS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공격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실행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전과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실행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후의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CPU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사용률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변화율</a:t>
            </a:r>
          </a:p>
          <a:p>
            <a:pPr algn="just" lvl="0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User CPU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는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-13.37%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감소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, System CPU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는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약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4.76%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증가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03300" y="1752600"/>
            <a:ext cx="16294100" cy="76708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524000" y="736600"/>
            <a:ext cx="5435600" cy="55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3100" b="false" i="false" u="none" strike="noStrike">
                <a:solidFill>
                  <a:srgbClr val="393939"/>
                </a:solidFill>
                <a:ea typeface="Pretendard Bold"/>
              </a:rPr>
              <a:t>연구</a:t>
            </a:r>
            <a:r>
              <a:rPr lang="en-US" sz="3100" b="false" i="false" u="none" strike="noStrike">
                <a:solidFill>
                  <a:srgbClr val="393939"/>
                </a:solidFill>
                <a:latin typeface="Pretendard Bold"/>
              </a:rPr>
              <a:t> </a:t>
            </a:r>
            <a:r>
              <a:rPr lang="ko-KR" sz="3100" b="false" i="false" u="none" strike="noStrike">
                <a:solidFill>
                  <a:srgbClr val="393939"/>
                </a:solidFill>
                <a:ea typeface="Pretendard Bold"/>
              </a:rPr>
              <a:t>결과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89000" y="723900"/>
            <a:ext cx="723900" cy="55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100" b="false" i="false" u="none" strike="noStrike">
                <a:solidFill>
                  <a:srgbClr val="08A5C1"/>
                </a:solidFill>
                <a:latin typeface="Montserrat Bold"/>
              </a:rPr>
              <a:t>03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66900" y="2552700"/>
            <a:ext cx="14744700" cy="5473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 indent="-342900" marL="342900">
              <a:lnSpc>
                <a:spcPct val="99600"/>
              </a:lnSpc>
              <a:buClr>
                <a:srgbClr val="000000"/>
              </a:buClr>
              <a:buFont typeface="Arial"/>
              <a:buChar char="●"/>
            </a:pP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코드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분석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(attack()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함수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)</a:t>
            </a:r>
          </a:p>
          <a:p>
            <a:pPr algn="l" lvl="0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int sock</a:t>
            </a:r>
          </a:p>
          <a:p>
            <a:pPr algn="l" lvl="0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struct sockaddr_in server_addr; &lt;-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주소체계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, ip, port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와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같은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입력하게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해주는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구조체</a:t>
            </a:r>
          </a:p>
          <a:p>
            <a:pPr algn="l" lvl="0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sin_family =&gt;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주소체계를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저장시켜줌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= AF_INET &lt;- IPv4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인터넷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프로토콜로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한다는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거</a:t>
            </a:r>
          </a:p>
          <a:p>
            <a:pPr algn="l" lvl="0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sin_port =&gt;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사용할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포트를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저장함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= htons(SERVER_PORT); &lt;- short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타입의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(port)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데이터를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호스트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데이터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순서에서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네트워크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데이터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순서로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저장시킨다는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것</a:t>
            </a:r>
          </a:p>
          <a:p>
            <a:pPr algn="l" lvl="0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inet_pton(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주소체계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서버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주소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(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보내진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),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서버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주소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(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복사되는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곳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))</a:t>
            </a:r>
          </a:p>
          <a:p>
            <a:pPr algn="l" lvl="0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if(connect) else &lt;-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연결됬는지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확인</a:t>
            </a:r>
          </a:p>
          <a:p>
            <a:pPr algn="l" lvl="0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send &lt;-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저장된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정보들을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모아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보냄</a:t>
            </a:r>
          </a:p>
          <a:p>
            <a:pPr algn="l" lvl="0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close(sock) &lt;-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소캣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닫음</a:t>
            </a:r>
          </a:p>
          <a:p>
            <a:pPr algn="l" lvl="0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return;</a:t>
            </a:r>
          </a:p>
          <a:p>
            <a:pPr algn="l" lvl="0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/>
            </a:r>
          </a:p>
          <a:p>
            <a:pPr algn="l" lvl="0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/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03300" y="1752600"/>
            <a:ext cx="16294100" cy="76708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524000" y="736600"/>
            <a:ext cx="5435600" cy="55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3100" b="false" i="false" u="none" strike="noStrike">
                <a:solidFill>
                  <a:srgbClr val="393939"/>
                </a:solidFill>
                <a:ea typeface="Pretendard Bold"/>
              </a:rPr>
              <a:t>연구</a:t>
            </a:r>
            <a:r>
              <a:rPr lang="en-US" sz="3100" b="false" i="false" u="none" strike="noStrike">
                <a:solidFill>
                  <a:srgbClr val="393939"/>
                </a:solidFill>
                <a:latin typeface="Pretendard Bold"/>
              </a:rPr>
              <a:t> </a:t>
            </a:r>
            <a:r>
              <a:rPr lang="ko-KR" sz="3100" b="false" i="false" u="none" strike="noStrike">
                <a:solidFill>
                  <a:srgbClr val="393939"/>
                </a:solidFill>
                <a:ea typeface="Pretendard Bold"/>
              </a:rPr>
              <a:t>결과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89000" y="723900"/>
            <a:ext cx="723900" cy="55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100" b="false" i="false" u="none" strike="noStrike">
                <a:solidFill>
                  <a:srgbClr val="08A5C1"/>
                </a:solidFill>
                <a:latin typeface="Montserrat Bold"/>
              </a:rPr>
              <a:t>03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66900" y="2552700"/>
            <a:ext cx="14744700" cy="4826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 indent="-342900" marL="342900">
              <a:lnSpc>
                <a:spcPct val="99600"/>
              </a:lnSpc>
              <a:buClr>
                <a:srgbClr val="000000"/>
              </a:buClr>
              <a:buFont typeface="Arial"/>
              <a:buChar char="●"/>
            </a:pP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코드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분석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(main()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함수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)</a:t>
            </a:r>
          </a:p>
          <a:p>
            <a:pPr algn="l" lvl="0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int main(void){</a:t>
            </a:r>
          </a:p>
          <a:p>
            <a:pPr algn="l" lvl="0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pthread_t threads[NUM_THREADS] &lt;- thread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생성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</a:p>
          <a:p>
            <a:pPr algn="l" lvl="0">
              <a:lnSpc>
                <a:spcPct val="99600"/>
              </a:lnSpc>
            </a:pP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하나의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프로그램이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돌아갈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때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이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thread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가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여러개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돌아가서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여러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작업을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수행하는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것처럼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보인다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그러니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thread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는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실행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단위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중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하나라고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보면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됨</a:t>
            </a:r>
          </a:p>
          <a:p>
            <a:pPr algn="l" lvl="0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NUM_THREADS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만큼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반복</a:t>
            </a:r>
          </a:p>
          <a:p>
            <a:pPr algn="l" lvl="0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pthread_create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에서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thread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마다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attack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함수를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실행할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있게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함</a:t>
            </a:r>
          </a:p>
          <a:p>
            <a:pPr algn="l" lvl="0">
              <a:lnSpc>
                <a:spcPct val="99600"/>
              </a:lnSpc>
            </a:pP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만약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안되면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에러</a:t>
            </a:r>
          </a:p>
          <a:p>
            <a:pPr algn="l" lvl="0">
              <a:lnSpc>
                <a:spcPct val="99600"/>
              </a:lnSpc>
            </a:pP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체크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join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통해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모든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thread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실행</a:t>
            </a:r>
          </a:p>
          <a:p>
            <a:pPr algn="l" lvl="0">
              <a:lnSpc>
                <a:spcPct val="99600"/>
              </a:lnSpc>
            </a:pP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종료</a:t>
            </a:r>
          </a:p>
          <a:p>
            <a:pPr algn="l" lvl="0">
              <a:lnSpc>
                <a:spcPct val="99600"/>
              </a:lnSpc>
            </a:pPr>
            <a:r>
              <a:rPr lang="en-US" sz="900" b="false" i="false" u="none" strike="noStrike">
                <a:solidFill>
                  <a:srgbClr val="000000"/>
                </a:solidFill>
                <a:latin typeface="Noto Sans CJK KR Regular"/>
              </a:rPr>
              <a:t/>
            </a:r>
          </a:p>
          <a:p>
            <a:pPr algn="l" lvl="0">
              <a:lnSpc>
                <a:spcPct val="99600"/>
              </a:lnSpc>
            </a:pPr>
            <a:r>
              <a:rPr lang="en-US" sz="900" b="false" i="false" u="none" strike="noStrike">
                <a:solidFill>
                  <a:srgbClr val="000000"/>
                </a:solidFill>
                <a:latin typeface="Noto Sans CJK KR Regular"/>
              </a:rPr>
              <a:t/>
            </a:r>
          </a:p>
          <a:p>
            <a:pPr algn="l" lvl="0">
              <a:lnSpc>
                <a:spcPct val="99600"/>
              </a:lnSpc>
            </a:pPr>
            <a:r>
              <a:rPr lang="en-US" sz="900" b="false" i="false" u="none" strike="noStrike">
                <a:solidFill>
                  <a:srgbClr val="000000"/>
                </a:solidFill>
                <a:latin typeface="Noto Sans CJK KR Regular"/>
              </a:rPr>
              <a:t/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03300" y="1752600"/>
            <a:ext cx="16294100" cy="76708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524000" y="736600"/>
            <a:ext cx="5435600" cy="55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3100" b="false" i="false" u="none" strike="noStrike">
                <a:solidFill>
                  <a:srgbClr val="393939"/>
                </a:solidFill>
                <a:ea typeface="Pretendard Bold"/>
              </a:rPr>
              <a:t>기대</a:t>
            </a:r>
            <a:r>
              <a:rPr lang="en-US" sz="3100" b="false" i="false" u="none" strike="noStrike">
                <a:solidFill>
                  <a:srgbClr val="393939"/>
                </a:solidFill>
                <a:latin typeface="Pretendard Bold"/>
              </a:rPr>
              <a:t> </a:t>
            </a:r>
            <a:r>
              <a:rPr lang="ko-KR" sz="3100" b="false" i="false" u="none" strike="noStrike">
                <a:solidFill>
                  <a:srgbClr val="393939"/>
                </a:solidFill>
                <a:ea typeface="Pretendard Bold"/>
              </a:rPr>
              <a:t>효과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89000" y="723900"/>
            <a:ext cx="723900" cy="55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100" b="false" i="false" u="none" strike="noStrike">
                <a:solidFill>
                  <a:srgbClr val="08A5C1"/>
                </a:solidFill>
                <a:latin typeface="Montserrat Bold"/>
              </a:rPr>
              <a:t>03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66900" y="2552700"/>
            <a:ext cx="14744700" cy="436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 indent="-342900" marL="342900">
              <a:lnSpc>
                <a:spcPct val="99600"/>
              </a:lnSpc>
              <a:buClr>
                <a:srgbClr val="000000"/>
              </a:buClr>
              <a:buFont typeface="Arial"/>
              <a:buChar char="●"/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DoS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공격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구조에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대한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심층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이해</a:t>
            </a:r>
          </a:p>
          <a:p>
            <a:pPr algn="l" lvl="1" indent="-342900" marL="723900">
              <a:lnSpc>
                <a:spcPct val="99600"/>
              </a:lnSpc>
              <a:buClr>
                <a:srgbClr val="000000"/>
              </a:buClr>
              <a:buFont typeface="Arial"/>
              <a:buChar char="○"/>
            </a:pP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다양한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DoS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공격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방식을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분석하고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그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동작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원리를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학습함으로써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네트워크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보안의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핵심적인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위협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요소를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이해할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있다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algn="l" lvl="0" indent="-342900" marL="342900">
              <a:lnSpc>
                <a:spcPct val="99600"/>
              </a:lnSpc>
              <a:buClr>
                <a:srgbClr val="000000"/>
              </a:buClr>
              <a:buFont typeface="Arial"/>
              <a:buChar char="●"/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C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언어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기반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네트워크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프로그래밍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기술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향상</a:t>
            </a:r>
          </a:p>
          <a:p>
            <a:pPr algn="l" lvl="1" indent="-342900" marL="723900">
              <a:lnSpc>
                <a:spcPct val="99600"/>
              </a:lnSpc>
              <a:buClr>
                <a:srgbClr val="000000"/>
              </a:buClr>
              <a:buFont typeface="Arial"/>
              <a:buChar char="○"/>
            </a:pP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소켓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생성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서버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주소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설정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데이터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전송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등의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과정을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통해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C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언어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네트워크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프로그래밍의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기초를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익힐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있다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algn="l" lvl="0" indent="-342900" marL="342900">
              <a:lnSpc>
                <a:spcPct val="99600"/>
              </a:lnSpc>
              <a:buClr>
                <a:srgbClr val="000000"/>
              </a:buClr>
              <a:buFont typeface="Arial"/>
              <a:buChar char="●"/>
            </a:pP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실험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환경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적응</a:t>
            </a:r>
          </a:p>
          <a:p>
            <a:pPr algn="l" lvl="1" indent="-342900" marL="723900">
              <a:lnSpc>
                <a:spcPct val="99600"/>
              </a:lnSpc>
              <a:buClr>
                <a:srgbClr val="000000"/>
              </a:buClr>
              <a:buFont typeface="Arial"/>
              <a:buChar char="○"/>
            </a:pP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가상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환경에서의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실험을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통해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실험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환경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구축에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적응하고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, DoS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공격의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영향을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관찰하고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분석할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있다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algn="l" lvl="0">
              <a:lnSpc>
                <a:spcPct val="99600"/>
              </a:lnSpc>
            </a:pPr>
            <a:r>
              <a:rPr lang="en-US" sz="900" b="false" i="false" u="none" strike="noStrike">
                <a:solidFill>
                  <a:srgbClr val="000000"/>
                </a:solidFill>
                <a:latin typeface="Noto Sans CJK KR Regular"/>
              </a:rPr>
              <a:t/>
            </a:r>
          </a:p>
          <a:p>
            <a:pPr algn="l" lvl="0">
              <a:lnSpc>
                <a:spcPct val="99600"/>
              </a:lnSpc>
            </a:pPr>
            <a:r>
              <a:rPr lang="en-US" sz="900" b="false" i="false" u="none" strike="noStrike">
                <a:solidFill>
                  <a:srgbClr val="000000"/>
                </a:solidFill>
                <a:latin typeface="Noto Sans CJK KR Regular"/>
              </a:rPr>
              <a:t/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939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20340000">
            <a:off x="12331700" y="3759200"/>
            <a:ext cx="8585200" cy="4572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85800" y="4406900"/>
            <a:ext cx="12369800" cy="1130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6400" b="false" i="false" u="none" strike="noStrike">
                <a:solidFill>
                  <a:srgbClr val="08A5C1"/>
                </a:solidFill>
                <a:ea typeface="Pretendard Bold"/>
              </a:rPr>
              <a:t>감사합니다</a:t>
            </a:r>
          </a:p>
        </p:txBody>
      </p:sp>
      <p:sp>
        <p:nvSpPr>
          <p:cNvPr name="TextBox 4" id="4"/>
          <p:cNvSpPr txBox="true"/>
          <p:nvPr/>
        </p:nvSpPr>
        <p:spPr>
          <a:xfrm rot="-5400000">
            <a:off x="15113000" y="3111500"/>
            <a:ext cx="4483100" cy="368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r" lvl="0">
              <a:lnSpc>
                <a:spcPct val="116199"/>
              </a:lnSpc>
            </a:pPr>
            <a:r>
              <a:rPr lang="en-US" sz="2100" b="false" i="false" u="none" strike="noStrike">
                <a:solidFill>
                  <a:srgbClr val="FFFFFF"/>
                </a:solidFill>
                <a:latin typeface="Pretendard Bold"/>
              </a:rPr>
              <a:t>2080 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191000" y="-647700"/>
            <a:ext cx="3314700" cy="3530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08100" y="5359400"/>
            <a:ext cx="4673600" cy="1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794500" y="5346700"/>
            <a:ext cx="4673600" cy="1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46200" y="7569200"/>
            <a:ext cx="46736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832600" y="7556500"/>
            <a:ext cx="4673600" cy="127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282700" y="5410200"/>
            <a:ext cx="1739900" cy="14859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8400" b="false" i="false" u="none" strike="noStrike">
                <a:solidFill>
                  <a:srgbClr val="393939"/>
                </a:solidFill>
                <a:latin typeface="Montserrat Medium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483100" y="5626100"/>
            <a:ext cx="1511300" cy="495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r" lvl="0">
              <a:lnSpc>
                <a:spcPct val="116199"/>
              </a:lnSpc>
            </a:pPr>
            <a:r>
              <a:rPr lang="ko-KR" sz="2800" b="false" i="false" u="none" strike="noStrike">
                <a:solidFill>
                  <a:srgbClr val="393939"/>
                </a:solidFill>
                <a:ea typeface="Pretendard SemiBold"/>
              </a:rPr>
              <a:t>연구</a:t>
            </a:r>
            <a:r>
              <a:rPr lang="en-US" sz="2800" b="false" i="false" u="none" strike="noStrike">
                <a:solidFill>
                  <a:srgbClr val="393939"/>
                </a:solidFill>
                <a:latin typeface="Pretendard SemiBold"/>
              </a:rPr>
              <a:t> </a:t>
            </a:r>
            <a:r>
              <a:rPr lang="ko-KR" sz="2800" b="false" i="false" u="none" strike="noStrike">
                <a:solidFill>
                  <a:srgbClr val="393939"/>
                </a:solidFill>
                <a:ea typeface="Pretendard SemiBold"/>
              </a:rPr>
              <a:t>배경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69100" y="5384800"/>
            <a:ext cx="1739900" cy="14859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8400" b="false" i="false" u="none" strike="noStrike">
                <a:solidFill>
                  <a:srgbClr val="393939"/>
                </a:solidFill>
                <a:latin typeface="Montserrat Medium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15400" y="5613400"/>
            <a:ext cx="2565400" cy="495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r" lvl="0">
              <a:lnSpc>
                <a:spcPct val="116199"/>
              </a:lnSpc>
            </a:pPr>
            <a:r>
              <a:rPr lang="ko-KR" sz="2800" b="false" i="false" u="none" strike="noStrike">
                <a:solidFill>
                  <a:srgbClr val="393939"/>
                </a:solidFill>
                <a:ea typeface="Pretendard SemiBold"/>
              </a:rPr>
              <a:t>연구</a:t>
            </a:r>
            <a:r>
              <a:rPr lang="en-US" sz="2800" b="false" i="false" u="none" strike="noStrike">
                <a:solidFill>
                  <a:srgbClr val="393939"/>
                </a:solidFill>
                <a:latin typeface="Pretendard SemiBold"/>
              </a:rPr>
              <a:t> </a:t>
            </a:r>
            <a:r>
              <a:rPr lang="ko-KR" sz="2800" b="false" i="false" u="none" strike="noStrike">
                <a:solidFill>
                  <a:srgbClr val="393939"/>
                </a:solidFill>
                <a:ea typeface="Pretendard SemiBold"/>
              </a:rPr>
              <a:t>과정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0800" y="7620000"/>
            <a:ext cx="1739900" cy="14859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8400" b="false" i="false" u="none" strike="noStrike">
                <a:solidFill>
                  <a:srgbClr val="393939"/>
                </a:solidFill>
                <a:latin typeface="Montserrat Medium"/>
              </a:rPr>
              <a:t>03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70200" y="7835900"/>
            <a:ext cx="3149600" cy="495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r" lvl="0">
              <a:lnSpc>
                <a:spcPct val="116199"/>
              </a:lnSpc>
            </a:pPr>
            <a:r>
              <a:rPr lang="ko-KR" sz="2800" b="false" i="false" u="none" strike="noStrike">
                <a:solidFill>
                  <a:srgbClr val="393939"/>
                </a:solidFill>
                <a:ea typeface="Pretendard SemiBold"/>
              </a:rPr>
              <a:t>연구</a:t>
            </a:r>
            <a:r>
              <a:rPr lang="en-US" sz="2800" b="false" i="false" u="none" strike="noStrike">
                <a:solidFill>
                  <a:srgbClr val="393939"/>
                </a:solidFill>
                <a:latin typeface="Pretendard SemiBold"/>
              </a:rPr>
              <a:t> </a:t>
            </a:r>
            <a:r>
              <a:rPr lang="ko-KR" sz="2800" b="false" i="false" u="none" strike="noStrike">
                <a:solidFill>
                  <a:srgbClr val="393939"/>
                </a:solidFill>
                <a:ea typeface="Pretendard SemiBold"/>
              </a:rPr>
              <a:t>결과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819900" y="7594600"/>
            <a:ext cx="1739900" cy="14859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8400" b="false" i="false" u="none" strike="noStrike">
                <a:solidFill>
                  <a:srgbClr val="393939"/>
                </a:solidFill>
                <a:latin typeface="Montserrat Medium"/>
              </a:rPr>
              <a:t>04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661400" y="7823200"/>
            <a:ext cx="2844800" cy="495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r" lvl="0">
              <a:lnSpc>
                <a:spcPct val="116199"/>
              </a:lnSpc>
            </a:pPr>
            <a:r>
              <a:rPr lang="ko-KR" sz="2800" b="false" i="false" u="none" strike="noStrike">
                <a:solidFill>
                  <a:srgbClr val="393939"/>
                </a:solidFill>
                <a:ea typeface="Pretendard SemiBold"/>
              </a:rPr>
              <a:t>기대</a:t>
            </a:r>
            <a:r>
              <a:rPr lang="en-US" sz="2800" b="false" i="false" u="none" strike="noStrike">
                <a:solidFill>
                  <a:srgbClr val="393939"/>
                </a:solidFill>
                <a:latin typeface="Pretendard SemiBold"/>
              </a:rPr>
              <a:t> </a:t>
            </a:r>
            <a:r>
              <a:rPr lang="ko-KR" sz="2800" b="false" i="false" u="none" strike="noStrike">
                <a:solidFill>
                  <a:srgbClr val="393939"/>
                </a:solidFill>
                <a:ea typeface="Pretendard SemiBold"/>
              </a:rPr>
              <a:t>효과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039600" y="2286000"/>
            <a:ext cx="4914900" cy="1701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r" lvl="0">
              <a:lnSpc>
                <a:spcPct val="116199"/>
              </a:lnSpc>
            </a:pPr>
            <a:r>
              <a:rPr lang="ko-KR" sz="9500" b="false" i="false" u="none" strike="noStrike">
                <a:solidFill>
                  <a:srgbClr val="08A5C1"/>
                </a:solidFill>
                <a:ea typeface="Pretendard Bold"/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03300" y="1752600"/>
            <a:ext cx="16294100" cy="76708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524000" y="736600"/>
            <a:ext cx="5435600" cy="55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3100" b="false" i="false" u="none" strike="noStrike">
                <a:solidFill>
                  <a:srgbClr val="393939"/>
                </a:solidFill>
                <a:ea typeface="Pretendard Bold"/>
              </a:rPr>
              <a:t>연구</a:t>
            </a:r>
            <a:r>
              <a:rPr lang="en-US" sz="3100" b="false" i="false" u="none" strike="noStrike">
                <a:solidFill>
                  <a:srgbClr val="393939"/>
                </a:solidFill>
                <a:latin typeface="Pretendard Bold"/>
              </a:rPr>
              <a:t> </a:t>
            </a:r>
            <a:r>
              <a:rPr lang="ko-KR" sz="3100" b="false" i="false" u="none" strike="noStrike">
                <a:solidFill>
                  <a:srgbClr val="393939"/>
                </a:solidFill>
                <a:ea typeface="Pretendard Bold"/>
              </a:rPr>
              <a:t>배경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89000" y="723900"/>
            <a:ext cx="825500" cy="55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100" b="false" i="false" u="none" strike="noStrike">
                <a:solidFill>
                  <a:srgbClr val="08A5C1"/>
                </a:solidFill>
                <a:latin typeface="Montserrat Bold"/>
              </a:rPr>
              <a:t>01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66900" y="2552700"/>
            <a:ext cx="14744700" cy="3225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 indent="-342900" marL="342900">
              <a:lnSpc>
                <a:spcPct val="99600"/>
              </a:lnSpc>
              <a:buClr>
                <a:srgbClr val="000000"/>
              </a:buClr>
              <a:buFont typeface="Arial"/>
              <a:buChar char="●"/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DoS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공격은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네트워크와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보안에서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기본적이면서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흔히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발생하는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위협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따라서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이를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이해하는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 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정보보안을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아는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첫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걸음이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될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거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같았다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algn="l" lvl="0" indent="-342900" marL="342900">
              <a:lnSpc>
                <a:spcPct val="99600"/>
              </a:lnSpc>
              <a:buClr>
                <a:srgbClr val="000000"/>
              </a:buClr>
              <a:buFont typeface="Arial"/>
              <a:buChar char="●"/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C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언어는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현재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연세대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미래캠퍼스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소프트웨어학부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1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학년이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필수적으로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배워야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하는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 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로우레벨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언어이다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. </a:t>
            </a:r>
          </a:p>
          <a:p>
            <a:pPr algn="l" lvl="0" indent="-342900" marL="342900">
              <a:lnSpc>
                <a:spcPct val="99600"/>
              </a:lnSpc>
              <a:buClr>
                <a:srgbClr val="000000"/>
              </a:buClr>
              <a:buFont typeface="Arial"/>
              <a:buChar char="●"/>
            </a:pP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이를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융합해서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C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언어로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DoS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공격을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구현하면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C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언어와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DoS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공격에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대한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이해도가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오를거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같아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연구를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진행하게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되었다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algn="l" lvl="0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03300" y="1752600"/>
            <a:ext cx="16294100" cy="76708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524000" y="736600"/>
            <a:ext cx="5435600" cy="55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3100" b="false" i="false" u="none" strike="noStrike">
                <a:solidFill>
                  <a:srgbClr val="393939"/>
                </a:solidFill>
                <a:ea typeface="Pretendard Bold"/>
              </a:rPr>
              <a:t>연구</a:t>
            </a:r>
            <a:r>
              <a:rPr lang="en-US" sz="3100" b="false" i="false" u="none" strike="noStrike">
                <a:solidFill>
                  <a:srgbClr val="393939"/>
                </a:solidFill>
                <a:latin typeface="Pretendard Bold"/>
              </a:rPr>
              <a:t> </a:t>
            </a:r>
            <a:r>
              <a:rPr lang="ko-KR" sz="3100" b="false" i="false" u="none" strike="noStrike">
                <a:solidFill>
                  <a:srgbClr val="393939"/>
                </a:solidFill>
                <a:ea typeface="Pretendard Bold"/>
              </a:rPr>
              <a:t>과정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89000" y="723900"/>
            <a:ext cx="825500" cy="55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100" b="false" i="false" u="none" strike="noStrike">
                <a:solidFill>
                  <a:srgbClr val="08A5C1"/>
                </a:solidFill>
                <a:latin typeface="Montserrat Bold"/>
              </a:rPr>
              <a:t>02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66900" y="2552700"/>
            <a:ext cx="14744700" cy="4127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C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언어를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통한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DoS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공격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구현을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위해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다음과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같은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과정을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거침</a:t>
            </a:r>
          </a:p>
          <a:p>
            <a:pPr algn="l" lvl="0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/>
            </a:r>
          </a:p>
          <a:p>
            <a:pPr algn="l" lvl="0" indent="-342900" marL="342900">
              <a:lnSpc>
                <a:spcPct val="99600"/>
              </a:lnSpc>
              <a:buAutoNum type="arabicPeriod" startAt="1"/>
            </a:pPr>
            <a:r>
              <a:rPr lang="en-US" sz="3000" b="true" i="false" u="none" strike="noStrike">
                <a:solidFill>
                  <a:srgbClr val="000000"/>
                </a:solidFill>
                <a:latin typeface="Noto Sans CJK KR Regular"/>
              </a:rPr>
              <a:t>DoS </a:t>
            </a:r>
            <a:r>
              <a:rPr lang="ko-KR" sz="3000" b="true" i="false" u="none" strike="noStrike">
                <a:solidFill>
                  <a:srgbClr val="000000"/>
                </a:solidFill>
                <a:ea typeface="Noto Sans CJK KR Regular"/>
              </a:rPr>
              <a:t>공격</a:t>
            </a:r>
            <a:r>
              <a:rPr lang="en-US" sz="3000" b="tru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true" i="false" u="none" strike="noStrike">
                <a:solidFill>
                  <a:srgbClr val="000000"/>
                </a:solidFill>
                <a:ea typeface="Noto Sans CJK KR Regular"/>
              </a:rPr>
              <a:t>분석</a:t>
            </a:r>
          </a:p>
          <a:p>
            <a:pPr algn="l" lvl="1" indent="-342900" marL="723900">
              <a:lnSpc>
                <a:spcPct val="99600"/>
              </a:lnSpc>
              <a:buAutoNum type="alphaLcPeriod" startAt="1"/>
            </a:pP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여러가지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DoS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공격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(Ping of Death, HTTP Flood, TCP Connection Flood)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분석한다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algn="l" lvl="1" indent="-342900" marL="723900">
              <a:lnSpc>
                <a:spcPct val="99600"/>
              </a:lnSpc>
              <a:buAutoNum type="alphaLcPeriod" startAt="1"/>
            </a:pP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분석한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DoS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공격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구조를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파악한다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algn="l" lvl="0" indent="-342900" marL="342900">
              <a:lnSpc>
                <a:spcPct val="99600"/>
              </a:lnSpc>
              <a:buAutoNum type="arabicPeriod" startAt="1"/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C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언어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구현</a:t>
            </a:r>
          </a:p>
          <a:p>
            <a:pPr algn="l" lvl="1" indent="-342900" marL="723900">
              <a:lnSpc>
                <a:spcPct val="99600"/>
              </a:lnSpc>
              <a:buAutoNum type="alphaLcPeriod" startAt="1"/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DoS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공격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구현</a:t>
            </a:r>
          </a:p>
          <a:p>
            <a:pPr algn="l" lvl="1" indent="-342900" marL="723900">
              <a:lnSpc>
                <a:spcPct val="99600"/>
              </a:lnSpc>
              <a:buAutoNum type="alphaLcPeriod" startAt="1"/>
            </a:pP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공격을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본인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컴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혹은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가상머신에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보내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결과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확인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03300" y="1752600"/>
            <a:ext cx="16294100" cy="76708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524000" y="736600"/>
            <a:ext cx="5435600" cy="55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3100" b="false" i="false" u="none" strike="noStrike">
                <a:solidFill>
                  <a:srgbClr val="393939"/>
                </a:solidFill>
                <a:ea typeface="Pretendard Bold"/>
              </a:rPr>
              <a:t>연구</a:t>
            </a:r>
            <a:r>
              <a:rPr lang="en-US" sz="3100" b="false" i="false" u="none" strike="noStrike">
                <a:solidFill>
                  <a:srgbClr val="393939"/>
                </a:solidFill>
                <a:latin typeface="Pretendard Bold"/>
              </a:rPr>
              <a:t> </a:t>
            </a:r>
            <a:r>
              <a:rPr lang="ko-KR" sz="3100" b="false" i="false" u="none" strike="noStrike">
                <a:solidFill>
                  <a:srgbClr val="393939"/>
                </a:solidFill>
                <a:ea typeface="Pretendard Bold"/>
              </a:rPr>
              <a:t>결과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89000" y="723900"/>
            <a:ext cx="723900" cy="55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100" b="false" i="false" u="none" strike="noStrike">
                <a:solidFill>
                  <a:srgbClr val="08A5C1"/>
                </a:solidFill>
                <a:latin typeface="Montserrat Bold"/>
              </a:rPr>
              <a:t>03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66900" y="2552700"/>
            <a:ext cx="14744700" cy="6375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 indent="-342900" marL="342900">
              <a:lnSpc>
                <a:spcPct val="99600"/>
              </a:lnSpc>
              <a:buClr>
                <a:srgbClr val="000000"/>
              </a:buClr>
              <a:buFont typeface="Arial"/>
              <a:buChar char="●"/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Ping of Death</a:t>
            </a:r>
          </a:p>
          <a:p>
            <a:pPr algn="l" lvl="1" indent="-342900" marL="723900">
              <a:lnSpc>
                <a:spcPct val="99600"/>
              </a:lnSpc>
              <a:buClr>
                <a:srgbClr val="000000"/>
              </a:buClr>
              <a:buFont typeface="Arial"/>
              <a:buChar char="○"/>
            </a:pP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죽음의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핑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(PoD)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공격은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서비스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거부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(DoS)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공격으로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공격자가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최대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허용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크기보다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큰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패킷을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전송하여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대상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컴퓨터를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중단시키거나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충돌시키는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것을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목표로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한다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algn="l" lvl="1" indent="-342900" marL="723900">
              <a:lnSpc>
                <a:spcPct val="99600"/>
              </a:lnSpc>
              <a:buClr>
                <a:srgbClr val="000000"/>
              </a:buClr>
              <a:buFont typeface="Arial"/>
              <a:buChar char="○"/>
            </a:pP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구조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: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악의적으로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큰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패킷이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공격자에게서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대상으로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전송되면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패킷이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세그먼트로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세분화되며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세그먼트는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최대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크기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제한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미만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(65535 byte)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이다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대상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컴퓨터에서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조각을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다시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조립하려고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하면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합계가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크기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제한을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초과하고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버퍼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오버플로가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발생하여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대상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컴퓨터가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정지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충돌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재부팅될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있다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algn="l" lvl="0" indent="-342900" marL="342900">
              <a:lnSpc>
                <a:spcPct val="99600"/>
              </a:lnSpc>
              <a:buClr>
                <a:srgbClr val="000000"/>
              </a:buClr>
              <a:buFont typeface="Arial"/>
              <a:buChar char="●"/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(TCP) connection flood</a:t>
            </a:r>
          </a:p>
          <a:p>
            <a:pPr algn="l" lvl="1" indent="-342900" marL="723900">
              <a:lnSpc>
                <a:spcPct val="99600"/>
              </a:lnSpc>
              <a:buClr>
                <a:srgbClr val="393939"/>
              </a:buClr>
              <a:buFont typeface="Arial"/>
              <a:buChar char="○"/>
            </a:pPr>
            <a:r>
              <a:rPr lang="en-US" sz="3000" b="false" i="false" u="none" strike="noStrike">
                <a:solidFill>
                  <a:srgbClr val="393939"/>
                </a:solidFill>
                <a:latin typeface="Noto Sans CJK KR Regular"/>
              </a:rPr>
              <a:t>(TCP) connetion flood attack</a:t>
            </a:r>
            <a:r>
              <a:rPr lang="ko-KR" sz="3000" b="false" i="false" u="none" strike="noStrike">
                <a:solidFill>
                  <a:srgbClr val="393939"/>
                </a:solidFill>
                <a:ea typeface="Noto Sans CJK KR Regular"/>
              </a:rPr>
              <a:t>은</a:t>
            </a:r>
            <a:r>
              <a:rPr lang="en-US" sz="3000" b="false" i="false" u="none" strike="noStrike">
                <a:solidFill>
                  <a:srgbClr val="393939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393939"/>
                </a:solidFill>
                <a:ea typeface="Noto Sans CJK KR Regular"/>
              </a:rPr>
              <a:t>서비스</a:t>
            </a:r>
            <a:r>
              <a:rPr lang="en-US" sz="3000" b="false" i="false" u="none" strike="noStrike">
                <a:solidFill>
                  <a:srgbClr val="393939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393939"/>
                </a:solidFill>
                <a:ea typeface="Noto Sans CJK KR Regular"/>
              </a:rPr>
              <a:t>거부</a:t>
            </a:r>
            <a:r>
              <a:rPr lang="en-US" sz="3000" b="false" i="false" u="none" strike="noStrike">
                <a:solidFill>
                  <a:srgbClr val="393939"/>
                </a:solidFill>
                <a:latin typeface="Noto Sans CJK KR Regular"/>
              </a:rPr>
              <a:t>(DoS) </a:t>
            </a:r>
            <a:r>
              <a:rPr lang="ko-KR" sz="3000" b="false" i="false" u="none" strike="noStrike">
                <a:solidFill>
                  <a:srgbClr val="393939"/>
                </a:solidFill>
                <a:ea typeface="Noto Sans CJK KR Regular"/>
              </a:rPr>
              <a:t>공격의</a:t>
            </a:r>
            <a:r>
              <a:rPr lang="en-US" sz="3000" b="false" i="false" u="none" strike="noStrike">
                <a:solidFill>
                  <a:srgbClr val="393939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393939"/>
                </a:solidFill>
                <a:ea typeface="Noto Sans CJK KR Regular"/>
              </a:rPr>
              <a:t>한</a:t>
            </a:r>
            <a:r>
              <a:rPr lang="en-US" sz="3000" b="false" i="false" u="none" strike="noStrike">
                <a:solidFill>
                  <a:srgbClr val="393939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393939"/>
                </a:solidFill>
                <a:ea typeface="Noto Sans CJK KR Regular"/>
              </a:rPr>
              <a:t>유형으로</a:t>
            </a:r>
            <a:r>
              <a:rPr lang="en-US" sz="3000" b="false" i="false" u="none" strike="noStrike">
                <a:solidFill>
                  <a:srgbClr val="393939"/>
                </a:solidFill>
                <a:latin typeface="Noto Sans CJK KR Regular"/>
              </a:rPr>
              <a:t>, TCP </a:t>
            </a:r>
            <a:r>
              <a:rPr lang="ko-KR" sz="3000" b="false" i="false" u="none" strike="noStrike">
                <a:solidFill>
                  <a:srgbClr val="393939"/>
                </a:solidFill>
                <a:ea typeface="Noto Sans CJK KR Regular"/>
              </a:rPr>
              <a:t>연결</a:t>
            </a:r>
            <a:r>
              <a:rPr lang="en-US" sz="3000" b="false" i="false" u="none" strike="noStrike">
                <a:solidFill>
                  <a:srgbClr val="393939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393939"/>
                </a:solidFill>
                <a:ea typeface="Noto Sans CJK KR Regular"/>
              </a:rPr>
              <a:t>과정을</a:t>
            </a:r>
            <a:r>
              <a:rPr lang="en-US" sz="3000" b="false" i="false" u="none" strike="noStrike">
                <a:solidFill>
                  <a:srgbClr val="393939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393939"/>
                </a:solidFill>
                <a:ea typeface="Noto Sans CJK KR Regular"/>
              </a:rPr>
              <a:t>악용해</a:t>
            </a:r>
            <a:r>
              <a:rPr lang="en-US" sz="3000" b="false" i="false" u="none" strike="noStrike">
                <a:solidFill>
                  <a:srgbClr val="393939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393939"/>
                </a:solidFill>
                <a:ea typeface="Noto Sans CJK KR Regular"/>
              </a:rPr>
              <a:t>서버의</a:t>
            </a:r>
            <a:r>
              <a:rPr lang="en-US" sz="3000" b="false" i="false" u="none" strike="noStrike">
                <a:solidFill>
                  <a:srgbClr val="393939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393939"/>
                </a:solidFill>
                <a:ea typeface="Noto Sans CJK KR Regular"/>
              </a:rPr>
              <a:t>자원을</a:t>
            </a:r>
            <a:r>
              <a:rPr lang="en-US" sz="3000" b="false" i="false" u="none" strike="noStrike">
                <a:solidFill>
                  <a:srgbClr val="393939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393939"/>
                </a:solidFill>
                <a:ea typeface="Noto Sans CJK KR Regular"/>
              </a:rPr>
              <a:t>고갈시키고</a:t>
            </a:r>
            <a:r>
              <a:rPr lang="en-US" sz="3000" b="false" i="false" u="none" strike="noStrike">
                <a:solidFill>
                  <a:srgbClr val="393939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393939"/>
                </a:solidFill>
                <a:ea typeface="Noto Sans CJK KR Regular"/>
              </a:rPr>
              <a:t>정당한</a:t>
            </a:r>
            <a:r>
              <a:rPr lang="en-US" sz="3000" b="false" i="false" u="none" strike="noStrike">
                <a:solidFill>
                  <a:srgbClr val="393939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393939"/>
                </a:solidFill>
                <a:ea typeface="Noto Sans CJK KR Regular"/>
              </a:rPr>
              <a:t>사용자가</a:t>
            </a:r>
            <a:r>
              <a:rPr lang="en-US" sz="3000" b="false" i="false" u="none" strike="noStrike">
                <a:solidFill>
                  <a:srgbClr val="393939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393939"/>
                </a:solidFill>
                <a:ea typeface="Noto Sans CJK KR Regular"/>
              </a:rPr>
              <a:t>서버에</a:t>
            </a:r>
            <a:r>
              <a:rPr lang="en-US" sz="3000" b="false" i="false" u="none" strike="noStrike">
                <a:solidFill>
                  <a:srgbClr val="393939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393939"/>
                </a:solidFill>
                <a:ea typeface="Noto Sans CJK KR Regular"/>
              </a:rPr>
              <a:t>접속할</a:t>
            </a:r>
            <a:r>
              <a:rPr lang="en-US" sz="3000" b="false" i="false" u="none" strike="noStrike">
                <a:solidFill>
                  <a:srgbClr val="393939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393939"/>
                </a:solidFill>
                <a:ea typeface="Noto Sans CJK KR Regular"/>
              </a:rPr>
              <a:t>수</a:t>
            </a:r>
            <a:r>
              <a:rPr lang="en-US" sz="3000" b="false" i="false" u="none" strike="noStrike">
                <a:solidFill>
                  <a:srgbClr val="393939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393939"/>
                </a:solidFill>
                <a:ea typeface="Noto Sans CJK KR Regular"/>
              </a:rPr>
              <a:t>없도록</a:t>
            </a:r>
            <a:r>
              <a:rPr lang="en-US" sz="3000" b="false" i="false" u="none" strike="noStrike">
                <a:solidFill>
                  <a:srgbClr val="393939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393939"/>
                </a:solidFill>
                <a:ea typeface="Noto Sans CJK KR Regular"/>
              </a:rPr>
              <a:t>만드는</a:t>
            </a:r>
            <a:r>
              <a:rPr lang="en-US" sz="3000" b="false" i="false" u="none" strike="noStrike">
                <a:solidFill>
                  <a:srgbClr val="393939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393939"/>
                </a:solidFill>
                <a:ea typeface="Noto Sans CJK KR Regular"/>
              </a:rPr>
              <a:t>방식이다</a:t>
            </a:r>
            <a:r>
              <a:rPr lang="en-US" sz="3000" b="false" i="false" u="none" strike="noStrike">
                <a:solidFill>
                  <a:srgbClr val="393939"/>
                </a:solidFill>
                <a:latin typeface="Noto Sans CJK KR Regular"/>
              </a:rPr>
              <a:t>.</a:t>
            </a:r>
          </a:p>
          <a:p>
            <a:pPr algn="l" lvl="1" indent="-342900" marL="723900">
              <a:lnSpc>
                <a:spcPct val="99600"/>
              </a:lnSpc>
              <a:buClr>
                <a:srgbClr val="000000"/>
              </a:buClr>
              <a:buFont typeface="Arial"/>
              <a:buChar char="○"/>
            </a:pP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작동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: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공격자는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서버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(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피해자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)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다량의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TCP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연결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요청을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보낸다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요청을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보내면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서버쪽에선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이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요청들을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하나하나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다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처리하려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하고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서버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자원을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소모시킨다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이러다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자원이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고갈되어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정상적으로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요청을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처리하지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못하게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된다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03300" y="1752600"/>
            <a:ext cx="16294100" cy="76708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524000" y="736600"/>
            <a:ext cx="5435600" cy="55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3100" b="false" i="false" u="none" strike="noStrike">
                <a:solidFill>
                  <a:srgbClr val="393939"/>
                </a:solidFill>
                <a:ea typeface="Pretendard Bold"/>
              </a:rPr>
              <a:t>연구</a:t>
            </a:r>
            <a:r>
              <a:rPr lang="en-US" sz="3100" b="false" i="false" u="none" strike="noStrike">
                <a:solidFill>
                  <a:srgbClr val="393939"/>
                </a:solidFill>
                <a:latin typeface="Pretendard Bold"/>
              </a:rPr>
              <a:t> </a:t>
            </a:r>
            <a:r>
              <a:rPr lang="ko-KR" sz="3100" b="false" i="false" u="none" strike="noStrike">
                <a:solidFill>
                  <a:srgbClr val="393939"/>
                </a:solidFill>
                <a:ea typeface="Pretendard Bold"/>
              </a:rPr>
              <a:t>결과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89000" y="723900"/>
            <a:ext cx="723900" cy="55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100" b="false" i="false" u="none" strike="noStrike">
                <a:solidFill>
                  <a:srgbClr val="08A5C1"/>
                </a:solidFill>
                <a:latin typeface="Montserrat Bold"/>
              </a:rPr>
              <a:t>03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66900" y="2552700"/>
            <a:ext cx="14744700" cy="1879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 indent="-342900" marL="342900">
              <a:lnSpc>
                <a:spcPct val="99600"/>
              </a:lnSpc>
              <a:buClr>
                <a:srgbClr val="000000"/>
              </a:buClr>
              <a:buFont typeface="Arial"/>
              <a:buChar char="●"/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HTTP flood attack</a:t>
            </a:r>
          </a:p>
          <a:p>
            <a:pPr algn="l" lvl="1" indent="-342900" marL="723900">
              <a:lnSpc>
                <a:spcPct val="99600"/>
              </a:lnSpc>
              <a:buClr>
                <a:srgbClr val="000000"/>
              </a:buClr>
              <a:buFont typeface="Arial"/>
              <a:buChar char="○"/>
            </a:pP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이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또한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HTTP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연결을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이용하여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공격을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시도하는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DoS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공격의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종류이다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algn="l" lvl="1" indent="-342900" marL="723900">
              <a:lnSpc>
                <a:spcPct val="99600"/>
              </a:lnSpc>
              <a:buClr>
                <a:srgbClr val="000000"/>
              </a:buClr>
              <a:buFont typeface="Arial"/>
              <a:buChar char="○"/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HTTP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공격을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여러번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보내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자원을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고갈하여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서버의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정상적인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작동을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못하게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하는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공격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방식이다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03300" y="1752600"/>
            <a:ext cx="16294100" cy="76708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524000" y="736600"/>
            <a:ext cx="5435600" cy="55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3100" b="false" i="false" u="none" strike="noStrike">
                <a:solidFill>
                  <a:srgbClr val="393939"/>
                </a:solidFill>
                <a:ea typeface="Pretendard Bold"/>
              </a:rPr>
              <a:t>연구</a:t>
            </a:r>
            <a:r>
              <a:rPr lang="en-US" sz="3100" b="false" i="false" u="none" strike="noStrike">
                <a:solidFill>
                  <a:srgbClr val="393939"/>
                </a:solidFill>
                <a:latin typeface="Pretendard Bold"/>
              </a:rPr>
              <a:t> </a:t>
            </a:r>
            <a:r>
              <a:rPr lang="ko-KR" sz="3100" b="false" i="false" u="none" strike="noStrike">
                <a:solidFill>
                  <a:srgbClr val="393939"/>
                </a:solidFill>
                <a:ea typeface="Pretendard Bold"/>
              </a:rPr>
              <a:t>결과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89000" y="723900"/>
            <a:ext cx="723900" cy="55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100" b="false" i="false" u="none" strike="noStrike">
                <a:solidFill>
                  <a:srgbClr val="08A5C1"/>
                </a:solidFill>
                <a:latin typeface="Montserrat Bold"/>
              </a:rPr>
              <a:t>03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66900" y="2552700"/>
            <a:ext cx="14744700" cy="1879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 indent="-342900" marL="342900">
              <a:lnSpc>
                <a:spcPct val="99600"/>
              </a:lnSpc>
              <a:buClr>
                <a:srgbClr val="000000"/>
              </a:buClr>
              <a:buFont typeface="Arial"/>
              <a:buChar char="●"/>
            </a:pP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구현한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코드는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다음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세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가지이다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algn="l" lvl="0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1.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접근성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좋은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ping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명령어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처리</a:t>
            </a:r>
          </a:p>
          <a:p>
            <a:pPr algn="l" lvl="0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2. Ping of Death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구현</a:t>
            </a:r>
          </a:p>
          <a:p>
            <a:pPr algn="l" lvl="0">
              <a:lnSpc>
                <a:spcPct val="99600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3. TCP connection flood, HTTP flood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융합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공격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03300" y="1752600"/>
            <a:ext cx="16294100" cy="7670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413000" y="3492500"/>
            <a:ext cx="4813300" cy="5295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207500" y="3238500"/>
            <a:ext cx="6172200" cy="53848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524000" y="736600"/>
            <a:ext cx="5435600" cy="55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3100" b="false" i="false" u="none" strike="noStrike">
                <a:solidFill>
                  <a:srgbClr val="393939"/>
                </a:solidFill>
                <a:ea typeface="Pretendard Bold"/>
              </a:rPr>
              <a:t>연구</a:t>
            </a:r>
            <a:r>
              <a:rPr lang="en-US" sz="3100" b="false" i="false" u="none" strike="noStrike">
                <a:solidFill>
                  <a:srgbClr val="393939"/>
                </a:solidFill>
                <a:latin typeface="Pretendard Bold"/>
              </a:rPr>
              <a:t> </a:t>
            </a:r>
            <a:r>
              <a:rPr lang="ko-KR" sz="3100" b="false" i="false" u="none" strike="noStrike">
                <a:solidFill>
                  <a:srgbClr val="393939"/>
                </a:solidFill>
                <a:ea typeface="Pretendard Bold"/>
              </a:rPr>
              <a:t>결과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89000" y="723900"/>
            <a:ext cx="723900" cy="55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100" b="false" i="false" u="none" strike="noStrike">
                <a:solidFill>
                  <a:srgbClr val="08A5C1"/>
                </a:solidFill>
                <a:latin typeface="Montserrat Bold"/>
              </a:rPr>
              <a:t>03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66900" y="2552700"/>
            <a:ext cx="14744700" cy="520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 indent="-342900" marL="342900">
              <a:lnSpc>
                <a:spcPct val="99600"/>
              </a:lnSpc>
              <a:buAutoNum type="arabicPeriod" startAt="1"/>
            </a:pP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접근성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좋은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ping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명령어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처리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(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코드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및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결과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03300" y="1752600"/>
            <a:ext cx="16294100" cy="76708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524000" y="736600"/>
            <a:ext cx="5435600" cy="55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3100" b="false" i="false" u="none" strike="noStrike">
                <a:solidFill>
                  <a:srgbClr val="393939"/>
                </a:solidFill>
                <a:ea typeface="Pretendard Bold"/>
              </a:rPr>
              <a:t>연구</a:t>
            </a:r>
            <a:r>
              <a:rPr lang="en-US" sz="3100" b="false" i="false" u="none" strike="noStrike">
                <a:solidFill>
                  <a:srgbClr val="393939"/>
                </a:solidFill>
                <a:latin typeface="Pretendard Bold"/>
              </a:rPr>
              <a:t> </a:t>
            </a:r>
            <a:r>
              <a:rPr lang="ko-KR" sz="3100" b="false" i="false" u="none" strike="noStrike">
                <a:solidFill>
                  <a:srgbClr val="393939"/>
                </a:solidFill>
                <a:ea typeface="Pretendard Bold"/>
              </a:rPr>
              <a:t>결과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89000" y="723900"/>
            <a:ext cx="723900" cy="558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100" b="false" i="false" u="none" strike="noStrike">
                <a:solidFill>
                  <a:srgbClr val="08A5C1"/>
                </a:solidFill>
                <a:latin typeface="Montserrat Bold"/>
              </a:rPr>
              <a:t>03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66900" y="2552700"/>
            <a:ext cx="14744700" cy="1422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코드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분석</a:t>
            </a:r>
          </a:p>
          <a:p>
            <a:pPr algn="l" lvl="0" indent="-342900" marL="342900">
              <a:lnSpc>
                <a:spcPct val="99600"/>
              </a:lnSpc>
              <a:buClr>
                <a:srgbClr val="000000"/>
              </a:buClr>
              <a:buFont typeface="Arial"/>
              <a:buChar char="●"/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cmd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문자열을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사용하여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문자열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추가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형식으로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진행</a:t>
            </a:r>
          </a:p>
          <a:p>
            <a:pPr algn="l" lvl="0" indent="-342900" marL="342900">
              <a:lnSpc>
                <a:spcPct val="99600"/>
              </a:lnSpc>
              <a:buClr>
                <a:srgbClr val="000000"/>
              </a:buClr>
              <a:buFont typeface="Arial"/>
              <a:buChar char="●"/>
            </a:pP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ip,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반복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횟수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크기를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설정</a:t>
            </a:r>
            <a:r>
              <a:rPr lang="en-US" sz="3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3000" b="false" i="false" u="none" strike="noStrike">
                <a:solidFill>
                  <a:srgbClr val="000000"/>
                </a:solidFill>
                <a:ea typeface="Noto Sans CJK KR Regular"/>
              </a:rPr>
              <a:t>가능</a:t>
            </a: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699</ep:Words>
  <ep:PresentationFormat>On-screen Show (4:3)</ep:PresentationFormat>
  <ep:Paragraphs>159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Newp1</cp:lastModifiedBy>
  <dcterms:modified xsi:type="dcterms:W3CDTF">2024-11-24T09:21:27.432</dcterms:modified>
  <cp:revision>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