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96" r:id="rId4"/>
    <p:sldId id="297" r:id="rId5"/>
    <p:sldId id="299" r:id="rId6"/>
    <p:sldId id="300" r:id="rId7"/>
    <p:sldId id="308" r:id="rId8"/>
    <p:sldId id="309" r:id="rId9"/>
    <p:sldId id="311" r:id="rId10"/>
    <p:sldId id="310" r:id="rId11"/>
    <p:sldId id="301" r:id="rId12"/>
    <p:sldId id="316" r:id="rId13"/>
    <p:sldId id="312" r:id="rId14"/>
    <p:sldId id="313" r:id="rId15"/>
    <p:sldId id="314" r:id="rId16"/>
    <p:sldId id="315" r:id="rId17"/>
    <p:sldId id="298" r:id="rId18"/>
    <p:sldId id="302" r:id="rId19"/>
    <p:sldId id="303" r:id="rId20"/>
    <p:sldId id="304" r:id="rId21"/>
    <p:sldId id="305" r:id="rId22"/>
    <p:sldId id="306" r:id="rId23"/>
    <p:sldId id="30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6" y="1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8T11:45:14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1,'1106'0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895093" y="2721114"/>
            <a:ext cx="876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빅데이터를 활용한 </a:t>
            </a:r>
            <a:r>
              <a:rPr lang="en-US" altLang="ko-KR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 대선 결과 예측</a:t>
            </a:r>
            <a:endParaRPr lang="ko-KR" altLang="en-U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7595A-17D0-4BA0-A526-6452639BFD5C}"/>
              </a:ext>
            </a:extLst>
          </p:cNvPr>
          <p:cNvSpPr txBox="1"/>
          <p:nvPr/>
        </p:nvSpPr>
        <p:spPr>
          <a:xfrm>
            <a:off x="8203956" y="4893398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교과명 </a:t>
            </a:r>
            <a:r>
              <a:rPr lang="en-US" altLang="ko-KR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endParaRPr lang="en-US" altLang="ko-KR" sz="20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지도교수님 </a:t>
            </a:r>
            <a:r>
              <a:rPr lang="en-US" altLang="ko-KR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이시은 교수님</a:t>
            </a:r>
            <a:endParaRPr lang="en-US" altLang="ko-KR" sz="20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 </a:t>
            </a:r>
            <a:r>
              <a:rPr lang="en-US" altLang="ko-KR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20173182 </a:t>
            </a:r>
            <a:r>
              <a:rPr lang="ko-KR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임우섭</a:t>
            </a:r>
            <a:endParaRPr lang="ko-KR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FDB58B-9588-4C7F-A770-536BBD706732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 크롤링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ED0D-A24E-477E-9C7B-8D8CA14BD98F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뉴스 웹 크롤링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이재명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기준일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2021/12/18)</a:t>
            </a:r>
            <a:endParaRPr lang="ko-KR" altLang="en-US" sz="1300" kern="0" spc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44EC8-7A23-4815-8161-114A4825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8" y="1992358"/>
            <a:ext cx="5499428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E2182-0ED3-4998-B656-6D61437DB79B}"/>
              </a:ext>
            </a:extLst>
          </p:cNvPr>
          <p:cNvSpPr txBox="1"/>
          <p:nvPr/>
        </p:nvSpPr>
        <p:spPr>
          <a:xfrm>
            <a:off x="7262647" y="1972873"/>
            <a:ext cx="4414345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주요 키워드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이재명 장남 불법도박 및 성매매 의혹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윤석열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양도세 유예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백신 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차 접종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가족 리스크</a:t>
            </a:r>
            <a:r>
              <a:rPr lang="en-US" altLang="ko-KR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40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 크롤링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ED0D-A24E-477E-9C7B-8D8CA14BD98F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뉴스 웹 크롤링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윤석열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기준일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2021/12/18)</a:t>
            </a:r>
            <a:endParaRPr lang="ko-KR" altLang="en-US" sz="1300" kern="0" spc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D99113-DCB4-4265-B38E-61668AE3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8" y="1992357"/>
            <a:ext cx="836295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BD8F88-81C1-4E81-891C-0EE06EE4D0BE}"/>
              </a:ext>
            </a:extLst>
          </p:cNvPr>
          <p:cNvSpPr/>
          <p:nvPr/>
        </p:nvSpPr>
        <p:spPr>
          <a:xfrm>
            <a:off x="6632028" y="2382534"/>
            <a:ext cx="420413" cy="198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 크롤링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ED0D-A24E-477E-9C7B-8D8CA14BD98F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뉴스 웹 크롤링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윤석열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기준일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2021/12/18)</a:t>
            </a:r>
            <a:endParaRPr lang="ko-KR" altLang="en-US" sz="1300" kern="0" spc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E71A08-7231-40E0-B648-2FE10DE3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8" y="1992357"/>
            <a:ext cx="538324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8B0F2B-E371-4D0F-A5E6-D5C822700195}"/>
              </a:ext>
            </a:extLst>
          </p:cNvPr>
          <p:cNvSpPr txBox="1"/>
          <p:nvPr/>
        </p:nvSpPr>
        <p:spPr>
          <a:xfrm>
            <a:off x="7262647" y="1972873"/>
            <a:ext cx="4414345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주요 키워드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윤석열 아내 김건희씨 허위 이력 논란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공정과 상식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이재명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이준석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청년보좌역 모집 격려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가족 리스크</a:t>
            </a:r>
            <a:r>
              <a:rPr lang="en-US" altLang="ko-KR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78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 크롤링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ED0D-A24E-477E-9C7B-8D8CA14BD98F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뉴스 웹 크롤링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심상정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기준일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2021/12/18)</a:t>
            </a:r>
            <a:endParaRPr lang="ko-KR" altLang="en-US" sz="1300" kern="0" spc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0915C-4A82-4583-9B6F-1C3FCF55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53" y="2008123"/>
            <a:ext cx="8353425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AB63B0-597B-42D0-9B49-1CBD6F537223}"/>
              </a:ext>
            </a:extLst>
          </p:cNvPr>
          <p:cNvSpPr/>
          <p:nvPr/>
        </p:nvSpPr>
        <p:spPr>
          <a:xfrm>
            <a:off x="6642539" y="2361514"/>
            <a:ext cx="420413" cy="198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 크롤링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ED0D-A24E-477E-9C7B-8D8CA14BD98F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뉴스 웹 크롤링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심상정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기준일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2021/12/18)</a:t>
            </a:r>
            <a:endParaRPr lang="ko-KR" altLang="en-US" sz="1300" kern="0" spc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6B6517-EA79-4466-8185-BDA5591F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8" y="1992357"/>
            <a:ext cx="5413483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E1CB0-3354-40C2-9E25-A1C80CE5F807}"/>
              </a:ext>
            </a:extLst>
          </p:cNvPr>
          <p:cNvSpPr txBox="1"/>
          <p:nvPr/>
        </p:nvSpPr>
        <p:spPr>
          <a:xfrm>
            <a:off x="7262647" y="1972873"/>
            <a:ext cx="4414345" cy="355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주요 키워드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탈원전 주장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한국교회총연합 방문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7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코로나 시기 취준생</a:t>
            </a:r>
            <a:r>
              <a:rPr lang="en-US" altLang="ko-KR" sz="17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제대 군인 </a:t>
            </a:r>
            <a:r>
              <a:rPr lang="en-US" altLang="ko-KR" sz="17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70</a:t>
            </a:r>
            <a:r>
              <a:rPr lang="ko-KR" altLang="en-US" sz="17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만원 지급</a:t>
            </a:r>
            <a:r>
              <a:rPr lang="en-US" altLang="ko-KR" sz="17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페미니스트 대통령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개신교</a:t>
            </a:r>
            <a:r>
              <a:rPr lang="en-US" altLang="ko-KR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군인</a:t>
            </a:r>
            <a:r>
              <a:rPr lang="en-US" altLang="ko-KR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성소수자 등 다양한 </a:t>
            </a:r>
            <a:endParaRPr lang="en-US" altLang="ko-KR" ker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사회집단에 어필</a:t>
            </a:r>
            <a:r>
              <a:rPr lang="en-US" altLang="ko-KR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87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 크롤링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ED0D-A24E-477E-9C7B-8D8CA14BD98F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뉴스 웹 크롤링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안철수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기준일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2021/12/18)</a:t>
            </a:r>
            <a:endParaRPr lang="ko-KR" altLang="en-US" sz="1300" kern="0" spc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517E33-4397-4B27-89F6-A3B73745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8" y="1992357"/>
            <a:ext cx="8372475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65CC23-2D95-4410-910C-E9036A322E2F}"/>
              </a:ext>
            </a:extLst>
          </p:cNvPr>
          <p:cNvSpPr/>
          <p:nvPr/>
        </p:nvSpPr>
        <p:spPr>
          <a:xfrm>
            <a:off x="6642539" y="2361514"/>
            <a:ext cx="420413" cy="198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0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 크롤링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ED0D-A24E-477E-9C7B-8D8CA14BD98F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뉴스 웹 크롤링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안철수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기준일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2021/12/18)</a:t>
            </a:r>
            <a:endParaRPr lang="ko-KR" altLang="en-US" sz="1300" kern="0" spc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2EDE54-9F61-4FED-8BA3-FFAD0509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9" y="1992357"/>
            <a:ext cx="5410169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9FF5A1-540B-4FAE-9D95-730260485F20}"/>
              </a:ext>
            </a:extLst>
          </p:cNvPr>
          <p:cNvSpPr txBox="1"/>
          <p:nvPr/>
        </p:nvSpPr>
        <p:spPr>
          <a:xfrm>
            <a:off x="7262647" y="1972873"/>
            <a:ext cx="4414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주요 키워드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이명박 박근혜 형집행정지 요구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원자력학회 방문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탈원전 비판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과학기술 대통령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과학분야에서의 전문성을 내세운 차별성</a:t>
            </a:r>
            <a:r>
              <a:rPr lang="en-US" altLang="ko-KR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37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파일 데이터 </a:t>
            </a:r>
            <a:r>
              <a:rPr lang="en-US" altLang="ko-KR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(csv)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4BD62-1212-410A-B1E5-BAD71ECFF65B}"/>
              </a:ext>
            </a:extLst>
          </p:cNvPr>
          <p:cNvSpPr txBox="1"/>
          <p:nvPr/>
        </p:nvSpPr>
        <p:spPr>
          <a:xfrm>
            <a:off x="536028" y="1743897"/>
            <a:ext cx="3676931" cy="31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지지율 데이터에서 각 정당의 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선거번호를 참고하여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조사기간별로 </a:t>
            </a:r>
            <a:endParaRPr lang="en-US" altLang="ko-KR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지지율이 가장 높은 정당의 선거</a:t>
            </a:r>
            <a:endParaRPr lang="en-US" altLang="ko-KR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번호를 </a:t>
            </a:r>
            <a:r>
              <a:rPr lang="ko-KR" altLang="en-US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지지율</a:t>
            </a:r>
            <a:r>
              <a:rPr lang="en-US" altLang="ko-KR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에 입력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더불어민주당</a:t>
            </a:r>
            <a:r>
              <a:rPr lang="en-US" altLang="ko-KR" sz="1300" kern="0" spc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 spc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이재명</a:t>
            </a:r>
            <a:r>
              <a:rPr lang="en-US" altLang="ko-KR" sz="1300" kern="0" spc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= 1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국민의힘</a:t>
            </a:r>
            <a:r>
              <a:rPr lang="en-US" altLang="ko-KR" sz="1300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윤석열</a:t>
            </a:r>
            <a:r>
              <a:rPr lang="en-US" altLang="ko-KR" sz="1300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= 2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정의당</a:t>
            </a:r>
            <a:r>
              <a:rPr lang="en-US" altLang="ko-KR" sz="1300" kern="0" spc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 spc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심상정</a:t>
            </a:r>
            <a:r>
              <a:rPr lang="en-US" altLang="ko-KR" sz="1300" kern="0" spc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= 3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국민의당</a:t>
            </a:r>
            <a:r>
              <a:rPr lang="en-US" altLang="ko-KR" sz="1300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안철수</a:t>
            </a:r>
            <a:r>
              <a:rPr lang="en-US" altLang="ko-KR" sz="1300" ker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= 4</a:t>
            </a:r>
            <a:endParaRPr lang="ko-KR" altLang="en-US" sz="13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EBBC8B-3F7E-42CF-AE9E-BC935CF8CB52}"/>
              </a:ext>
            </a:extLst>
          </p:cNvPr>
          <p:cNvGrpSpPr/>
          <p:nvPr/>
        </p:nvGrpSpPr>
        <p:grpSpPr>
          <a:xfrm>
            <a:off x="4220025" y="1926668"/>
            <a:ext cx="2616828" cy="2922695"/>
            <a:chOff x="4220025" y="1926668"/>
            <a:chExt cx="2616828" cy="28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4C428A9-5417-43E1-AAD9-F08728BCA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0025" y="1926668"/>
              <a:ext cx="2616828" cy="28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2607DD-5ADE-4473-BD2E-2651238C076B}"/>
                </a:ext>
              </a:extLst>
            </p:cNvPr>
            <p:cNvSpPr/>
            <p:nvPr/>
          </p:nvSpPr>
          <p:spPr>
            <a:xfrm>
              <a:off x="6400800" y="1926668"/>
              <a:ext cx="436053" cy="288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2AB3E1-F7F8-4432-87B0-1DEA99870C6E}"/>
              </a:ext>
            </a:extLst>
          </p:cNvPr>
          <p:cNvGrpSpPr/>
          <p:nvPr/>
        </p:nvGrpSpPr>
        <p:grpSpPr>
          <a:xfrm>
            <a:off x="6944286" y="1926668"/>
            <a:ext cx="4858435" cy="2922695"/>
            <a:chOff x="6944286" y="1926668"/>
            <a:chExt cx="4858435" cy="2880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94514D-0397-487C-B78B-BA03A261D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4286" y="1926668"/>
              <a:ext cx="4858435" cy="28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54CE91-8169-49A8-8CA1-FF8BA5BB5EEA}"/>
                </a:ext>
              </a:extLst>
            </p:cNvPr>
            <p:cNvSpPr/>
            <p:nvPr/>
          </p:nvSpPr>
          <p:spPr>
            <a:xfrm>
              <a:off x="11140966" y="2522482"/>
              <a:ext cx="655203" cy="22841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08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파일 데이터 </a:t>
            </a:r>
            <a:r>
              <a:rPr lang="en-US" altLang="ko-KR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(csv)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E2EF5D-452B-4445-B47A-12B37AC4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60" y="430924"/>
            <a:ext cx="1985929" cy="8648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139823-636C-45AF-81CC-A5660CD3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403995"/>
            <a:ext cx="8048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1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11729544" y="1040523"/>
            <a:ext cx="283778" cy="5454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7A4C-1A43-406C-9A37-804DAB58DD0F}"/>
              </a:ext>
            </a:extLst>
          </p:cNvPr>
          <p:cNvSpPr txBox="1"/>
          <p:nvPr/>
        </p:nvSpPr>
        <p:spPr>
          <a:xfrm flipH="1">
            <a:off x="1135116" y="224407"/>
            <a:ext cx="505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기계학습 </a:t>
            </a:r>
            <a:r>
              <a:rPr lang="en-US" altLang="ko-KR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KNeighborsClassifier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46D1D4-857B-410B-9F6A-3A4BEAC4F8DA}"/>
              </a:ext>
            </a:extLst>
          </p:cNvPr>
          <p:cNvSpPr/>
          <p:nvPr/>
        </p:nvSpPr>
        <p:spPr>
          <a:xfrm>
            <a:off x="315310" y="-4193"/>
            <a:ext cx="283778" cy="1044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DA06E-11CA-43F2-9B5C-14BB4C6B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6" y="1211809"/>
            <a:ext cx="406717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E2766D-EBE3-4047-9286-29ED0BBE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6" y="2135734"/>
            <a:ext cx="8429625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BA9425-D68C-4392-AD65-B1F9E4EDC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741" y="2135734"/>
            <a:ext cx="879861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1F810F-668E-4653-9730-52512673B0A2}"/>
              </a:ext>
            </a:extLst>
          </p:cNvPr>
          <p:cNvSpPr/>
          <p:nvPr/>
        </p:nvSpPr>
        <p:spPr>
          <a:xfrm>
            <a:off x="1229711" y="4414346"/>
            <a:ext cx="1282262" cy="1996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1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570301" y="382062"/>
            <a:ext cx="3175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1ABA3-7F9C-4EAF-A909-EDBE8DD7EEB9}"/>
              </a:ext>
            </a:extLst>
          </p:cNvPr>
          <p:cNvSpPr txBox="1"/>
          <p:nvPr/>
        </p:nvSpPr>
        <p:spPr>
          <a:xfrm>
            <a:off x="1570301" y="1374591"/>
            <a:ext cx="325394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#1 </a:t>
            </a:r>
            <a:r>
              <a:rPr lang="ko-KR" altLang="en-US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en-US" altLang="ko-KR" sz="25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#2 </a:t>
            </a:r>
            <a:r>
              <a:rPr lang="ko-KR" altLang="en-US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endParaRPr lang="en-US" altLang="ko-KR" sz="25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#3 </a:t>
            </a:r>
            <a:r>
              <a:rPr lang="ko-KR" altLang="en-US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기계학습</a:t>
            </a:r>
            <a:endParaRPr lang="en-US" altLang="ko-KR" sz="25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#4 </a:t>
            </a:r>
            <a:r>
              <a:rPr lang="ko-KR" altLang="en-US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25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#5 </a:t>
            </a:r>
            <a:r>
              <a:rPr lang="ko-KR" altLang="en-US" sz="2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느낀 점</a:t>
            </a:r>
            <a:endParaRPr lang="en-US" altLang="ko-KR" sz="25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F3DD68-0FE0-43DC-924C-4B2EB4019AA1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65ABEA-70B1-4D35-889F-B18FB731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5" y="1089948"/>
            <a:ext cx="3803450" cy="38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11729544" y="1040523"/>
            <a:ext cx="283778" cy="5454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7A4C-1A43-406C-9A37-804DAB58DD0F}"/>
              </a:ext>
            </a:extLst>
          </p:cNvPr>
          <p:cNvSpPr txBox="1"/>
          <p:nvPr/>
        </p:nvSpPr>
        <p:spPr>
          <a:xfrm flipH="1">
            <a:off x="1135115" y="224407"/>
            <a:ext cx="8229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기계학습 </a:t>
            </a:r>
            <a:r>
              <a:rPr lang="en-US" altLang="ko-KR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DecisionTreeClassifier &amp; RandomForestClassifier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46D1D4-857B-410B-9F6A-3A4BEAC4F8DA}"/>
              </a:ext>
            </a:extLst>
          </p:cNvPr>
          <p:cNvSpPr/>
          <p:nvPr/>
        </p:nvSpPr>
        <p:spPr>
          <a:xfrm>
            <a:off x="315310" y="-4193"/>
            <a:ext cx="283778" cy="1044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DA06E-11CA-43F2-9B5C-14BB4C6B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6" y="1211809"/>
            <a:ext cx="406717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E53F22-9BBA-47D6-82F0-CC78AB0E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6" y="2135733"/>
            <a:ext cx="4601655" cy="2846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B0B2B3-1B1E-4E97-9E39-E9CEDDDA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291" y="1211809"/>
            <a:ext cx="986567" cy="3770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26D133-8069-4C51-81B8-873D103DC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331" y="1184734"/>
            <a:ext cx="4585249" cy="3783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4B057C-37D4-40E6-B2A2-D22837D5D366}"/>
              </a:ext>
            </a:extLst>
          </p:cNvPr>
          <p:cNvSpPr/>
          <p:nvPr/>
        </p:nvSpPr>
        <p:spPr>
          <a:xfrm>
            <a:off x="1245310" y="3767553"/>
            <a:ext cx="1382275" cy="194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2B8FB8-1E29-40AE-949C-79B4D6EC51EF}"/>
              </a:ext>
            </a:extLst>
          </p:cNvPr>
          <p:cNvSpPr/>
          <p:nvPr/>
        </p:nvSpPr>
        <p:spPr>
          <a:xfrm>
            <a:off x="6305139" y="3767553"/>
            <a:ext cx="1398944" cy="194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4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7A4C-1A43-406C-9A37-804DAB58DD0F}"/>
              </a:ext>
            </a:extLst>
          </p:cNvPr>
          <p:cNvSpPr txBox="1"/>
          <p:nvPr/>
        </p:nvSpPr>
        <p:spPr>
          <a:xfrm flipH="1">
            <a:off x="1135115" y="535385"/>
            <a:ext cx="292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46D1D4-857B-410B-9F6A-3A4BEAC4F8DA}"/>
              </a:ext>
            </a:extLst>
          </p:cNvPr>
          <p:cNvSpPr/>
          <p:nvPr/>
        </p:nvSpPr>
        <p:spPr>
          <a:xfrm>
            <a:off x="0" y="-4193"/>
            <a:ext cx="12013322" cy="228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5E9FFC-57D5-48CA-95B9-614DF1CD74D5}"/>
              </a:ext>
            </a:extLst>
          </p:cNvPr>
          <p:cNvGrpSpPr/>
          <p:nvPr/>
        </p:nvGrpSpPr>
        <p:grpSpPr>
          <a:xfrm>
            <a:off x="1135115" y="1994169"/>
            <a:ext cx="4330265" cy="2869662"/>
            <a:chOff x="1135114" y="2038669"/>
            <a:chExt cx="3913438" cy="25426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ED4FD56-A6B2-436E-8BB8-5663FF000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193" b="2236"/>
            <a:stretch/>
          </p:blipFill>
          <p:spPr>
            <a:xfrm>
              <a:off x="1135114" y="2038669"/>
              <a:ext cx="3913438" cy="8069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63C43E7-A6F6-4394-905C-1E5E3F050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114" y="2845594"/>
              <a:ext cx="3913438" cy="8829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D1794D-C976-4D5D-9B7F-E3F43013B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114" y="3728504"/>
              <a:ext cx="3913438" cy="8527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F570D6B-6523-4633-877C-5083110DCCDA}"/>
              </a:ext>
            </a:extLst>
          </p:cNvPr>
          <p:cNvSpPr txBox="1"/>
          <p:nvPr/>
        </p:nvSpPr>
        <p:spPr>
          <a:xfrm>
            <a:off x="5858522" y="1243271"/>
            <a:ext cx="5292954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정당 지지도 분석을 참고한 기계학습 및 예측 결과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후보자의 자질과 관련하여 큰 논란이 될 만한 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이슈가 발생하지 않는 이상 </a:t>
            </a:r>
            <a:r>
              <a:rPr lang="ko-KR" altLang="en-US" sz="1800" kern="0" spc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국민의힘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윤석열 후보가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당선될 가능성이 높다는 결론을 얻을 수 있다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035B88-7815-4A75-8C8A-C3A626372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631" y="3217542"/>
            <a:ext cx="3334735" cy="2330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68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7A4C-1A43-406C-9A37-804DAB58DD0F}"/>
              </a:ext>
            </a:extLst>
          </p:cNvPr>
          <p:cNvSpPr txBox="1"/>
          <p:nvPr/>
        </p:nvSpPr>
        <p:spPr>
          <a:xfrm flipH="1">
            <a:off x="1135115" y="535385"/>
            <a:ext cx="292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46D1D4-857B-410B-9F6A-3A4BEAC4F8DA}"/>
              </a:ext>
            </a:extLst>
          </p:cNvPr>
          <p:cNvSpPr/>
          <p:nvPr/>
        </p:nvSpPr>
        <p:spPr>
          <a:xfrm>
            <a:off x="0" y="1243272"/>
            <a:ext cx="2659117" cy="1756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78B3-2031-4A8C-BDB0-068BE31EEFE4}"/>
              </a:ext>
            </a:extLst>
          </p:cNvPr>
          <p:cNvSpPr txBox="1"/>
          <p:nvPr/>
        </p:nvSpPr>
        <p:spPr>
          <a:xfrm>
            <a:off x="2669627" y="1418898"/>
            <a:ext cx="6852746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참고한 데이터의 양이 적고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일부 정당 간의 지지도가 확연하게 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차이가 나는 탓에 굳이 기계학습을 통한 예측이 아니더라도 충분히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예상할 수 있는 결과가 나온 것에 대한 아쉬움이 있었다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정치라는 분야가 워낙 복잡하고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어렵기 때문에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관심을 갖는 것이 어려울 수 있지만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기본적인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정치체제에 대해 </a:t>
            </a:r>
            <a:endParaRPr lang="en-US" altLang="ko-KR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몰라서는 안된다는 개인적인 생각을 갖고 있는 사람으로써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통해서라도 사람들이 정치에 대해 조금이나마 관심을 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가질 수 있도록 장려할 수 있는 기회가 되었으면 좋겠다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85612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7A4C-1A43-406C-9A37-804DAB58DD0F}"/>
              </a:ext>
            </a:extLst>
          </p:cNvPr>
          <p:cNvSpPr txBox="1"/>
          <p:nvPr/>
        </p:nvSpPr>
        <p:spPr>
          <a:xfrm flipH="1">
            <a:off x="4692868" y="2721114"/>
            <a:ext cx="2806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662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570301" y="224407"/>
            <a:ext cx="3175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1ABA3-7F9C-4EAF-A909-EDBE8DD7EEB9}"/>
              </a:ext>
            </a:extLst>
          </p:cNvPr>
          <p:cNvSpPr txBox="1"/>
          <p:nvPr/>
        </p:nvSpPr>
        <p:spPr>
          <a:xfrm>
            <a:off x="1570300" y="1420624"/>
            <a:ext cx="4914582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년에는 제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 대통령 선거가 진행된다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대선이 약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개월 정도가 남음에 따라 각 정당의 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대선주자들이 선발되었고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정권교체에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대한 주제가 계속해서 화두가 되고 있는 점을 참고하여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  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대한민국 주요 정당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kern="0" spc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더불어민주당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kern="0" spc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국민의힘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kern="0" spc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정의당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kern="0" spc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국민의당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에 대한 여론조사 및 지지도   분석을 통해 차기 대선 결과를 예측하는 프로젝트를 진행하기로 하였다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F3DD68-0FE0-43DC-924C-4B2EB4019AA1}"/>
              </a:ext>
            </a:extLst>
          </p:cNvPr>
          <p:cNvSpPr/>
          <p:nvPr/>
        </p:nvSpPr>
        <p:spPr>
          <a:xfrm flipH="1">
            <a:off x="-1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9C09D5-60D7-4077-A3CD-72682B94EECD}"/>
              </a:ext>
            </a:extLst>
          </p:cNvPr>
          <p:cNvGrpSpPr/>
          <p:nvPr/>
        </p:nvGrpSpPr>
        <p:grpSpPr>
          <a:xfrm>
            <a:off x="6986470" y="1420624"/>
            <a:ext cx="4249089" cy="3582519"/>
            <a:chOff x="7018001" y="1383369"/>
            <a:chExt cx="4251997" cy="357374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9A4C1C8-9C45-4F18-8FEA-590DF7BC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8001" y="2534417"/>
              <a:ext cx="4251997" cy="2422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EE9B1F-24E6-4037-A2FE-8A19FC26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8001" y="1383369"/>
              <a:ext cx="4251997" cy="115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4926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B1ABA3-7F9C-4EAF-A909-EDBE8DD7EEB9}"/>
              </a:ext>
            </a:extLst>
          </p:cNvPr>
          <p:cNvSpPr txBox="1"/>
          <p:nvPr/>
        </p:nvSpPr>
        <p:spPr>
          <a:xfrm>
            <a:off x="1570301" y="2072981"/>
            <a:ext cx="4914582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통해 투표권을 행사하는데 있어 각    정당의 이념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비전 등에 대해 큰 의미를 두지 않는 유권자들이 여론조사 결과와 예측모델을    참고할 수 있도록 함으로써 올바른 투표권을 행사하는데 도움을  줄 수 있을 것으로 기대된다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759038-A7AE-49CD-894E-F14CC754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71" y="1403995"/>
            <a:ext cx="3797144" cy="359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1570301" y="224407"/>
            <a:ext cx="3175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-1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10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B1ABA3-7F9C-4EAF-A909-EDBE8DD7EEB9}"/>
              </a:ext>
            </a:extLst>
          </p:cNvPr>
          <p:cNvSpPr txBox="1"/>
          <p:nvPr/>
        </p:nvSpPr>
        <p:spPr>
          <a:xfrm>
            <a:off x="1471448" y="1629782"/>
            <a:ext cx="5013434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년 기준 주요 정당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개에 대한 지지도 분석 데이터는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주부터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주차까지의 “리얼미터 주간정례 여론조사 주요 정당 지지도” 데이터를 참고하여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파일로 변환하였다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각 정당의 내부 사정 또는 분위기와 각 정당 후보자와 관련된 이슈 등은 곧 정당 지지율에 반영되므로 개별적으로 데이터화 하지 않고 관련 키워드를 분석하는 방식으로 진행하였다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1570301" y="224407"/>
            <a:ext cx="3175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-1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C8BFED-CB90-45BA-9833-C44B0B15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04"/>
          <a:stretch/>
        </p:blipFill>
        <p:spPr>
          <a:xfrm>
            <a:off x="6986471" y="1403995"/>
            <a:ext cx="4040117" cy="359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70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en-US" altLang="ko-KR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OPEN API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4C401-77F0-408B-B43A-29BADBDD5485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검색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OPEN API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 대선 정권교체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F1D17-5D6A-4925-BBD8-5187166D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8" y="1992357"/>
            <a:ext cx="4133850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75A93-32BB-4EB3-9D37-8538B478E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78" y="1992357"/>
            <a:ext cx="5553075" cy="325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E04AAD-1AD4-4A45-8A9A-8325BB2467B5}"/>
              </a:ext>
            </a:extLst>
          </p:cNvPr>
          <p:cNvSpPr/>
          <p:nvPr/>
        </p:nvSpPr>
        <p:spPr>
          <a:xfrm>
            <a:off x="6642537" y="2587951"/>
            <a:ext cx="2217683" cy="225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1E52A9-03A6-49CC-8FD1-F847739D3135}"/>
              </a:ext>
            </a:extLst>
          </p:cNvPr>
          <p:cNvSpPr/>
          <p:nvPr/>
        </p:nvSpPr>
        <p:spPr>
          <a:xfrm>
            <a:off x="2217683" y="2434569"/>
            <a:ext cx="1240221" cy="198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92B5975-C068-43B2-BF46-C6978072BC8C}"/>
                  </a:ext>
                </a:extLst>
              </p14:cNvPr>
              <p14:cNvContentPartPr/>
              <p14:nvPr/>
            </p14:nvContentPartPr>
            <p14:xfrm>
              <a:off x="5570243" y="3363054"/>
              <a:ext cx="39852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92B5975-C068-43B2-BF46-C6978072BC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603" y="3255414"/>
                <a:ext cx="506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092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en-US" altLang="ko-KR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OPEN API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4C401-77F0-408B-B43A-29BADBDD5485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검색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OPEN API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 대선 정권교체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09601-F625-4CF7-A550-A7D52224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9" y="2069825"/>
            <a:ext cx="6680320" cy="3179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4CE56A-B1A3-435A-897D-5977BD04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780" y="2069825"/>
            <a:ext cx="3468206" cy="3179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94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en-US" altLang="ko-KR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OPEN API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4C401-77F0-408B-B43A-29BADBDD5485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검색 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OPEN API 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 대선 정권교체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3613CA-A8F5-476E-B9B1-80126AD3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9" y="1992358"/>
            <a:ext cx="6096001" cy="3595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6E654A-6069-4B5B-84B2-C2324374494C}"/>
              </a:ext>
            </a:extLst>
          </p:cNvPr>
          <p:cNvSpPr txBox="1"/>
          <p:nvPr/>
        </p:nvSpPr>
        <p:spPr>
          <a:xfrm>
            <a:off x="7830207" y="2220565"/>
            <a:ext cx="3169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이재명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윤석열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0" i="0">
                <a:solidFill>
                  <a:srgbClr val="4D51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"/>
              </a:rPr>
              <a:t>尹 </a:t>
            </a:r>
            <a:r>
              <a:rPr lang="en-US" altLang="ko-KR" b="0" i="0">
                <a:solidFill>
                  <a:srgbClr val="4D51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"/>
              </a:rPr>
              <a:t>VS</a:t>
            </a:r>
            <a:r>
              <a:rPr lang="en-US" altLang="ko-KR">
                <a:solidFill>
                  <a:srgbClr val="4D51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"/>
              </a:rPr>
              <a:t> </a:t>
            </a:r>
            <a:r>
              <a:rPr lang="ko-KR" altLang="en-US" b="0" i="0">
                <a:solidFill>
                  <a:srgbClr val="4D51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"/>
              </a:rPr>
              <a:t>李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대선후보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sz="1800" kern="0" spc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27000" algn="just" fontAlgn="base">
              <a:lnSpc>
                <a:spcPct val="160000"/>
              </a:lnSpc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“KSOI(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한국사회여론연구소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)”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선대위</a:t>
            </a:r>
            <a:r>
              <a:rPr lang="en-US" altLang="ko-KR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여론조사</a:t>
            </a:r>
            <a:r>
              <a:rPr lang="en-US" altLang="ko-KR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279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0919A-D652-40BA-ACFB-2C9A4C92D778}"/>
              </a:ext>
            </a:extLst>
          </p:cNvPr>
          <p:cNvSpPr/>
          <p:nvPr/>
        </p:nvSpPr>
        <p:spPr>
          <a:xfrm>
            <a:off x="6096000" y="6494585"/>
            <a:ext cx="6096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EF310-62C0-4D90-9B35-E92B40AAAD29}"/>
              </a:ext>
            </a:extLst>
          </p:cNvPr>
          <p:cNvSpPr txBox="1"/>
          <p:nvPr/>
        </p:nvSpPr>
        <p:spPr>
          <a:xfrm flipH="1">
            <a:off x="5528439" y="224407"/>
            <a:ext cx="6484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 </a:t>
            </a:r>
            <a:r>
              <a:rPr lang="ko-K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 크롤링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792A-F738-4E30-BB9E-2A5E3E42AEB2}"/>
              </a:ext>
            </a:extLst>
          </p:cNvPr>
          <p:cNvSpPr/>
          <p:nvPr/>
        </p:nvSpPr>
        <p:spPr>
          <a:xfrm flipH="1">
            <a:off x="5528440" y="1040524"/>
            <a:ext cx="6484883" cy="255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8ED0D-A24E-477E-9C7B-8D8CA14BD98F}"/>
              </a:ext>
            </a:extLst>
          </p:cNvPr>
          <p:cNvSpPr txBox="1"/>
          <p:nvPr/>
        </p:nvSpPr>
        <p:spPr>
          <a:xfrm>
            <a:off x="981721" y="1403995"/>
            <a:ext cx="628092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네이버 </a:t>
            </a:r>
            <a:r>
              <a:rPr lang="ko-KR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뉴스 웹 크롤링 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이재명 </a:t>
            </a:r>
            <a:r>
              <a:rPr lang="en-US" altLang="ko-KR" sz="1300" kern="0" spc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기준일 </a:t>
            </a:r>
            <a:r>
              <a:rPr lang="en-US" altLang="ko-KR" sz="130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: 2021/12/18)</a:t>
            </a:r>
            <a:endParaRPr lang="ko-KR" altLang="en-US" sz="1300" kern="0" spc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9E7637-2E14-4B09-8C2D-E471FC02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28" y="1992357"/>
            <a:ext cx="836295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9B74B5-E572-4990-BAE1-7CE3D0B066B7}"/>
              </a:ext>
            </a:extLst>
          </p:cNvPr>
          <p:cNvSpPr/>
          <p:nvPr/>
        </p:nvSpPr>
        <p:spPr>
          <a:xfrm>
            <a:off x="6632028" y="2382534"/>
            <a:ext cx="420413" cy="198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1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693</Words>
  <Application>Microsoft Office PowerPoint</Application>
  <PresentationFormat>와이드스크린</PresentationFormat>
  <Paragraphs>103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Apple SD Gothic Neo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임우섭</cp:lastModifiedBy>
  <cp:revision>42</cp:revision>
  <dcterms:created xsi:type="dcterms:W3CDTF">2019-12-23T00:32:35Z</dcterms:created>
  <dcterms:modified xsi:type="dcterms:W3CDTF">2021-12-18T14:45:05Z</dcterms:modified>
</cp:coreProperties>
</file>