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5"/>
  </p:notesMasterIdLst>
  <p:sldIdLst>
    <p:sldId id="256" r:id="rId2"/>
    <p:sldId id="285" r:id="rId3"/>
    <p:sldId id="317" r:id="rId4"/>
    <p:sldId id="334" r:id="rId5"/>
    <p:sldId id="335" r:id="rId6"/>
    <p:sldId id="336" r:id="rId7"/>
    <p:sldId id="346" r:id="rId8"/>
    <p:sldId id="347" r:id="rId9"/>
    <p:sldId id="355" r:id="rId10"/>
    <p:sldId id="356" r:id="rId11"/>
    <p:sldId id="361" r:id="rId12"/>
    <p:sldId id="357" r:id="rId13"/>
    <p:sldId id="358" r:id="rId14"/>
    <p:sldId id="359" r:id="rId15"/>
    <p:sldId id="341" r:id="rId16"/>
    <p:sldId id="348" r:id="rId17"/>
    <p:sldId id="352" r:id="rId18"/>
    <p:sldId id="351" r:id="rId19"/>
    <p:sldId id="353" r:id="rId20"/>
    <p:sldId id="354" r:id="rId21"/>
    <p:sldId id="349" r:id="rId22"/>
    <p:sldId id="340" r:id="rId23"/>
    <p:sldId id="260" r:id="rId24"/>
  </p:sldIdLst>
  <p:sldSz cx="9144000" cy="5143500" type="screen16x9"/>
  <p:notesSz cx="6858000" cy="9144000"/>
  <p:embeddedFontLst>
    <p:embeddedFont>
      <p:font typeface="Lato" panose="020B0600000101010101" charset="-127"/>
      <p:regular r:id="rId26"/>
      <p:bold r:id="rId27"/>
      <p:italic r:id="rId28"/>
      <p:boldItalic r:id="rId29"/>
    </p:embeddedFont>
    <p:embeddedFont>
      <p:font typeface="HY헤드라인M" panose="02030600000101010101" pitchFamily="18" charset="-127"/>
      <p:regular r:id="rId30"/>
    </p:embeddedFont>
    <p:embeddedFont>
      <p:font typeface="Raleway" panose="020B0600000101010101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65DE55F-9D12-4823-90EA-01FBC6A70DC7}">
  <a:tblStyle styleId="{D65DE55F-9D12-4823-90EA-01FBC6A70D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22" autoAdjust="0"/>
    <p:restoredTop sz="94660"/>
  </p:normalViewPr>
  <p:slideViewPr>
    <p:cSldViewPr snapToGrid="0">
      <p:cViewPr varScale="1">
        <p:scale>
          <a:sx n="95" d="100"/>
          <a:sy n="95" d="100"/>
        </p:scale>
        <p:origin x="403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HY헤드라인M" panose="02030600000101010101" pitchFamily="18" charset="-127"/>
        <a:ea typeface="HY헤드라인M" panose="02030600000101010101" pitchFamily="18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9234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92867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50335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3959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99720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45412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56714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10586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33577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3927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60362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35669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23090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86789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9652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2647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0119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7203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8192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7574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8455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▷"/>
              <a:defRPr i="1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 dirty="0"/>
          </a:p>
        </p:txBody>
      </p:sp>
      <p:sp>
        <p:nvSpPr>
          <p:cNvPr id="25" name="Google Shape;25;p4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accent6"/>
                </a:solidFill>
                <a:ea typeface="HY헤드라인M" panose="02030600000101010101" pitchFamily="18" charset="-127"/>
              </a:rPr>
              <a:t>“</a:t>
            </a:r>
            <a:endParaRPr sz="9600" b="1" dirty="0">
              <a:solidFill>
                <a:schemeClr val="accent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HY헤드라인M" panose="02030600000101010101" pitchFamily="18" charset="-127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HY헤드라인M" panose="02030600000101010101" pitchFamily="18" charset="-127"/>
          <a:ea typeface="HY헤드라인M" panose="02030600000101010101" pitchFamily="18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625674" y="2762725"/>
            <a:ext cx="7094067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가상화폐거래소 </a:t>
            </a:r>
            <a:r>
              <a:rPr lang="en-US" altLang="ko-KR" sz="25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‘</a:t>
            </a:r>
            <a:r>
              <a:rPr lang="ko-KR" altLang="en-US" sz="2500" dirty="0" err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업비트</a:t>
            </a:r>
            <a:r>
              <a:rPr lang="en-US" altLang="ko-KR" sz="25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  <a:r>
              <a:rPr lang="ko-KR" altLang="en-US" sz="25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분석</a:t>
            </a:r>
            <a:endParaRPr sz="25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6882" y="147917"/>
            <a:ext cx="1634928" cy="381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Google Shape;102;p14"/>
          <p:cNvSpPr txBox="1">
            <a:spLocks/>
          </p:cNvSpPr>
          <p:nvPr/>
        </p:nvSpPr>
        <p:spPr>
          <a:xfrm>
            <a:off x="6214815" y="3922525"/>
            <a:ext cx="2929185" cy="510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500" dirty="0">
                <a:solidFill>
                  <a:schemeClr val="accent4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ICT</a:t>
            </a:r>
            <a:r>
              <a:rPr lang="ko-KR" altLang="en-US" sz="1500" dirty="0">
                <a:solidFill>
                  <a:schemeClr val="accent4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학부 인공지능학과</a:t>
            </a:r>
            <a:endParaRPr lang="en-US" altLang="ko-KR" sz="1500" dirty="0">
              <a:solidFill>
                <a:schemeClr val="accent4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sz="1500" dirty="0">
                <a:solidFill>
                  <a:schemeClr val="accent3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20173182 </a:t>
            </a:r>
            <a:r>
              <a:rPr lang="ko-KR" altLang="en-US" sz="1500" dirty="0" err="1">
                <a:solidFill>
                  <a:schemeClr val="accent3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임우섭</a:t>
            </a:r>
            <a:endParaRPr lang="en-US" altLang="ko-KR" sz="1500" dirty="0">
              <a:solidFill>
                <a:schemeClr val="accent3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Google Shape;88;p12"/>
          <p:cNvSpPr txBox="1">
            <a:spLocks/>
          </p:cNvSpPr>
          <p:nvPr/>
        </p:nvSpPr>
        <p:spPr>
          <a:xfrm>
            <a:off x="689592" y="2040666"/>
            <a:ext cx="4003178" cy="519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ko-KR" altLang="en-US" sz="200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데이터베이스이론 및 실습</a:t>
            </a:r>
            <a:endParaRPr lang="ko-KR" altLang="en-US" sz="2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C657E9-A5DF-4262-AC8B-7A54429C20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6301" y="273495"/>
            <a:ext cx="1286574" cy="5108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22011"/>
            <a:ext cx="6462600" cy="6484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dirty="0"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물리적 설계</a:t>
            </a:r>
            <a:endParaRPr sz="2500" dirty="0"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C10EF71-2D1F-4BE4-A43A-5C0BA0871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301" y="273495"/>
            <a:ext cx="1286574" cy="510845"/>
          </a:xfrm>
          <a:prstGeom prst="rect">
            <a:avLst/>
          </a:prstGeom>
        </p:spPr>
      </p:pic>
      <p:sp>
        <p:nvSpPr>
          <p:cNvPr id="9" name="Google Shape;125;p17">
            <a:extLst>
              <a:ext uri="{FF2B5EF4-FFF2-40B4-BE49-F238E27FC236}">
                <a16:creationId xmlns:a16="http://schemas.microsoft.com/office/drawing/2014/main" id="{3666C264-5A0E-40D5-A642-7E2C2F44A0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93700" y="1019064"/>
            <a:ext cx="5149654" cy="5520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300" b="1" kern="0" spc="0" dirty="0">
                <a:solidFill>
                  <a:schemeClr val="tx1"/>
                </a:solidFill>
                <a:effectLst/>
              </a:rPr>
              <a:t>‘</a:t>
            </a:r>
            <a:r>
              <a:rPr lang="ko-KR" altLang="en-US" sz="1300" b="1" kern="0" spc="0" dirty="0">
                <a:solidFill>
                  <a:schemeClr val="tx1"/>
                </a:solidFill>
                <a:effectLst/>
              </a:rPr>
              <a:t>고객</a:t>
            </a:r>
            <a:r>
              <a:rPr lang="en-US" altLang="ko-KR" sz="1300" b="1" kern="0" spc="0" dirty="0">
                <a:solidFill>
                  <a:schemeClr val="tx1"/>
                </a:solidFill>
                <a:effectLst/>
              </a:rPr>
              <a:t>’ </a:t>
            </a:r>
            <a:r>
              <a:rPr lang="ko-KR" altLang="en-US" sz="1300" b="1" kern="0" spc="0" dirty="0">
                <a:solidFill>
                  <a:schemeClr val="tx1"/>
                </a:solidFill>
                <a:effectLst/>
              </a:rPr>
              <a:t>테이블 생성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FCFF34-5038-40DA-947A-CB14E3D1B1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265"/>
          <a:stretch/>
        </p:blipFill>
        <p:spPr>
          <a:xfrm>
            <a:off x="893699" y="1571106"/>
            <a:ext cx="5689898" cy="255333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6CB9FEE-A2D8-48B6-AB78-12C68E385B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3658" y="1710021"/>
            <a:ext cx="3908270" cy="115750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87F9C3-1C7E-4CEA-9FDA-7451365A0CA3}"/>
              </a:ext>
            </a:extLst>
          </p:cNvPr>
          <p:cNvSpPr/>
          <p:nvPr/>
        </p:nvSpPr>
        <p:spPr>
          <a:xfrm>
            <a:off x="3653032" y="1885951"/>
            <a:ext cx="416048" cy="98157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582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22011"/>
            <a:ext cx="6462600" cy="6484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dirty="0"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물리적 설계</a:t>
            </a:r>
            <a:endParaRPr sz="2500" dirty="0"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C10EF71-2D1F-4BE4-A43A-5C0BA0871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301" y="273495"/>
            <a:ext cx="1286574" cy="510845"/>
          </a:xfrm>
          <a:prstGeom prst="rect">
            <a:avLst/>
          </a:prstGeom>
        </p:spPr>
      </p:pic>
      <p:sp>
        <p:nvSpPr>
          <p:cNvPr id="9" name="Google Shape;125;p17">
            <a:extLst>
              <a:ext uri="{FF2B5EF4-FFF2-40B4-BE49-F238E27FC236}">
                <a16:creationId xmlns:a16="http://schemas.microsoft.com/office/drawing/2014/main" id="{3666C264-5A0E-40D5-A642-7E2C2F44A0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93700" y="1019064"/>
            <a:ext cx="5149654" cy="5520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300" b="1" kern="0" spc="0" dirty="0">
                <a:solidFill>
                  <a:schemeClr val="tx1"/>
                </a:solidFill>
                <a:effectLst/>
              </a:rPr>
              <a:t>‘</a:t>
            </a:r>
            <a:r>
              <a:rPr lang="ko-KR" altLang="en-US" sz="1300" b="1" kern="0" spc="0" dirty="0">
                <a:solidFill>
                  <a:schemeClr val="tx1"/>
                </a:solidFill>
                <a:effectLst/>
              </a:rPr>
              <a:t>보유</a:t>
            </a:r>
            <a:r>
              <a:rPr lang="en-US" altLang="ko-KR" sz="1300" b="1" kern="0" spc="0" dirty="0">
                <a:solidFill>
                  <a:schemeClr val="tx1"/>
                </a:solidFill>
                <a:effectLst/>
              </a:rPr>
              <a:t>’ </a:t>
            </a:r>
            <a:r>
              <a:rPr lang="ko-KR" altLang="en-US" sz="1300" b="1" kern="0" spc="0" dirty="0">
                <a:solidFill>
                  <a:schemeClr val="tx1"/>
                </a:solidFill>
                <a:effectLst/>
              </a:rPr>
              <a:t>테이블 생성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2C7E6F-40E4-4827-AA0A-5F3C16300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700" y="1571107"/>
            <a:ext cx="3570089" cy="22278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435A414-BC91-4A9E-AEFF-DE27173FAB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0123" y="1978429"/>
            <a:ext cx="2786461" cy="182048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0EDD76-4F21-4B41-82CD-0CA0136237BE}"/>
              </a:ext>
            </a:extLst>
          </p:cNvPr>
          <p:cNvSpPr/>
          <p:nvPr/>
        </p:nvSpPr>
        <p:spPr>
          <a:xfrm>
            <a:off x="5045546" y="2244435"/>
            <a:ext cx="1687763" cy="155448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E3C6506-9668-4B81-93D2-8ECC8665CA37}"/>
              </a:ext>
            </a:extLst>
          </p:cNvPr>
          <p:cNvSpPr/>
          <p:nvPr/>
        </p:nvSpPr>
        <p:spPr>
          <a:xfrm>
            <a:off x="5081106" y="2278380"/>
            <a:ext cx="534834" cy="1485900"/>
          </a:xfrm>
          <a:prstGeom prst="rect">
            <a:avLst/>
          </a:prstGeom>
          <a:noFill/>
          <a:ln w="1651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115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22011"/>
            <a:ext cx="6462600" cy="6484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dirty="0"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물리적 설계</a:t>
            </a:r>
            <a:endParaRPr sz="2500" dirty="0"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C10EF71-2D1F-4BE4-A43A-5C0BA0871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301" y="273495"/>
            <a:ext cx="1286574" cy="510845"/>
          </a:xfrm>
          <a:prstGeom prst="rect">
            <a:avLst/>
          </a:prstGeom>
        </p:spPr>
      </p:pic>
      <p:sp>
        <p:nvSpPr>
          <p:cNvPr id="9" name="Google Shape;125;p17">
            <a:extLst>
              <a:ext uri="{FF2B5EF4-FFF2-40B4-BE49-F238E27FC236}">
                <a16:creationId xmlns:a16="http://schemas.microsoft.com/office/drawing/2014/main" id="{3666C264-5A0E-40D5-A642-7E2C2F44A0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93700" y="1019064"/>
            <a:ext cx="5149654" cy="5520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300" b="1" kern="0" spc="0" dirty="0">
                <a:solidFill>
                  <a:schemeClr val="tx1"/>
                </a:solidFill>
                <a:effectLst/>
              </a:rPr>
              <a:t>‘</a:t>
            </a:r>
            <a:r>
              <a:rPr lang="ko-KR" altLang="en-US" sz="1300" b="1" kern="0" spc="0" dirty="0">
                <a:solidFill>
                  <a:schemeClr val="tx1"/>
                </a:solidFill>
                <a:effectLst/>
              </a:rPr>
              <a:t>거래</a:t>
            </a:r>
            <a:r>
              <a:rPr lang="en-US" altLang="ko-KR" sz="1300" b="1" kern="0" spc="0" dirty="0">
                <a:solidFill>
                  <a:schemeClr val="tx1"/>
                </a:solidFill>
                <a:effectLst/>
              </a:rPr>
              <a:t>’ </a:t>
            </a:r>
            <a:r>
              <a:rPr lang="ko-KR" altLang="en-US" sz="1300" b="1" kern="0" spc="0" dirty="0">
                <a:solidFill>
                  <a:schemeClr val="tx1"/>
                </a:solidFill>
                <a:effectLst/>
              </a:rPr>
              <a:t>테이블 생성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E9EAAAB-232F-46E6-9BD2-A4621950A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701" y="1571106"/>
            <a:ext cx="5925518" cy="285424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C449780-BEFA-40A9-9EC0-DDC0D001B1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9567" y="1571106"/>
            <a:ext cx="4991967" cy="142858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7ADC065-ECB5-4320-B259-F6257F8E8234}"/>
              </a:ext>
            </a:extLst>
          </p:cNvPr>
          <p:cNvSpPr/>
          <p:nvPr/>
        </p:nvSpPr>
        <p:spPr>
          <a:xfrm>
            <a:off x="3393440" y="1711960"/>
            <a:ext cx="802640" cy="128773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946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22011"/>
            <a:ext cx="6462600" cy="6484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dirty="0"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물리적 설계</a:t>
            </a:r>
            <a:endParaRPr sz="2500" dirty="0"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C10EF71-2D1F-4BE4-A43A-5C0BA0871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301" y="273495"/>
            <a:ext cx="1286574" cy="510845"/>
          </a:xfrm>
          <a:prstGeom prst="rect">
            <a:avLst/>
          </a:prstGeom>
        </p:spPr>
      </p:pic>
      <p:sp>
        <p:nvSpPr>
          <p:cNvPr id="9" name="Google Shape;125;p17">
            <a:extLst>
              <a:ext uri="{FF2B5EF4-FFF2-40B4-BE49-F238E27FC236}">
                <a16:creationId xmlns:a16="http://schemas.microsoft.com/office/drawing/2014/main" id="{3666C264-5A0E-40D5-A642-7E2C2F44A0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93700" y="1019064"/>
            <a:ext cx="5149654" cy="5520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300" b="1" kern="0" spc="0" dirty="0">
                <a:solidFill>
                  <a:schemeClr val="tx1"/>
                </a:solidFill>
                <a:effectLst/>
              </a:rPr>
              <a:t>‘</a:t>
            </a:r>
            <a:r>
              <a:rPr lang="ko-KR" altLang="en-US" sz="1300" b="1" kern="0" spc="0" dirty="0">
                <a:solidFill>
                  <a:schemeClr val="tx1"/>
                </a:solidFill>
                <a:effectLst/>
              </a:rPr>
              <a:t>마켓</a:t>
            </a:r>
            <a:r>
              <a:rPr lang="en-US" altLang="ko-KR" sz="1300" b="1" kern="0" spc="0" dirty="0">
                <a:solidFill>
                  <a:schemeClr val="tx1"/>
                </a:solidFill>
                <a:effectLst/>
              </a:rPr>
              <a:t>’ </a:t>
            </a:r>
            <a:r>
              <a:rPr lang="ko-KR" altLang="en-US" sz="1300" b="1" kern="0" spc="0" dirty="0">
                <a:solidFill>
                  <a:schemeClr val="tx1"/>
                </a:solidFill>
                <a:effectLst/>
              </a:rPr>
              <a:t>테이블 생성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1B49C7C-A6BC-4341-A506-8E12B0752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700" y="1571106"/>
            <a:ext cx="3952875" cy="16192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FF19D20-8E90-467C-8B2E-A2734E109B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700" y="3190356"/>
            <a:ext cx="2781300" cy="117157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0B1AACE-AA82-41FD-8DDF-C13EE43C0513}"/>
              </a:ext>
            </a:extLst>
          </p:cNvPr>
          <p:cNvSpPr/>
          <p:nvPr/>
        </p:nvSpPr>
        <p:spPr>
          <a:xfrm>
            <a:off x="1340197" y="3466407"/>
            <a:ext cx="548700" cy="8955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633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22011"/>
            <a:ext cx="6462600" cy="6484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dirty="0"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물리적 설계</a:t>
            </a:r>
            <a:endParaRPr sz="2500" dirty="0"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C10EF71-2D1F-4BE4-A43A-5C0BA0871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301" y="273495"/>
            <a:ext cx="1286574" cy="510845"/>
          </a:xfrm>
          <a:prstGeom prst="rect">
            <a:avLst/>
          </a:prstGeom>
        </p:spPr>
      </p:pic>
      <p:sp>
        <p:nvSpPr>
          <p:cNvPr id="9" name="Google Shape;125;p17">
            <a:extLst>
              <a:ext uri="{FF2B5EF4-FFF2-40B4-BE49-F238E27FC236}">
                <a16:creationId xmlns:a16="http://schemas.microsoft.com/office/drawing/2014/main" id="{3666C264-5A0E-40D5-A642-7E2C2F44A0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93700" y="1019064"/>
            <a:ext cx="5149654" cy="5520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300" b="1" kern="0" spc="0" dirty="0">
                <a:solidFill>
                  <a:schemeClr val="tx1"/>
                </a:solidFill>
                <a:effectLst/>
              </a:rPr>
              <a:t>‘</a:t>
            </a:r>
            <a:r>
              <a:rPr lang="ko-KR" altLang="en-US" sz="1300" b="1" kern="0" spc="0" dirty="0">
                <a:solidFill>
                  <a:schemeClr val="tx1"/>
                </a:solidFill>
                <a:effectLst/>
              </a:rPr>
              <a:t>지원</a:t>
            </a:r>
            <a:r>
              <a:rPr lang="en-US" altLang="ko-KR" sz="1300" b="1" kern="0" spc="0" dirty="0">
                <a:solidFill>
                  <a:schemeClr val="tx1"/>
                </a:solidFill>
                <a:effectLst/>
              </a:rPr>
              <a:t>’ </a:t>
            </a:r>
            <a:r>
              <a:rPr lang="ko-KR" altLang="en-US" sz="1300" b="1" kern="0" spc="0" dirty="0">
                <a:solidFill>
                  <a:schemeClr val="tx1"/>
                </a:solidFill>
                <a:effectLst/>
              </a:rPr>
              <a:t>테이블 생성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972240-CB94-4574-A46B-9D355FA68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701" y="1571106"/>
            <a:ext cx="2633594" cy="28097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61889EE-E4CD-4156-9F2B-825D9D175B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1273" y="1571106"/>
            <a:ext cx="2058521" cy="280970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D1DCCB1-8546-4F0A-809C-CAFDE0FD65F7}"/>
              </a:ext>
            </a:extLst>
          </p:cNvPr>
          <p:cNvSpPr/>
          <p:nvPr/>
        </p:nvSpPr>
        <p:spPr>
          <a:xfrm>
            <a:off x="4199775" y="1787236"/>
            <a:ext cx="654858" cy="259357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958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22011"/>
            <a:ext cx="6462600" cy="6484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500" dirty="0"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SQL </a:t>
            </a:r>
            <a:r>
              <a:rPr lang="ko-KR" altLang="en-US" sz="2500" dirty="0"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질의 및 실행결과</a:t>
            </a:r>
            <a:endParaRPr sz="2500" dirty="0"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C10EF71-2D1F-4BE4-A43A-5C0BA0871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301" y="273495"/>
            <a:ext cx="1286574" cy="510845"/>
          </a:xfrm>
          <a:prstGeom prst="rect">
            <a:avLst/>
          </a:prstGeom>
        </p:spPr>
      </p:pic>
      <p:sp>
        <p:nvSpPr>
          <p:cNvPr id="5" name="Google Shape;125;p17">
            <a:extLst>
              <a:ext uri="{FF2B5EF4-FFF2-40B4-BE49-F238E27FC236}">
                <a16:creationId xmlns:a16="http://schemas.microsoft.com/office/drawing/2014/main" id="{9CF847E9-6A9B-4994-877B-3AAAE56391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5520" y="1268552"/>
            <a:ext cx="4393195" cy="35529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kern="0" spc="0" dirty="0">
                <a:solidFill>
                  <a:schemeClr val="tx1"/>
                </a:solidFill>
                <a:effectLst/>
              </a:rPr>
              <a:t>1. </a:t>
            </a:r>
            <a:r>
              <a:rPr lang="ko-KR" altLang="en-US" sz="1000" b="1" kern="0" spc="0" dirty="0">
                <a:solidFill>
                  <a:schemeClr val="tx1"/>
                </a:solidFill>
                <a:effectLst/>
              </a:rPr>
              <a:t>가격이 </a:t>
            </a:r>
            <a:r>
              <a:rPr lang="en-US" altLang="ko-KR" sz="1000" b="1" kern="0" spc="0" dirty="0">
                <a:solidFill>
                  <a:schemeClr val="tx1"/>
                </a:solidFill>
                <a:effectLst/>
              </a:rPr>
              <a:t>10000</a:t>
            </a:r>
            <a:r>
              <a:rPr lang="ko-KR" altLang="en-US" sz="1000" b="1" kern="0" spc="0" dirty="0">
                <a:solidFill>
                  <a:schemeClr val="tx1"/>
                </a:solidFill>
                <a:effectLst/>
              </a:rPr>
              <a:t>원 이하인 가상화폐의 이름을 내림차순을 </a:t>
            </a:r>
            <a:r>
              <a:rPr lang="ko-KR" altLang="en-US" sz="1000" b="1" kern="0" spc="0" dirty="0" err="1">
                <a:solidFill>
                  <a:schemeClr val="tx1"/>
                </a:solidFill>
                <a:effectLst/>
              </a:rPr>
              <a:t>정렬하시오</a:t>
            </a:r>
            <a:r>
              <a:rPr lang="en-US" altLang="ko-KR" sz="1000" b="1" kern="0" spc="0" dirty="0">
                <a:solidFill>
                  <a:schemeClr val="tx1"/>
                </a:solidFill>
                <a:effectLst/>
              </a:rPr>
              <a:t>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chemeClr val="tx1"/>
                </a:solidFill>
              </a:rPr>
              <a:t>2. </a:t>
            </a:r>
            <a:r>
              <a:rPr lang="ko-KR" altLang="en-US" sz="1000" b="1" dirty="0">
                <a:solidFill>
                  <a:schemeClr val="tx1"/>
                </a:solidFill>
              </a:rPr>
              <a:t>가격이 </a:t>
            </a:r>
            <a:r>
              <a:rPr lang="en-US" altLang="ko-KR" sz="1000" b="1" dirty="0">
                <a:solidFill>
                  <a:schemeClr val="tx1"/>
                </a:solidFill>
              </a:rPr>
              <a:t>10000</a:t>
            </a:r>
            <a:r>
              <a:rPr lang="ko-KR" altLang="en-US" sz="1000" b="1" dirty="0">
                <a:solidFill>
                  <a:schemeClr val="tx1"/>
                </a:solidFill>
              </a:rPr>
              <a:t>원 이상인 가상화폐의 영문명을 오름차순으로 </a:t>
            </a:r>
            <a:r>
              <a:rPr lang="ko-KR" altLang="en-US" sz="1000" b="1" dirty="0" err="1">
                <a:solidFill>
                  <a:schemeClr val="tx1"/>
                </a:solidFill>
              </a:rPr>
              <a:t>정렬하시오</a:t>
            </a:r>
            <a:r>
              <a:rPr lang="en-US" altLang="ko-KR" sz="1000" b="1" dirty="0">
                <a:solidFill>
                  <a:schemeClr val="tx1"/>
                </a:solidFill>
              </a:rPr>
              <a:t>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kern="0" spc="0" dirty="0">
                <a:solidFill>
                  <a:schemeClr val="tx1"/>
                </a:solidFill>
                <a:effectLst/>
              </a:rPr>
              <a:t>3. </a:t>
            </a:r>
            <a:r>
              <a:rPr lang="ko-KR" altLang="en-US" sz="1000" b="1" kern="0" spc="0" dirty="0">
                <a:solidFill>
                  <a:schemeClr val="tx1"/>
                </a:solidFill>
                <a:effectLst/>
              </a:rPr>
              <a:t>총 </a:t>
            </a:r>
            <a:r>
              <a:rPr lang="ko-KR" altLang="en-US" sz="1000" b="1" kern="0" spc="0" dirty="0" err="1">
                <a:solidFill>
                  <a:schemeClr val="tx1"/>
                </a:solidFill>
                <a:effectLst/>
              </a:rPr>
              <a:t>발행량이</a:t>
            </a:r>
            <a:r>
              <a:rPr lang="ko-KR" altLang="en-US" sz="1000" b="1" kern="0" spc="0" dirty="0">
                <a:solidFill>
                  <a:schemeClr val="tx1"/>
                </a:solidFill>
                <a:effectLst/>
              </a:rPr>
              <a:t> </a:t>
            </a:r>
            <a:r>
              <a:rPr lang="en-US" altLang="ko-KR" sz="1000" b="1" kern="0" spc="0" dirty="0">
                <a:solidFill>
                  <a:schemeClr val="tx1"/>
                </a:solidFill>
                <a:effectLst/>
              </a:rPr>
              <a:t>null</a:t>
            </a:r>
            <a:r>
              <a:rPr lang="ko-KR" altLang="en-US" sz="1000" b="1" kern="0" spc="0" dirty="0">
                <a:solidFill>
                  <a:schemeClr val="tx1"/>
                </a:solidFill>
                <a:effectLst/>
              </a:rPr>
              <a:t>값인 가상화폐의 사업내용은</a:t>
            </a:r>
            <a:r>
              <a:rPr lang="en-US" altLang="ko-KR" sz="1000" b="1" kern="0" spc="0" dirty="0">
                <a:solidFill>
                  <a:schemeClr val="tx1"/>
                </a:solidFill>
                <a:effectLst/>
              </a:rPr>
              <a:t>?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chemeClr val="tx1"/>
                </a:solidFill>
              </a:rPr>
              <a:t>4. ‘</a:t>
            </a:r>
            <a:r>
              <a:rPr lang="ko-KR" altLang="en-US" sz="1000" b="1" dirty="0" err="1">
                <a:solidFill>
                  <a:schemeClr val="tx1"/>
                </a:solidFill>
              </a:rPr>
              <a:t>도지코인의</a:t>
            </a:r>
            <a:r>
              <a:rPr lang="ko-KR" altLang="en-US" sz="1000" b="1" dirty="0">
                <a:solidFill>
                  <a:schemeClr val="tx1"/>
                </a:solidFill>
              </a:rPr>
              <a:t> 최초 발행일은</a:t>
            </a:r>
            <a:r>
              <a:rPr lang="en-US" altLang="ko-KR" sz="1000" b="1" dirty="0">
                <a:solidFill>
                  <a:schemeClr val="tx1"/>
                </a:solidFill>
              </a:rPr>
              <a:t>?’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kern="0" spc="0" dirty="0">
                <a:solidFill>
                  <a:schemeClr val="tx1"/>
                </a:solidFill>
                <a:effectLst/>
              </a:rPr>
              <a:t>5. ‘</a:t>
            </a:r>
            <a:r>
              <a:rPr lang="ko-KR" altLang="en-US" sz="1000" b="1" kern="0" spc="0" dirty="0" err="1">
                <a:solidFill>
                  <a:schemeClr val="tx1"/>
                </a:solidFill>
                <a:effectLst/>
              </a:rPr>
              <a:t>이더리움</a:t>
            </a:r>
            <a:r>
              <a:rPr lang="en-US" altLang="ko-KR" sz="1000" b="1" kern="0" spc="0" dirty="0">
                <a:solidFill>
                  <a:schemeClr val="tx1"/>
                </a:solidFill>
                <a:effectLst/>
              </a:rPr>
              <a:t>’</a:t>
            </a:r>
            <a:r>
              <a:rPr lang="ko-KR" altLang="en-US" sz="1000" b="1" kern="0" spc="0" dirty="0">
                <a:solidFill>
                  <a:schemeClr val="tx1"/>
                </a:solidFill>
                <a:effectLst/>
              </a:rPr>
              <a:t>거래를 지원하는 마켓의 이름과 거래수수료는</a:t>
            </a:r>
            <a:r>
              <a:rPr lang="en-US" altLang="ko-KR" sz="1000" b="1" kern="0" spc="0" dirty="0">
                <a:solidFill>
                  <a:schemeClr val="tx1"/>
                </a:solidFill>
                <a:effectLst/>
              </a:rPr>
              <a:t>?</a:t>
            </a:r>
          </a:p>
          <a:p>
            <a:pPr marL="0" indent="0" algn="just" fontAlgn="base" latinLnBrk="1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000" b="1" dirty="0">
                <a:solidFill>
                  <a:schemeClr val="tx1"/>
                </a:solidFill>
              </a:rPr>
              <a:t>6. </a:t>
            </a:r>
            <a:r>
              <a:rPr lang="ko-KR" altLang="en-US" sz="1000" b="1" kern="0" spc="0" dirty="0">
                <a:solidFill>
                  <a:schemeClr val="tx1"/>
                </a:solidFill>
                <a:effectLst/>
              </a:rPr>
              <a:t>거래수수료가 </a:t>
            </a:r>
            <a:r>
              <a:rPr lang="en-US" altLang="ko-KR" sz="1000" b="1" kern="0" spc="0" dirty="0">
                <a:solidFill>
                  <a:schemeClr val="tx1"/>
                </a:solidFill>
                <a:effectLst/>
              </a:rPr>
              <a:t>0.05%</a:t>
            </a:r>
            <a:r>
              <a:rPr lang="ko-KR" altLang="en-US" sz="1000" b="1" kern="0" spc="0" dirty="0">
                <a:solidFill>
                  <a:schemeClr val="tx1"/>
                </a:solidFill>
                <a:effectLst/>
              </a:rPr>
              <a:t>인 마켓의 이름과 거래수단</a:t>
            </a:r>
            <a:r>
              <a:rPr lang="en-US" altLang="ko-KR" sz="1000" b="1" kern="0" spc="0" dirty="0">
                <a:solidFill>
                  <a:schemeClr val="tx1"/>
                </a:solidFill>
                <a:effectLst/>
              </a:rPr>
              <a:t>?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0" indent="0" algn="just" fontAlgn="base" latinLnBrk="1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000" b="1" kern="0" spc="0" dirty="0">
                <a:solidFill>
                  <a:schemeClr val="tx1"/>
                </a:solidFill>
                <a:effectLst/>
              </a:rPr>
              <a:t>7. </a:t>
            </a:r>
            <a:r>
              <a:rPr lang="ko-KR" altLang="en-US" sz="1000" b="1" kern="0" spc="0" dirty="0">
                <a:solidFill>
                  <a:schemeClr val="tx1"/>
                </a:solidFill>
                <a:effectLst/>
              </a:rPr>
              <a:t>입금액이 </a:t>
            </a:r>
            <a:r>
              <a:rPr lang="en-US" altLang="ko-KR" sz="1000" b="1" kern="0" spc="0" dirty="0">
                <a:solidFill>
                  <a:schemeClr val="tx1"/>
                </a:solidFill>
                <a:effectLst/>
              </a:rPr>
              <a:t>5000000</a:t>
            </a:r>
            <a:r>
              <a:rPr lang="ko-KR" altLang="en-US" sz="1000" b="1" kern="0" spc="0" dirty="0">
                <a:solidFill>
                  <a:schemeClr val="tx1"/>
                </a:solidFill>
                <a:effectLst/>
              </a:rPr>
              <a:t>원 이상인 고객의 입금액과 출금액은</a:t>
            </a:r>
            <a:r>
              <a:rPr lang="en-US" altLang="ko-KR" sz="1000" b="1" kern="0" spc="0" dirty="0">
                <a:solidFill>
                  <a:schemeClr val="tx1"/>
                </a:solidFill>
                <a:effectLst/>
              </a:rPr>
              <a:t>?</a:t>
            </a:r>
          </a:p>
          <a:p>
            <a:pPr marL="0" indent="0" algn="just" fontAlgn="base" latinLnBrk="1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000" b="1" dirty="0">
                <a:solidFill>
                  <a:schemeClr val="tx1"/>
                </a:solidFill>
              </a:rPr>
              <a:t>8. </a:t>
            </a:r>
            <a:r>
              <a:rPr lang="ko-KR" altLang="en-US" sz="1000" b="1" kern="0" spc="0" dirty="0">
                <a:solidFill>
                  <a:schemeClr val="tx1"/>
                </a:solidFill>
                <a:effectLst/>
              </a:rPr>
              <a:t>임우섭 고객의 평가손익은</a:t>
            </a:r>
            <a:r>
              <a:rPr lang="en-US" altLang="ko-KR" sz="1000" b="1" kern="0" spc="0" dirty="0">
                <a:solidFill>
                  <a:schemeClr val="tx1"/>
                </a:solidFill>
                <a:effectLst/>
              </a:rPr>
              <a:t>?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0" indent="0" algn="just" fontAlgn="base" latinLnBrk="1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000" b="1" kern="0" spc="0" dirty="0">
                <a:solidFill>
                  <a:schemeClr val="tx1"/>
                </a:solidFill>
                <a:effectLst/>
              </a:rPr>
              <a:t>9. </a:t>
            </a:r>
            <a:r>
              <a:rPr lang="ko-KR" altLang="en-US" sz="1000" b="1" kern="0" spc="0" dirty="0">
                <a:solidFill>
                  <a:schemeClr val="tx1"/>
                </a:solidFill>
                <a:effectLst/>
              </a:rPr>
              <a:t>‘</a:t>
            </a:r>
            <a:r>
              <a:rPr lang="ko-KR" altLang="en-US" sz="1000" b="1" kern="0" spc="0" dirty="0" err="1">
                <a:solidFill>
                  <a:schemeClr val="tx1"/>
                </a:solidFill>
                <a:effectLst/>
              </a:rPr>
              <a:t>도지코인’을</a:t>
            </a:r>
            <a:r>
              <a:rPr lang="ko-KR" altLang="en-US" sz="1000" b="1" kern="0" spc="0" dirty="0">
                <a:solidFill>
                  <a:schemeClr val="tx1"/>
                </a:solidFill>
                <a:effectLst/>
              </a:rPr>
              <a:t> 보유한 고객의 평가수익률은</a:t>
            </a:r>
            <a:r>
              <a:rPr lang="en-US" altLang="ko-KR" sz="1000" b="1" kern="0" spc="0" dirty="0">
                <a:solidFill>
                  <a:schemeClr val="tx1"/>
                </a:solidFill>
                <a:effectLst/>
              </a:rPr>
              <a:t>?</a:t>
            </a:r>
          </a:p>
          <a:p>
            <a:pPr marL="0" indent="0" algn="just" fontAlgn="base" latinLnBrk="1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000" b="1" dirty="0">
                <a:solidFill>
                  <a:schemeClr val="tx1"/>
                </a:solidFill>
              </a:rPr>
              <a:t>10. </a:t>
            </a:r>
            <a:r>
              <a:rPr lang="ko-KR" altLang="en-US" sz="1000" b="1" kern="0" spc="0" dirty="0">
                <a:solidFill>
                  <a:schemeClr val="tx1"/>
                </a:solidFill>
                <a:effectLst/>
              </a:rPr>
              <a:t>‘</a:t>
            </a:r>
            <a:r>
              <a:rPr lang="ko-KR" altLang="en-US" sz="1000" b="1" kern="0" spc="0" dirty="0" err="1">
                <a:solidFill>
                  <a:schemeClr val="tx1"/>
                </a:solidFill>
                <a:effectLst/>
              </a:rPr>
              <a:t>메디블록’을</a:t>
            </a:r>
            <a:r>
              <a:rPr lang="ko-KR" altLang="en-US" sz="1000" b="1" kern="0" spc="0" dirty="0">
                <a:solidFill>
                  <a:schemeClr val="tx1"/>
                </a:solidFill>
                <a:effectLst/>
              </a:rPr>
              <a:t> 거래한 적이 있는 고객의 이름은</a:t>
            </a:r>
            <a:r>
              <a:rPr lang="en-US" altLang="ko-KR" sz="1000" b="1" kern="0" spc="0" dirty="0">
                <a:solidFill>
                  <a:schemeClr val="tx1"/>
                </a:solidFill>
                <a:effectLst/>
              </a:rPr>
              <a:t>?</a:t>
            </a:r>
            <a:endParaRPr lang="ko-KR" altLang="en-US" sz="1000" b="1" kern="0" spc="0" dirty="0">
              <a:solidFill>
                <a:schemeClr val="tx1"/>
              </a:solidFill>
              <a:effectLst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300" b="1" kern="0" spc="0" dirty="0">
              <a:solidFill>
                <a:schemeClr val="tx1"/>
              </a:solidFill>
              <a:effectLst/>
            </a:endParaRPr>
          </a:p>
          <a:p>
            <a:pPr marL="0" marR="0" lvl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300" b="1" kern="0" spc="0" dirty="0">
              <a:solidFill>
                <a:schemeClr val="tx1"/>
              </a:solidFill>
              <a:effectLst/>
            </a:endParaRPr>
          </a:p>
          <a:p>
            <a:pPr marL="0" marR="0" lvl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300" b="1" kern="0" spc="0" dirty="0">
              <a:solidFill>
                <a:schemeClr val="tx1"/>
              </a:solidFill>
              <a:effectLst/>
            </a:endParaRPr>
          </a:p>
        </p:txBody>
      </p:sp>
      <p:sp>
        <p:nvSpPr>
          <p:cNvPr id="7" name="Google Shape;125;p17">
            <a:extLst>
              <a:ext uri="{FF2B5EF4-FFF2-40B4-BE49-F238E27FC236}">
                <a16:creationId xmlns:a16="http://schemas.microsoft.com/office/drawing/2014/main" id="{B9BE8CB1-6CE9-4D29-9B25-F60BABFEE809}"/>
              </a:ext>
            </a:extLst>
          </p:cNvPr>
          <p:cNvSpPr txBox="1">
            <a:spLocks/>
          </p:cNvSpPr>
          <p:nvPr/>
        </p:nvSpPr>
        <p:spPr>
          <a:xfrm>
            <a:off x="4438198" y="1268552"/>
            <a:ext cx="4591077" cy="3552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ato"/>
              <a:buChar char="▷"/>
              <a:defRPr sz="2400" b="0" i="0" u="none" strike="noStrike" cap="none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chemeClr val="tx1"/>
                </a:solidFill>
              </a:rPr>
              <a:t>11. </a:t>
            </a:r>
            <a:r>
              <a:rPr lang="en-US" altLang="ko-KR" sz="1000" b="1" kern="0" spc="0" dirty="0">
                <a:solidFill>
                  <a:schemeClr val="tx1"/>
                </a:solidFill>
                <a:effectLst/>
              </a:rPr>
              <a:t>‘XRP’</a:t>
            </a:r>
            <a:r>
              <a:rPr lang="ko-KR" altLang="en-US" sz="1000" b="1" kern="0" spc="0" dirty="0">
                <a:solidFill>
                  <a:schemeClr val="tx1"/>
                </a:solidFill>
                <a:effectLst/>
              </a:rPr>
              <a:t>를 보유하고 있는 고객의 이름과 평가금액은</a:t>
            </a:r>
            <a:r>
              <a:rPr lang="en-US" altLang="ko-KR" sz="1000" b="1" kern="0" spc="0" dirty="0">
                <a:solidFill>
                  <a:schemeClr val="tx1"/>
                </a:solidFill>
                <a:effectLst/>
              </a:rPr>
              <a:t>?</a:t>
            </a:r>
            <a:endParaRPr lang="ko-KR" altLang="en-US" sz="1000" b="1" kern="0" spc="0" dirty="0">
              <a:solidFill>
                <a:schemeClr val="tx1"/>
              </a:solidFill>
              <a:effectLst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chemeClr val="tx1"/>
                </a:solidFill>
              </a:rPr>
              <a:t>12. </a:t>
            </a:r>
            <a:r>
              <a:rPr lang="ko-KR" altLang="en-US" sz="1000" b="1" kern="0" spc="0" dirty="0">
                <a:solidFill>
                  <a:schemeClr val="tx1"/>
                </a:solidFill>
                <a:effectLst/>
              </a:rPr>
              <a:t>평가수익률이 음수인 고객의 이름과 평가손익은</a:t>
            </a:r>
            <a:r>
              <a:rPr lang="en-US" altLang="ko-KR" sz="1000" b="1" kern="0" spc="0" dirty="0">
                <a:solidFill>
                  <a:schemeClr val="tx1"/>
                </a:solidFill>
                <a:effectLst/>
              </a:rPr>
              <a:t>?</a:t>
            </a:r>
            <a:endParaRPr lang="ko-KR" altLang="en-US" sz="1000" b="1" kern="0" spc="0" dirty="0">
              <a:solidFill>
                <a:schemeClr val="tx1"/>
              </a:solidFill>
              <a:effectLst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chemeClr val="tx1"/>
                </a:solidFill>
              </a:rPr>
              <a:t>13. </a:t>
            </a:r>
            <a:r>
              <a:rPr lang="ko-KR" altLang="en-US" sz="1000" b="1" kern="0" spc="0" dirty="0" err="1">
                <a:solidFill>
                  <a:schemeClr val="tx1"/>
                </a:solidFill>
                <a:effectLst/>
              </a:rPr>
              <a:t>황범수</a:t>
            </a:r>
            <a:r>
              <a:rPr lang="ko-KR" altLang="en-US" sz="1000" b="1" kern="0" spc="0" dirty="0">
                <a:solidFill>
                  <a:schemeClr val="tx1"/>
                </a:solidFill>
                <a:effectLst/>
              </a:rPr>
              <a:t> 고객이 보유한 가상화폐</a:t>
            </a:r>
            <a:r>
              <a:rPr lang="en-US" altLang="ko-KR" sz="1000" b="1" kern="0" spc="0" dirty="0">
                <a:solidFill>
                  <a:schemeClr val="tx1"/>
                </a:solidFill>
                <a:effectLst/>
              </a:rPr>
              <a:t>ID</a:t>
            </a:r>
            <a:r>
              <a:rPr lang="ko-KR" altLang="en-US" sz="1000" b="1" kern="0" spc="0" dirty="0">
                <a:solidFill>
                  <a:schemeClr val="tx1"/>
                </a:solidFill>
                <a:effectLst/>
              </a:rPr>
              <a:t>와 평가금액</a:t>
            </a:r>
            <a:r>
              <a:rPr lang="en-US" altLang="ko-KR" sz="1000" b="1" kern="0" spc="0" dirty="0">
                <a:solidFill>
                  <a:schemeClr val="tx1"/>
                </a:solidFill>
                <a:effectLst/>
              </a:rPr>
              <a:t>, </a:t>
            </a:r>
            <a:r>
              <a:rPr lang="ko-KR" altLang="en-US" sz="1000" b="1" kern="0" spc="0" dirty="0">
                <a:solidFill>
                  <a:schemeClr val="tx1"/>
                </a:solidFill>
                <a:effectLst/>
              </a:rPr>
              <a:t>평가손익은</a:t>
            </a:r>
            <a:r>
              <a:rPr lang="en-US" altLang="ko-KR" sz="1000" b="1" kern="0" spc="0" dirty="0">
                <a:solidFill>
                  <a:schemeClr val="tx1"/>
                </a:solidFill>
                <a:effectLst/>
              </a:rPr>
              <a:t>?</a:t>
            </a:r>
            <a:endParaRPr lang="ko-KR" altLang="en-US" sz="1000" b="1" kern="0" spc="0" dirty="0">
              <a:solidFill>
                <a:schemeClr val="tx1"/>
              </a:solidFill>
              <a:effectLst/>
            </a:endParaRPr>
          </a:p>
          <a:p>
            <a:pPr marL="0" indent="0" algn="just" fontAlgn="base" latinLnBrk="1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000" b="1" dirty="0">
                <a:solidFill>
                  <a:schemeClr val="tx1"/>
                </a:solidFill>
              </a:rPr>
              <a:t>14. </a:t>
            </a:r>
            <a:r>
              <a:rPr lang="ko-KR" altLang="en-US" sz="1000" b="1" kern="0" spc="0" dirty="0">
                <a:solidFill>
                  <a:schemeClr val="tx1"/>
                </a:solidFill>
                <a:effectLst/>
              </a:rPr>
              <a:t>‘</a:t>
            </a:r>
            <a:r>
              <a:rPr lang="ko-KR" altLang="en-US" sz="1000" b="1" kern="0" spc="0" dirty="0" err="1">
                <a:solidFill>
                  <a:schemeClr val="tx1"/>
                </a:solidFill>
                <a:effectLst/>
              </a:rPr>
              <a:t>도지코인</a:t>
            </a:r>
            <a:r>
              <a:rPr lang="en-US" altLang="ko-KR" sz="1000" b="1" kern="0" spc="0" dirty="0">
                <a:solidFill>
                  <a:schemeClr val="tx1"/>
                </a:solidFill>
                <a:effectLst/>
              </a:rPr>
              <a:t>’</a:t>
            </a:r>
            <a:r>
              <a:rPr lang="ko-KR" altLang="en-US" sz="1000" b="1" kern="0" spc="0" dirty="0">
                <a:solidFill>
                  <a:schemeClr val="tx1"/>
                </a:solidFill>
                <a:effectLst/>
              </a:rPr>
              <a:t>이 거래되었던 주문시간과 체결시간</a:t>
            </a:r>
            <a:r>
              <a:rPr lang="en-US" altLang="ko-KR" sz="1000" b="1" kern="0" spc="0" dirty="0">
                <a:solidFill>
                  <a:schemeClr val="tx1"/>
                </a:solidFill>
                <a:effectLst/>
              </a:rPr>
              <a:t>, </a:t>
            </a:r>
            <a:r>
              <a:rPr lang="ko-KR" altLang="en-US" sz="1000" b="1" kern="0" spc="0" dirty="0">
                <a:solidFill>
                  <a:schemeClr val="tx1"/>
                </a:solidFill>
                <a:effectLst/>
              </a:rPr>
              <a:t>거래종류는</a:t>
            </a:r>
            <a:r>
              <a:rPr lang="en-US" altLang="ko-KR" sz="1000" b="1" kern="0" spc="0" dirty="0">
                <a:solidFill>
                  <a:schemeClr val="tx1"/>
                </a:solidFill>
                <a:effectLst/>
              </a:rPr>
              <a:t>?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0" indent="0" algn="just" fontAlgn="base" latinLnBrk="1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000" b="1" dirty="0">
                <a:solidFill>
                  <a:schemeClr val="tx1"/>
                </a:solidFill>
              </a:rPr>
              <a:t>15. </a:t>
            </a:r>
            <a:r>
              <a:rPr lang="ko-KR" altLang="en-US" sz="1000" b="1" kern="0" spc="0" dirty="0">
                <a:solidFill>
                  <a:schemeClr val="tx1"/>
                </a:solidFill>
                <a:effectLst/>
              </a:rPr>
              <a:t>입금액이 </a:t>
            </a:r>
            <a:r>
              <a:rPr lang="en-US" altLang="ko-KR" sz="1000" b="1" kern="0" spc="0" dirty="0">
                <a:solidFill>
                  <a:schemeClr val="tx1"/>
                </a:solidFill>
                <a:effectLst/>
              </a:rPr>
              <a:t>1000</a:t>
            </a:r>
            <a:r>
              <a:rPr lang="ko-KR" altLang="en-US" sz="1000" b="1" kern="0" spc="0" dirty="0">
                <a:solidFill>
                  <a:schemeClr val="tx1"/>
                </a:solidFill>
                <a:effectLst/>
              </a:rPr>
              <a:t>만원 이상인 고객의 이름과 보유한 가상화폐이름은</a:t>
            </a:r>
            <a:r>
              <a:rPr lang="en-US" altLang="ko-KR" sz="1000" b="1" kern="0" spc="0" dirty="0">
                <a:solidFill>
                  <a:schemeClr val="tx1"/>
                </a:solidFill>
                <a:effectLst/>
              </a:rPr>
              <a:t>?</a:t>
            </a:r>
            <a:endParaRPr lang="ko-KR" altLang="en-US" sz="1000" b="1" kern="0" spc="0" dirty="0">
              <a:solidFill>
                <a:schemeClr val="tx1"/>
              </a:solidFill>
              <a:effectLst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chemeClr val="tx1"/>
                </a:solidFill>
              </a:rPr>
              <a:t>16. ‘</a:t>
            </a:r>
            <a:r>
              <a:rPr lang="ko-KR" altLang="en-US" sz="1000" b="1" kern="0" spc="0" dirty="0" err="1">
                <a:solidFill>
                  <a:schemeClr val="tx1"/>
                </a:solidFill>
                <a:effectLst/>
              </a:rPr>
              <a:t>테더코인</a:t>
            </a:r>
            <a:r>
              <a:rPr lang="en-US" altLang="ko-KR" sz="1000" b="1" kern="0" spc="0" dirty="0">
                <a:solidFill>
                  <a:schemeClr val="tx1"/>
                </a:solidFill>
                <a:effectLst/>
              </a:rPr>
              <a:t>’</a:t>
            </a:r>
            <a:r>
              <a:rPr lang="ko-KR" altLang="en-US" sz="1000" b="1" kern="0" spc="0" dirty="0">
                <a:solidFill>
                  <a:schemeClr val="tx1"/>
                </a:solidFill>
                <a:effectLst/>
              </a:rPr>
              <a:t>을 거래수단으로 하는 마켓</a:t>
            </a:r>
            <a:r>
              <a:rPr lang="en-US" altLang="ko-KR" sz="1000" b="1" kern="0" spc="0" dirty="0">
                <a:solidFill>
                  <a:schemeClr val="tx1"/>
                </a:solidFill>
                <a:effectLst/>
              </a:rPr>
              <a:t>ID</a:t>
            </a:r>
            <a:r>
              <a:rPr lang="ko-KR" altLang="en-US" sz="1000" b="1" kern="0" spc="0" dirty="0">
                <a:solidFill>
                  <a:schemeClr val="tx1"/>
                </a:solidFill>
                <a:effectLst/>
              </a:rPr>
              <a:t>와 이름은</a:t>
            </a:r>
            <a:r>
              <a:rPr lang="en-US" altLang="ko-KR" sz="1000" b="1" kern="0" spc="0" dirty="0">
                <a:solidFill>
                  <a:schemeClr val="tx1"/>
                </a:solidFill>
                <a:effectLst/>
              </a:rPr>
              <a:t>?</a:t>
            </a:r>
            <a:endParaRPr lang="ko-KR" altLang="en-US" sz="1000" b="1" kern="0" spc="0" dirty="0">
              <a:solidFill>
                <a:schemeClr val="tx1"/>
              </a:solidFill>
              <a:effectLst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chemeClr val="tx1"/>
                </a:solidFill>
              </a:rPr>
              <a:t>17. </a:t>
            </a:r>
            <a:r>
              <a:rPr lang="ko-KR" altLang="en-US" sz="1000" b="1" kern="0" spc="0" dirty="0">
                <a:solidFill>
                  <a:schemeClr val="tx1"/>
                </a:solidFill>
                <a:effectLst/>
              </a:rPr>
              <a:t>거래내역에서 매도를 한 적이 있는 고객의 이름은</a:t>
            </a:r>
            <a:r>
              <a:rPr lang="en-US" altLang="ko-KR" sz="1000" b="1" kern="0" spc="0" dirty="0">
                <a:solidFill>
                  <a:schemeClr val="tx1"/>
                </a:solidFill>
                <a:effectLst/>
              </a:rPr>
              <a:t>?</a:t>
            </a:r>
            <a:endParaRPr lang="ko-KR" altLang="en-US" sz="1000" b="1" kern="0" spc="0" dirty="0">
              <a:solidFill>
                <a:schemeClr val="tx1"/>
              </a:solidFill>
              <a:effectLst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>
                <a:solidFill>
                  <a:schemeClr val="tx1"/>
                </a:solidFill>
              </a:rPr>
              <a:t>18. </a:t>
            </a:r>
            <a:r>
              <a:rPr lang="ko-KR" altLang="en-US" sz="1000" b="1" kern="0" spc="0" dirty="0">
                <a:solidFill>
                  <a:schemeClr val="tx1"/>
                </a:solidFill>
                <a:effectLst/>
              </a:rPr>
              <a:t>총 발행한도가 없는 가상화폐의 영문명과 현재가는</a:t>
            </a:r>
            <a:r>
              <a:rPr lang="en-US" altLang="ko-KR" sz="1000" b="1" kern="0" spc="0" dirty="0">
                <a:solidFill>
                  <a:schemeClr val="tx1"/>
                </a:solidFill>
                <a:effectLst/>
              </a:rPr>
              <a:t>?</a:t>
            </a:r>
            <a:endParaRPr lang="ko-KR" altLang="en-US" sz="1000" b="1" kern="0" spc="0" dirty="0">
              <a:solidFill>
                <a:schemeClr val="tx1"/>
              </a:solidFill>
              <a:effectLst/>
            </a:endParaRPr>
          </a:p>
          <a:p>
            <a:pPr marL="0" indent="0" algn="just" fontAlgn="base" latinLnBrk="1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000" b="1" dirty="0">
                <a:solidFill>
                  <a:schemeClr val="tx1"/>
                </a:solidFill>
              </a:rPr>
              <a:t>19. </a:t>
            </a:r>
            <a:r>
              <a:rPr lang="en-US" altLang="ko-KR" sz="1000" b="1" kern="0" spc="0" dirty="0">
                <a:solidFill>
                  <a:schemeClr val="tx1"/>
                </a:solidFill>
                <a:effectLst/>
              </a:rPr>
              <a:t>21</a:t>
            </a:r>
            <a:r>
              <a:rPr lang="ko-KR" altLang="en-US" sz="1000" b="1" kern="0" spc="0" dirty="0">
                <a:solidFill>
                  <a:schemeClr val="tx1"/>
                </a:solidFill>
                <a:effectLst/>
              </a:rPr>
              <a:t>년 </a:t>
            </a:r>
            <a:r>
              <a:rPr lang="en-US" altLang="ko-KR" sz="1000" b="1" kern="0" spc="0" dirty="0">
                <a:solidFill>
                  <a:schemeClr val="tx1"/>
                </a:solidFill>
                <a:effectLst/>
              </a:rPr>
              <a:t>4</a:t>
            </a:r>
            <a:r>
              <a:rPr lang="ko-KR" altLang="en-US" sz="1000" b="1" kern="0" spc="0" dirty="0">
                <a:solidFill>
                  <a:schemeClr val="tx1"/>
                </a:solidFill>
                <a:effectLst/>
              </a:rPr>
              <a:t>월에 가상화폐 주문을 한 적이 있는 고객의 거래가격과 거래수량은</a:t>
            </a:r>
            <a:r>
              <a:rPr lang="en-US" altLang="ko-KR" sz="1000" b="1" kern="0" spc="0" dirty="0">
                <a:solidFill>
                  <a:schemeClr val="tx1"/>
                </a:solidFill>
                <a:effectLst/>
              </a:rPr>
              <a:t>?</a:t>
            </a:r>
            <a:endParaRPr lang="ko-KR" altLang="en-US" sz="1000" b="1" kern="0" spc="0" dirty="0">
              <a:solidFill>
                <a:schemeClr val="tx1"/>
              </a:solidFill>
              <a:effectLst/>
            </a:endParaRPr>
          </a:p>
          <a:p>
            <a:pPr marL="0" indent="0" algn="just" fontAlgn="base" latinLnBrk="1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000" b="1" dirty="0">
                <a:solidFill>
                  <a:schemeClr val="tx1"/>
                </a:solidFill>
              </a:rPr>
              <a:t>20. </a:t>
            </a:r>
            <a:r>
              <a:rPr lang="ko-KR" altLang="en-US" sz="1000" b="1" kern="0" spc="0" dirty="0">
                <a:solidFill>
                  <a:schemeClr val="tx1"/>
                </a:solidFill>
                <a:effectLst/>
              </a:rPr>
              <a:t>다음을 보고 </a:t>
            </a:r>
            <a:r>
              <a:rPr lang="en-US" altLang="ko-KR" sz="1000" b="1" kern="0" spc="0" dirty="0">
                <a:solidFill>
                  <a:schemeClr val="tx1"/>
                </a:solidFill>
                <a:effectLst/>
              </a:rPr>
              <a:t>'</a:t>
            </a:r>
            <a:r>
              <a:rPr lang="ko-KR" altLang="en-US" sz="1000" b="1" kern="0" spc="0" dirty="0" err="1">
                <a:solidFill>
                  <a:schemeClr val="tx1"/>
                </a:solidFill>
                <a:effectLst/>
              </a:rPr>
              <a:t>비트코인</a:t>
            </a:r>
            <a:r>
              <a:rPr lang="en-US" altLang="ko-KR" sz="1000" b="1" kern="0" spc="0" dirty="0">
                <a:solidFill>
                  <a:schemeClr val="tx1"/>
                </a:solidFill>
                <a:effectLst/>
              </a:rPr>
              <a:t>'</a:t>
            </a:r>
            <a:r>
              <a:rPr lang="ko-KR" altLang="en-US" sz="1000" b="1" kern="0" spc="0" dirty="0">
                <a:solidFill>
                  <a:schemeClr val="tx1"/>
                </a:solidFill>
                <a:effectLst/>
              </a:rPr>
              <a:t>의 정보를 </a:t>
            </a:r>
            <a:r>
              <a:rPr lang="ko-KR" altLang="en-US" sz="1000" b="1" kern="0" spc="0" dirty="0" err="1">
                <a:solidFill>
                  <a:schemeClr val="tx1"/>
                </a:solidFill>
                <a:effectLst/>
              </a:rPr>
              <a:t>수정하시오</a:t>
            </a:r>
            <a:r>
              <a:rPr lang="en-US" altLang="ko-KR" sz="1000" b="1" kern="0" spc="0" dirty="0">
                <a:solidFill>
                  <a:schemeClr val="tx1"/>
                </a:solidFill>
                <a:effectLst/>
              </a:rPr>
              <a:t>.</a:t>
            </a:r>
            <a:endParaRPr lang="ko-KR" altLang="en-US" sz="1000" b="1" kern="0" spc="0" dirty="0">
              <a:solidFill>
                <a:schemeClr val="tx1"/>
              </a:solidFill>
              <a:effectLst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kern="0" spc="0" dirty="0" err="1">
                <a:solidFill>
                  <a:schemeClr val="tx1"/>
                </a:solidFill>
                <a:effectLst/>
              </a:rPr>
              <a:t>비트코인</a:t>
            </a:r>
            <a:r>
              <a:rPr lang="en-US" altLang="ko-KR" sz="800" kern="0" spc="0" dirty="0">
                <a:solidFill>
                  <a:schemeClr val="tx1"/>
                </a:solidFill>
                <a:effectLst/>
              </a:rPr>
              <a:t>(BTC)</a:t>
            </a:r>
            <a:endParaRPr lang="ko-KR" altLang="en-US" sz="800" kern="0" spc="0" dirty="0">
              <a:solidFill>
                <a:schemeClr val="tx1"/>
              </a:solidFill>
              <a:effectLst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kern="0" spc="0" dirty="0">
                <a:solidFill>
                  <a:schemeClr val="tx1"/>
                </a:solidFill>
                <a:effectLst/>
              </a:rPr>
              <a:t>현재가 </a:t>
            </a:r>
            <a:r>
              <a:rPr lang="en-US" altLang="ko-KR" sz="800" kern="0" spc="0" dirty="0">
                <a:solidFill>
                  <a:schemeClr val="tx1"/>
                </a:solidFill>
                <a:effectLst/>
              </a:rPr>
              <a:t>: 43643000, </a:t>
            </a:r>
            <a:r>
              <a:rPr lang="ko-KR" altLang="en-US" sz="800" kern="0" spc="0" dirty="0">
                <a:solidFill>
                  <a:schemeClr val="tx1"/>
                </a:solidFill>
                <a:effectLst/>
              </a:rPr>
              <a:t>고가 </a:t>
            </a:r>
            <a:r>
              <a:rPr lang="en-US" altLang="ko-KR" sz="800" kern="0" spc="0" dirty="0">
                <a:solidFill>
                  <a:schemeClr val="tx1"/>
                </a:solidFill>
                <a:effectLst/>
              </a:rPr>
              <a:t>: 43915000, </a:t>
            </a:r>
            <a:r>
              <a:rPr lang="ko-KR" altLang="en-US" sz="800" kern="0" spc="0" dirty="0">
                <a:solidFill>
                  <a:schemeClr val="tx1"/>
                </a:solidFill>
                <a:effectLst/>
              </a:rPr>
              <a:t>저가 </a:t>
            </a:r>
            <a:r>
              <a:rPr lang="en-US" altLang="ko-KR" sz="800" kern="0" spc="0" dirty="0">
                <a:solidFill>
                  <a:schemeClr val="tx1"/>
                </a:solidFill>
                <a:effectLst/>
              </a:rPr>
              <a:t>: 41304000</a:t>
            </a:r>
            <a:endParaRPr lang="ko-KR" altLang="en-US" sz="800" kern="0" spc="0" dirty="0">
              <a:solidFill>
                <a:schemeClr val="tx1"/>
              </a:solidFill>
              <a:effectLst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kern="0" spc="0" dirty="0" err="1">
                <a:solidFill>
                  <a:schemeClr val="tx1"/>
                </a:solidFill>
                <a:effectLst/>
              </a:rPr>
              <a:t>전일대비등락률</a:t>
            </a:r>
            <a:r>
              <a:rPr lang="ko-KR" altLang="en-US" sz="800" kern="0" spc="0" dirty="0">
                <a:solidFill>
                  <a:schemeClr val="tx1"/>
                </a:solidFill>
                <a:effectLst/>
              </a:rPr>
              <a:t> </a:t>
            </a:r>
            <a:r>
              <a:rPr lang="en-US" altLang="ko-KR" sz="800" kern="0" spc="0" dirty="0">
                <a:solidFill>
                  <a:schemeClr val="tx1"/>
                </a:solidFill>
                <a:effectLst/>
              </a:rPr>
              <a:t>: 1.26, </a:t>
            </a:r>
            <a:r>
              <a:rPr lang="ko-KR" altLang="en-US" sz="800" kern="0" spc="0" dirty="0">
                <a:solidFill>
                  <a:schemeClr val="tx1"/>
                </a:solidFill>
                <a:effectLst/>
              </a:rPr>
              <a:t>전일대비등락금액 </a:t>
            </a:r>
            <a:r>
              <a:rPr lang="en-US" altLang="ko-KR" sz="800" kern="0" spc="0" dirty="0">
                <a:solidFill>
                  <a:schemeClr val="tx1"/>
                </a:solidFill>
                <a:effectLst/>
              </a:rPr>
              <a:t>: 460000</a:t>
            </a:r>
            <a:endParaRPr lang="ko-KR" altLang="en-US" sz="800" kern="0" spc="0" dirty="0">
              <a:solidFill>
                <a:schemeClr val="tx1"/>
              </a:solidFill>
              <a:effectLst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kern="0" spc="0" dirty="0">
                <a:solidFill>
                  <a:schemeClr val="tx1"/>
                </a:solidFill>
                <a:effectLst/>
              </a:rPr>
              <a:t>거래량 </a:t>
            </a:r>
            <a:r>
              <a:rPr lang="en-US" altLang="ko-KR" sz="800" kern="0" spc="0" dirty="0">
                <a:solidFill>
                  <a:schemeClr val="tx1"/>
                </a:solidFill>
                <a:effectLst/>
              </a:rPr>
              <a:t>: 9442.861BTC, </a:t>
            </a:r>
            <a:r>
              <a:rPr lang="ko-KR" altLang="en-US" sz="800" kern="0" spc="0" dirty="0">
                <a:solidFill>
                  <a:schemeClr val="tx1"/>
                </a:solidFill>
                <a:effectLst/>
              </a:rPr>
              <a:t>시가총액 </a:t>
            </a:r>
            <a:r>
              <a:rPr lang="en-US" altLang="ko-KR" sz="800" kern="0" spc="0" dirty="0">
                <a:solidFill>
                  <a:schemeClr val="tx1"/>
                </a:solidFill>
                <a:effectLst/>
              </a:rPr>
              <a:t>: 739.1</a:t>
            </a:r>
            <a:r>
              <a:rPr lang="ko-KR" altLang="en-US" sz="800" kern="0" spc="0" dirty="0">
                <a:solidFill>
                  <a:schemeClr val="tx1"/>
                </a:solidFill>
                <a:effectLst/>
              </a:rPr>
              <a:t>조원</a:t>
            </a:r>
          </a:p>
          <a:p>
            <a:pPr marL="0" indent="0" algn="just" fontAlgn="base" latinLnBrk="1">
              <a:lnSpc>
                <a:spcPct val="160000"/>
              </a:lnSpc>
              <a:spcBef>
                <a:spcPts val="0"/>
              </a:spcBef>
              <a:buFont typeface="Lato"/>
              <a:buNone/>
            </a:pPr>
            <a:endParaRPr lang="ko-KR" altLang="en-US" sz="1000" b="1" dirty="0">
              <a:solidFill>
                <a:schemeClr val="tx1"/>
              </a:solidFill>
            </a:endParaRPr>
          </a:p>
          <a:p>
            <a:pPr marL="0" indent="0" algn="just" fontAlgn="base" latinLnBrk="1">
              <a:lnSpc>
                <a:spcPct val="160000"/>
              </a:lnSpc>
              <a:spcBef>
                <a:spcPts val="0"/>
              </a:spcBef>
              <a:buFont typeface="Lato"/>
              <a:buNone/>
            </a:pPr>
            <a:endParaRPr lang="en-US" altLang="ko-KR" sz="1300" b="1" dirty="0">
              <a:solidFill>
                <a:schemeClr val="tx1"/>
              </a:solidFill>
            </a:endParaRPr>
          </a:p>
          <a:p>
            <a:pPr marL="0" indent="0" algn="just" fontAlgn="base" latinLnBrk="1">
              <a:lnSpc>
                <a:spcPct val="160000"/>
              </a:lnSpc>
              <a:spcBef>
                <a:spcPts val="0"/>
              </a:spcBef>
              <a:buFont typeface="Lato"/>
              <a:buNone/>
            </a:pPr>
            <a:endParaRPr lang="ko-KR" altLang="en-US" sz="1300" b="1" dirty="0">
              <a:solidFill>
                <a:schemeClr val="tx1"/>
              </a:solidFill>
            </a:endParaRPr>
          </a:p>
          <a:p>
            <a:pPr marL="0" indent="0" algn="just" fontAlgn="base" latinLnBrk="1">
              <a:lnSpc>
                <a:spcPct val="160000"/>
              </a:lnSpc>
              <a:spcBef>
                <a:spcPts val="0"/>
              </a:spcBef>
              <a:buFont typeface="Lato"/>
              <a:buNone/>
            </a:pPr>
            <a:endParaRPr lang="ko-KR" altLang="en-US" sz="13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793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22011"/>
            <a:ext cx="6462600" cy="6484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500" dirty="0"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SQL </a:t>
            </a:r>
            <a:r>
              <a:rPr lang="ko-KR" altLang="en-US" sz="2500" dirty="0"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질의 및 실행결과</a:t>
            </a:r>
            <a:endParaRPr sz="2500" dirty="0"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C10EF71-2D1F-4BE4-A43A-5C0BA0871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301" y="273495"/>
            <a:ext cx="1286574" cy="51084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971B119-0780-4901-988C-020C623A3E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8143" y="1294664"/>
            <a:ext cx="2728395" cy="291502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6179989-479C-4732-930B-034E60D716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700" y="1294664"/>
            <a:ext cx="4144443" cy="291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092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22011"/>
            <a:ext cx="6462600" cy="6484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500" dirty="0"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SQL </a:t>
            </a:r>
            <a:r>
              <a:rPr lang="ko-KR" altLang="en-US" sz="2500" dirty="0"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질의 및 실행결과</a:t>
            </a:r>
            <a:endParaRPr sz="2500" dirty="0"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C10EF71-2D1F-4BE4-A43A-5C0BA0871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301" y="273495"/>
            <a:ext cx="1286574" cy="51084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C742499-A52D-4D83-90C9-BAA1E05260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700" y="1294663"/>
            <a:ext cx="4730882" cy="25974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F047101-6057-4D7C-BFFD-43B2F827D4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4583" y="1294664"/>
            <a:ext cx="1958088" cy="259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408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22011"/>
            <a:ext cx="6462600" cy="6484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500" dirty="0"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SQL </a:t>
            </a:r>
            <a:r>
              <a:rPr lang="ko-KR" altLang="en-US" sz="2500" dirty="0"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질의 및 실행결과</a:t>
            </a:r>
            <a:endParaRPr sz="2500" dirty="0"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C10EF71-2D1F-4BE4-A43A-5C0BA0871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301" y="273495"/>
            <a:ext cx="1286574" cy="51084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AB0087A-0964-4B1E-8A7F-9BDCBD20E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700" y="1294662"/>
            <a:ext cx="3678300" cy="281185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FA27502-BBCB-4001-94EA-A6D3A9FB7F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294662"/>
            <a:ext cx="1477416" cy="281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683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22011"/>
            <a:ext cx="6462600" cy="6484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500" dirty="0"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SQL </a:t>
            </a:r>
            <a:r>
              <a:rPr lang="ko-KR" altLang="en-US" sz="2500" dirty="0"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질의 및 실행결과</a:t>
            </a:r>
            <a:endParaRPr sz="2500" dirty="0"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C10EF71-2D1F-4BE4-A43A-5C0BA0871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301" y="273495"/>
            <a:ext cx="1286574" cy="51084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0C06ACC-44A2-4FC5-9970-6B4237A8E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701" y="1294662"/>
            <a:ext cx="4119122" cy="281185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F79BF6A-F668-4058-8950-9B0DAF17A9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2823" y="1294662"/>
            <a:ext cx="2834655" cy="281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94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401931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>
                <a:solidFill>
                  <a:schemeClr val="accent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목차</a:t>
            </a:r>
            <a:endParaRPr sz="3000" dirty="0">
              <a:solidFill>
                <a:schemeClr val="accent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594441" y="1329884"/>
            <a:ext cx="6549516" cy="24837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요구사항 수집 및 분석</a:t>
            </a:r>
            <a:endParaRPr lang="en-US" altLang="ko-KR" sz="2000" dirty="0">
              <a:solidFill>
                <a:schemeClr val="accent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개념적 설계 </a:t>
            </a:r>
            <a:r>
              <a:rPr lang="en-US" altLang="ko-KR" sz="2000" dirty="0"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(ERD)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논리적 설계</a:t>
            </a:r>
            <a:endParaRPr lang="en-US" altLang="ko-KR" sz="2000" dirty="0">
              <a:solidFill>
                <a:schemeClr val="accent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물리적 설계</a:t>
            </a:r>
            <a:endParaRPr lang="en-US" altLang="ko-KR" sz="2000" dirty="0">
              <a:solidFill>
                <a:schemeClr val="accent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SQL </a:t>
            </a:r>
            <a:r>
              <a:rPr lang="ko-KR" altLang="en-US" sz="2000" dirty="0"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질의 및 실행결과</a:t>
            </a:r>
            <a:endParaRPr lang="en-US" altLang="ko-KR" sz="2000" dirty="0">
              <a:solidFill>
                <a:schemeClr val="accent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뷰 작성 및 결과</a:t>
            </a:r>
            <a:endParaRPr lang="en-US" altLang="ko-KR" sz="2000" dirty="0">
              <a:solidFill>
                <a:schemeClr val="accent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느낀 점 및 앞으로의 계획</a:t>
            </a:r>
            <a:endParaRPr lang="en-US" altLang="ko-KR" sz="2000" dirty="0">
              <a:solidFill>
                <a:schemeClr val="accent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ACCDC03-C6D9-495D-B0A2-D0BA69362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301" y="273495"/>
            <a:ext cx="1286574" cy="51084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4B2490D-B0A7-486F-A235-2CE324FEB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547942"/>
            <a:ext cx="3362416" cy="248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60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22011"/>
            <a:ext cx="6462600" cy="6484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500" dirty="0"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SQL </a:t>
            </a:r>
            <a:r>
              <a:rPr lang="ko-KR" altLang="en-US" sz="2500" dirty="0"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질의 및 실행결과</a:t>
            </a:r>
            <a:endParaRPr sz="2500" dirty="0"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C10EF71-2D1F-4BE4-A43A-5C0BA0871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301" y="273495"/>
            <a:ext cx="1286574" cy="5108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EB5CACD-65C2-436E-B9B4-E9893E701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700" y="1294663"/>
            <a:ext cx="6835567" cy="268025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53748D7-4EB7-4DFC-A520-2693910715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3925" y="1294664"/>
            <a:ext cx="1440327" cy="197474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6C4C5DB-D30D-4FA3-8DE8-58D8087A301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8080"/>
          <a:stretch/>
        </p:blipFill>
        <p:spPr>
          <a:xfrm>
            <a:off x="893701" y="3974914"/>
            <a:ext cx="6835566" cy="45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22011"/>
            <a:ext cx="6462600" cy="6484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dirty="0"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뷰 작성 및 결과</a:t>
            </a:r>
            <a:endParaRPr sz="2500" dirty="0"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C10EF71-2D1F-4BE4-A43A-5C0BA0871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301" y="273495"/>
            <a:ext cx="1286574" cy="51084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8DCEA3F-E9A2-4AEB-AFAC-282B077D1A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893700" y="1096215"/>
            <a:ext cx="7475628" cy="164442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A09AD25-0488-4110-A85D-1B7B981D0DF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27"/>
          <a:stretch/>
        </p:blipFill>
        <p:spPr>
          <a:xfrm>
            <a:off x="893698" y="2846965"/>
            <a:ext cx="7475629" cy="150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852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22011"/>
            <a:ext cx="6462600" cy="6484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dirty="0"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느낀 점</a:t>
            </a:r>
            <a:r>
              <a:rPr lang="en-US" altLang="ko-KR" sz="2500" dirty="0"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500" dirty="0"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및 앞으로의 계획</a:t>
            </a:r>
            <a:endParaRPr sz="2500" dirty="0"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C10EF71-2D1F-4BE4-A43A-5C0BA0871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301" y="273495"/>
            <a:ext cx="1286574" cy="510845"/>
          </a:xfrm>
          <a:prstGeom prst="rect">
            <a:avLst/>
          </a:prstGeom>
        </p:spPr>
      </p:pic>
      <p:sp>
        <p:nvSpPr>
          <p:cNvPr id="5" name="Google Shape;125;p17">
            <a:extLst>
              <a:ext uri="{FF2B5EF4-FFF2-40B4-BE49-F238E27FC236}">
                <a16:creationId xmlns:a16="http://schemas.microsoft.com/office/drawing/2014/main" id="{A2823DC3-D0E3-4469-910C-B0516A1F4D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93699" y="1019063"/>
            <a:ext cx="7741343" cy="34321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300" b="1" dirty="0">
                <a:solidFill>
                  <a:schemeClr val="tx1"/>
                </a:solidFill>
              </a:rPr>
              <a:t>느낀 점</a:t>
            </a:r>
            <a:endParaRPr lang="en-US" altLang="ko-KR" sz="1300" b="1" dirty="0">
              <a:solidFill>
                <a:schemeClr val="tx1"/>
              </a:solidFill>
            </a:endParaRPr>
          </a:p>
          <a:p>
            <a:pPr marL="0" marR="0" lvl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300" b="1" kern="0" spc="0" dirty="0">
                <a:solidFill>
                  <a:schemeClr val="tx1"/>
                </a:solidFill>
                <a:effectLst/>
              </a:rPr>
              <a:t>: </a:t>
            </a:r>
            <a:r>
              <a:rPr lang="ko-KR" altLang="en-US" sz="1300" b="1" kern="0" spc="0" dirty="0">
                <a:solidFill>
                  <a:schemeClr val="tx1"/>
                </a:solidFill>
                <a:effectLst/>
              </a:rPr>
              <a:t>평소 관심이 있던 페이지의 데이터들을 분석하고 이를 바탕으로 </a:t>
            </a:r>
            <a:r>
              <a:rPr lang="en-US" altLang="ko-KR" sz="1300" b="1" kern="0" spc="0" dirty="0">
                <a:solidFill>
                  <a:schemeClr val="tx1"/>
                </a:solidFill>
                <a:effectLst/>
              </a:rPr>
              <a:t>DB</a:t>
            </a:r>
            <a:r>
              <a:rPr lang="ko-KR" altLang="en-US" sz="1300" b="1" kern="0" spc="0" dirty="0">
                <a:solidFill>
                  <a:schemeClr val="tx1"/>
                </a:solidFill>
                <a:effectLst/>
              </a:rPr>
              <a:t>를 구축해 봄으로써</a:t>
            </a:r>
            <a:r>
              <a:rPr lang="en-US" altLang="ko-KR" sz="1300" b="1" kern="0" spc="0" dirty="0">
                <a:solidFill>
                  <a:schemeClr val="tx1"/>
                </a:solidFill>
                <a:effectLst/>
              </a:rPr>
              <a:t>,</a:t>
            </a:r>
          </a:p>
          <a:p>
            <a:pPr marL="0" marR="0" lvl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300" b="1" dirty="0">
                <a:solidFill>
                  <a:schemeClr val="tx1"/>
                </a:solidFill>
              </a:rPr>
              <a:t>  </a:t>
            </a:r>
            <a:r>
              <a:rPr lang="ko-KR" altLang="en-US" sz="1300" b="1" dirty="0">
                <a:solidFill>
                  <a:schemeClr val="tx1"/>
                </a:solidFill>
              </a:rPr>
              <a:t>데이터베이스에 대한 기본 </a:t>
            </a:r>
            <a:r>
              <a:rPr lang="ko-KR" altLang="en-US" sz="1300" b="1">
                <a:solidFill>
                  <a:schemeClr val="tx1"/>
                </a:solidFill>
              </a:rPr>
              <a:t>개념을 이해하고 </a:t>
            </a:r>
            <a:r>
              <a:rPr lang="ko-KR" altLang="en-US" sz="1300" b="1" dirty="0">
                <a:solidFill>
                  <a:schemeClr val="tx1"/>
                </a:solidFill>
              </a:rPr>
              <a:t>시스템 활용 능력을 발휘할 수 있었음</a:t>
            </a:r>
            <a:endParaRPr lang="en-US" altLang="ko-KR" sz="1300" b="1" kern="0" spc="0" dirty="0">
              <a:solidFill>
                <a:schemeClr val="tx1"/>
              </a:solidFill>
              <a:effectLst/>
            </a:endParaRPr>
          </a:p>
          <a:p>
            <a:pPr marL="0" marR="0" lvl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300" b="1" dirty="0">
              <a:solidFill>
                <a:schemeClr val="tx1"/>
              </a:solidFill>
            </a:endParaRPr>
          </a:p>
          <a:p>
            <a:pPr marL="0" marR="0" lvl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300" b="1" kern="0" spc="0" dirty="0">
                <a:solidFill>
                  <a:schemeClr val="tx1"/>
                </a:solidFill>
                <a:effectLst/>
              </a:rPr>
              <a:t>앞으로의 계획</a:t>
            </a:r>
            <a:endParaRPr lang="en-US" altLang="ko-KR" sz="1300" b="1" kern="0" spc="0" dirty="0">
              <a:solidFill>
                <a:schemeClr val="tx1"/>
              </a:solidFill>
              <a:effectLst/>
            </a:endParaRPr>
          </a:p>
          <a:p>
            <a:pPr marL="0" marR="0" lvl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300" b="1" dirty="0">
                <a:solidFill>
                  <a:schemeClr val="tx1"/>
                </a:solidFill>
              </a:rPr>
              <a:t>: </a:t>
            </a:r>
            <a:r>
              <a:rPr lang="ko-KR" altLang="en-US" sz="1300" b="1" dirty="0">
                <a:solidFill>
                  <a:schemeClr val="tx1"/>
                </a:solidFill>
              </a:rPr>
              <a:t>시세가 실시간으로 변동하는 가상화폐의 특성상</a:t>
            </a:r>
            <a:r>
              <a:rPr lang="en-US" altLang="ko-KR" sz="1300" b="1" dirty="0">
                <a:solidFill>
                  <a:schemeClr val="tx1"/>
                </a:solidFill>
              </a:rPr>
              <a:t>, </a:t>
            </a:r>
          </a:p>
          <a:p>
            <a:pPr marL="0" marR="0" lvl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300" b="1" dirty="0">
                <a:solidFill>
                  <a:schemeClr val="tx1"/>
                </a:solidFill>
              </a:rPr>
              <a:t>  DB</a:t>
            </a:r>
            <a:r>
              <a:rPr lang="ko-KR" altLang="en-US" sz="1300" b="1" dirty="0">
                <a:solidFill>
                  <a:schemeClr val="tx1"/>
                </a:solidFill>
              </a:rPr>
              <a:t>에 저장된 데이터의 값 또한 실시간으로 업데이트가 필요</a:t>
            </a:r>
            <a:endParaRPr lang="en-US" altLang="ko-KR" sz="1300" b="1" dirty="0">
              <a:solidFill>
                <a:schemeClr val="tx1"/>
              </a:solidFill>
            </a:endParaRPr>
          </a:p>
          <a:p>
            <a:pPr marL="0" marR="0" lvl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300" b="1" dirty="0">
                <a:solidFill>
                  <a:schemeClr val="tx1"/>
                </a:solidFill>
              </a:rPr>
              <a:t>  </a:t>
            </a:r>
            <a:r>
              <a:rPr lang="ko-KR" altLang="en-US" sz="1300" b="1" dirty="0">
                <a:solidFill>
                  <a:schemeClr val="tx1"/>
                </a:solidFill>
              </a:rPr>
              <a:t>업비트의 데이터를 실시간으로 크롤링하여 </a:t>
            </a:r>
            <a:r>
              <a:rPr lang="en-US" altLang="ko-KR" sz="1300" b="1" dirty="0">
                <a:solidFill>
                  <a:schemeClr val="tx1"/>
                </a:solidFill>
              </a:rPr>
              <a:t>DB</a:t>
            </a:r>
            <a:r>
              <a:rPr lang="ko-KR" altLang="en-US" sz="1300" b="1" dirty="0">
                <a:solidFill>
                  <a:schemeClr val="tx1"/>
                </a:solidFill>
              </a:rPr>
              <a:t>에 저장하는 방법을 고안 및 구현할 계획</a:t>
            </a:r>
            <a:endParaRPr lang="ko-KR" altLang="en-US" sz="1300" b="1" kern="0" spc="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54349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30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감사합니다</a:t>
            </a:r>
            <a:r>
              <a:rPr lang="en-US" altLang="ko-KR" sz="30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sz="300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113062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dirty="0"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요구사항 수집 및 분석</a:t>
            </a:r>
            <a:endParaRPr sz="2500" dirty="0"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1" name="Google Shape;125;p17">
            <a:extLst>
              <a:ext uri="{FF2B5EF4-FFF2-40B4-BE49-F238E27FC236}">
                <a16:creationId xmlns:a16="http://schemas.microsoft.com/office/drawing/2014/main" id="{6A0B86EA-71E4-4CBF-9A3B-1E14E43EE9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93699" y="1019063"/>
            <a:ext cx="7741343" cy="35529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300" b="1" kern="0" spc="0" dirty="0">
                <a:solidFill>
                  <a:schemeClr val="tx1"/>
                </a:solidFill>
                <a:effectLst/>
              </a:rPr>
              <a:t>: </a:t>
            </a:r>
            <a:r>
              <a:rPr lang="ko-KR" altLang="en-US" sz="1300" b="1" kern="0" spc="0" dirty="0">
                <a:solidFill>
                  <a:schemeClr val="tx1"/>
                </a:solidFill>
                <a:effectLst/>
              </a:rPr>
              <a:t>가상화폐 거래소 ‘</a:t>
            </a:r>
            <a:r>
              <a:rPr lang="ko-KR" altLang="en-US" sz="1300" b="1" kern="0" spc="0" dirty="0" err="1">
                <a:solidFill>
                  <a:schemeClr val="tx1"/>
                </a:solidFill>
                <a:effectLst/>
              </a:rPr>
              <a:t>업비트’에는</a:t>
            </a:r>
            <a:r>
              <a:rPr lang="ko-KR" altLang="en-US" sz="1300" b="1" kern="0" spc="0" dirty="0">
                <a:solidFill>
                  <a:schemeClr val="tx1"/>
                </a:solidFill>
                <a:effectLst/>
              </a:rPr>
              <a:t> 다수의 가상화폐가 상장되어 있다</a:t>
            </a:r>
            <a:r>
              <a:rPr lang="en-US" altLang="ko-KR" sz="1300" b="1" kern="0" spc="0" dirty="0">
                <a:solidFill>
                  <a:schemeClr val="tx1"/>
                </a:solidFill>
                <a:effectLst/>
              </a:rPr>
              <a:t>.</a:t>
            </a:r>
            <a:endParaRPr lang="ko-KR" altLang="en-US" sz="1300" b="1" kern="0" spc="0" dirty="0">
              <a:solidFill>
                <a:schemeClr val="tx1"/>
              </a:solidFill>
              <a:effectLst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300" b="1" kern="0" spc="0" dirty="0">
                <a:solidFill>
                  <a:schemeClr val="tx1"/>
                </a:solidFill>
                <a:effectLst/>
              </a:rPr>
              <a:t>: </a:t>
            </a:r>
            <a:r>
              <a:rPr lang="ko-KR" altLang="en-US" sz="1300" b="1" kern="0" spc="0" dirty="0">
                <a:solidFill>
                  <a:schemeClr val="tx1"/>
                </a:solidFill>
                <a:effectLst/>
              </a:rPr>
              <a:t>각 가상화폐에 대해 가상화폐</a:t>
            </a:r>
            <a:r>
              <a:rPr lang="en-US" altLang="ko-KR" sz="1300" b="1" kern="0" spc="0" dirty="0">
                <a:solidFill>
                  <a:schemeClr val="tx1"/>
                </a:solidFill>
                <a:effectLst/>
              </a:rPr>
              <a:t>ID(</a:t>
            </a:r>
            <a:r>
              <a:rPr lang="ko-KR" altLang="en-US" sz="1300" b="1" kern="0" spc="0" dirty="0">
                <a:solidFill>
                  <a:schemeClr val="tx1"/>
                </a:solidFill>
                <a:effectLst/>
              </a:rPr>
              <a:t>고유</a:t>
            </a:r>
            <a:r>
              <a:rPr lang="en-US" altLang="ko-KR" sz="1300" b="1" kern="0" spc="0" dirty="0">
                <a:solidFill>
                  <a:schemeClr val="tx1"/>
                </a:solidFill>
                <a:effectLst/>
              </a:rPr>
              <a:t>), </a:t>
            </a:r>
            <a:r>
              <a:rPr lang="ko-KR" altLang="en-US" sz="1300" b="1" kern="0" spc="0" dirty="0">
                <a:solidFill>
                  <a:schemeClr val="tx1"/>
                </a:solidFill>
                <a:effectLst/>
              </a:rPr>
              <a:t>이름</a:t>
            </a:r>
            <a:r>
              <a:rPr lang="en-US" altLang="ko-KR" sz="1300" b="1" kern="0" spc="0" dirty="0">
                <a:solidFill>
                  <a:schemeClr val="tx1"/>
                </a:solidFill>
                <a:effectLst/>
              </a:rPr>
              <a:t>, </a:t>
            </a:r>
            <a:r>
              <a:rPr lang="ko-KR" altLang="en-US" sz="1300" b="1" kern="0" spc="0" dirty="0">
                <a:solidFill>
                  <a:schemeClr val="tx1"/>
                </a:solidFill>
                <a:effectLst/>
              </a:rPr>
              <a:t>영문명</a:t>
            </a:r>
            <a:r>
              <a:rPr lang="en-US" altLang="ko-KR" sz="1300" b="1" kern="0" spc="0" dirty="0">
                <a:solidFill>
                  <a:schemeClr val="tx1"/>
                </a:solidFill>
                <a:effectLst/>
              </a:rPr>
              <a:t>, </a:t>
            </a:r>
            <a:r>
              <a:rPr lang="ko-KR" altLang="en-US" sz="1300" b="1" kern="0" spc="0" dirty="0">
                <a:solidFill>
                  <a:schemeClr val="tx1"/>
                </a:solidFill>
                <a:effectLst/>
              </a:rPr>
              <a:t>가격</a:t>
            </a:r>
            <a:r>
              <a:rPr lang="en-US" altLang="ko-KR" sz="1300" b="1" kern="0" spc="0" dirty="0">
                <a:solidFill>
                  <a:schemeClr val="tx1"/>
                </a:solidFill>
                <a:effectLst/>
              </a:rPr>
              <a:t>, </a:t>
            </a:r>
            <a:r>
              <a:rPr lang="ko-KR" altLang="en-US" sz="1300" b="1" kern="0" spc="0" dirty="0">
                <a:solidFill>
                  <a:schemeClr val="tx1"/>
                </a:solidFill>
                <a:effectLst/>
              </a:rPr>
              <a:t>거래량</a:t>
            </a:r>
            <a:r>
              <a:rPr lang="en-US" altLang="ko-KR" sz="1300" b="1" kern="0" spc="0" dirty="0">
                <a:solidFill>
                  <a:schemeClr val="tx1"/>
                </a:solidFill>
                <a:effectLst/>
              </a:rPr>
              <a:t>(24H), </a:t>
            </a:r>
            <a:r>
              <a:rPr lang="ko-KR" altLang="en-US" sz="1300" b="1" kern="0" spc="0" dirty="0">
                <a:solidFill>
                  <a:schemeClr val="tx1"/>
                </a:solidFill>
                <a:effectLst/>
              </a:rPr>
              <a:t>시가총액을 나타낸다</a:t>
            </a:r>
            <a:r>
              <a:rPr lang="en-US" altLang="ko-KR" sz="1300" b="1" kern="0" spc="0" dirty="0">
                <a:solidFill>
                  <a:schemeClr val="tx1"/>
                </a:solidFill>
                <a:effectLst/>
              </a:rPr>
              <a:t>.</a:t>
            </a:r>
            <a:endParaRPr lang="ko-KR" altLang="en-US" sz="1300" b="1" kern="0" spc="0" dirty="0">
              <a:solidFill>
                <a:schemeClr val="tx1"/>
              </a:solidFill>
              <a:effectLst/>
            </a:endParaRPr>
          </a:p>
          <a:p>
            <a:pPr marL="0" marR="0" lvl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300" b="1" kern="0" spc="0" dirty="0">
                <a:solidFill>
                  <a:schemeClr val="tx1"/>
                </a:solidFill>
                <a:effectLst/>
              </a:rPr>
              <a:t>: </a:t>
            </a:r>
            <a:r>
              <a:rPr lang="ko-KR" altLang="en-US" sz="1300" b="1" kern="0" spc="0" dirty="0">
                <a:solidFill>
                  <a:schemeClr val="tx1"/>
                </a:solidFill>
                <a:effectLst/>
              </a:rPr>
              <a:t>가격은 현재가</a:t>
            </a:r>
            <a:r>
              <a:rPr lang="en-US" altLang="ko-KR" sz="1300" b="1" kern="0" spc="0" dirty="0">
                <a:solidFill>
                  <a:schemeClr val="tx1"/>
                </a:solidFill>
                <a:effectLst/>
              </a:rPr>
              <a:t>, </a:t>
            </a:r>
            <a:r>
              <a:rPr lang="ko-KR" altLang="en-US" sz="1300" b="1" kern="0" spc="0" dirty="0">
                <a:solidFill>
                  <a:schemeClr val="tx1"/>
                </a:solidFill>
                <a:effectLst/>
              </a:rPr>
              <a:t>고가</a:t>
            </a:r>
            <a:r>
              <a:rPr lang="en-US" altLang="ko-KR" sz="1300" b="1" kern="0" spc="0" dirty="0">
                <a:solidFill>
                  <a:schemeClr val="tx1"/>
                </a:solidFill>
                <a:effectLst/>
              </a:rPr>
              <a:t>, </a:t>
            </a:r>
            <a:r>
              <a:rPr lang="ko-KR" altLang="en-US" sz="1300" b="1" kern="0" spc="0" dirty="0">
                <a:solidFill>
                  <a:schemeClr val="tx1"/>
                </a:solidFill>
                <a:effectLst/>
              </a:rPr>
              <a:t>저가</a:t>
            </a:r>
            <a:r>
              <a:rPr lang="en-US" altLang="ko-KR" sz="1300" b="1" kern="0" spc="0" dirty="0">
                <a:solidFill>
                  <a:schemeClr val="tx1"/>
                </a:solidFill>
                <a:effectLst/>
              </a:rPr>
              <a:t>, </a:t>
            </a:r>
            <a:r>
              <a:rPr lang="ko-KR" altLang="en-US" sz="1300" b="1" kern="0" spc="0" dirty="0">
                <a:solidFill>
                  <a:schemeClr val="tx1"/>
                </a:solidFill>
                <a:effectLst/>
              </a:rPr>
              <a:t>전일대비 등락률</a:t>
            </a:r>
            <a:r>
              <a:rPr lang="en-US" altLang="ko-KR" sz="1300" b="1" kern="0" spc="0" dirty="0">
                <a:solidFill>
                  <a:schemeClr val="tx1"/>
                </a:solidFill>
                <a:effectLst/>
              </a:rPr>
              <a:t>, </a:t>
            </a:r>
            <a:r>
              <a:rPr lang="ko-KR" altLang="en-US" sz="1300" b="1" kern="0" spc="0" dirty="0">
                <a:solidFill>
                  <a:schemeClr val="tx1"/>
                </a:solidFill>
                <a:effectLst/>
              </a:rPr>
              <a:t>전일대비 등락 금액으로 세분하여 나타낸다</a:t>
            </a:r>
            <a:r>
              <a:rPr lang="en-US" altLang="ko-KR" sz="1300" b="1" kern="0" spc="0" dirty="0"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500" b="1" kern="0" spc="0" dirty="0">
              <a:solidFill>
                <a:schemeClr val="tx1"/>
              </a:solidFill>
              <a:effectLst/>
            </a:endParaRPr>
          </a:p>
          <a:p>
            <a:pPr marL="0" marR="0" lvl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300" b="1" dirty="0">
                <a:solidFill>
                  <a:schemeClr val="tx1"/>
                </a:solidFill>
              </a:rPr>
              <a:t>: </a:t>
            </a:r>
            <a:r>
              <a:rPr lang="ko-KR" altLang="en-US" sz="1300" b="1" kern="0" spc="0" dirty="0">
                <a:solidFill>
                  <a:schemeClr val="tx1"/>
                </a:solidFill>
                <a:effectLst/>
              </a:rPr>
              <a:t>업비트는 여러 명의 고객을 관리한다</a:t>
            </a:r>
            <a:r>
              <a:rPr lang="en-US" altLang="ko-KR" sz="1300" b="1" kern="0" spc="0" dirty="0"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300" b="1" kern="0" spc="0" dirty="0">
                <a:solidFill>
                  <a:schemeClr val="tx1"/>
                </a:solidFill>
                <a:effectLst/>
              </a:rPr>
              <a:t>: </a:t>
            </a:r>
            <a:r>
              <a:rPr lang="ko-KR" altLang="en-US" sz="1300" b="1" kern="0" spc="0" dirty="0">
                <a:solidFill>
                  <a:schemeClr val="tx1"/>
                </a:solidFill>
                <a:effectLst/>
              </a:rPr>
              <a:t>각 고객에 대해 고객</a:t>
            </a:r>
            <a:r>
              <a:rPr lang="en-US" altLang="ko-KR" sz="1300" b="1" kern="0" spc="0" dirty="0">
                <a:solidFill>
                  <a:schemeClr val="tx1"/>
                </a:solidFill>
                <a:effectLst/>
              </a:rPr>
              <a:t>ID(</a:t>
            </a:r>
            <a:r>
              <a:rPr lang="ko-KR" altLang="en-US" sz="1300" b="1" kern="0" spc="0" dirty="0">
                <a:solidFill>
                  <a:schemeClr val="tx1"/>
                </a:solidFill>
                <a:effectLst/>
              </a:rPr>
              <a:t>고유</a:t>
            </a:r>
            <a:r>
              <a:rPr lang="en-US" altLang="ko-KR" sz="1300" b="1" kern="0" spc="0" dirty="0">
                <a:solidFill>
                  <a:schemeClr val="tx1"/>
                </a:solidFill>
                <a:effectLst/>
              </a:rPr>
              <a:t>), </a:t>
            </a:r>
            <a:r>
              <a:rPr lang="ko-KR" altLang="en-US" sz="1300" b="1" kern="0" spc="0" dirty="0">
                <a:solidFill>
                  <a:schemeClr val="tx1"/>
                </a:solidFill>
                <a:effectLst/>
              </a:rPr>
              <a:t>이름</a:t>
            </a:r>
            <a:r>
              <a:rPr lang="en-US" altLang="ko-KR" sz="1300" b="1" kern="0" spc="0" dirty="0">
                <a:solidFill>
                  <a:schemeClr val="tx1"/>
                </a:solidFill>
                <a:effectLst/>
              </a:rPr>
              <a:t>, </a:t>
            </a:r>
            <a:r>
              <a:rPr lang="ko-KR" altLang="en-US" sz="1300" b="1" kern="0" spc="0" dirty="0">
                <a:solidFill>
                  <a:schemeClr val="tx1"/>
                </a:solidFill>
                <a:effectLst/>
              </a:rPr>
              <a:t>보유자산</a:t>
            </a:r>
            <a:r>
              <a:rPr lang="en-US" altLang="ko-KR" sz="1300" b="1" kern="0" spc="0" dirty="0">
                <a:solidFill>
                  <a:schemeClr val="tx1"/>
                </a:solidFill>
                <a:effectLst/>
              </a:rPr>
              <a:t>, </a:t>
            </a:r>
            <a:r>
              <a:rPr lang="ko-KR" altLang="en-US" sz="1300" b="1" kern="0" spc="0" dirty="0">
                <a:solidFill>
                  <a:schemeClr val="tx1"/>
                </a:solidFill>
                <a:effectLst/>
              </a:rPr>
              <a:t>거래내역</a:t>
            </a:r>
            <a:r>
              <a:rPr lang="en-US" altLang="ko-KR" sz="1300" b="1" kern="0" spc="0" dirty="0">
                <a:solidFill>
                  <a:schemeClr val="tx1"/>
                </a:solidFill>
                <a:effectLst/>
              </a:rPr>
              <a:t>, </a:t>
            </a:r>
            <a:r>
              <a:rPr lang="ko-KR" altLang="en-US" sz="1300" b="1" kern="0" spc="0" dirty="0">
                <a:solidFill>
                  <a:schemeClr val="tx1"/>
                </a:solidFill>
                <a:effectLst/>
              </a:rPr>
              <a:t>입출금내역을 나타낸다</a:t>
            </a:r>
            <a:r>
              <a:rPr lang="en-US" altLang="ko-KR" sz="1300" b="1" kern="0" spc="0" dirty="0">
                <a:solidFill>
                  <a:schemeClr val="tx1"/>
                </a:solidFill>
                <a:effectLst/>
              </a:rPr>
              <a:t>.</a:t>
            </a:r>
            <a:endParaRPr lang="ko-KR" altLang="en-US" sz="1300" b="1" kern="0" spc="0" dirty="0">
              <a:solidFill>
                <a:schemeClr val="tx1"/>
              </a:solidFill>
              <a:effectLst/>
            </a:endParaRPr>
          </a:p>
          <a:p>
            <a:pPr marL="0" marR="0" lvl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300" b="1" kern="0" spc="0" dirty="0">
                <a:solidFill>
                  <a:schemeClr val="tx1"/>
                </a:solidFill>
                <a:effectLst/>
              </a:rPr>
              <a:t>: </a:t>
            </a:r>
            <a:r>
              <a:rPr lang="ko-KR" altLang="en-US" sz="1300" b="1" kern="0" spc="0" dirty="0">
                <a:solidFill>
                  <a:schemeClr val="tx1"/>
                </a:solidFill>
                <a:effectLst/>
              </a:rPr>
              <a:t>보유자산은 평가수익률</a:t>
            </a:r>
            <a:r>
              <a:rPr lang="en-US" altLang="ko-KR" sz="1300" b="1" kern="0" spc="0" dirty="0">
                <a:solidFill>
                  <a:schemeClr val="tx1"/>
                </a:solidFill>
                <a:effectLst/>
              </a:rPr>
              <a:t>, </a:t>
            </a:r>
            <a:r>
              <a:rPr lang="ko-KR" altLang="en-US" sz="1300" b="1" kern="0" spc="0" dirty="0">
                <a:solidFill>
                  <a:schemeClr val="tx1"/>
                </a:solidFill>
                <a:effectLst/>
              </a:rPr>
              <a:t>평가손익</a:t>
            </a:r>
            <a:r>
              <a:rPr lang="en-US" altLang="ko-KR" sz="1300" b="1" kern="0" spc="0" dirty="0">
                <a:solidFill>
                  <a:schemeClr val="tx1"/>
                </a:solidFill>
                <a:effectLst/>
              </a:rPr>
              <a:t>, </a:t>
            </a:r>
            <a:r>
              <a:rPr lang="ko-KR" altLang="en-US" sz="1300" b="1" kern="0" spc="0" dirty="0">
                <a:solidFill>
                  <a:schemeClr val="tx1"/>
                </a:solidFill>
                <a:effectLst/>
              </a:rPr>
              <a:t>평가금액으로 세분하여 나타낸다</a:t>
            </a:r>
            <a:r>
              <a:rPr lang="en-US" altLang="ko-KR" sz="1300" b="1" kern="0" spc="0" dirty="0">
                <a:solidFill>
                  <a:schemeClr val="tx1"/>
                </a:solidFill>
                <a:effectLst/>
              </a:rPr>
              <a:t>.</a:t>
            </a:r>
          </a:p>
          <a:p>
            <a:pPr marL="0" indent="0" algn="just" fontAlgn="base" latinLnBrk="1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300" b="1" kern="0" spc="0" dirty="0">
                <a:solidFill>
                  <a:schemeClr val="tx1"/>
                </a:solidFill>
                <a:effectLst/>
              </a:rPr>
              <a:t>: </a:t>
            </a:r>
            <a:r>
              <a:rPr lang="ko-KR" altLang="en-US" sz="1300" b="1" kern="0" spc="0" dirty="0">
                <a:solidFill>
                  <a:schemeClr val="tx1"/>
                </a:solidFill>
                <a:effectLst/>
              </a:rPr>
              <a:t>입출금내역은 입금</a:t>
            </a:r>
            <a:r>
              <a:rPr lang="en-US" altLang="ko-KR" sz="1300" b="1" kern="0" spc="0" dirty="0">
                <a:solidFill>
                  <a:schemeClr val="tx1"/>
                </a:solidFill>
                <a:effectLst/>
              </a:rPr>
              <a:t>, </a:t>
            </a:r>
            <a:r>
              <a:rPr lang="ko-KR" altLang="en-US" sz="1300" b="1" kern="0" spc="0" dirty="0">
                <a:solidFill>
                  <a:schemeClr val="tx1"/>
                </a:solidFill>
                <a:effectLst/>
              </a:rPr>
              <a:t>출금으로 세분하여 나타낸다</a:t>
            </a:r>
            <a:r>
              <a:rPr lang="en-US" altLang="ko-KR" sz="1300" b="1" kern="0" spc="0" dirty="0">
                <a:solidFill>
                  <a:schemeClr val="tx1"/>
                </a:solidFill>
                <a:effectLst/>
              </a:rPr>
              <a:t>.</a:t>
            </a:r>
            <a:endParaRPr lang="ko-KR" altLang="en-US" sz="1300" b="1" kern="0" spc="0" dirty="0">
              <a:solidFill>
                <a:schemeClr val="tx1"/>
              </a:solidFill>
              <a:effectLst/>
            </a:endParaRPr>
          </a:p>
          <a:p>
            <a:pPr marL="0" marR="0" lvl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500" b="1" kern="0" spc="0" dirty="0">
              <a:solidFill>
                <a:schemeClr val="tx1"/>
              </a:solidFill>
              <a:effectLst/>
            </a:endParaRPr>
          </a:p>
          <a:p>
            <a:pPr marL="0" marR="0" lvl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300" b="1" kern="0" spc="0" dirty="0">
                <a:solidFill>
                  <a:schemeClr val="tx1"/>
                </a:solidFill>
                <a:effectLst/>
              </a:rPr>
              <a:t>: </a:t>
            </a:r>
            <a:r>
              <a:rPr lang="ko-KR" altLang="en-US" sz="1300" b="1" kern="0" spc="0" dirty="0">
                <a:solidFill>
                  <a:schemeClr val="tx1"/>
                </a:solidFill>
                <a:effectLst/>
              </a:rPr>
              <a:t>고객은 여러 개의 가상화폐를 보유할 수 있다</a:t>
            </a:r>
            <a:r>
              <a:rPr lang="en-US" altLang="ko-KR" sz="1300" b="1" kern="0" spc="0" dirty="0"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300" b="1" kern="0" spc="0" dirty="0">
                <a:solidFill>
                  <a:schemeClr val="tx1"/>
                </a:solidFill>
                <a:effectLst/>
              </a:rPr>
              <a:t>: </a:t>
            </a:r>
            <a:r>
              <a:rPr lang="ko-KR" altLang="en-US" sz="1300" b="1" dirty="0">
                <a:solidFill>
                  <a:schemeClr val="tx1"/>
                </a:solidFill>
              </a:rPr>
              <a:t>보유한 가상화폐는 보유가상화폐</a:t>
            </a:r>
            <a:r>
              <a:rPr lang="en-US" altLang="ko-KR" sz="1300" b="1" dirty="0">
                <a:solidFill>
                  <a:schemeClr val="tx1"/>
                </a:solidFill>
              </a:rPr>
              <a:t>ID</a:t>
            </a:r>
            <a:r>
              <a:rPr lang="ko-KR" altLang="en-US" sz="1300" b="1" dirty="0">
                <a:solidFill>
                  <a:schemeClr val="tx1"/>
                </a:solidFill>
              </a:rPr>
              <a:t>와 이름을 나타낸다</a:t>
            </a:r>
            <a:r>
              <a:rPr lang="en-US" altLang="ko-KR" sz="1300" b="1" dirty="0">
                <a:solidFill>
                  <a:schemeClr val="tx1"/>
                </a:solidFill>
              </a:rPr>
              <a:t>.</a:t>
            </a:r>
            <a:endParaRPr lang="en-US" altLang="ko-KR" sz="1300" b="1" kern="0" spc="0" dirty="0">
              <a:solidFill>
                <a:schemeClr val="tx1"/>
              </a:solidFill>
              <a:effectLst/>
            </a:endParaRPr>
          </a:p>
          <a:p>
            <a:pPr marL="0" marR="0" lvl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300" b="1" kern="0" spc="0" dirty="0">
              <a:solidFill>
                <a:schemeClr val="tx1"/>
              </a:solidFill>
              <a:effectLst/>
            </a:endParaRPr>
          </a:p>
          <a:p>
            <a:pPr marL="0" marR="0" lvl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300" b="1" kern="0" spc="0" dirty="0">
              <a:solidFill>
                <a:schemeClr val="tx1"/>
              </a:solidFill>
              <a:effectLst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9555590-CD20-4F14-ACF7-5A3F46C94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301" y="273495"/>
            <a:ext cx="1286574" cy="51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928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113062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dirty="0"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요구사항 수집 및 분석</a:t>
            </a:r>
            <a:endParaRPr sz="2500" dirty="0"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1" name="Google Shape;125;p17">
            <a:extLst>
              <a:ext uri="{FF2B5EF4-FFF2-40B4-BE49-F238E27FC236}">
                <a16:creationId xmlns:a16="http://schemas.microsoft.com/office/drawing/2014/main" id="{6A0B86EA-71E4-4CBF-9A3B-1E14E43EE9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93699" y="1019063"/>
            <a:ext cx="7741343" cy="34321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300" b="1" kern="0" spc="0" dirty="0">
                <a:solidFill>
                  <a:schemeClr val="tx1"/>
                </a:solidFill>
                <a:effectLst/>
              </a:rPr>
              <a:t>: </a:t>
            </a:r>
            <a:r>
              <a:rPr lang="ko-KR" altLang="en-US" sz="1300" b="1" kern="0" spc="0" dirty="0">
                <a:solidFill>
                  <a:schemeClr val="tx1"/>
                </a:solidFill>
                <a:effectLst/>
              </a:rPr>
              <a:t>각 고객마다 여러 개의 가상화폐를 거래한다</a:t>
            </a:r>
            <a:r>
              <a:rPr lang="en-US" altLang="ko-KR" sz="1300" b="1" kern="0" spc="0" dirty="0">
                <a:solidFill>
                  <a:schemeClr val="tx1"/>
                </a:solidFill>
                <a:effectLst/>
              </a:rPr>
              <a:t>.</a:t>
            </a:r>
            <a:endParaRPr lang="ko-KR" altLang="en-US" sz="1300" b="1" kern="0" spc="0" dirty="0">
              <a:solidFill>
                <a:schemeClr val="tx1"/>
              </a:solidFill>
              <a:effectLst/>
            </a:endParaRPr>
          </a:p>
          <a:p>
            <a:pPr marL="0" marR="0" lvl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300" b="1" kern="0" spc="0" dirty="0">
                <a:solidFill>
                  <a:schemeClr val="tx1"/>
                </a:solidFill>
                <a:effectLst/>
              </a:rPr>
              <a:t>: </a:t>
            </a:r>
            <a:r>
              <a:rPr lang="ko-KR" altLang="en-US" sz="1300" b="1" kern="0" spc="0" dirty="0">
                <a:solidFill>
                  <a:schemeClr val="tx1"/>
                </a:solidFill>
                <a:effectLst/>
              </a:rPr>
              <a:t>각 가상화폐는 여러 명의 고객에 의해 거래된다</a:t>
            </a:r>
            <a:r>
              <a:rPr lang="en-US" altLang="ko-KR" sz="1300" b="1" kern="0" spc="0" dirty="0">
                <a:solidFill>
                  <a:schemeClr val="tx1"/>
                </a:solidFill>
                <a:effectLst/>
              </a:rPr>
              <a:t>.</a:t>
            </a:r>
            <a:endParaRPr lang="ko-KR" altLang="en-US" sz="1300" b="1" kern="0" spc="0" dirty="0">
              <a:solidFill>
                <a:schemeClr val="tx1"/>
              </a:solidFill>
              <a:effectLst/>
            </a:endParaRPr>
          </a:p>
          <a:p>
            <a:pPr marL="0" marR="0" lvl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300" b="1" kern="0" spc="0" dirty="0">
                <a:solidFill>
                  <a:schemeClr val="tx1"/>
                </a:solidFill>
                <a:effectLst/>
              </a:rPr>
              <a:t>: </a:t>
            </a:r>
            <a:r>
              <a:rPr lang="ko-KR" altLang="en-US" sz="1300" b="1" kern="0" spc="0" dirty="0">
                <a:solidFill>
                  <a:schemeClr val="tx1"/>
                </a:solidFill>
                <a:effectLst/>
              </a:rPr>
              <a:t>각 고객이 거래한 가상화폐에 대해 </a:t>
            </a:r>
            <a:endParaRPr lang="en-US" altLang="ko-KR" sz="1300" b="1" kern="0" spc="0" dirty="0">
              <a:solidFill>
                <a:schemeClr val="tx1"/>
              </a:solidFill>
              <a:effectLst/>
            </a:endParaRPr>
          </a:p>
          <a:p>
            <a:pPr marL="0" marR="0" lvl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300" b="1" kern="0" spc="0" dirty="0">
                <a:solidFill>
                  <a:schemeClr val="tx1"/>
                </a:solidFill>
                <a:effectLst/>
              </a:rPr>
              <a:t>  </a:t>
            </a:r>
            <a:r>
              <a:rPr lang="ko-KR" altLang="en-US" sz="1300" b="1" kern="0" spc="0" dirty="0" err="1">
                <a:solidFill>
                  <a:schemeClr val="tx1"/>
                </a:solidFill>
                <a:effectLst/>
              </a:rPr>
              <a:t>거래코인</a:t>
            </a:r>
            <a:r>
              <a:rPr lang="en-US" altLang="ko-KR" sz="1300" b="1" kern="0" spc="0" dirty="0">
                <a:solidFill>
                  <a:schemeClr val="tx1"/>
                </a:solidFill>
                <a:effectLst/>
              </a:rPr>
              <a:t>, </a:t>
            </a:r>
            <a:r>
              <a:rPr lang="ko-KR" altLang="en-US" sz="1300" b="1" kern="0" spc="0" dirty="0">
                <a:solidFill>
                  <a:schemeClr val="tx1"/>
                </a:solidFill>
                <a:effectLst/>
              </a:rPr>
              <a:t>거래시간</a:t>
            </a:r>
            <a:r>
              <a:rPr lang="en-US" altLang="ko-KR" sz="1300" b="1" kern="0" spc="0" dirty="0">
                <a:solidFill>
                  <a:schemeClr val="tx1"/>
                </a:solidFill>
                <a:effectLst/>
              </a:rPr>
              <a:t>, </a:t>
            </a:r>
            <a:r>
              <a:rPr lang="ko-KR" altLang="en-US" sz="1300" b="1" kern="0" spc="0" dirty="0">
                <a:solidFill>
                  <a:schemeClr val="tx1"/>
                </a:solidFill>
                <a:effectLst/>
              </a:rPr>
              <a:t>거래종류</a:t>
            </a:r>
            <a:r>
              <a:rPr lang="en-US" altLang="ko-KR" sz="1300" b="1" kern="0" spc="0" dirty="0">
                <a:solidFill>
                  <a:schemeClr val="tx1"/>
                </a:solidFill>
                <a:effectLst/>
              </a:rPr>
              <a:t>, </a:t>
            </a:r>
            <a:r>
              <a:rPr lang="ko-KR" altLang="en-US" sz="1300" b="1" dirty="0">
                <a:solidFill>
                  <a:schemeClr val="tx1"/>
                </a:solidFill>
              </a:rPr>
              <a:t>거래</a:t>
            </a:r>
            <a:r>
              <a:rPr lang="ko-KR" altLang="en-US" sz="1300" b="1" kern="0" spc="0" dirty="0">
                <a:solidFill>
                  <a:schemeClr val="tx1"/>
                </a:solidFill>
                <a:effectLst/>
              </a:rPr>
              <a:t>가격</a:t>
            </a:r>
            <a:r>
              <a:rPr lang="en-US" altLang="ko-KR" sz="1300" b="1" kern="0" spc="0" dirty="0">
                <a:solidFill>
                  <a:schemeClr val="tx1"/>
                </a:solidFill>
                <a:effectLst/>
              </a:rPr>
              <a:t>, </a:t>
            </a:r>
            <a:r>
              <a:rPr lang="ko-KR" altLang="en-US" sz="1300" b="1" kern="0" spc="0" dirty="0">
                <a:solidFill>
                  <a:schemeClr val="tx1"/>
                </a:solidFill>
                <a:effectLst/>
              </a:rPr>
              <a:t>거래수량</a:t>
            </a:r>
            <a:r>
              <a:rPr lang="en-US" altLang="ko-KR" sz="1300" b="1" kern="0" spc="0" dirty="0">
                <a:solidFill>
                  <a:schemeClr val="tx1"/>
                </a:solidFill>
                <a:effectLst/>
              </a:rPr>
              <a:t>, </a:t>
            </a:r>
            <a:r>
              <a:rPr lang="ko-KR" altLang="en-US" sz="1300" b="1" kern="0" spc="0" dirty="0">
                <a:solidFill>
                  <a:schemeClr val="tx1"/>
                </a:solidFill>
                <a:effectLst/>
              </a:rPr>
              <a:t>수수료</a:t>
            </a:r>
            <a:r>
              <a:rPr lang="en-US" altLang="ko-KR" sz="1300" b="1" kern="0" spc="0" dirty="0">
                <a:solidFill>
                  <a:schemeClr val="tx1"/>
                </a:solidFill>
                <a:effectLst/>
              </a:rPr>
              <a:t>, </a:t>
            </a:r>
            <a:r>
              <a:rPr lang="ko-KR" altLang="en-US" sz="1300" b="1" kern="0" spc="0" dirty="0">
                <a:solidFill>
                  <a:schemeClr val="tx1"/>
                </a:solidFill>
                <a:effectLst/>
              </a:rPr>
              <a:t>정산금액을 나타낸다</a:t>
            </a:r>
            <a:r>
              <a:rPr lang="en-US" altLang="ko-KR" sz="1300" b="1" kern="0" spc="0" dirty="0">
                <a:solidFill>
                  <a:schemeClr val="tx1"/>
                </a:solidFill>
                <a:effectLst/>
              </a:rPr>
              <a:t>.</a:t>
            </a:r>
            <a:endParaRPr lang="ko-KR" altLang="en-US" sz="1300" b="1" kern="0" spc="0" dirty="0">
              <a:solidFill>
                <a:schemeClr val="tx1"/>
              </a:solidFill>
              <a:effectLst/>
            </a:endParaRPr>
          </a:p>
          <a:p>
            <a:pPr marL="0" marR="0" lvl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300" b="1" kern="0" spc="0" dirty="0">
                <a:solidFill>
                  <a:schemeClr val="tx1"/>
                </a:solidFill>
                <a:effectLst/>
              </a:rPr>
              <a:t>: </a:t>
            </a:r>
            <a:r>
              <a:rPr lang="ko-KR" altLang="en-US" sz="1300" b="1" kern="0" spc="0" dirty="0">
                <a:solidFill>
                  <a:schemeClr val="tx1"/>
                </a:solidFill>
                <a:effectLst/>
              </a:rPr>
              <a:t>거래시간은 주문시간과 체결시간으로 세분하여 나타낸다</a:t>
            </a:r>
            <a:r>
              <a:rPr lang="en-US" altLang="ko-KR" sz="1300" b="1" kern="0" spc="0" dirty="0"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300" b="1" kern="0" spc="0" dirty="0">
                <a:solidFill>
                  <a:schemeClr val="tx1"/>
                </a:solidFill>
                <a:effectLst/>
              </a:rPr>
              <a:t>: </a:t>
            </a:r>
            <a:r>
              <a:rPr lang="ko-KR" altLang="en-US" sz="1300" b="1" kern="0" spc="0" dirty="0">
                <a:solidFill>
                  <a:schemeClr val="tx1"/>
                </a:solidFill>
                <a:effectLst/>
              </a:rPr>
              <a:t>거래종류는 매수</a:t>
            </a:r>
            <a:r>
              <a:rPr lang="en-US" altLang="ko-KR" sz="1300" b="1" kern="0" spc="0" dirty="0">
                <a:solidFill>
                  <a:schemeClr val="tx1"/>
                </a:solidFill>
                <a:effectLst/>
              </a:rPr>
              <a:t>, </a:t>
            </a:r>
            <a:r>
              <a:rPr lang="ko-KR" altLang="en-US" sz="1300" b="1" kern="0" spc="0" dirty="0">
                <a:solidFill>
                  <a:schemeClr val="tx1"/>
                </a:solidFill>
                <a:effectLst/>
              </a:rPr>
              <a:t>매도로 세분하여 나타낸다</a:t>
            </a:r>
            <a:r>
              <a:rPr lang="en-US" altLang="ko-KR" sz="1300" b="1" kern="0" spc="0" dirty="0"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500" b="1" kern="0" spc="0" dirty="0">
              <a:solidFill>
                <a:schemeClr val="tx1"/>
              </a:solidFill>
              <a:effectLst/>
            </a:endParaRPr>
          </a:p>
          <a:p>
            <a:pPr marL="0" marR="0" lvl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300" b="1" kern="0" spc="0" dirty="0">
                <a:solidFill>
                  <a:schemeClr val="tx1"/>
                </a:solidFill>
                <a:effectLst/>
              </a:rPr>
              <a:t>: </a:t>
            </a:r>
            <a:r>
              <a:rPr lang="ko-KR" altLang="en-US" sz="1300" b="1" kern="0" spc="0" dirty="0">
                <a:solidFill>
                  <a:schemeClr val="tx1"/>
                </a:solidFill>
                <a:effectLst/>
              </a:rPr>
              <a:t>각 가상화폐를 상장하는 기업들이 있다</a:t>
            </a:r>
            <a:r>
              <a:rPr lang="en-US" altLang="ko-KR" sz="1300" b="1" kern="0" spc="0" dirty="0">
                <a:solidFill>
                  <a:schemeClr val="tx1"/>
                </a:solidFill>
                <a:effectLst/>
              </a:rPr>
              <a:t>.</a:t>
            </a:r>
            <a:endParaRPr lang="ko-KR" altLang="en-US" sz="1300" b="1" kern="0" spc="0" dirty="0">
              <a:solidFill>
                <a:schemeClr val="tx1"/>
              </a:solidFill>
              <a:effectLst/>
            </a:endParaRPr>
          </a:p>
          <a:p>
            <a:pPr marL="0" marR="0" lvl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300" b="1" kern="0" spc="0" dirty="0">
                <a:solidFill>
                  <a:schemeClr val="tx1"/>
                </a:solidFill>
                <a:effectLst/>
              </a:rPr>
              <a:t>: </a:t>
            </a:r>
            <a:r>
              <a:rPr lang="ko-KR" altLang="en-US" sz="1300" b="1" kern="0" spc="0" dirty="0">
                <a:solidFill>
                  <a:schemeClr val="tx1"/>
                </a:solidFill>
                <a:effectLst/>
              </a:rPr>
              <a:t>하나의 기업은 여러 개의 가상화폐를 상장할 수 있다</a:t>
            </a:r>
            <a:r>
              <a:rPr lang="en-US" altLang="ko-KR" sz="1300" b="1" kern="0" spc="0" dirty="0">
                <a:solidFill>
                  <a:schemeClr val="tx1"/>
                </a:solidFill>
                <a:effectLst/>
              </a:rPr>
              <a:t>.</a:t>
            </a:r>
            <a:endParaRPr lang="ko-KR" altLang="en-US" sz="1300" b="1" kern="0" spc="0" dirty="0">
              <a:solidFill>
                <a:schemeClr val="tx1"/>
              </a:solidFill>
              <a:effectLst/>
            </a:endParaRPr>
          </a:p>
          <a:p>
            <a:pPr marL="0" marR="0" lvl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300" b="1" kern="0" spc="0" dirty="0">
                <a:solidFill>
                  <a:schemeClr val="tx1"/>
                </a:solidFill>
                <a:effectLst/>
              </a:rPr>
              <a:t>: </a:t>
            </a:r>
            <a:r>
              <a:rPr lang="ko-KR" altLang="en-US" sz="1300" b="1" kern="0" spc="0" dirty="0">
                <a:solidFill>
                  <a:schemeClr val="tx1"/>
                </a:solidFill>
                <a:effectLst/>
              </a:rPr>
              <a:t>각 기업에 대해 기업</a:t>
            </a:r>
            <a:r>
              <a:rPr lang="en-US" altLang="ko-KR" sz="1300" b="1" kern="0" spc="0" dirty="0">
                <a:solidFill>
                  <a:schemeClr val="tx1"/>
                </a:solidFill>
                <a:effectLst/>
              </a:rPr>
              <a:t>ID(</a:t>
            </a:r>
            <a:r>
              <a:rPr lang="ko-KR" altLang="en-US" sz="1300" b="1" kern="0" spc="0" dirty="0">
                <a:solidFill>
                  <a:schemeClr val="tx1"/>
                </a:solidFill>
                <a:effectLst/>
              </a:rPr>
              <a:t>고유</a:t>
            </a:r>
            <a:r>
              <a:rPr lang="en-US" altLang="ko-KR" sz="1300" b="1" kern="0" spc="0" dirty="0">
                <a:solidFill>
                  <a:schemeClr val="tx1"/>
                </a:solidFill>
                <a:effectLst/>
              </a:rPr>
              <a:t>), </a:t>
            </a:r>
            <a:r>
              <a:rPr lang="ko-KR" altLang="en-US" sz="1300" b="1" kern="0" spc="0" dirty="0">
                <a:solidFill>
                  <a:schemeClr val="tx1"/>
                </a:solidFill>
                <a:effectLst/>
              </a:rPr>
              <a:t>이름</a:t>
            </a:r>
            <a:r>
              <a:rPr lang="en-US" altLang="ko-KR" sz="1300" b="1" kern="0" spc="0" dirty="0">
                <a:solidFill>
                  <a:schemeClr val="tx1"/>
                </a:solidFill>
                <a:effectLst/>
              </a:rPr>
              <a:t>, </a:t>
            </a:r>
            <a:r>
              <a:rPr lang="ko-KR" altLang="en-US" sz="1300" b="1" kern="0" spc="0" dirty="0">
                <a:solidFill>
                  <a:schemeClr val="tx1"/>
                </a:solidFill>
                <a:effectLst/>
              </a:rPr>
              <a:t>사업내용을 나타낸다</a:t>
            </a:r>
            <a:r>
              <a:rPr lang="en-US" altLang="ko-KR" sz="1300" b="1" kern="0" spc="0" dirty="0">
                <a:solidFill>
                  <a:schemeClr val="tx1"/>
                </a:solidFill>
                <a:effectLst/>
              </a:rPr>
              <a:t>.</a:t>
            </a:r>
          </a:p>
          <a:p>
            <a:pPr marL="0" indent="0" algn="just" fontAlgn="base" latinLnBrk="1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300" b="1" kern="0" spc="0" dirty="0">
                <a:solidFill>
                  <a:schemeClr val="tx1"/>
                </a:solidFill>
                <a:effectLst/>
              </a:rPr>
              <a:t>: </a:t>
            </a:r>
            <a:r>
              <a:rPr lang="ko-KR" altLang="en-US" sz="1300" b="1" kern="0" spc="0" dirty="0">
                <a:solidFill>
                  <a:schemeClr val="tx1"/>
                </a:solidFill>
                <a:effectLst/>
              </a:rPr>
              <a:t>각 기업이 상장한 가상화폐에 대해 최초발행날짜</a:t>
            </a:r>
            <a:r>
              <a:rPr lang="en-US" altLang="ko-KR" sz="1300" b="1" kern="0" spc="0" dirty="0">
                <a:solidFill>
                  <a:schemeClr val="tx1"/>
                </a:solidFill>
                <a:effectLst/>
              </a:rPr>
              <a:t>, </a:t>
            </a:r>
            <a:r>
              <a:rPr lang="ko-KR" altLang="en-US" sz="1300" b="1" kern="0" spc="0" dirty="0">
                <a:solidFill>
                  <a:schemeClr val="tx1"/>
                </a:solidFill>
                <a:effectLst/>
              </a:rPr>
              <a:t>총 </a:t>
            </a:r>
            <a:r>
              <a:rPr lang="ko-KR" altLang="en-US" sz="1300" b="1" kern="0" spc="0" dirty="0" err="1">
                <a:solidFill>
                  <a:schemeClr val="tx1"/>
                </a:solidFill>
                <a:effectLst/>
              </a:rPr>
              <a:t>발행량</a:t>
            </a:r>
            <a:r>
              <a:rPr lang="en-US" altLang="ko-KR" sz="1300" b="1" kern="0" spc="0" dirty="0">
                <a:solidFill>
                  <a:schemeClr val="tx1"/>
                </a:solidFill>
                <a:effectLst/>
              </a:rPr>
              <a:t>, </a:t>
            </a:r>
            <a:r>
              <a:rPr lang="ko-KR" altLang="en-US" sz="1300" b="1" kern="0" spc="0" dirty="0">
                <a:solidFill>
                  <a:schemeClr val="tx1"/>
                </a:solidFill>
                <a:effectLst/>
              </a:rPr>
              <a:t>총 발행한도를 나타낸다</a:t>
            </a:r>
            <a:r>
              <a:rPr lang="en-US" altLang="ko-KR" sz="1300" b="1" kern="0" spc="0" dirty="0">
                <a:solidFill>
                  <a:schemeClr val="tx1"/>
                </a:solidFill>
                <a:effectLst/>
              </a:rPr>
              <a:t>.</a:t>
            </a:r>
            <a:endParaRPr lang="ko-KR" altLang="en-US" sz="1300" b="1" kern="0" spc="0" dirty="0">
              <a:solidFill>
                <a:schemeClr val="tx1"/>
              </a:solidFill>
              <a:effectLst/>
            </a:endParaRPr>
          </a:p>
          <a:p>
            <a:pPr marL="0" marR="0" lvl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300" b="1" kern="0" spc="0" dirty="0">
              <a:solidFill>
                <a:schemeClr val="tx1"/>
              </a:solidFill>
              <a:effectLst/>
            </a:endParaRPr>
          </a:p>
          <a:p>
            <a:pPr marL="0" marR="0" lvl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300" b="1" kern="0" spc="0" dirty="0">
              <a:solidFill>
                <a:schemeClr val="tx1"/>
              </a:solidFill>
              <a:effectLst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9555590-CD20-4F14-ACF7-5A3F46C94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301" y="273495"/>
            <a:ext cx="1286574" cy="51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355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113062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dirty="0"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요구사항 수집 및 분석</a:t>
            </a:r>
            <a:endParaRPr sz="2500" dirty="0"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1" name="Google Shape;125;p17">
            <a:extLst>
              <a:ext uri="{FF2B5EF4-FFF2-40B4-BE49-F238E27FC236}">
                <a16:creationId xmlns:a16="http://schemas.microsoft.com/office/drawing/2014/main" id="{6A0B86EA-71E4-4CBF-9A3B-1E14E43EE9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93699" y="1019063"/>
            <a:ext cx="7741343" cy="34321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300" b="1" kern="0" spc="0" dirty="0">
                <a:solidFill>
                  <a:schemeClr val="tx1"/>
                </a:solidFill>
                <a:effectLst/>
              </a:rPr>
              <a:t>: </a:t>
            </a:r>
            <a:r>
              <a:rPr lang="ko-KR" altLang="en-US" sz="1300" b="1" kern="0" spc="0" dirty="0">
                <a:solidFill>
                  <a:schemeClr val="tx1"/>
                </a:solidFill>
                <a:effectLst/>
              </a:rPr>
              <a:t>마켓은 가상화폐 거래를 지원한다</a:t>
            </a:r>
            <a:r>
              <a:rPr lang="en-US" altLang="ko-KR" sz="1300" b="1" kern="0" spc="0" dirty="0">
                <a:solidFill>
                  <a:schemeClr val="tx1"/>
                </a:solidFill>
                <a:effectLst/>
              </a:rPr>
              <a:t>.</a:t>
            </a:r>
            <a:endParaRPr lang="ko-KR" altLang="en-US" sz="1300" b="1" kern="0" spc="0" dirty="0">
              <a:solidFill>
                <a:schemeClr val="tx1"/>
              </a:solidFill>
              <a:effectLst/>
            </a:endParaRPr>
          </a:p>
          <a:p>
            <a:pPr marL="0" marR="0" lvl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300" b="1" kern="0" spc="0" dirty="0">
                <a:solidFill>
                  <a:schemeClr val="tx1"/>
                </a:solidFill>
                <a:effectLst/>
              </a:rPr>
              <a:t>: </a:t>
            </a:r>
            <a:r>
              <a:rPr lang="ko-KR" altLang="en-US" sz="1300" b="1" kern="0" spc="0" dirty="0">
                <a:solidFill>
                  <a:schemeClr val="tx1"/>
                </a:solidFill>
                <a:effectLst/>
              </a:rPr>
              <a:t>각각의 마켓은 여러 개의 가상화폐 거래를 지원한다</a:t>
            </a:r>
            <a:r>
              <a:rPr lang="en-US" altLang="ko-KR" sz="1300" b="1" kern="0" spc="0" dirty="0">
                <a:solidFill>
                  <a:schemeClr val="tx1"/>
                </a:solidFill>
                <a:effectLst/>
              </a:rPr>
              <a:t>.</a:t>
            </a:r>
            <a:endParaRPr lang="ko-KR" altLang="en-US" sz="1300" b="1" kern="0" spc="0" dirty="0">
              <a:solidFill>
                <a:schemeClr val="tx1"/>
              </a:solidFill>
              <a:effectLst/>
            </a:endParaRPr>
          </a:p>
          <a:p>
            <a:pPr marL="0" marR="0" lvl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300" b="1" kern="0" spc="0" dirty="0">
                <a:solidFill>
                  <a:schemeClr val="tx1"/>
                </a:solidFill>
                <a:effectLst/>
              </a:rPr>
              <a:t>: </a:t>
            </a:r>
            <a:r>
              <a:rPr lang="ko-KR" altLang="en-US" sz="1300" b="1" kern="0" spc="0" dirty="0">
                <a:solidFill>
                  <a:schemeClr val="tx1"/>
                </a:solidFill>
                <a:effectLst/>
              </a:rPr>
              <a:t>각 마켓에 대해 마켓</a:t>
            </a:r>
            <a:r>
              <a:rPr lang="en-US" altLang="ko-KR" sz="1300" b="1" kern="0" spc="0" dirty="0">
                <a:solidFill>
                  <a:schemeClr val="tx1"/>
                </a:solidFill>
                <a:effectLst/>
              </a:rPr>
              <a:t>ID(</a:t>
            </a:r>
            <a:r>
              <a:rPr lang="ko-KR" altLang="en-US" sz="1300" b="1" kern="0" spc="0" dirty="0">
                <a:solidFill>
                  <a:schemeClr val="tx1"/>
                </a:solidFill>
                <a:effectLst/>
              </a:rPr>
              <a:t>고유</a:t>
            </a:r>
            <a:r>
              <a:rPr lang="en-US" altLang="ko-KR" sz="1300" b="1" kern="0" spc="0" dirty="0">
                <a:solidFill>
                  <a:schemeClr val="tx1"/>
                </a:solidFill>
                <a:effectLst/>
              </a:rPr>
              <a:t>), </a:t>
            </a:r>
            <a:r>
              <a:rPr lang="ko-KR" altLang="en-US" sz="1300" b="1" kern="0" spc="0" dirty="0">
                <a:solidFill>
                  <a:schemeClr val="tx1"/>
                </a:solidFill>
                <a:effectLst/>
              </a:rPr>
              <a:t>이름</a:t>
            </a:r>
            <a:r>
              <a:rPr lang="en-US" altLang="ko-KR" sz="1300" b="1" kern="0" spc="0" dirty="0">
                <a:solidFill>
                  <a:schemeClr val="tx1"/>
                </a:solidFill>
                <a:effectLst/>
              </a:rPr>
              <a:t>, </a:t>
            </a:r>
            <a:r>
              <a:rPr lang="ko-KR" altLang="en-US" sz="1300" b="1" kern="0" spc="0" dirty="0">
                <a:solidFill>
                  <a:schemeClr val="tx1"/>
                </a:solidFill>
                <a:effectLst/>
              </a:rPr>
              <a:t>거래수단을 나타낸다</a:t>
            </a:r>
            <a:r>
              <a:rPr lang="en-US" altLang="ko-KR" sz="1300" b="1" kern="0" spc="0" dirty="0">
                <a:solidFill>
                  <a:schemeClr val="tx1"/>
                </a:solidFill>
                <a:effectLst/>
              </a:rPr>
              <a:t>.</a:t>
            </a:r>
            <a:endParaRPr lang="ko-KR" altLang="en-US" sz="1300" b="1" kern="0" spc="0" dirty="0">
              <a:solidFill>
                <a:schemeClr val="tx1"/>
              </a:solidFill>
              <a:effectLst/>
            </a:endParaRPr>
          </a:p>
          <a:p>
            <a:pPr marL="0" marR="0" lvl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300" b="1" kern="0" spc="0" dirty="0">
                <a:solidFill>
                  <a:schemeClr val="tx1"/>
                </a:solidFill>
                <a:effectLst/>
              </a:rPr>
              <a:t>: </a:t>
            </a:r>
            <a:r>
              <a:rPr lang="ko-KR" altLang="en-US" sz="1300" b="1" kern="0" spc="0" dirty="0">
                <a:solidFill>
                  <a:schemeClr val="tx1"/>
                </a:solidFill>
                <a:effectLst/>
              </a:rPr>
              <a:t>각 마켓이 지원한 가상화폐에 대해 거래수수료를 나타낸다</a:t>
            </a:r>
            <a:r>
              <a:rPr lang="en-US" altLang="ko-KR" sz="1300" b="1" kern="0" spc="0" dirty="0">
                <a:solidFill>
                  <a:schemeClr val="tx1"/>
                </a:solidFill>
                <a:effectLst/>
              </a:rPr>
              <a:t>.</a:t>
            </a:r>
            <a:endParaRPr lang="ko-KR" altLang="en-US" sz="1300" b="1" kern="0" spc="0" dirty="0">
              <a:solidFill>
                <a:schemeClr val="tx1"/>
              </a:solidFill>
              <a:effectLst/>
            </a:endParaRPr>
          </a:p>
          <a:p>
            <a:pPr marL="0" marR="0" lvl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300" b="1" kern="0" spc="0" dirty="0">
              <a:solidFill>
                <a:schemeClr val="tx1"/>
              </a:solidFill>
              <a:effectLst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9555590-CD20-4F14-ACF7-5A3F46C94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301" y="273495"/>
            <a:ext cx="1286574" cy="51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915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22011"/>
            <a:ext cx="6462600" cy="6484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dirty="0"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개념적 설계 </a:t>
            </a:r>
            <a:r>
              <a:rPr lang="en-US" altLang="ko-KR" sz="2500" dirty="0"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(ERD)</a:t>
            </a:r>
            <a:endParaRPr sz="2500" dirty="0"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69BFC4E-88C7-4A98-982A-DC375EC97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301" y="273495"/>
            <a:ext cx="1286574" cy="51084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A853236-E987-44AD-8135-3B3FA74CD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292" y="900468"/>
            <a:ext cx="7935416" cy="368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482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22011"/>
            <a:ext cx="6462600" cy="6484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dirty="0"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논리적 설계</a:t>
            </a:r>
            <a:endParaRPr sz="2500" dirty="0"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C10EF71-2D1F-4BE4-A43A-5C0BA0871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301" y="273495"/>
            <a:ext cx="1286574" cy="51084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DB2BEAE-2C4F-416D-87DC-D1BDC6C0E5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699" y="970461"/>
            <a:ext cx="6462600" cy="372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444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22011"/>
            <a:ext cx="6462600" cy="6484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dirty="0"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물리적 설계</a:t>
            </a:r>
            <a:endParaRPr sz="2500" dirty="0"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C10EF71-2D1F-4BE4-A43A-5C0BA0871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301" y="273495"/>
            <a:ext cx="1286574" cy="510845"/>
          </a:xfrm>
          <a:prstGeom prst="rect">
            <a:avLst/>
          </a:prstGeom>
        </p:spPr>
      </p:pic>
      <p:sp>
        <p:nvSpPr>
          <p:cNvPr id="5" name="Google Shape;125;p17">
            <a:extLst>
              <a:ext uri="{FF2B5EF4-FFF2-40B4-BE49-F238E27FC236}">
                <a16:creationId xmlns:a16="http://schemas.microsoft.com/office/drawing/2014/main" id="{C0AA469D-D026-4B76-ABA0-638C24CC2D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93700" y="1019064"/>
            <a:ext cx="5149654" cy="5520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300" b="1" kern="0" spc="0" dirty="0">
                <a:solidFill>
                  <a:schemeClr val="tx1"/>
                </a:solidFill>
                <a:effectLst/>
              </a:rPr>
              <a:t>‘</a:t>
            </a:r>
            <a:r>
              <a:rPr lang="en-US" altLang="ko-KR" sz="1300" b="1" kern="0" spc="0" dirty="0" err="1">
                <a:solidFill>
                  <a:schemeClr val="tx1"/>
                </a:solidFill>
                <a:effectLst/>
              </a:rPr>
              <a:t>upbit</a:t>
            </a:r>
            <a:r>
              <a:rPr lang="en-US" altLang="ko-KR" sz="1300" b="1" kern="0" spc="0" dirty="0">
                <a:solidFill>
                  <a:schemeClr val="tx1"/>
                </a:solidFill>
                <a:effectLst/>
              </a:rPr>
              <a:t>’ </a:t>
            </a:r>
            <a:r>
              <a:rPr lang="ko-KR" altLang="en-US" sz="1300" b="1" kern="0" spc="0" dirty="0">
                <a:solidFill>
                  <a:schemeClr val="tx1"/>
                </a:solidFill>
                <a:effectLst/>
              </a:rPr>
              <a:t>데이터 베이스 생성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87754D-08FC-46D6-8367-8114278BA0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797"/>
          <a:stretch/>
        </p:blipFill>
        <p:spPr>
          <a:xfrm>
            <a:off x="893700" y="1542919"/>
            <a:ext cx="1657350" cy="503848"/>
          </a:xfrm>
          <a:prstGeom prst="rect">
            <a:avLst/>
          </a:prstGeom>
        </p:spPr>
      </p:pic>
      <p:sp>
        <p:nvSpPr>
          <p:cNvPr id="9" name="Google Shape;125;p17">
            <a:extLst>
              <a:ext uri="{FF2B5EF4-FFF2-40B4-BE49-F238E27FC236}">
                <a16:creationId xmlns:a16="http://schemas.microsoft.com/office/drawing/2014/main" id="{51A375EE-A2D7-4B5D-904C-2F7A03D2DF51}"/>
              </a:ext>
            </a:extLst>
          </p:cNvPr>
          <p:cNvSpPr txBox="1">
            <a:spLocks/>
          </p:cNvSpPr>
          <p:nvPr/>
        </p:nvSpPr>
        <p:spPr>
          <a:xfrm>
            <a:off x="893700" y="2048041"/>
            <a:ext cx="5149654" cy="55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ato"/>
              <a:buChar char="▷"/>
              <a:defRPr sz="2400" b="0" i="0" u="none" strike="noStrike" cap="none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 fontAlgn="base" latinLnBrk="1">
              <a:lnSpc>
                <a:spcPct val="160000"/>
              </a:lnSpc>
              <a:spcBef>
                <a:spcPts val="0"/>
              </a:spcBef>
              <a:buFont typeface="Lato"/>
              <a:buNone/>
            </a:pPr>
            <a:r>
              <a:rPr lang="en-US" altLang="ko-KR" sz="1300" b="1" dirty="0">
                <a:solidFill>
                  <a:schemeClr val="tx1"/>
                </a:solidFill>
              </a:rPr>
              <a:t>‘</a:t>
            </a:r>
            <a:r>
              <a:rPr lang="ko-KR" altLang="en-US" sz="1300" b="1" dirty="0">
                <a:solidFill>
                  <a:schemeClr val="tx1"/>
                </a:solidFill>
              </a:rPr>
              <a:t>기업</a:t>
            </a:r>
            <a:r>
              <a:rPr lang="en-US" altLang="ko-KR" sz="1300" b="1" dirty="0">
                <a:solidFill>
                  <a:schemeClr val="tx1"/>
                </a:solidFill>
              </a:rPr>
              <a:t>’ </a:t>
            </a:r>
            <a:r>
              <a:rPr lang="ko-KR" altLang="en-US" sz="1300" b="1" dirty="0">
                <a:solidFill>
                  <a:schemeClr val="tx1"/>
                </a:solidFill>
              </a:rPr>
              <a:t>테이블 생성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73BF0D7-A506-4B6B-86AF-9BB77203A5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700" y="2571749"/>
            <a:ext cx="5024962" cy="184662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EE3201A-CD12-4748-8CC1-02B04457A1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8317" y="2411212"/>
            <a:ext cx="2942998" cy="116118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D22DF9C-66F8-4FFB-93DC-6B9F87F12D8E}"/>
              </a:ext>
            </a:extLst>
          </p:cNvPr>
          <p:cNvSpPr/>
          <p:nvPr/>
        </p:nvSpPr>
        <p:spPr>
          <a:xfrm>
            <a:off x="4630189" y="2600083"/>
            <a:ext cx="390698" cy="93559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5AF7A0E-3520-4521-B23C-A266EBAD35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4944" y="1250029"/>
            <a:ext cx="1266745" cy="116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203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22011"/>
            <a:ext cx="6462600" cy="6484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dirty="0"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물리적 설계</a:t>
            </a:r>
            <a:endParaRPr sz="2500" dirty="0"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C10EF71-2D1F-4BE4-A43A-5C0BA0871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301" y="273495"/>
            <a:ext cx="1286574" cy="51084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D003315-FE73-40C0-9181-050A07CF6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700" y="1571106"/>
            <a:ext cx="7513540" cy="2553330"/>
          </a:xfrm>
          <a:prstGeom prst="rect">
            <a:avLst/>
          </a:prstGeom>
        </p:spPr>
      </p:pic>
      <p:sp>
        <p:nvSpPr>
          <p:cNvPr id="9" name="Google Shape;125;p17">
            <a:extLst>
              <a:ext uri="{FF2B5EF4-FFF2-40B4-BE49-F238E27FC236}">
                <a16:creationId xmlns:a16="http://schemas.microsoft.com/office/drawing/2014/main" id="{3666C264-5A0E-40D5-A642-7E2C2F44A0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93700" y="1019064"/>
            <a:ext cx="5149654" cy="5520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300" b="1" kern="0" spc="0" dirty="0">
                <a:solidFill>
                  <a:schemeClr val="tx1"/>
                </a:solidFill>
                <a:effectLst/>
              </a:rPr>
              <a:t>‘</a:t>
            </a:r>
            <a:r>
              <a:rPr lang="ko-KR" altLang="en-US" sz="1300" b="1" kern="0" spc="0" dirty="0">
                <a:solidFill>
                  <a:schemeClr val="tx1"/>
                </a:solidFill>
                <a:effectLst/>
              </a:rPr>
              <a:t>가상화폐</a:t>
            </a:r>
            <a:r>
              <a:rPr lang="en-US" altLang="ko-KR" sz="1300" b="1" kern="0" spc="0" dirty="0">
                <a:solidFill>
                  <a:schemeClr val="tx1"/>
                </a:solidFill>
                <a:effectLst/>
              </a:rPr>
              <a:t>’ </a:t>
            </a:r>
            <a:r>
              <a:rPr lang="ko-KR" altLang="en-US" sz="1300" b="1" kern="0" spc="0" dirty="0">
                <a:solidFill>
                  <a:schemeClr val="tx1"/>
                </a:solidFill>
                <a:effectLst/>
              </a:rPr>
              <a:t>테이블 생성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802E295-FA9E-4178-AB69-3FD3F2D09F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1908" y="2025484"/>
            <a:ext cx="5904122" cy="82228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ACFFDA-6D5A-49A8-9DDD-F7A27526058C}"/>
              </a:ext>
            </a:extLst>
          </p:cNvPr>
          <p:cNvSpPr/>
          <p:nvPr/>
        </p:nvSpPr>
        <p:spPr>
          <a:xfrm>
            <a:off x="2830072" y="2155611"/>
            <a:ext cx="390698" cy="65663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95BBDAA-3366-4AA0-B9F7-C64FF6953C61}"/>
              </a:ext>
            </a:extLst>
          </p:cNvPr>
          <p:cNvSpPr/>
          <p:nvPr/>
        </p:nvSpPr>
        <p:spPr>
          <a:xfrm>
            <a:off x="7010912" y="2155611"/>
            <a:ext cx="1555118" cy="6566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880790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1521</TotalTime>
  <Words>722</Words>
  <Application>Microsoft Office PowerPoint</Application>
  <PresentationFormat>화면 슬라이드 쇼(16:9)</PresentationFormat>
  <Paragraphs>124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Lato</vt:lpstr>
      <vt:lpstr>Arial</vt:lpstr>
      <vt:lpstr>Raleway</vt:lpstr>
      <vt:lpstr>Wingdings</vt:lpstr>
      <vt:lpstr>HY헤드라인M</vt:lpstr>
      <vt:lpstr>Antonio template</vt:lpstr>
      <vt:lpstr>가상화폐거래소 ‘업비트’데이터 분석</vt:lpstr>
      <vt:lpstr>목차</vt:lpstr>
      <vt:lpstr>요구사항 수집 및 분석</vt:lpstr>
      <vt:lpstr>요구사항 수집 및 분석</vt:lpstr>
      <vt:lpstr>요구사항 수집 및 분석</vt:lpstr>
      <vt:lpstr>개념적 설계 (ERD)</vt:lpstr>
      <vt:lpstr>논리적 설계</vt:lpstr>
      <vt:lpstr>물리적 설계</vt:lpstr>
      <vt:lpstr>물리적 설계</vt:lpstr>
      <vt:lpstr>물리적 설계</vt:lpstr>
      <vt:lpstr>물리적 설계</vt:lpstr>
      <vt:lpstr>물리적 설계</vt:lpstr>
      <vt:lpstr>물리적 설계</vt:lpstr>
      <vt:lpstr>물리적 설계</vt:lpstr>
      <vt:lpstr>SQL 질의 및 실행결과</vt:lpstr>
      <vt:lpstr>SQL 질의 및 실행결과</vt:lpstr>
      <vt:lpstr>SQL 질의 및 실행결과</vt:lpstr>
      <vt:lpstr>SQL 질의 및 실행결과</vt:lpstr>
      <vt:lpstr>SQL 질의 및 실행결과</vt:lpstr>
      <vt:lpstr>SQL 질의 및 실행결과</vt:lpstr>
      <vt:lpstr>뷰 작성 및 결과</vt:lpstr>
      <vt:lpstr>느낀 점 및 앞으로의 계획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라즈베리파이를 이용한 </dc:title>
  <cp:lastModifiedBy>임우섭</cp:lastModifiedBy>
  <cp:revision>190</cp:revision>
  <dcterms:modified xsi:type="dcterms:W3CDTF">2021-06-07T11:17:35Z</dcterms:modified>
</cp:coreProperties>
</file>