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78" r:id="rId7"/>
    <p:sldId id="279" r:id="rId8"/>
    <p:sldId id="28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5" r:id="rId18"/>
    <p:sldId id="276" r:id="rId19"/>
    <p:sldId id="277" r:id="rId20"/>
    <p:sldId id="269" r:id="rId21"/>
    <p:sldId id="270" r:id="rId22"/>
    <p:sldId id="271" r:id="rId23"/>
    <p:sldId id="272" r:id="rId24"/>
    <p:sldId id="273" r:id="rId25"/>
    <p:sldId id="274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700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5644" autoAdjust="0"/>
    <p:restoredTop sz="94660"/>
  </p:normalViewPr>
  <p:slideViewPr>
    <p:cSldViewPr>
      <p:cViewPr varScale="1">
        <p:scale>
          <a:sx n="80" d="100"/>
          <a:sy n="80" d="100"/>
        </p:scale>
        <p:origin x="-8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3C88-4D08-489E-9CC3-B7DBBE9B6E33}" type="datetimeFigureOut">
              <a:rPr lang="ko-KR" altLang="en-US" smtClean="0"/>
              <a:pPr/>
              <a:t>2015-12-06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EB63-6698-48AF-83D9-4708B1DC6E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3C88-4D08-489E-9CC3-B7DBBE9B6E33}" type="datetimeFigureOut">
              <a:rPr lang="ko-KR" altLang="en-US" smtClean="0"/>
              <a:pPr/>
              <a:t>2015-12-06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EB63-6698-48AF-83D9-4708B1DC6E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3C88-4D08-489E-9CC3-B7DBBE9B6E33}" type="datetimeFigureOut">
              <a:rPr lang="ko-KR" altLang="en-US" smtClean="0"/>
              <a:pPr/>
              <a:t>2015-12-06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EB63-6698-48AF-83D9-4708B1DC6E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3C88-4D08-489E-9CC3-B7DBBE9B6E33}" type="datetimeFigureOut">
              <a:rPr lang="ko-KR" altLang="en-US" smtClean="0"/>
              <a:pPr/>
              <a:t>2015-12-06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EB63-6698-48AF-83D9-4708B1DC6E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3C88-4D08-489E-9CC3-B7DBBE9B6E33}" type="datetimeFigureOut">
              <a:rPr lang="ko-KR" altLang="en-US" smtClean="0"/>
              <a:pPr/>
              <a:t>2015-12-06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EB63-6698-48AF-83D9-4708B1DC6E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3C88-4D08-489E-9CC3-B7DBBE9B6E33}" type="datetimeFigureOut">
              <a:rPr lang="ko-KR" altLang="en-US" smtClean="0"/>
              <a:pPr/>
              <a:t>2015-12-06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EB63-6698-48AF-83D9-4708B1DC6E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3C88-4D08-489E-9CC3-B7DBBE9B6E33}" type="datetimeFigureOut">
              <a:rPr lang="ko-KR" altLang="en-US" smtClean="0"/>
              <a:pPr/>
              <a:t>2015-12-06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EB63-6698-48AF-83D9-4708B1DC6E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3C88-4D08-489E-9CC3-B7DBBE9B6E33}" type="datetimeFigureOut">
              <a:rPr lang="ko-KR" altLang="en-US" smtClean="0"/>
              <a:pPr/>
              <a:t>2015-12-06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EB63-6698-48AF-83D9-4708B1DC6E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3C88-4D08-489E-9CC3-B7DBBE9B6E33}" type="datetimeFigureOut">
              <a:rPr lang="ko-KR" altLang="en-US" smtClean="0"/>
              <a:pPr/>
              <a:t>2015-12-06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EB63-6698-48AF-83D9-4708B1DC6E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3C88-4D08-489E-9CC3-B7DBBE9B6E33}" type="datetimeFigureOut">
              <a:rPr lang="ko-KR" altLang="en-US" smtClean="0"/>
              <a:pPr/>
              <a:t>2015-12-06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EB63-6698-48AF-83D9-4708B1DC6E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3C88-4D08-489E-9CC3-B7DBBE9B6E33}" type="datetimeFigureOut">
              <a:rPr lang="ko-KR" altLang="en-US" smtClean="0"/>
              <a:pPr/>
              <a:t>2015-12-06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EB63-6698-48AF-83D9-4708B1DC6E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73C88-4D08-489E-9CC3-B7DBBE9B6E33}" type="datetimeFigureOut">
              <a:rPr lang="ko-KR" altLang="en-US" smtClean="0"/>
              <a:pPr/>
              <a:t>2015-12-06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6EB63-6698-48AF-83D9-4708B1DC6E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0" y="1924270"/>
            <a:ext cx="9144000" cy="2714644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86050" y="3000372"/>
            <a:ext cx="6123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실시간 가격 변동 </a:t>
            </a:r>
            <a:r>
              <a:rPr lang="en-US" altLang="ko-KR" sz="32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 Program</a:t>
            </a:r>
            <a:endParaRPr lang="ko-KR" altLang="en-US" sz="32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86512" y="1637527"/>
            <a:ext cx="3571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>
                    <a:lumMod val="65000"/>
                  </a:schemeClr>
                </a:solidFill>
              </a:rPr>
              <a:t>JAVA/SWING/JDBC/ECLIPSE</a:t>
            </a:r>
            <a:endParaRPr lang="ko-KR" altLang="en-US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1000108"/>
            <a:ext cx="9144000" cy="714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98306" y="390619"/>
            <a:ext cx="2868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4. </a:t>
            </a:r>
            <a:r>
              <a:rPr lang="ko-KR" altLang="en-US" sz="2800" dirty="0" smtClean="0"/>
              <a:t>프로그램 소개</a:t>
            </a: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52692" y="1214422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프로그램 소개</a:t>
            </a:r>
            <a:endParaRPr lang="ko-KR" alt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357554" y="12737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메</a:t>
            </a:r>
            <a:r>
              <a:rPr lang="ko-KR" altLang="en-US"/>
              <a:t>인</a:t>
            </a:r>
          </a:p>
        </p:txBody>
      </p:sp>
      <p:pic>
        <p:nvPicPr>
          <p:cNvPr id="10" name="그림 9" descr="main_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1857364"/>
            <a:ext cx="6750890" cy="45005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1000108"/>
            <a:ext cx="9144000" cy="714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98306" y="390619"/>
            <a:ext cx="2868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4. </a:t>
            </a:r>
            <a:r>
              <a:rPr lang="ko-KR" altLang="en-US" sz="2800" dirty="0" smtClean="0"/>
              <a:t>프로그램 소개</a:t>
            </a: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52692" y="1214422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프로그램 소개</a:t>
            </a:r>
            <a:endParaRPr lang="ko-KR" alt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357554" y="12737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메</a:t>
            </a:r>
            <a:r>
              <a:rPr lang="ko-KR" altLang="en-US"/>
              <a:t>인</a:t>
            </a:r>
          </a:p>
        </p:txBody>
      </p:sp>
      <p:pic>
        <p:nvPicPr>
          <p:cNvPr id="10" name="그림 9" descr="main_menu_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7" y="1857364"/>
            <a:ext cx="6739659" cy="45005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1000108"/>
            <a:ext cx="9144000" cy="714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98306" y="390619"/>
            <a:ext cx="2868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4. </a:t>
            </a:r>
            <a:r>
              <a:rPr lang="ko-KR" altLang="en-US" sz="2800" dirty="0" smtClean="0"/>
              <a:t>프로그램 소개</a:t>
            </a: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52692" y="1214422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프로그램 소개</a:t>
            </a:r>
            <a:endParaRPr lang="ko-KR" alt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357554" y="12737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메</a:t>
            </a:r>
            <a:r>
              <a:rPr lang="ko-KR" altLang="en-US"/>
              <a:t>인</a:t>
            </a:r>
          </a:p>
        </p:txBody>
      </p:sp>
      <p:pic>
        <p:nvPicPr>
          <p:cNvPr id="10" name="그림 9" descr="main_menu_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1857363"/>
            <a:ext cx="6715171" cy="4484241"/>
          </a:xfrm>
          <a:prstGeom prst="rect">
            <a:avLst/>
          </a:prstGeom>
          <a:ln w="12700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1000108"/>
            <a:ext cx="9144000" cy="714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98306" y="390619"/>
            <a:ext cx="2868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4. </a:t>
            </a:r>
            <a:r>
              <a:rPr lang="ko-KR" altLang="en-US" sz="2800" dirty="0" smtClean="0"/>
              <a:t>프로그램 소개</a:t>
            </a: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52692" y="1214422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프로그램 소개</a:t>
            </a:r>
            <a:endParaRPr lang="ko-KR" alt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357554" y="12737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메</a:t>
            </a:r>
            <a:r>
              <a:rPr lang="ko-KR" altLang="en-US"/>
              <a:t>인</a:t>
            </a:r>
          </a:p>
        </p:txBody>
      </p:sp>
      <p:pic>
        <p:nvPicPr>
          <p:cNvPr id="10" name="그림 9" descr="main_menu_de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1857364"/>
            <a:ext cx="8604298" cy="45005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1000108"/>
            <a:ext cx="9144000" cy="714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98306" y="390619"/>
            <a:ext cx="2868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4. </a:t>
            </a:r>
            <a:r>
              <a:rPr lang="ko-KR" altLang="en-US" sz="2800" dirty="0" smtClean="0"/>
              <a:t>프로그램 소개</a:t>
            </a: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52692" y="1214422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프로그램 소개</a:t>
            </a:r>
            <a:endParaRPr lang="ko-KR" alt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357554" y="12737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메</a:t>
            </a:r>
            <a:r>
              <a:rPr lang="ko-KR" altLang="en-US"/>
              <a:t>인</a:t>
            </a:r>
          </a:p>
        </p:txBody>
      </p:sp>
      <p:pic>
        <p:nvPicPr>
          <p:cNvPr id="10" name="그림 9" descr="main_menu_re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1857364"/>
            <a:ext cx="8604956" cy="45005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1000108"/>
            <a:ext cx="9144000" cy="714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98306" y="390619"/>
            <a:ext cx="2868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4. </a:t>
            </a:r>
            <a:r>
              <a:rPr lang="ko-KR" altLang="en-US" sz="2800" dirty="0" smtClean="0"/>
              <a:t>프로그램 소개</a:t>
            </a: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52692" y="1214422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프로그램 소개</a:t>
            </a:r>
            <a:endParaRPr lang="ko-KR" alt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357554" y="12737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메</a:t>
            </a:r>
            <a:r>
              <a:rPr lang="ko-KR" altLang="en-US"/>
              <a:t>인</a:t>
            </a:r>
          </a:p>
        </p:txBody>
      </p:sp>
      <p:pic>
        <p:nvPicPr>
          <p:cNvPr id="10" name="그림 9" descr="main_table_de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1857364"/>
            <a:ext cx="8604956" cy="45005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1000108"/>
            <a:ext cx="9144000" cy="714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98306" y="390619"/>
            <a:ext cx="2868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4. </a:t>
            </a:r>
            <a:r>
              <a:rPr lang="ko-KR" altLang="en-US" sz="2800" dirty="0" smtClean="0"/>
              <a:t>프로그램 소개</a:t>
            </a: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52692" y="1214422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프로그램 소개</a:t>
            </a:r>
            <a:endParaRPr lang="ko-KR" alt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357554" y="12737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메</a:t>
            </a:r>
            <a:r>
              <a:rPr lang="ko-KR" altLang="en-US"/>
              <a:t>인</a:t>
            </a:r>
          </a:p>
        </p:txBody>
      </p:sp>
      <p:pic>
        <p:nvPicPr>
          <p:cNvPr id="10" name="그림 9" descr="main_table_re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7" y="1857364"/>
            <a:ext cx="8604955" cy="45005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1000108"/>
            <a:ext cx="9144000" cy="714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98306" y="390619"/>
            <a:ext cx="2868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4. </a:t>
            </a:r>
            <a:r>
              <a:rPr lang="ko-KR" altLang="en-US" sz="2800" dirty="0" smtClean="0"/>
              <a:t>프로그램 소개</a:t>
            </a: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52692" y="1214422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프로그램 소개</a:t>
            </a:r>
            <a:endParaRPr lang="ko-KR" alt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357554" y="12737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메</a:t>
            </a:r>
            <a:r>
              <a:rPr lang="ko-KR" altLang="en-US"/>
              <a:t>인</a:t>
            </a:r>
          </a:p>
        </p:txBody>
      </p:sp>
      <p:pic>
        <p:nvPicPr>
          <p:cNvPr id="8" name="그림 7" descr="table_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1785926"/>
            <a:ext cx="6882366" cy="43014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1000108"/>
            <a:ext cx="9144000" cy="714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98306" y="390619"/>
            <a:ext cx="2868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4. </a:t>
            </a:r>
            <a:r>
              <a:rPr lang="ko-KR" altLang="en-US" sz="2800" dirty="0" smtClean="0"/>
              <a:t>프로그램 소개</a:t>
            </a: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52692" y="1214422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프로그램 소개</a:t>
            </a:r>
            <a:endParaRPr lang="ko-KR" alt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357554" y="12737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메</a:t>
            </a:r>
            <a:r>
              <a:rPr lang="ko-KR" altLang="en-US"/>
              <a:t>인</a:t>
            </a:r>
          </a:p>
        </p:txBody>
      </p:sp>
      <p:pic>
        <p:nvPicPr>
          <p:cNvPr id="7" name="그림 6" descr="table_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1785926"/>
            <a:ext cx="6882366" cy="43014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1000108"/>
            <a:ext cx="9144000" cy="714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98306" y="390619"/>
            <a:ext cx="2868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4. </a:t>
            </a:r>
            <a:r>
              <a:rPr lang="ko-KR" altLang="en-US" sz="2800" dirty="0" smtClean="0"/>
              <a:t>프로그램 소개</a:t>
            </a: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52692" y="1214422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프로그램 소개</a:t>
            </a:r>
            <a:endParaRPr lang="ko-KR" alt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357554" y="12737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메</a:t>
            </a:r>
            <a:r>
              <a:rPr lang="ko-KR" altLang="en-US"/>
              <a:t>인</a:t>
            </a:r>
          </a:p>
        </p:txBody>
      </p:sp>
      <p:pic>
        <p:nvPicPr>
          <p:cNvPr id="7" name="그림 6" descr="table_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1785927"/>
            <a:ext cx="6858048" cy="4286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78623" y="1285860"/>
            <a:ext cx="23074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28662" y="2643182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프로그램 개요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28662" y="3171108"/>
            <a:ext cx="1516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사용 </a:t>
            </a:r>
            <a:r>
              <a:rPr lang="en-US" altLang="ko-KR" dirty="0" smtClean="0"/>
              <a:t>Tools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28662" y="3699034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en-US" altLang="ko-KR" dirty="0" smtClean="0"/>
              <a:t>DB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28662" y="4226960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프로그램 소개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1000108"/>
            <a:ext cx="9144000" cy="714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98306" y="390619"/>
            <a:ext cx="2868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4. </a:t>
            </a:r>
            <a:r>
              <a:rPr lang="ko-KR" altLang="en-US" sz="2800" dirty="0" smtClean="0"/>
              <a:t>프로그램 소개</a:t>
            </a: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52692" y="1214422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프로그램 소개</a:t>
            </a:r>
            <a:endParaRPr lang="ko-KR" alt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357554" y="12737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메</a:t>
            </a:r>
            <a:r>
              <a:rPr lang="ko-KR" altLang="en-US"/>
              <a:t>인</a:t>
            </a:r>
          </a:p>
        </p:txBody>
      </p:sp>
      <p:pic>
        <p:nvPicPr>
          <p:cNvPr id="8" name="그림 7" descr="menu_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40" y="2462321"/>
            <a:ext cx="2930259" cy="3255843"/>
          </a:xfrm>
          <a:prstGeom prst="rect">
            <a:avLst/>
          </a:prstGeom>
        </p:spPr>
      </p:pic>
      <p:pic>
        <p:nvPicPr>
          <p:cNvPr id="10" name="그림 9" descr="menu_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794" y="2462321"/>
            <a:ext cx="2930259" cy="3255843"/>
          </a:xfrm>
          <a:prstGeom prst="rect">
            <a:avLst/>
          </a:prstGeom>
        </p:spPr>
      </p:pic>
      <p:pic>
        <p:nvPicPr>
          <p:cNvPr id="12" name="그림 11" descr="menu_0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3349" y="2462321"/>
            <a:ext cx="2930259" cy="32558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1000108"/>
            <a:ext cx="9144000" cy="714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98306" y="390619"/>
            <a:ext cx="2868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4. </a:t>
            </a:r>
            <a:r>
              <a:rPr lang="ko-KR" altLang="en-US" sz="2800" dirty="0" smtClean="0"/>
              <a:t>프로그램 소개</a:t>
            </a: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52692" y="1214422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프로그램 소개</a:t>
            </a:r>
            <a:endParaRPr lang="ko-KR" alt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357554" y="12737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메</a:t>
            </a:r>
            <a:r>
              <a:rPr lang="ko-KR" altLang="en-US"/>
              <a:t>인</a:t>
            </a:r>
          </a:p>
        </p:txBody>
      </p:sp>
      <p:pic>
        <p:nvPicPr>
          <p:cNvPr id="23" name="그림 22" descr="mgr_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2" y="1714488"/>
            <a:ext cx="7429552" cy="49530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1000108"/>
            <a:ext cx="9144000" cy="714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98306" y="390619"/>
            <a:ext cx="2868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4. </a:t>
            </a:r>
            <a:r>
              <a:rPr lang="ko-KR" altLang="en-US" sz="2800" dirty="0" smtClean="0"/>
              <a:t>프로그램 소개</a:t>
            </a: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52692" y="1214422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프로그램 소개</a:t>
            </a:r>
            <a:endParaRPr lang="ko-KR" alt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357554" y="12737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메</a:t>
            </a:r>
            <a:r>
              <a:rPr lang="ko-KR" altLang="en-US"/>
              <a:t>인</a:t>
            </a:r>
          </a:p>
        </p:txBody>
      </p:sp>
      <p:pic>
        <p:nvPicPr>
          <p:cNvPr id="7" name="그림 6" descr="mgr_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1928802"/>
            <a:ext cx="8501090" cy="42576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1000108"/>
            <a:ext cx="9144000" cy="714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98306" y="390619"/>
            <a:ext cx="2868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4. </a:t>
            </a:r>
            <a:r>
              <a:rPr lang="ko-KR" altLang="en-US" sz="2800" dirty="0" smtClean="0"/>
              <a:t>프로그램 소개</a:t>
            </a: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52692" y="1214422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프로그램 소개</a:t>
            </a:r>
            <a:endParaRPr lang="ko-KR" alt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357554" y="12737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메</a:t>
            </a:r>
            <a:r>
              <a:rPr lang="ko-KR" altLang="en-US"/>
              <a:t>인</a:t>
            </a:r>
          </a:p>
        </p:txBody>
      </p:sp>
      <p:pic>
        <p:nvPicPr>
          <p:cNvPr id="8" name="그림 7" descr="mgr_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1714488"/>
            <a:ext cx="7144369" cy="47708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1000108"/>
            <a:ext cx="9144000" cy="714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98306" y="390619"/>
            <a:ext cx="2868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4. </a:t>
            </a:r>
            <a:r>
              <a:rPr lang="ko-KR" altLang="en-US" sz="2800" dirty="0" smtClean="0"/>
              <a:t>프로그램 소개</a:t>
            </a: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52692" y="1214422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프로그램 소개</a:t>
            </a:r>
            <a:endParaRPr lang="ko-KR" alt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357554" y="12737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메</a:t>
            </a:r>
            <a:r>
              <a:rPr lang="ko-KR" altLang="en-US"/>
              <a:t>인</a:t>
            </a:r>
          </a:p>
        </p:txBody>
      </p:sp>
      <p:pic>
        <p:nvPicPr>
          <p:cNvPr id="10" name="그림 9" descr="mgr_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1714489"/>
            <a:ext cx="7143800" cy="47704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1000108"/>
            <a:ext cx="9144000" cy="714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98306" y="390619"/>
            <a:ext cx="2868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4. </a:t>
            </a:r>
            <a:r>
              <a:rPr lang="ko-KR" altLang="en-US" sz="2800" dirty="0" smtClean="0"/>
              <a:t>프로그램 소개</a:t>
            </a: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52692" y="1214422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프로그램 소개</a:t>
            </a:r>
            <a:endParaRPr lang="ko-KR" alt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357554" y="12737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메</a:t>
            </a:r>
            <a:r>
              <a:rPr lang="ko-KR" altLang="en-US"/>
              <a:t>인</a:t>
            </a:r>
          </a:p>
        </p:txBody>
      </p:sp>
      <p:pic>
        <p:nvPicPr>
          <p:cNvPr id="12" name="그림 11" descr="stats_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1714488"/>
            <a:ext cx="7167574" cy="47863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1000108"/>
            <a:ext cx="9144000" cy="714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98306" y="390619"/>
            <a:ext cx="2868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1. </a:t>
            </a:r>
            <a:r>
              <a:rPr lang="ko-KR" altLang="en-US" sz="2800" dirty="0" smtClean="0"/>
              <a:t>프로그램 개요</a:t>
            </a: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52692" y="150017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프로그램 개요</a:t>
            </a:r>
            <a:endParaRPr lang="ko-KR" altLang="en-US" dirty="0"/>
          </a:p>
        </p:txBody>
      </p:sp>
      <p:pic>
        <p:nvPicPr>
          <p:cNvPr id="12" name="그림 11" descr="menu_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950" y="285728"/>
            <a:ext cx="2358023" cy="26200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7224" y="3214686"/>
            <a:ext cx="7369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기존의 할인방법과는 차별화된 색다른 방법으로 고객들에게 할인제공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57224" y="3782801"/>
            <a:ext cx="8076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많이 판매되는 메뉴와 적게 판매되는 메뉴에 대해 골고루 할인을 제공하면서</a:t>
            </a:r>
            <a:endParaRPr lang="en-US" altLang="ko-KR" dirty="0" smtClean="0"/>
          </a:p>
          <a:p>
            <a:r>
              <a:rPr lang="ko-KR" altLang="en-US" dirty="0" smtClean="0"/>
              <a:t>고객들의 수요에 따라 할인가격이 책정됨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57224" y="4572008"/>
            <a:ext cx="7715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많이 팔리는 제품은 가격이 균일가인 </a:t>
            </a:r>
            <a:r>
              <a:rPr lang="en-US" altLang="ko-KR" dirty="0" smtClean="0"/>
              <a:t>17000</a:t>
            </a:r>
            <a:r>
              <a:rPr lang="ko-KR" altLang="en-US" dirty="0" smtClean="0"/>
              <a:t>원으로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적게팔리는</a:t>
            </a:r>
            <a:r>
              <a:rPr lang="ko-KR" altLang="en-US" dirty="0" smtClean="0"/>
              <a:t> 제품은 최저 할인금액인 </a:t>
            </a:r>
            <a:r>
              <a:rPr lang="en-US" altLang="ko-KR" dirty="0" smtClean="0"/>
              <a:t>12000</a:t>
            </a:r>
            <a:r>
              <a:rPr lang="ko-KR" altLang="en-US" dirty="0" smtClean="0"/>
              <a:t>원에 가깝게 책정되어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메뉴 전체가 골고루 판매되고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할인되며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이에 따라 </a:t>
            </a:r>
            <a:r>
              <a:rPr lang="ko-KR" altLang="en-US" dirty="0" err="1" smtClean="0"/>
              <a:t>판매자는</a:t>
            </a:r>
            <a:r>
              <a:rPr lang="ko-KR" altLang="en-US" dirty="0" smtClean="0"/>
              <a:t> 남는 재고를 최소화 시킬 수 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857224" y="5711627"/>
            <a:ext cx="7614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균일가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17000</a:t>
            </a:r>
            <a:r>
              <a:rPr lang="ko-KR" altLang="en-US" dirty="0" smtClean="0"/>
              <a:t>원의 상품에 대해 최저 </a:t>
            </a:r>
            <a:r>
              <a:rPr lang="en-US" altLang="ko-KR" dirty="0" smtClean="0"/>
              <a:t>12000</a:t>
            </a:r>
            <a:r>
              <a:rPr lang="ko-KR" altLang="en-US" dirty="0" smtClean="0"/>
              <a:t>원까지 할인금액이 책정되며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12000</a:t>
            </a:r>
            <a:r>
              <a:rPr lang="ko-KR" altLang="en-US" dirty="0" smtClean="0"/>
              <a:t>원까지의 단계별 할인금액이 적용됨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1000108"/>
            <a:ext cx="9144000" cy="714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98306" y="390619"/>
            <a:ext cx="2868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1. </a:t>
            </a:r>
            <a:r>
              <a:rPr lang="ko-KR" altLang="en-US" sz="2800" dirty="0" smtClean="0"/>
              <a:t>프로그램 개요</a:t>
            </a: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52692" y="1214422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프로그램 특징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57224" y="1714488"/>
            <a:ext cx="77153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제품이 주문되는 순간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구체적으로는 결제되는 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메뉴에 대한 총 판매금액이 증가되고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총판매금액보다 작은 총 판매금액이 있다면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순위가 올라가면서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메뉴의 판매가격이 상승한다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따라서 판매가격에 따라 고객의 수요가 </a:t>
            </a:r>
            <a:r>
              <a:rPr lang="ko-KR" altLang="en-US" dirty="0" err="1" smtClean="0"/>
              <a:t>달라지게되고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상품을 골고루 </a:t>
            </a:r>
            <a:r>
              <a:rPr lang="ko-KR" altLang="en-US" dirty="0" err="1" smtClean="0"/>
              <a:t>판매하는것을</a:t>
            </a:r>
            <a:r>
              <a:rPr lang="ko-KR" altLang="en-US" dirty="0" smtClean="0"/>
              <a:t> 기대한다</a:t>
            </a:r>
            <a:r>
              <a:rPr lang="en-US" altLang="ko-KR" dirty="0" smtClean="0"/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28662" y="3638512"/>
            <a:ext cx="77153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Ex)</a:t>
            </a:r>
          </a:p>
          <a:p>
            <a:r>
              <a:rPr lang="en-US" altLang="ko-KR" dirty="0" smtClean="0"/>
              <a:t>&lt; </a:t>
            </a:r>
            <a:r>
              <a:rPr lang="ko-KR" altLang="en-US" dirty="0" smtClean="0"/>
              <a:t>판매 전 </a:t>
            </a:r>
            <a:r>
              <a:rPr lang="en-US" altLang="ko-KR" dirty="0" smtClean="0"/>
              <a:t>&gt;</a:t>
            </a:r>
          </a:p>
          <a:p>
            <a:r>
              <a:rPr lang="ko-KR" altLang="en-US" dirty="0" err="1" smtClean="0"/>
              <a:t>반반치킨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총 판매금액 </a:t>
            </a:r>
            <a:r>
              <a:rPr lang="en-US" altLang="ko-KR" dirty="0" smtClean="0"/>
              <a:t>100,000</a:t>
            </a:r>
            <a:r>
              <a:rPr lang="ko-KR" altLang="en-US" dirty="0" smtClean="0"/>
              <a:t>원 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판매 가격 </a:t>
            </a:r>
            <a:r>
              <a:rPr lang="en-US" altLang="ko-KR" dirty="0" smtClean="0"/>
              <a:t>15,000</a:t>
            </a:r>
            <a:r>
              <a:rPr lang="ko-KR" altLang="en-US" dirty="0" smtClean="0"/>
              <a:t>원</a:t>
            </a:r>
            <a:endParaRPr lang="en-US" altLang="ko-KR" dirty="0" smtClean="0"/>
          </a:p>
          <a:p>
            <a:r>
              <a:rPr lang="ko-KR" altLang="en-US" dirty="0" smtClean="0"/>
              <a:t>양념치킨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총 판매금액 </a:t>
            </a:r>
            <a:r>
              <a:rPr lang="en-US" altLang="ko-KR" dirty="0" smtClean="0"/>
              <a:t>100,000</a:t>
            </a:r>
            <a:r>
              <a:rPr lang="ko-KR" altLang="en-US" dirty="0" smtClean="0"/>
              <a:t>원 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판매 가격 </a:t>
            </a:r>
            <a:r>
              <a:rPr lang="en-US" altLang="ko-KR" dirty="0" smtClean="0"/>
              <a:t>15,000</a:t>
            </a:r>
            <a:r>
              <a:rPr lang="ko-KR" altLang="en-US" dirty="0" smtClean="0"/>
              <a:t>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 →</a:t>
            </a:r>
            <a:r>
              <a:rPr lang="en-US" altLang="ko-KR" dirty="0" smtClean="0"/>
              <a:t> </a:t>
            </a:r>
            <a:r>
              <a:rPr lang="ko-KR" altLang="en-US" dirty="0" smtClean="0"/>
              <a:t>양념치킨 </a:t>
            </a:r>
            <a:r>
              <a:rPr lang="en-US" altLang="ko-KR" dirty="0" smtClean="0"/>
              <a:t>1</a:t>
            </a:r>
            <a:r>
              <a:rPr lang="ko-KR" altLang="en-US" dirty="0" smtClean="0"/>
              <a:t>마리 판매 →</a:t>
            </a:r>
            <a:r>
              <a:rPr lang="en-US" altLang="ko-KR" dirty="0" smtClean="0"/>
              <a:t> </a:t>
            </a:r>
            <a:r>
              <a:rPr lang="ko-KR" altLang="en-US" dirty="0" smtClean="0"/>
              <a:t>양념치킨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총판매금액 </a:t>
            </a:r>
            <a:r>
              <a:rPr lang="en-US" altLang="ko-KR" dirty="0" smtClean="0"/>
              <a:t>115,000</a:t>
            </a:r>
            <a:r>
              <a:rPr lang="ko-KR" altLang="en-US" dirty="0" smtClean="0"/>
              <a:t>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&lt; </a:t>
            </a:r>
            <a:r>
              <a:rPr lang="ko-KR" altLang="en-US" dirty="0" smtClean="0"/>
              <a:t>판매 후 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 </a:t>
            </a:r>
            <a:r>
              <a:rPr lang="ko-KR" altLang="en-US" dirty="0" err="1" smtClean="0"/>
              <a:t>반반치킨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총 판매금액 </a:t>
            </a:r>
            <a:r>
              <a:rPr lang="en-US" altLang="ko-KR" dirty="0" smtClean="0"/>
              <a:t>100,000</a:t>
            </a:r>
            <a:r>
              <a:rPr lang="ko-KR" altLang="en-US" dirty="0" smtClean="0"/>
              <a:t>원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판매 가격 </a:t>
            </a:r>
            <a:r>
              <a:rPr lang="en-US" altLang="ko-KR" dirty="0" smtClean="0"/>
              <a:t>13,000</a:t>
            </a:r>
            <a:r>
              <a:rPr lang="ko-KR" altLang="en-US" dirty="0" smtClean="0"/>
              <a:t>원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양념치킨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총 판매금액 </a:t>
            </a:r>
            <a:r>
              <a:rPr lang="en-US" altLang="ko-KR" dirty="0" smtClean="0"/>
              <a:t>115,000</a:t>
            </a:r>
            <a:r>
              <a:rPr lang="ko-KR" altLang="en-US" dirty="0" smtClean="0"/>
              <a:t>원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판매 가격 </a:t>
            </a:r>
            <a:r>
              <a:rPr lang="en-US" altLang="ko-KR" dirty="0" smtClean="0"/>
              <a:t>17,000 </a:t>
            </a:r>
            <a:r>
              <a:rPr lang="ko-KR" altLang="en-US" dirty="0" smtClean="0"/>
              <a:t>원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1000108"/>
            <a:ext cx="9144000" cy="714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98306" y="390619"/>
            <a:ext cx="2257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2. </a:t>
            </a:r>
            <a:r>
              <a:rPr lang="ko-KR" altLang="en-US" sz="2800" dirty="0" smtClean="0"/>
              <a:t>사용 </a:t>
            </a:r>
            <a:r>
              <a:rPr lang="en-US" altLang="ko-KR" sz="2800" dirty="0" smtClean="0"/>
              <a:t>Tools</a:t>
            </a: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52692" y="1214422"/>
            <a:ext cx="3872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Tools &amp;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Language 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7224" y="1955694"/>
            <a:ext cx="574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Tools : Eclipse Luna  / </a:t>
            </a:r>
            <a:r>
              <a:rPr lang="en-US" altLang="ko-KR" sz="2400" dirty="0" err="1" smtClean="0"/>
              <a:t>NetBeans</a:t>
            </a:r>
            <a:r>
              <a:rPr lang="en-US" altLang="ko-KR" sz="2400" dirty="0" smtClean="0"/>
              <a:t> IDE 8.0</a:t>
            </a:r>
            <a:endParaRPr lang="ko-KR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857224" y="2467269"/>
            <a:ext cx="4168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Language  : JAVA Swing GUI</a:t>
            </a:r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1000108"/>
            <a:ext cx="9144000" cy="714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98306" y="390619"/>
            <a:ext cx="1055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3. DB</a:t>
            </a: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52692" y="1214422"/>
            <a:ext cx="2824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메뉴정보 테이블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7224" y="1955694"/>
            <a:ext cx="537762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create </a:t>
            </a:r>
            <a:r>
              <a:rPr lang="en-US" altLang="ko-KR" sz="2400" dirty="0" smtClean="0"/>
              <a:t>table menu</a:t>
            </a:r>
          </a:p>
          <a:p>
            <a:r>
              <a:rPr lang="en-US" altLang="ko-KR" sz="2400" dirty="0" smtClean="0"/>
              <a:t>(</a:t>
            </a:r>
          </a:p>
          <a:p>
            <a:r>
              <a:rPr lang="en-US" altLang="ko-KR" sz="2400" dirty="0" smtClean="0"/>
              <a:t> name varchar2(100) not null unique,</a:t>
            </a:r>
          </a:p>
          <a:p>
            <a:r>
              <a:rPr lang="en-US" altLang="ko-KR" sz="2400" dirty="0" smtClean="0"/>
              <a:t> category varchar2(100) not null,</a:t>
            </a:r>
          </a:p>
          <a:p>
            <a:r>
              <a:rPr lang="en-US" altLang="ko-KR" sz="2400" dirty="0" smtClean="0"/>
              <a:t> cost number not null,</a:t>
            </a:r>
          </a:p>
          <a:p>
            <a:r>
              <a:rPr lang="en-US" altLang="ko-KR" sz="2400" dirty="0" smtClean="0"/>
              <a:t> qty number default 0,</a:t>
            </a:r>
          </a:p>
          <a:p>
            <a:r>
              <a:rPr lang="en-US" altLang="ko-KR" sz="2400" dirty="0" smtClean="0"/>
              <a:t> total number default 0,</a:t>
            </a:r>
          </a:p>
          <a:p>
            <a:r>
              <a:rPr lang="en-US" altLang="ko-KR" sz="2400" dirty="0" smtClean="0"/>
              <a:t> no number primary key</a:t>
            </a:r>
          </a:p>
          <a:p>
            <a:r>
              <a:rPr lang="en-US" altLang="ko-KR" sz="2400" dirty="0" smtClean="0"/>
              <a:t>);</a:t>
            </a:r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1000108"/>
            <a:ext cx="9144000" cy="714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98306" y="390619"/>
            <a:ext cx="1055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3. DB</a:t>
            </a: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52692" y="1214422"/>
            <a:ext cx="6563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테이블 </a:t>
            </a:r>
            <a:r>
              <a:rPr lang="ko-KR" altLang="en-US" sz="2800" b="1" dirty="0" err="1" smtClean="0"/>
              <a:t>번호별</a:t>
            </a:r>
            <a:r>
              <a:rPr lang="ko-KR" altLang="en-US" sz="2800" b="1" dirty="0" smtClean="0"/>
              <a:t> 실시간 판매정보테이블 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7224" y="1785926"/>
            <a:ext cx="533434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create </a:t>
            </a:r>
            <a:r>
              <a:rPr lang="en-US" altLang="ko-KR" sz="2400" dirty="0" smtClean="0"/>
              <a:t>table </a:t>
            </a:r>
            <a:r>
              <a:rPr lang="en-US" altLang="ko-KR" sz="2400" dirty="0" err="1" smtClean="0"/>
              <a:t>tableno</a:t>
            </a:r>
            <a:endParaRPr lang="en-US" altLang="ko-KR" sz="2400" dirty="0" smtClean="0"/>
          </a:p>
          <a:p>
            <a:r>
              <a:rPr lang="en-US" altLang="ko-KR" sz="2400" dirty="0" smtClean="0"/>
              <a:t>(</a:t>
            </a:r>
          </a:p>
          <a:p>
            <a:r>
              <a:rPr lang="en-US" altLang="ko-KR" sz="2400" dirty="0" smtClean="0"/>
              <a:t>    no number primary key,</a:t>
            </a:r>
          </a:p>
          <a:p>
            <a:r>
              <a:rPr lang="en-US" altLang="ko-KR" sz="2400" dirty="0" smtClean="0"/>
              <a:t>    </a:t>
            </a:r>
            <a:r>
              <a:rPr lang="en-US" altLang="ko-KR" sz="2400" dirty="0" err="1" smtClean="0"/>
              <a:t>tableno</a:t>
            </a:r>
            <a:r>
              <a:rPr lang="en-US" altLang="ko-KR" sz="2400" dirty="0" smtClean="0"/>
              <a:t> number,</a:t>
            </a:r>
          </a:p>
          <a:p>
            <a:r>
              <a:rPr lang="en-US" altLang="ko-KR" sz="2400" dirty="0" smtClean="0"/>
              <a:t>    </a:t>
            </a:r>
            <a:r>
              <a:rPr lang="en-US" altLang="ko-KR" sz="2400" dirty="0" err="1" smtClean="0"/>
              <a:t>sellnum</a:t>
            </a:r>
            <a:r>
              <a:rPr lang="en-US" altLang="ko-KR" sz="2400" dirty="0" smtClean="0"/>
              <a:t> varchar2(30) unique,</a:t>
            </a:r>
          </a:p>
          <a:p>
            <a:r>
              <a:rPr lang="en-US" altLang="ko-KR" sz="2400" dirty="0" smtClean="0"/>
              <a:t>    </a:t>
            </a:r>
            <a:r>
              <a:rPr lang="en-US" altLang="ko-KR" sz="2400" dirty="0" err="1" smtClean="0"/>
              <a:t>selldate</a:t>
            </a:r>
            <a:r>
              <a:rPr lang="en-US" altLang="ko-KR" sz="2400" dirty="0" smtClean="0"/>
              <a:t> date default </a:t>
            </a:r>
            <a:r>
              <a:rPr lang="en-US" altLang="ko-KR" sz="2400" dirty="0" err="1" smtClean="0"/>
              <a:t>sysdate</a:t>
            </a:r>
            <a:r>
              <a:rPr lang="en-US" altLang="ko-KR" sz="2400" dirty="0" smtClean="0"/>
              <a:t>,</a:t>
            </a:r>
          </a:p>
          <a:p>
            <a:r>
              <a:rPr lang="en-US" altLang="ko-KR" sz="2400" dirty="0" smtClean="0"/>
              <a:t>    </a:t>
            </a:r>
            <a:r>
              <a:rPr lang="en-US" altLang="ko-KR" sz="2400" dirty="0" err="1" smtClean="0"/>
              <a:t>sellmenu</a:t>
            </a:r>
            <a:r>
              <a:rPr lang="en-US" altLang="ko-KR" sz="2400" dirty="0" smtClean="0"/>
              <a:t> varchar2(500),</a:t>
            </a:r>
          </a:p>
          <a:p>
            <a:r>
              <a:rPr lang="en-US" altLang="ko-KR" sz="2400" dirty="0" smtClean="0"/>
              <a:t>    </a:t>
            </a:r>
            <a:r>
              <a:rPr lang="en-US" altLang="ko-KR" sz="2400" dirty="0" err="1" smtClean="0"/>
              <a:t>sellprice</a:t>
            </a:r>
            <a:r>
              <a:rPr lang="en-US" altLang="ko-KR" sz="2400" dirty="0" smtClean="0"/>
              <a:t> number default 0,</a:t>
            </a:r>
          </a:p>
          <a:p>
            <a:r>
              <a:rPr lang="en-US" altLang="ko-KR" sz="2400" dirty="0" smtClean="0"/>
              <a:t>    </a:t>
            </a:r>
            <a:r>
              <a:rPr lang="en-US" altLang="ko-KR" sz="2400" dirty="0" err="1" smtClean="0"/>
              <a:t>tablestatus</a:t>
            </a:r>
            <a:r>
              <a:rPr lang="en-US" altLang="ko-KR" sz="2400" dirty="0" smtClean="0"/>
              <a:t> varchar2(4) default 'N'</a:t>
            </a:r>
          </a:p>
          <a:p>
            <a:r>
              <a:rPr lang="en-US" altLang="ko-KR" sz="2400" dirty="0" smtClean="0"/>
              <a:t>);</a:t>
            </a:r>
            <a:endParaRPr lang="ko-KR" altLang="en-US" sz="2400" dirty="0"/>
          </a:p>
        </p:txBody>
      </p:sp>
      <p:sp>
        <p:nvSpPr>
          <p:cNvPr id="6" name="직사각형 5"/>
          <p:cNvSpPr/>
          <p:nvPr/>
        </p:nvSpPr>
        <p:spPr>
          <a:xfrm>
            <a:off x="500034" y="5762170"/>
            <a:ext cx="8429684" cy="73866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insert into </a:t>
            </a:r>
            <a:r>
              <a:rPr lang="en-US" altLang="ko-KR" sz="1400" dirty="0" err="1" smtClean="0"/>
              <a:t>tableno</a:t>
            </a:r>
            <a:r>
              <a:rPr lang="en-US" altLang="ko-KR" sz="1400" dirty="0" smtClean="0"/>
              <a:t> (</a:t>
            </a:r>
            <a:r>
              <a:rPr lang="en-US" altLang="ko-KR" sz="1400" dirty="0" err="1" smtClean="0"/>
              <a:t>no,sellnum,tableno,sellmenu,sellprice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values(</a:t>
            </a:r>
            <a:r>
              <a:rPr lang="en-US" altLang="ko-KR" sz="1400" dirty="0" err="1" smtClean="0"/>
              <a:t>tableno_seq.nextval,to_CHAR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sysdate,'yymmdd</a:t>
            </a:r>
            <a:r>
              <a:rPr lang="en-US" altLang="ko-KR" sz="1400" dirty="0" smtClean="0"/>
              <a:t>_')||</a:t>
            </a:r>
            <a:r>
              <a:rPr lang="en-US" altLang="ko-KR" sz="1400" dirty="0" err="1" smtClean="0"/>
              <a:t>to_char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tableno_sellnum_seq.nextval</a:t>
            </a:r>
            <a:r>
              <a:rPr lang="en-US" altLang="ko-KR" sz="1400" dirty="0" smtClean="0"/>
              <a:t>),5,'</a:t>
            </a:r>
            <a:r>
              <a:rPr lang="ko-KR" altLang="en-US" sz="1400" dirty="0" smtClean="0"/>
              <a:t>치킨</a:t>
            </a:r>
            <a:r>
              <a:rPr lang="en-US" altLang="ko-KR" sz="1400" dirty="0" smtClean="0"/>
              <a:t>',15000);</a:t>
            </a:r>
            <a:endParaRPr lang="en-US" altLang="ko-K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1000108"/>
            <a:ext cx="9144000" cy="714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98306" y="390619"/>
            <a:ext cx="1055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3. DB</a:t>
            </a: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52692" y="1214422"/>
            <a:ext cx="6563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가게가 </a:t>
            </a:r>
            <a:r>
              <a:rPr lang="ko-KR" altLang="en-US" sz="2800" b="1" dirty="0" err="1" smtClean="0"/>
              <a:t>가지고있는</a:t>
            </a:r>
            <a:r>
              <a:rPr lang="ko-KR" altLang="en-US" sz="2800" b="1" dirty="0" smtClean="0"/>
              <a:t> 테이블 </a:t>
            </a:r>
            <a:r>
              <a:rPr lang="ko-KR" altLang="en-US" sz="2800" b="1" dirty="0" err="1" smtClean="0"/>
              <a:t>갯수</a:t>
            </a:r>
            <a:r>
              <a:rPr lang="ko-KR" altLang="en-US" sz="2800" b="1" dirty="0" smtClean="0"/>
              <a:t> </a:t>
            </a:r>
            <a:r>
              <a:rPr lang="ko-KR" altLang="en-US" sz="2800" b="1" dirty="0" smtClean="0"/>
              <a:t>테이블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7224" y="1955694"/>
            <a:ext cx="46269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create </a:t>
            </a:r>
            <a:r>
              <a:rPr lang="en-US" altLang="ko-KR" sz="2400" dirty="0" smtClean="0"/>
              <a:t>table </a:t>
            </a:r>
            <a:r>
              <a:rPr lang="en-US" altLang="ko-KR" sz="2400" dirty="0" err="1" smtClean="0"/>
              <a:t>exist_table</a:t>
            </a:r>
            <a:endParaRPr lang="en-US" altLang="ko-KR" sz="2400" dirty="0" smtClean="0"/>
          </a:p>
          <a:p>
            <a:r>
              <a:rPr lang="en-US" altLang="ko-KR" sz="2400" dirty="0" smtClean="0"/>
              <a:t>(</a:t>
            </a:r>
          </a:p>
          <a:p>
            <a:r>
              <a:rPr lang="en-US" altLang="ko-KR" sz="2400" dirty="0" smtClean="0"/>
              <a:t>    </a:t>
            </a:r>
            <a:r>
              <a:rPr lang="en-US" altLang="ko-KR" sz="2400" dirty="0" err="1" smtClean="0"/>
              <a:t>tableno</a:t>
            </a:r>
            <a:r>
              <a:rPr lang="en-US" altLang="ko-KR" sz="2400" dirty="0" smtClean="0"/>
              <a:t> number primary key</a:t>
            </a:r>
          </a:p>
          <a:p>
            <a:r>
              <a:rPr lang="en-US" altLang="ko-KR" sz="2400" dirty="0" smtClean="0"/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1000108"/>
            <a:ext cx="9144000" cy="714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98306" y="390619"/>
            <a:ext cx="2868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4. </a:t>
            </a:r>
            <a:r>
              <a:rPr lang="ko-KR" altLang="en-US" sz="2800" dirty="0" smtClean="0"/>
              <a:t>프로그램 소개</a:t>
            </a: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52692" y="1214422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프로그램 소개</a:t>
            </a:r>
            <a:endParaRPr lang="ko-KR" altLang="en-US" sz="2400" b="1" dirty="0"/>
          </a:p>
        </p:txBody>
      </p:sp>
      <p:pic>
        <p:nvPicPr>
          <p:cNvPr id="8" name="그림 7" descr="main_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1857364"/>
            <a:ext cx="6786610" cy="452440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357554" y="12737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메</a:t>
            </a:r>
            <a:r>
              <a:rPr lang="ko-KR" altLang="en-US"/>
              <a:t>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489</Words>
  <Application>Microsoft Office PowerPoint</Application>
  <PresentationFormat>화면 슬라이드 쇼(4:3)</PresentationFormat>
  <Paragraphs>116</Paragraphs>
  <Slides>25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Hyundai</dc:creator>
  <cp:lastModifiedBy>yang-hp1</cp:lastModifiedBy>
  <cp:revision>16</cp:revision>
  <dcterms:created xsi:type="dcterms:W3CDTF">2014-12-09T05:01:55Z</dcterms:created>
  <dcterms:modified xsi:type="dcterms:W3CDTF">2015-12-06T08:06:27Z</dcterms:modified>
</cp:coreProperties>
</file>