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70" r:id="rId4"/>
    <p:sldId id="271" r:id="rId5"/>
    <p:sldId id="275" r:id="rId6"/>
    <p:sldId id="313" r:id="rId7"/>
    <p:sldId id="312" r:id="rId8"/>
    <p:sldId id="276" r:id="rId9"/>
    <p:sldId id="298" r:id="rId10"/>
    <p:sldId id="278" r:id="rId11"/>
    <p:sldId id="296" r:id="rId12"/>
    <p:sldId id="299" r:id="rId13"/>
    <p:sldId id="295" r:id="rId14"/>
    <p:sldId id="302" r:id="rId15"/>
    <p:sldId id="306" r:id="rId16"/>
    <p:sldId id="297" r:id="rId17"/>
    <p:sldId id="273" r:id="rId18"/>
    <p:sldId id="314" r:id="rId19"/>
    <p:sldId id="307" r:id="rId20"/>
    <p:sldId id="328" r:id="rId21"/>
    <p:sldId id="316" r:id="rId22"/>
    <p:sldId id="317" r:id="rId23"/>
    <p:sldId id="318" r:id="rId24"/>
    <p:sldId id="308" r:id="rId25"/>
    <p:sldId id="319" r:id="rId26"/>
    <p:sldId id="320" r:id="rId27"/>
    <p:sldId id="322" r:id="rId28"/>
    <p:sldId id="321" r:id="rId29"/>
    <p:sldId id="309" r:id="rId30"/>
    <p:sldId id="323" r:id="rId31"/>
    <p:sldId id="324" r:id="rId32"/>
    <p:sldId id="325" r:id="rId33"/>
    <p:sldId id="326" r:id="rId34"/>
    <p:sldId id="327" r:id="rId35"/>
    <p:sldId id="310" r:id="rId36"/>
    <p:sldId id="257" r:id="rId37"/>
  </p:sldIdLst>
  <p:sldSz cx="12192000" cy="6858000"/>
  <p:notesSz cx="6858000" cy="9144000"/>
  <p:embeddedFontLst>
    <p:embeddedFont>
      <p:font typeface="맑은 고딕" pitchFamily="50" charset="-127"/>
      <p:regular r:id="rId38"/>
      <p:bold r:id="rId39"/>
    </p:embeddedFont>
    <p:embeddedFont>
      <p:font typeface="Yoon 윤고딕 520_TT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385723"/>
    <a:srgbClr val="F3330D"/>
    <a:srgbClr val="FFC000"/>
    <a:srgbClr val="245A8C"/>
    <a:srgbClr val="1B2040"/>
    <a:srgbClr val="46264C"/>
    <a:srgbClr val="A1A9D7"/>
    <a:srgbClr val="EF3D41"/>
    <a:srgbClr val="EE402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6" y="-182"/>
      </p:cViewPr>
      <p:guideLst>
        <p:guide orient="horz" pos="1663"/>
        <p:guide pos="6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991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9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039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839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874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424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897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81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8934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08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9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357B-E026-4506-8DC8-AFEE7B442B61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6572-A1AC-4668-96FB-86873D36F9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6264C">
                <a:alpha val="80000"/>
              </a:srgbClr>
            </a:gs>
            <a:gs pos="0">
              <a:srgbClr val="1B2040">
                <a:alpha val="80000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805" b="1586"/>
          <a:stretch/>
        </p:blipFill>
        <p:spPr>
          <a:xfrm>
            <a:off x="0" y="-1"/>
            <a:ext cx="12192000" cy="68770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21510"/>
            <a:ext cx="12192000" cy="6877051"/>
          </a:xfrm>
          <a:prstGeom prst="rect">
            <a:avLst/>
          </a:prstGeom>
          <a:gradFill flip="none" rotWithShape="1">
            <a:gsLst>
              <a:gs pos="100000">
                <a:srgbClr val="46264C">
                  <a:alpha val="70000"/>
                </a:srgbClr>
              </a:gs>
              <a:gs pos="0">
                <a:srgbClr val="1B2040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590549"/>
            <a:ext cx="2998412" cy="5886452"/>
          </a:xfrm>
          <a:prstGeom prst="rect">
            <a:avLst/>
          </a:prstGeom>
        </p:spPr>
      </p:pic>
      <p:sp>
        <p:nvSpPr>
          <p:cNvPr id="7" name="다이아몬드 6"/>
          <p:cNvSpPr/>
          <p:nvPr/>
        </p:nvSpPr>
        <p:spPr>
          <a:xfrm>
            <a:off x="4095750" y="1774826"/>
            <a:ext cx="3124200" cy="3124200"/>
          </a:xfrm>
          <a:prstGeom prst="diamond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4400550" y="1774826"/>
            <a:ext cx="3124200" cy="3124200"/>
          </a:xfrm>
          <a:prstGeom prst="diamond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08" y="2442229"/>
            <a:ext cx="4023709" cy="206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03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거래처정보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0696453"/>
              </p:ext>
            </p:extLst>
          </p:nvPr>
        </p:nvGraphicFramePr>
        <p:xfrm>
          <a:off x="2023964" y="1300583"/>
          <a:ext cx="10108693" cy="439147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57580"/>
                <a:gridCol w="1222692"/>
                <a:gridCol w="1198880"/>
                <a:gridCol w="1160780"/>
                <a:gridCol w="1344740"/>
                <a:gridCol w="1441768"/>
                <a:gridCol w="554355"/>
                <a:gridCol w="692468"/>
                <a:gridCol w="1535430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(PK)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v_code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거래처명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v_name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VARCHAR2(70)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사업자번호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v_no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CHAR(12)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대표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v_ceo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VARCHAR2(10)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en-US" altLang="ko-KR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전화번호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v_phone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VARCHAR2(20)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업체주소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v_address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VARCHAR2(150)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거래품목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v_item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VARCHAR2(100)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매입 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v_buy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 err="1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반품액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v_refund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 err="1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미결제 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v_unpaid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 err="1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매입금액 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– </a:t>
                      </a: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결제금액 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결제 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v_paid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정보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VENDOR_IFNO</a:t>
                      </a:r>
                      <a:endParaRPr lang="ko-KR" altLang="en-US" sz="1200" b="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비고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v_etc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VARCHAR2(1000)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750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상품관리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8995881"/>
              </p:ext>
            </p:extLst>
          </p:nvPr>
        </p:nvGraphicFramePr>
        <p:xfrm>
          <a:off x="2023964" y="1268413"/>
          <a:ext cx="10108801" cy="20533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23899"/>
                <a:gridCol w="1173956"/>
                <a:gridCol w="1266966"/>
                <a:gridCol w="1214542"/>
                <a:gridCol w="1430798"/>
                <a:gridCol w="1512174"/>
                <a:gridCol w="583764"/>
                <a:gridCol w="810371"/>
                <a:gridCol w="1292331"/>
              </a:tblGrid>
              <a:tr h="342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2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상품관리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PD_MANAGE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관리번호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(PK)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pd_no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Seq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2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상품관리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PD_MANAGE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거래일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pd_date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Sysdate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2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상품관리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PD_MANAGE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수량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pd_amount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2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상품관리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PD_MANAGE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2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상품관리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PD_MANAGE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58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상품판매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9058863"/>
              </p:ext>
            </p:extLst>
          </p:nvPr>
        </p:nvGraphicFramePr>
        <p:xfrm>
          <a:off x="2023964" y="1268413"/>
          <a:ext cx="10108800" cy="26759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53522"/>
                <a:gridCol w="980840"/>
                <a:gridCol w="1523178"/>
                <a:gridCol w="1187524"/>
                <a:gridCol w="1398970"/>
                <a:gridCol w="1478535"/>
                <a:gridCol w="570779"/>
                <a:gridCol w="709670"/>
                <a:gridCol w="1405782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판매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PD_SALES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 번호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sellcode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Seq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판매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PD_SALES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</a:t>
                      </a:r>
                      <a:r>
                        <a:rPr lang="ko-KR" altLang="en-US" sz="1200" baseline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코드</a:t>
                      </a:r>
                      <a:r>
                        <a:rPr lang="en-US" altLang="ko-KR" sz="1200" baseline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판매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PD_SALES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판매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PD_SALES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거래일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s_day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판매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PD_SALES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 수량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s_amount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NUMBER(3)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판매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PD_SALES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 금액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s_money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NUMBER(6)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판매가 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x </a:t>
                      </a: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판매수량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판매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PD_SALES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sales_code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76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거래처결제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매출정보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0654447"/>
              </p:ext>
            </p:extLst>
          </p:nvPr>
        </p:nvGraphicFramePr>
        <p:xfrm>
          <a:off x="2023964" y="1268413"/>
          <a:ext cx="10108799" cy="33621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3676"/>
                <a:gridCol w="931397"/>
                <a:gridCol w="1373088"/>
                <a:gridCol w="1316273"/>
                <a:gridCol w="1550643"/>
                <a:gridCol w="1638835"/>
                <a:gridCol w="632661"/>
                <a:gridCol w="878248"/>
                <a:gridCol w="683978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결제번호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(PK)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pay_no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Seq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결제일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pay_date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Sysdate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비고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pay_etc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매입금액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Buy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반품액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Refund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미결제금액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Unpaid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결제금액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Paid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거래처 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 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sales_code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3185600"/>
              </p:ext>
            </p:extLst>
          </p:nvPr>
        </p:nvGraphicFramePr>
        <p:xfrm>
          <a:off x="2083200" y="4805633"/>
          <a:ext cx="10108800" cy="20507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78869"/>
                <a:gridCol w="1039417"/>
                <a:gridCol w="1661770"/>
                <a:gridCol w="1295575"/>
                <a:gridCol w="1140438"/>
                <a:gridCol w="1613065"/>
                <a:gridCol w="622713"/>
                <a:gridCol w="774242"/>
                <a:gridCol w="1082711"/>
              </a:tblGrid>
              <a:tr h="341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17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MAECHUL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(PK)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sales_code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17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MAECHUL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수입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Import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17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MAECHUL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지출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Export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17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MAECHUL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잔액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Balance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NUMBER(9)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수입 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– </a:t>
                      </a: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지출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17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매출정보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MAECHUL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사업자등록번호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CHAR2(20)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96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서비스결제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5271747"/>
              </p:ext>
            </p:extLst>
          </p:nvPr>
        </p:nvGraphicFramePr>
        <p:xfrm>
          <a:off x="2023964" y="1268413"/>
          <a:ext cx="10108800" cy="23328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92233"/>
                <a:gridCol w="1262345"/>
                <a:gridCol w="1289972"/>
                <a:gridCol w="1243235"/>
                <a:gridCol w="1464600"/>
                <a:gridCol w="1547898"/>
                <a:gridCol w="597556"/>
                <a:gridCol w="742963"/>
                <a:gridCol w="967998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서비스결제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SERVICE_PAY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서비스결제번호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s_pay_no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NUBMBER(4)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Seq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서비스결제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SERVICE_PAY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미용코드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bty_code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NUBMBER(4)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서비스결제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SERVICE_PAY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호텔코드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hotel_code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NUBMBER(4)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서비스결제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SERVICE_PAY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구분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Section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VARCHAR2(50)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미용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호텔 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서비스결제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SERVICE_PAY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직원코드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emp_code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NUBMBER(3)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서비스결제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SERVICE_PAY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비고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s_etc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26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회원주소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0410582"/>
              </p:ext>
            </p:extLst>
          </p:nvPr>
        </p:nvGraphicFramePr>
        <p:xfrm>
          <a:off x="2023964" y="1268413"/>
          <a:ext cx="10108799" cy="30190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53749"/>
                <a:gridCol w="1370696"/>
                <a:gridCol w="1463570"/>
                <a:gridCol w="1258545"/>
                <a:gridCol w="1482636"/>
                <a:gridCol w="1566960"/>
                <a:gridCol w="604914"/>
                <a:gridCol w="853749"/>
                <a:gridCol w="653980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(PK)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men_code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성명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mb_name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VARCHAR2(50)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휴대폰번호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mb_phone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VARCHAR2(20)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생일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mb_birth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VARCHAR2(20)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성별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mb_gender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CHAR(6)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‘</a:t>
                      </a: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남자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’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애완동물코드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우편번호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(FK)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post_code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VARCHAR(30)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2</a:t>
                      </a:r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MEMBER_INFO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비고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mb_etc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VARCHAR2(1000)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177769"/>
              </p:ext>
            </p:extLst>
          </p:nvPr>
        </p:nvGraphicFramePr>
        <p:xfrm>
          <a:off x="2023964" y="4317860"/>
          <a:ext cx="10108798" cy="23328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91778"/>
                <a:gridCol w="1393312"/>
                <a:gridCol w="1223083"/>
                <a:gridCol w="1314605"/>
                <a:gridCol w="1548678"/>
                <a:gridCol w="1636758"/>
                <a:gridCol w="631859"/>
                <a:gridCol w="785614"/>
                <a:gridCol w="683111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회원주소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ZIPCODE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우편번호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(PK)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Post_code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VARCHAR(7)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회원주소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ZIPCODE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시도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Sido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회원주소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ZIPCODE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시군구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Sigungu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회원주소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ZIPCODE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읍면동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Dong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VARCHAR2(200)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회원주소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ZIPCODE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시작번지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startbunji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회원주소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ZIPCODE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끝번지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endbunji</a:t>
                      </a:r>
                      <a:endParaRPr lang="ko-KR" altLang="en-US" sz="12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38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애완동물정보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1230816"/>
              </p:ext>
            </p:extLst>
          </p:nvPr>
        </p:nvGraphicFramePr>
        <p:xfrm>
          <a:off x="2023964" y="1268413"/>
          <a:ext cx="10108800" cy="26759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3"/>
                <a:gridCol w="893680"/>
                <a:gridCol w="1219193"/>
                <a:gridCol w="1328315"/>
                <a:gridCol w="1564829"/>
                <a:gridCol w="1653827"/>
                <a:gridCol w="638449"/>
                <a:gridCol w="901079"/>
                <a:gridCol w="690235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애완동물코드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애완동물이름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pet_name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VARCHAR2(50)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애완동물종류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pet_kind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VARCHAR2(50)</a:t>
                      </a:r>
                      <a:endParaRPr lang="ko-KR" altLang="en-US" sz="1200" b="1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성별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pet_gender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CHAR(6)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‘</a:t>
                      </a: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수컷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’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출생일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pet_birth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VARCHAR2(15)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나이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pet_age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NUMBER(2)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애완동물정보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특징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pet_char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VARCHAR2(1000)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56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로그인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15" y="1646506"/>
            <a:ext cx="33147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82" y="1636980"/>
            <a:ext cx="33242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6843311" y="5018115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9717772" y="3453747"/>
            <a:ext cx="2374159" cy="2121606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아이디는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ADMIN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 고정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비밀번호는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1234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초기설정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비밀번호 및 관리자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정보는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Main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페이지의 관리자 페이지에서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수정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717772" y="2663576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모서리가 둥근 직사각형 43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34372" y="1890539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로그인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41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메인페이지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20" y="1333350"/>
            <a:ext cx="7307323" cy="48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내용 개체 틀 2"/>
          <p:cNvSpPr txBox="1">
            <a:spLocks/>
          </p:cNvSpPr>
          <p:nvPr/>
        </p:nvSpPr>
        <p:spPr>
          <a:xfrm>
            <a:off x="9742488" y="3324630"/>
            <a:ext cx="2374159" cy="256480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메뉴는 상품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관리자로 구성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사용빈도가 높은 상품거래 시스템을 메인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페이지로 구성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상품 관리에서 입고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등록된 상품정보는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상단목록에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상품판매내역은 하단목록에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출력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742488" y="2650014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모서리가 둥근 직사각형 47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상품 정보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726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상품관리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판매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2" y="1402049"/>
            <a:ext cx="7273070" cy="487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내용 개체 틀 2"/>
          <p:cNvSpPr txBox="1">
            <a:spLocks/>
          </p:cNvSpPr>
          <p:nvPr/>
        </p:nvSpPr>
        <p:spPr>
          <a:xfrm>
            <a:off x="9744864" y="3429000"/>
            <a:ext cx="2374159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상품정보를 등록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조회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수정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733462" y="2650014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4372" y="1890539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상품관리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2278519" y="1482054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01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0" name="직사각형 29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기획의도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-1" y="1462462"/>
            <a:ext cx="1959429" cy="716090"/>
            <a:chOff x="-1" y="1462462"/>
            <a:chExt cx="1959429" cy="716090"/>
          </a:xfrm>
        </p:grpSpPr>
        <p:sp>
          <p:nvSpPr>
            <p:cNvPr id="36" name="직사각형 35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22" name="그룹 2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579206" y="2708859"/>
            <a:ext cx="2496583" cy="3334657"/>
            <a:chOff x="5004694" y="2583191"/>
            <a:chExt cx="2496583" cy="3334657"/>
          </a:xfrm>
        </p:grpSpPr>
        <p:grpSp>
          <p:nvGrpSpPr>
            <p:cNvPr id="7" name="그룹 6"/>
            <p:cNvGrpSpPr/>
            <p:nvPr/>
          </p:nvGrpSpPr>
          <p:grpSpPr>
            <a:xfrm>
              <a:off x="5004694" y="2583191"/>
              <a:ext cx="2437922" cy="2539724"/>
              <a:chOff x="4975431" y="1436765"/>
              <a:chExt cx="2437922" cy="2539724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75431" y="1436765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75431" y="2288007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57646" y="3139248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76112" y="1436765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57646" y="1436765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76112" y="2288007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75431" y="3139248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57646" y="2288007"/>
                <a:ext cx="837241" cy="837241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76112" y="3139248"/>
                <a:ext cx="837241" cy="837241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479570" y="5610071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i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-KB</a:t>
              </a:r>
              <a:r>
                <a:rPr lang="ko-KR" altLang="en-US" sz="1400" i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금융지주 경영연구소</a:t>
              </a:r>
              <a:endParaRPr lang="ko-KR" altLang="en-US" sz="1400" i="1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54334" y="3245868"/>
              <a:ext cx="15696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6</a:t>
              </a:r>
              <a:r>
                <a:rPr lang="ko-KR" altLang="en-US" sz="80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조</a:t>
              </a:r>
              <a:endParaRPr lang="ko-KR" altLang="en-US" sz="80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20247" y="510057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2020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34386" y="2708859"/>
            <a:ext cx="1731049" cy="2886714"/>
            <a:chOff x="2117749" y="2583191"/>
            <a:chExt cx="1731049" cy="2886714"/>
          </a:xfrm>
        </p:grpSpPr>
        <p:sp>
          <p:nvSpPr>
            <p:cNvPr id="12" name="아래쪽 화살표 11"/>
            <p:cNvSpPr/>
            <p:nvPr/>
          </p:nvSpPr>
          <p:spPr>
            <a:xfrm rot="10800000">
              <a:off x="2117749" y="2583191"/>
              <a:ext cx="1731049" cy="1472513"/>
            </a:xfrm>
            <a:prstGeom prst="downArrow">
              <a:avLst>
                <a:gd name="adj1" fmla="val 50000"/>
                <a:gd name="adj2" fmla="val 69274"/>
              </a:avLst>
            </a:prstGeom>
            <a:solidFill>
              <a:srgbClr val="EF3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4621" y="4285674"/>
              <a:ext cx="837241" cy="837241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617628" y="4541004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1</a:t>
              </a:r>
              <a:r>
                <a:rPr lang="ko-KR" altLang="en-US" sz="1600" b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조</a:t>
              </a:r>
              <a:endPara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en-US" altLang="ko-KR" sz="1600" b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5000</a:t>
              </a:r>
              <a:r>
                <a:rPr lang="ko-KR" altLang="en-US" sz="1600" b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억</a:t>
              </a:r>
              <a:endPara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94595" y="510057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2015</a:t>
              </a:r>
              <a:endParaRPr lang="ko-KR" altLang="en-US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9894" y="3050152"/>
              <a:ext cx="12666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00%</a:t>
              </a:r>
              <a:endParaRPr lang="ko-KR" altLang="en-US" sz="4000" b="1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19288" y="1841818"/>
            <a:ext cx="3440253" cy="427266"/>
            <a:chOff x="2619288" y="1841818"/>
            <a:chExt cx="3440253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모서리가 둥근 직사각형 54"/>
            <p:cNvSpPr/>
            <p:nvPr/>
          </p:nvSpPr>
          <p:spPr>
            <a:xfrm>
              <a:off x="2619288" y="1841818"/>
              <a:ext cx="3440253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13945" y="1895093"/>
              <a:ext cx="2824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반려동물 시장 규모의 성장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780568" y="1841818"/>
            <a:ext cx="4411432" cy="4201698"/>
            <a:chOff x="7651523" y="2178552"/>
            <a:chExt cx="4653254" cy="42233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모서리가 둥근 직사각형 52"/>
            <p:cNvSpPr/>
            <p:nvPr/>
          </p:nvSpPr>
          <p:spPr>
            <a:xfrm>
              <a:off x="7651523" y="2178552"/>
              <a:ext cx="4182282" cy="4223303"/>
            </a:xfrm>
            <a:prstGeom prst="roundRect">
              <a:avLst>
                <a:gd name="adj" fmla="val 19305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3692" y="3519413"/>
              <a:ext cx="4531085" cy="185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가족 구성원수 감소</a:t>
              </a:r>
              <a:r>
                <a:rPr lang="en-US" altLang="ko-KR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br>
                <a:rPr lang="en-US" altLang="ko-KR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</a:br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사회적 스트레스 증가 등으로 </a:t>
              </a:r>
              <a:r>
                <a:rPr lang="en-US" altLang="ko-KR" sz="160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/>
              </a:r>
              <a:br>
                <a:rPr lang="en-US" altLang="ko-KR" sz="160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</a:br>
              <a:r>
                <a:rPr lang="en-US" altLang="ko-KR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1</a:t>
              </a:r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인 가구와 중</a:t>
              </a:r>
              <a:r>
                <a:rPr lang="en-US" altLang="ko-KR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</a:t>
              </a:r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장년층 중심의 </a:t>
              </a:r>
              <a:r>
                <a:rPr lang="en-US" altLang="ko-KR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/>
              </a:r>
              <a:br>
                <a:rPr lang="en-US" altLang="ko-KR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</a:br>
              <a:r>
                <a:rPr lang="ko-KR" altLang="en-US" sz="1600" b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애완동물 인구 증가</a:t>
              </a:r>
              <a:endPara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endPara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애완동물 시장 규모가 커지면서 </a:t>
              </a:r>
              <a:r>
                <a:rPr lang="en-US" altLang="ko-KR" sz="160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/>
              </a:r>
              <a:br>
                <a:rPr lang="en-US" altLang="ko-KR" sz="160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</a:br>
              <a:r>
                <a:rPr lang="ko-KR" altLang="en-US" sz="1600" b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애완동물 관련업체 수가 </a:t>
              </a:r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지속적으로 </a:t>
              </a:r>
              <a:r>
                <a:rPr lang="ko-KR" altLang="en-US" sz="1600" b="1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증가</a:t>
              </a:r>
              <a:endPara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801502" y="1841820"/>
            <a:ext cx="3944000" cy="888082"/>
            <a:chOff x="7692188" y="4350616"/>
            <a:chExt cx="3944000" cy="1275335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692188" y="4350616"/>
              <a:ext cx="3944000" cy="1275335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953379" y="4551983"/>
              <a:ext cx="3223959" cy="928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애완동물샵을</a:t>
              </a:r>
              <a:r>
                <a:rPr lang="ko-KR" altLang="en-US" b="1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위한</a:t>
              </a:r>
              <a:endParaRPr lang="en-US" altLang="ko-KR" b="1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맞춤형 </a:t>
              </a:r>
              <a:r>
                <a:rPr lang="ko-KR" altLang="en-US" b="1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점포관리시스템의 </a:t>
              </a:r>
              <a:r>
                <a:rPr lang="ko-KR" altLang="en-US" b="1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필요성</a:t>
              </a:r>
              <a:r>
                <a:rPr lang="en-US" altLang="ko-KR" b="1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!</a:t>
              </a:r>
              <a:endParaRPr lang="en-US" altLang="ko-KR" b="1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04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상품관리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판매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2" y="1402049"/>
            <a:ext cx="7273070" cy="487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6751367" y="4123973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9744864" y="3429000"/>
            <a:ext cx="2374159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상품정보를 등록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조회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수정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733462" y="2650014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4372" y="1890539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상품관리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2278519" y="1482054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98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상품관리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판매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3" y="1403481"/>
            <a:ext cx="7280082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5759849" y="1855386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9761971" y="3480558"/>
            <a:ext cx="2374159" cy="256480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검색하고자 하는 상품을 이름 또는 가격으로 검색하면 해당 상품의 정보를 상품목록에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출력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상품의 가격 및 재고를 확인 가능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상품목록에 미용 및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호텔서비스를 추가하여 상품과 함께 결제 가능</a:t>
            </a:r>
            <a:endParaRPr lang="en-US" altLang="ko-KR" sz="12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742488" y="2666315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모서리가 둥근 직사각형 47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상품 검색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19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4" y="1403480"/>
            <a:ext cx="7335953" cy="487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4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상품관리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판매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=""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47" name="내용 개체 틀 2"/>
          <p:cNvSpPr txBox="1">
            <a:spLocks/>
          </p:cNvSpPr>
          <p:nvPr/>
        </p:nvSpPr>
        <p:spPr>
          <a:xfrm>
            <a:off x="9742488" y="3478428"/>
            <a:ext cx="2374159" cy="24365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상품정보 테이블에서 판매 할 상품을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클릭하면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판매 테이블에 해당 상품이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자동으로 등록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결제목록에 포함된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상품을 삭제하고 싶은 경우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선택취소나 취소버튼을 사용하여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결제목록 수정 가능</a:t>
            </a:r>
            <a:endParaRPr lang="en-US" altLang="ko-KR" sz="12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9742488" y="2650014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모서리가 둥근 직사각형 48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34372" y="1890539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결제목록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363731" y="2273643"/>
            <a:ext cx="3179176" cy="1900336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874873" y="3846102"/>
            <a:ext cx="555816" cy="715716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468014" y="3870790"/>
            <a:ext cx="555816" cy="715716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24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상품관리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판매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3" y="1403481"/>
            <a:ext cx="7317288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내용 개체 틀 2"/>
          <p:cNvSpPr txBox="1">
            <a:spLocks/>
          </p:cNvSpPr>
          <p:nvPr/>
        </p:nvSpPr>
        <p:spPr>
          <a:xfrm>
            <a:off x="9731205" y="3408703"/>
            <a:ext cx="2374159" cy="295260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구매자가 구매 확정을 하게 되면 결제 버튼을 누르고 결제한 결과는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 판매 내역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테이블에 출력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결제를 취소 시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결제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취소버튼을 클릭하면 판매 내역 목록에서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정보가 삭제되고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상단의 상품목록에서 자동으로 재고 수정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731205" y="2636355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모서리가 둥근 직사각형 50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상품 판매</a:t>
              </a:r>
              <a:endPara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363731" y="2273643"/>
            <a:ext cx="3179176" cy="1900336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194577" y="3644752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8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회원관리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4" y="1403481"/>
            <a:ext cx="7286344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내용 개체 틀 2"/>
          <p:cNvSpPr txBox="1">
            <a:spLocks/>
          </p:cNvSpPr>
          <p:nvPr/>
        </p:nvSpPr>
        <p:spPr>
          <a:xfrm>
            <a:off x="9742488" y="3453747"/>
            <a:ext cx="2374159" cy="5416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회원정보를 등록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수정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742488" y="2636355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6084" y="1890539"/>
              <a:ext cx="1412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회원 관리 메뉴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703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회원관리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4" y="1403481"/>
            <a:ext cx="7286346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3787830" y="1855386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9742488" y="3483648"/>
            <a:ext cx="2374159" cy="9848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회원정보는 애완동물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정보와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함께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회원정보로  입력되고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데이터베이스에 저장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743572" y="2650014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모서리가 둥근 직사각형 43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회원 등록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422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회원관리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4" y="1403481"/>
            <a:ext cx="7311086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4437825" y="1855386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9742488" y="3496363"/>
            <a:ext cx="2101943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회원수정 버튼을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클릭 시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회원코드와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애완동물코드를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제외한 정보 수정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742488" y="2650014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모서리가 둥근 직사각형 43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회원 수정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422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회원관리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4" y="1408001"/>
            <a:ext cx="7311086" cy="48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5146337" y="1851589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9742488" y="3479852"/>
            <a:ext cx="221501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검색하고자 하는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회원의 이름을 입력하여 해당 회원의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정보를 회원목록에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출력</a:t>
            </a:r>
            <a:endParaRPr lang="en-US" altLang="ko-KR" sz="12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742488" y="2640013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회원 검색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286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회원관리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2" y="1403481"/>
            <a:ext cx="7261603" cy="487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5792899" y="1855386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9742488" y="3496319"/>
            <a:ext cx="2101944" cy="164352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 목록에서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회원을 선택한 후 회원삭제 버튼을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누르면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해당 회원정보의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 및 </a:t>
            </a:r>
            <a:r>
              <a:rPr lang="ko-KR" altLang="en-US" sz="16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업데이트후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정보 출력</a:t>
            </a:r>
            <a:endParaRPr lang="en-US" altLang="ko-KR" sz="12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742488" y="2636355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회원 삭제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286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거래처관리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3" y="1403481"/>
            <a:ext cx="7311087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내용 개체 틀 2"/>
          <p:cNvSpPr txBox="1">
            <a:spLocks/>
          </p:cNvSpPr>
          <p:nvPr/>
        </p:nvSpPr>
        <p:spPr>
          <a:xfrm>
            <a:off x="9742488" y="3489804"/>
            <a:ext cx="210194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 정보 및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자사점포와의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거래정보 등록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조회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수정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</a:t>
            </a:r>
            <a:endParaRPr lang="en-US" altLang="ko-KR" sz="12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730655" y="2623678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모서리가 둥근 직사각형 42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1860" y="1890539"/>
              <a:ext cx="1535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거래처관리 메뉴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3235051" y="1482793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7413172" y="2241950"/>
            <a:ext cx="3475529" cy="3273950"/>
            <a:chOff x="7773042" y="1778409"/>
            <a:chExt cx="4418958" cy="4162660"/>
          </a:xfrm>
        </p:grpSpPr>
        <p:sp>
          <p:nvSpPr>
            <p:cNvPr id="50" name="타원 49"/>
            <p:cNvSpPr/>
            <p:nvPr/>
          </p:nvSpPr>
          <p:spPr>
            <a:xfrm>
              <a:off x="8683347" y="1778409"/>
              <a:ext cx="2598348" cy="2598348"/>
            </a:xfrm>
            <a:prstGeom prst="ellipse">
              <a:avLst/>
            </a:prstGeom>
            <a:solidFill>
              <a:srgbClr val="A1A9D7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7773042" y="3342721"/>
              <a:ext cx="2598348" cy="2598348"/>
            </a:xfrm>
            <a:prstGeom prst="ellipse">
              <a:avLst/>
            </a:prstGeom>
            <a:solidFill>
              <a:srgbClr val="245A8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9593652" y="3342721"/>
              <a:ext cx="2598348" cy="2598348"/>
            </a:xfrm>
            <a:prstGeom prst="ellipse">
              <a:avLst/>
            </a:prstGeom>
            <a:solidFill>
              <a:srgbClr val="46264C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0" name="직사각형 29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1.2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운영목적</a:t>
            </a:r>
            <a:r>
              <a:rPr lang="en-US" altLang="ko-KR" sz="24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및 프로그램 특징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-1" y="1462462"/>
            <a:ext cx="1959429" cy="716090"/>
            <a:chOff x="-1" y="1462462"/>
            <a:chExt cx="1959429" cy="716090"/>
          </a:xfrm>
        </p:grpSpPr>
        <p:sp>
          <p:nvSpPr>
            <p:cNvPr id="36" name="직사각형 35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22" name="그룹 2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63511" y="4547319"/>
            <a:ext cx="4295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애완동물샵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맞춤형 점포관리시스템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고객정보관리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애완동물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분양 및 용품 판매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미용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애완동물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호텔 운영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상품의 판매 및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재고 관리 등 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종합적인 관리가 가능한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프로그램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47819" y="3854218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모서리가 둥근 직사각형 42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운영 목적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66616" y="1873195"/>
            <a:ext cx="3104446" cy="1570083"/>
            <a:chOff x="3261859" y="1245968"/>
            <a:chExt cx="2321099" cy="1173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모서리가 둥근 직사각형 47"/>
            <p:cNvSpPr/>
            <p:nvPr/>
          </p:nvSpPr>
          <p:spPr>
            <a:xfrm>
              <a:off x="3261859" y="1245968"/>
              <a:ext cx="2203952" cy="1173903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400620" y="1407713"/>
              <a:ext cx="2182338" cy="909379"/>
              <a:chOff x="3364350" y="1495430"/>
              <a:chExt cx="1896371" cy="790217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=""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54297" y1="36328" x2="52344" y2="36328"/>
                            <a14:foregroundMark x1="94141" y1="43359" x2="94141" y2="43359"/>
                            <a14:foregroundMark x1="4688" y1="39844" x2="4688" y2="39844"/>
                          </a14:backgroundRemoval>
                        </a14:imgEffect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4350" y="1636538"/>
                <a:ext cx="508000" cy="508000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7694" y="1495430"/>
                <a:ext cx="1543027" cy="790217"/>
              </a:xfrm>
              <a:prstGeom prst="rect">
                <a:avLst/>
              </a:prstGeom>
            </p:spPr>
          </p:pic>
        </p:grpSp>
      </p:grpSp>
      <p:sp>
        <p:nvSpPr>
          <p:cNvPr id="7" name="직사각형 6"/>
          <p:cNvSpPr/>
          <p:nvPr/>
        </p:nvSpPr>
        <p:spPr>
          <a:xfrm>
            <a:off x="9483085" y="4216417"/>
            <a:ext cx="1018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고객관리</a:t>
            </a:r>
            <a:endParaRPr lang="en-US" altLang="ko-KR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r>
              <a:rPr lang="ko-KR" altLang="en-US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24147" y="4170928"/>
            <a:ext cx="1018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거래관리</a:t>
            </a:r>
            <a:endParaRPr lang="en-US" altLang="ko-KR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r>
              <a:rPr lang="ko-KR" altLang="en-US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41822" y="2811598"/>
            <a:ext cx="1018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재고관리</a:t>
            </a:r>
            <a:endParaRPr lang="en-US" altLang="ko-KR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ctr"/>
            <a:r>
              <a:rPr lang="ko-KR" altLang="en-US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57" name="꺾인 연결선 56"/>
          <p:cNvCxnSpPr>
            <a:stCxn id="50" idx="0"/>
          </p:cNvCxnSpPr>
          <p:nvPr/>
        </p:nvCxnSpPr>
        <p:spPr>
          <a:xfrm rot="5400000" flipH="1" flipV="1">
            <a:off x="9276495" y="1651550"/>
            <a:ext cx="464842" cy="715958"/>
          </a:xfrm>
          <a:prstGeom prst="bentConnector2">
            <a:avLst/>
          </a:prstGeom>
          <a:ln>
            <a:solidFill>
              <a:srgbClr val="245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885353" y="1681637"/>
            <a:ext cx="12907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거래처관리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용품재고관리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61" name="꺾인 연결선 60"/>
          <p:cNvCxnSpPr/>
          <p:nvPr/>
        </p:nvCxnSpPr>
        <p:spPr>
          <a:xfrm rot="5400000" flipH="1" flipV="1">
            <a:off x="7235491" y="5172280"/>
            <a:ext cx="464842" cy="715958"/>
          </a:xfrm>
          <a:prstGeom prst="bentConnector2">
            <a:avLst/>
          </a:prstGeom>
          <a:ln>
            <a:solidFill>
              <a:srgbClr val="245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006545" y="5749635"/>
            <a:ext cx="15502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호텔운영관리</a:t>
            </a:r>
          </a:p>
          <a:p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용품판매관리</a:t>
            </a:r>
          </a:p>
          <a:p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미용시술관리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매출분석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0172742" y="5208059"/>
            <a:ext cx="185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고객정보관리</a:t>
            </a:r>
          </a:p>
          <a:p>
            <a:pPr algn="r"/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애완동물정보관리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r"/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관리자정보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r"/>
            <a:endParaRPr lang="ko-KR" altLang="en-US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65" name="꺾인 연결선 64"/>
          <p:cNvCxnSpPr/>
          <p:nvPr/>
        </p:nvCxnSpPr>
        <p:spPr>
          <a:xfrm>
            <a:off x="10813871" y="4809151"/>
            <a:ext cx="1019198" cy="298159"/>
          </a:xfrm>
          <a:prstGeom prst="bentConnector3">
            <a:avLst>
              <a:gd name="adj1" fmla="val 100466"/>
            </a:avLst>
          </a:prstGeom>
          <a:ln>
            <a:solidFill>
              <a:srgbClr val="245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849082" y="1725956"/>
            <a:ext cx="99781" cy="102304"/>
          </a:xfrm>
          <a:prstGeom prst="roundRect">
            <a:avLst>
              <a:gd name="adj" fmla="val 50000"/>
            </a:avLst>
          </a:prstGeom>
          <a:solidFill>
            <a:srgbClr val="06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790321" y="5082113"/>
            <a:ext cx="99781" cy="102304"/>
          </a:xfrm>
          <a:prstGeom prst="roundRect">
            <a:avLst>
              <a:gd name="adj" fmla="val 50000"/>
            </a:avLst>
          </a:prstGeom>
          <a:solidFill>
            <a:srgbClr val="06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7060042" y="5676121"/>
            <a:ext cx="99781" cy="102304"/>
          </a:xfrm>
          <a:prstGeom prst="roundRect">
            <a:avLst>
              <a:gd name="adj" fmla="val 50000"/>
            </a:avLst>
          </a:prstGeom>
          <a:solidFill>
            <a:srgbClr val="06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25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거래처관리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3" y="1403481"/>
            <a:ext cx="7317320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3115800" y="1583298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9766954" y="3651815"/>
            <a:ext cx="210194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 정보를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등록하고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거래처 결제 정보의 </a:t>
            </a:r>
            <a:r>
              <a:rPr lang="ko-KR" altLang="en-US" sz="16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기초값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6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세팅</a:t>
            </a:r>
            <a:endParaRPr lang="en-US" altLang="ko-KR" sz="12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730655" y="2663669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4372" y="1890539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거래처등록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846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거래처관리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3" y="1403481"/>
            <a:ext cx="7329834" cy="48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3798846" y="1649326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9766954" y="3651815"/>
            <a:ext cx="210194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 정보를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등록하고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거래처 결제 정보의 </a:t>
            </a:r>
            <a:r>
              <a:rPr lang="ko-KR" altLang="en-US" sz="16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기초값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수정</a:t>
            </a:r>
            <a:endParaRPr lang="en-US" altLang="ko-KR" sz="12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730655" y="2663669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모서리가 둥근 직사각형 46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4372" y="1890539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거래처수정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846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3" y="1403481"/>
            <a:ext cx="7329833" cy="490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4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거래처관리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=""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4538792" y="1583578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9766953" y="3651815"/>
            <a:ext cx="2204467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거래처목록에서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삭제할 거래처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선택 후 거래처 정보 삭제 </a:t>
            </a:r>
            <a:endParaRPr lang="en-US" altLang="ko-KR" sz="12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730655" y="2663669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4372" y="1890539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거래처삭제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494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거래처관리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3" y="1403480"/>
            <a:ext cx="7336139" cy="490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5202930" y="1583579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9766953" y="3651815"/>
            <a:ext cx="2425047" cy="11069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거래처와 새로 일어난 결제정보를 입력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매입금액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=</a:t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미결제금액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+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결제금액</a:t>
            </a:r>
            <a:endParaRPr lang="en-US" altLang="ko-KR" sz="12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730655" y="2663669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34372" y="1890539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결제입력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823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거래처관리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/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4" y="1403481"/>
            <a:ext cx="7367294" cy="490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5896993" y="1649326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9766954" y="3651815"/>
            <a:ext cx="2101944" cy="15501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거래처결제정보를 선택 후 데이터삭제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삭제 후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거래처목록의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총 결제내역이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/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업데이트 후 출력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730655" y="2663669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모서리가 둥근 직사각형 45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34372" y="1890539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결제삭제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338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스토리보드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관리자정보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5424862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4" y="1403481"/>
            <a:ext cx="7367294" cy="491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3726670" y="1466119"/>
            <a:ext cx="821980" cy="1058451"/>
          </a:xfrm>
          <a:prstGeom prst="ellipse">
            <a:avLst/>
          </a:prstGeom>
          <a:solidFill>
            <a:srgbClr val="F3330D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9766954" y="3651815"/>
            <a:ext cx="2101944" cy="15850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관리자정보를 등록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아이디 수정불가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비밀번호 수정가능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로그인 및 결제목록열람에 활용</a:t>
            </a:r>
            <a:endParaRPr lang="en-US" altLang="ko-KR" sz="12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730655" y="2663669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모서리가 둥근 직사각형 43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34372" y="1890539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관리자정보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961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64" b="12361"/>
          <a:stretch/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1"/>
            <a:ext cx="12192000" cy="6877051"/>
          </a:xfrm>
          <a:prstGeom prst="rect">
            <a:avLst/>
          </a:prstGeom>
          <a:gradFill flip="none" rotWithShape="1">
            <a:gsLst>
              <a:gs pos="100000">
                <a:srgbClr val="46264C">
                  <a:alpha val="70000"/>
                </a:srgbClr>
              </a:gs>
              <a:gs pos="0">
                <a:srgbClr val="1B2040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70" y="3977576"/>
            <a:ext cx="4285859" cy="1341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4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8014305" y="1536288"/>
            <a:ext cx="3657762" cy="1848183"/>
          </a:xfrm>
          <a:prstGeom prst="roundRect">
            <a:avLst>
              <a:gd name="adj" fmla="val 19305"/>
            </a:avLst>
          </a:prstGeom>
          <a:solidFill>
            <a:srgbClr val="EEE6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01167" y="1516586"/>
            <a:ext cx="3657762" cy="1848183"/>
          </a:xfrm>
          <a:prstGeom prst="roundRect">
            <a:avLst>
              <a:gd name="adj" fmla="val 19305"/>
            </a:avLst>
          </a:prstGeom>
          <a:solidFill>
            <a:srgbClr val="EEE6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501167" y="4740282"/>
            <a:ext cx="3657762" cy="1848183"/>
          </a:xfrm>
          <a:prstGeom prst="roundRect">
            <a:avLst>
              <a:gd name="adj" fmla="val 19305"/>
            </a:avLst>
          </a:prstGeom>
          <a:solidFill>
            <a:srgbClr val="EEE6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14305" y="4740283"/>
            <a:ext cx="3657762" cy="1848183"/>
          </a:xfrm>
          <a:prstGeom prst="roundRect">
            <a:avLst>
              <a:gd name="adj" fmla="val 19305"/>
            </a:avLst>
          </a:prstGeom>
          <a:solidFill>
            <a:srgbClr val="EEE6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8" name="직사각형 27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2.1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업무분담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-1" y="2797776"/>
            <a:ext cx="1959429" cy="716090"/>
            <a:chOff x="-1" y="1462462"/>
            <a:chExt cx="1959429" cy="716090"/>
          </a:xfrm>
        </p:grpSpPr>
        <p:sp>
          <p:nvSpPr>
            <p:cNvPr id="35" name="직사각형 34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8" name="그룹 37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9" name="직사각형 38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3390" y="2495839"/>
            <a:ext cx="3166248" cy="3166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TextBox 59"/>
          <p:cNvSpPr txBox="1"/>
          <p:nvPr/>
        </p:nvSpPr>
        <p:spPr>
          <a:xfrm>
            <a:off x="8533777" y="1923067"/>
            <a:ext cx="261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상품정보시스템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상품판매관리시스템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50483" y="5150226"/>
            <a:ext cx="2618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로그인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관리자시스템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애완동물정보시스템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09674" y="1918267"/>
            <a:ext cx="261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로그인화면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관리자 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20525" y="5123778"/>
            <a:ext cx="3037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거래처정보시스템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거래처거래관리시스템 설계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디자인</a:t>
            </a:r>
            <a:endParaRPr lang="en-US" altLang="ko-KR" sz="16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9355" y="2743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0417" y="2729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5707" y="50769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20417" y="5076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2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8" name="직사각형 27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2.2 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 및 프로젝트 일정</a:t>
            </a:r>
            <a:endParaRPr lang="en-US" altLang="ko-KR" sz="2400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2823947" y="3143251"/>
            <a:ext cx="3390750" cy="1585049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Database : Oracle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11g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Programming Language :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Java 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Tool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Toad for Oracle </a:t>
            </a: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12.8</a:t>
            </a:r>
            <a:b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</a:b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     NetBeans IDE 8.1</a:t>
            </a:r>
            <a:r>
              <a:rPr lang="en-US" altLang="ko-KR" sz="12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Modeling Tool 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</a:t>
            </a:r>
            <a:r>
              <a:rPr lang="en-US" altLang="ko-KR" sz="16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ERWin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7079217" y="3149279"/>
            <a:ext cx="3878943" cy="180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기획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디자인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프로그래밍</a:t>
            </a:r>
            <a:endParaRPr lang="en-US" altLang="ko-KR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테스트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</a:t>
            </a:r>
            <a:r>
              <a: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디버깅</a:t>
            </a:r>
            <a:r>
              <a:rPr lang="en-US" altLang="ko-KR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)</a:t>
            </a:r>
            <a:endParaRPr lang="ko-KR" altLang="en-US" sz="16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-1" y="2797776"/>
            <a:ext cx="1959429" cy="716090"/>
            <a:chOff x="-1" y="1462462"/>
            <a:chExt cx="1959429" cy="716090"/>
          </a:xfrm>
        </p:grpSpPr>
        <p:sp>
          <p:nvSpPr>
            <p:cNvPr id="35" name="직사각형 34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8" name="그룹 37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9" name="직사각형 38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87648" y="2023200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모서리가 둥근 직사각형 31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4372" y="189053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환경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107962" y="2032498"/>
            <a:ext cx="2138242" cy="427266"/>
            <a:chOff x="2619289" y="1841818"/>
            <a:chExt cx="2138242" cy="4272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모서리가 둥근 직사각형 54"/>
            <p:cNvSpPr/>
            <p:nvPr/>
          </p:nvSpPr>
          <p:spPr>
            <a:xfrm>
              <a:off x="2619289" y="1841818"/>
              <a:ext cx="2138242" cy="427266"/>
            </a:xfrm>
            <a:prstGeom prst="roundRect">
              <a:avLst>
                <a:gd name="adj" fmla="val 50000"/>
              </a:avLst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2619289" y="1841818"/>
              <a:ext cx="494655" cy="427266"/>
            </a:xfrm>
            <a:prstGeom prst="roundRect">
              <a:avLst>
                <a:gd name="adj" fmla="val 50000"/>
              </a:avLst>
            </a:prstGeom>
            <a:solidFill>
              <a:srgbClr val="06538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57098" y="1890539"/>
              <a:ext cx="129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프로젝트일정</a:t>
              </a:r>
              <a:endParaRPr lang="ko-KR" altLang="en-US" sz="160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33469" y="2713662"/>
            <a:ext cx="27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W2          W3  </a:t>
            </a:r>
            <a:r>
              <a:rPr lang="ko-KR" altLang="en-US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      </a:t>
            </a:r>
            <a:r>
              <a:rPr lang="en-US" altLang="ko-KR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W4</a:t>
            </a:r>
            <a:endParaRPr lang="ko-KR" altLang="en-US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830006" y="3281849"/>
            <a:ext cx="735607" cy="0"/>
          </a:xfrm>
          <a:prstGeom prst="line">
            <a:avLst/>
          </a:prstGeom>
          <a:ln w="76200">
            <a:solidFill>
              <a:srgbClr val="245A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30006" y="3639802"/>
            <a:ext cx="735607" cy="0"/>
          </a:xfrm>
          <a:prstGeom prst="line">
            <a:avLst/>
          </a:prstGeom>
          <a:ln w="76200">
            <a:solidFill>
              <a:srgbClr val="245A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830006" y="3997755"/>
            <a:ext cx="1054223" cy="0"/>
          </a:xfrm>
          <a:prstGeom prst="line">
            <a:avLst/>
          </a:prstGeom>
          <a:ln w="76200">
            <a:solidFill>
              <a:srgbClr val="245A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359778" y="4355708"/>
            <a:ext cx="1729136" cy="0"/>
          </a:xfrm>
          <a:prstGeom prst="line">
            <a:avLst/>
          </a:prstGeom>
          <a:ln w="76200">
            <a:solidFill>
              <a:srgbClr val="245A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367821" y="4670117"/>
            <a:ext cx="735607" cy="0"/>
          </a:xfrm>
          <a:prstGeom prst="line">
            <a:avLst/>
          </a:prstGeom>
          <a:ln w="76200">
            <a:solidFill>
              <a:srgbClr val="245A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353307" y="3645615"/>
            <a:ext cx="735607" cy="0"/>
          </a:xfrm>
          <a:prstGeom prst="line">
            <a:avLst/>
          </a:prstGeom>
          <a:ln w="76200">
            <a:solidFill>
              <a:srgbClr val="245A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372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3.1 </a:t>
            </a:r>
            <a:r>
              <a:rPr lang="en-US" altLang="ko-KR" sz="24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ERwin_Logical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035061"/>
            <a:ext cx="7119363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85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3.1 </a:t>
            </a:r>
            <a:r>
              <a:rPr lang="en-US" altLang="ko-KR" sz="2400" dirty="0" err="1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ERwin_Physical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035061"/>
            <a:ext cx="7358177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095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사용자정보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4559906"/>
              </p:ext>
            </p:extLst>
          </p:nvPr>
        </p:nvGraphicFramePr>
        <p:xfrm>
          <a:off x="2023964" y="1268413"/>
          <a:ext cx="10108800" cy="3240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6402"/>
                <a:gridCol w="872076"/>
                <a:gridCol w="1722179"/>
                <a:gridCol w="1295326"/>
                <a:gridCol w="1448200"/>
                <a:gridCol w="1612313"/>
                <a:gridCol w="623528"/>
                <a:gridCol w="774818"/>
                <a:gridCol w="673958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사업자 등록번호</a:t>
                      </a: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(PK)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co_name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VARCHAR2(50)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업종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co_type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VARCHAR2(50)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종목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co_kind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VARCHAR2(50)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대표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co_ceo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VARCHAR2(10)</a:t>
                      </a:r>
                      <a:endParaRPr lang="ko-KR" altLang="en-US" sz="1200" dirty="0" smtClean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전화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co_tel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VARCHAR2(20)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주소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co_adreess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VARCHAR2(150)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사용자 정보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dk1"/>
                          </a:solidFill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ADMIN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비밀번호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pwd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NUMBER(8)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48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0"/>
            <a:ext cx="12293602" cy="6858000"/>
            <a:chOff x="-1" y="0"/>
            <a:chExt cx="12293602" cy="6858000"/>
          </a:xfrm>
        </p:grpSpPr>
        <p:sp>
          <p:nvSpPr>
            <p:cNvPr id="5" name="직사각형 4"/>
            <p:cNvSpPr/>
            <p:nvPr/>
          </p:nvSpPr>
          <p:spPr>
            <a:xfrm>
              <a:off x="1864833" y="0"/>
              <a:ext cx="10428768" cy="957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0"/>
              <a:ext cx="2070544" cy="6858000"/>
              <a:chOff x="-1" y="0"/>
              <a:chExt cx="2070544" cy="6858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-1" y="0"/>
                <a:ext cx="1959429" cy="6858000"/>
              </a:xfrm>
              <a:prstGeom prst="rect">
                <a:avLst/>
              </a:prstGeom>
              <a:solidFill>
                <a:srgbClr val="1B2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74172" y="141918"/>
                <a:ext cx="1896371" cy="790217"/>
                <a:chOff x="217714" y="141918"/>
                <a:chExt cx="1896371" cy="790217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3">
                          <a14:imgEffect>
                            <a14:backgroundRemoval t="0" b="100000" l="0" r="100000">
                              <a14:foregroundMark x1="54297" y1="36328" x2="52344" y2="36328"/>
                              <a14:foregroundMark x1="94141" y1="43359" x2="94141" y2="43359"/>
                              <a14:foregroundMark x1="4688" y1="39844" x2="4688" y2="39844"/>
                            </a14:backgroundRemoval>
                          </a14:imgEffect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714" y="283026"/>
                  <a:ext cx="508000" cy="508000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058" y="141918"/>
                  <a:ext cx="1543027" cy="7902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3" name="직사각형 22"/>
          <p:cNvSpPr/>
          <p:nvPr/>
        </p:nvSpPr>
        <p:spPr>
          <a:xfrm>
            <a:off x="2312772" y="2481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3.2 DB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r>
              <a:rPr lang="en-US" altLang="ko-KR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_</a:t>
            </a:r>
            <a:r>
              <a:rPr lang="ko-KR" altLang="en-US" sz="2400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상품정보</a:t>
            </a:r>
            <a:endParaRPr lang="en-US" altLang="ko-KR" sz="2400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-1" y="4089543"/>
            <a:ext cx="1959429" cy="716090"/>
            <a:chOff x="-1" y="1462462"/>
            <a:chExt cx="1959429" cy="716090"/>
          </a:xfrm>
        </p:grpSpPr>
        <p:sp>
          <p:nvSpPr>
            <p:cNvPr id="29" name="직사각형 28"/>
            <p:cNvSpPr/>
            <p:nvPr/>
          </p:nvSpPr>
          <p:spPr>
            <a:xfrm>
              <a:off x="-1" y="1462462"/>
              <a:ext cx="1959429" cy="716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462462"/>
              <a:ext cx="149182" cy="716090"/>
            </a:xfrm>
            <a:prstGeom prst="rect">
              <a:avLst/>
            </a:prstGeom>
            <a:solidFill>
              <a:srgbClr val="245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109" y="1532221"/>
            <a:ext cx="1803855" cy="4569370"/>
            <a:chOff x="133025" y="1677361"/>
            <a:chExt cx="1803855" cy="4569370"/>
          </a:xfrm>
        </p:grpSpPr>
        <p:grpSp>
          <p:nvGrpSpPr>
            <p:cNvPr id="32" name="그룹 31"/>
            <p:cNvGrpSpPr/>
            <p:nvPr/>
          </p:nvGrpSpPr>
          <p:grpSpPr>
            <a:xfrm>
              <a:off x="133025" y="1698456"/>
              <a:ext cx="559208" cy="4490200"/>
              <a:chOff x="133025" y="1698456"/>
              <a:chExt cx="559208" cy="44902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1698456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562944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4319118"/>
                <a:ext cx="559208" cy="559208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=""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25" y="3008787"/>
                <a:ext cx="559208" cy="559208"/>
              </a:xfrm>
              <a:prstGeom prst="rect">
                <a:avLst/>
              </a:prstGeom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763161" y="1677361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개요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3161" y="2995128"/>
              <a:ext cx="10871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프로젝트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계획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63161" y="4429007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en-US" altLang="ko-KR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모델링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3161" y="5600400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프로그램 </a:t>
              </a:r>
              <a:endParaRPr lang="en-US" altLang="ko-KR" dirty="0" smtClean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설명</a:t>
              </a:r>
              <a:r>
                <a:rPr lang="en-US" altLang="ko-KR" dirty="0" smtClean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	</a:t>
              </a:r>
              <a:endParaRPr lang="ko-KR" altLang="en-US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5129946"/>
              </p:ext>
            </p:extLst>
          </p:nvPr>
        </p:nvGraphicFramePr>
        <p:xfrm>
          <a:off x="2023964" y="1268413"/>
          <a:ext cx="10108800" cy="1989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8242"/>
                <a:gridCol w="1016269"/>
                <a:gridCol w="961037"/>
                <a:gridCol w="1416701"/>
                <a:gridCol w="1668953"/>
                <a:gridCol w="1763875"/>
                <a:gridCol w="680931"/>
                <a:gridCol w="846628"/>
                <a:gridCol w="736164"/>
              </a:tblGrid>
              <a:tr h="20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엔티티명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테이블명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속성명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Column Name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Date Type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PK’1’ / FK’2’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Null?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Default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Detail</a:t>
                      </a:r>
                      <a:endParaRPr lang="ko-KR" altLang="en-US" sz="120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PD_INFO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상품코드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p_code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1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PD_INFO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상품명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p_name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VARCHAR2(300)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PD_INFO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입고단가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p_recive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NUMBER(7)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PD_INFO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판매가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p_sellprice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NUMBER(7)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Y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  <a:tr h="3430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상품 정보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PD_INFO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재고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p_stock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NUMBER(4)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0</a:t>
                      </a:r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55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1596</Words>
  <Application>Microsoft Office PowerPoint</Application>
  <PresentationFormat>사용자 지정</PresentationFormat>
  <Paragraphs>999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Arial</vt:lpstr>
      <vt:lpstr>맑은 고딕</vt:lpstr>
      <vt:lpstr>Yoon 윤고딕 520_TT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 Gil</dc:creator>
  <cp:lastModifiedBy>yang-hp1</cp:lastModifiedBy>
  <cp:revision>101</cp:revision>
  <dcterms:created xsi:type="dcterms:W3CDTF">2015-12-09T12:48:46Z</dcterms:created>
  <dcterms:modified xsi:type="dcterms:W3CDTF">2019-10-23T12:55:02Z</dcterms:modified>
</cp:coreProperties>
</file>