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9"/>
  </p:notesMasterIdLst>
  <p:handoutMasterIdLst>
    <p:handoutMasterId r:id="rId10"/>
  </p:handoutMasterIdLst>
  <p:sldIdLst>
    <p:sldId id="666" r:id="rId2"/>
    <p:sldId id="672" r:id="rId3"/>
    <p:sldId id="674" r:id="rId4"/>
    <p:sldId id="693" r:id="rId5"/>
    <p:sldId id="680" r:id="rId6"/>
    <p:sldId id="684" r:id="rId7"/>
    <p:sldId id="692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6D7965C-4CB6-4D9C-A599-AE7BB96B942B}">
          <p14:sldIdLst>
            <p14:sldId id="666"/>
            <p14:sldId id="672"/>
            <p14:sldId id="674"/>
            <p14:sldId id="693"/>
            <p14:sldId id="680"/>
            <p14:sldId id="684"/>
            <p14:sldId id="6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9025E"/>
    <a:srgbClr val="04078E"/>
    <a:srgbClr val="384558"/>
    <a:srgbClr val="0E80C9"/>
    <a:srgbClr val="06919A"/>
    <a:srgbClr val="54AEC9"/>
    <a:srgbClr val="7F7F7F"/>
    <a:srgbClr val="242C35"/>
    <a:srgbClr val="B8B8B8"/>
    <a:srgbClr val="56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1" autoAdjust="0"/>
    <p:restoredTop sz="75059" autoAdjust="0"/>
  </p:normalViewPr>
  <p:slideViewPr>
    <p:cSldViewPr snapToGrid="0" snapToObjects="1">
      <p:cViewPr varScale="1">
        <p:scale>
          <a:sx n="25" d="100"/>
          <a:sy n="25" d="100"/>
        </p:scale>
        <p:origin x="1584" y="28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65380B-CBF4-489E-8C13-B40791E62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FE30E-65A7-4F90-9461-C65F337FF2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CF9D3-75A9-4FD8-8281-1A0B0C13BFFC}" type="datetime1">
              <a:rPr lang="en-US" altLang="ko-KR" smtClean="0"/>
              <a:t>5/26/2020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2EDED-CBED-4D53-AAE6-605B74CEFD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F8D7AD-A231-4424-BD6F-BC0F3F9DAA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357A3-7AFF-45AA-A8CF-78DE3A031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9106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15EADFE2-F694-47C4-96F6-50AC774E2F84}" type="datetime1">
              <a:rPr lang="en-US" altLang="ko-KR" smtClean="0"/>
              <a:t>5/26/2020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EB8DB1-2BFC-423C-927C-FA96F2B3174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013ECFB-1B5E-40ED-B943-535895B77948}" type="datetime1">
              <a:rPr lang="en-US" altLang="ko-KR" smtClean="0"/>
              <a:t>5/26/2020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도서관 운영 프로그램</a:t>
            </a:r>
            <a:endParaRPr lang="en-US" altLang="ko-KR" dirty="0"/>
          </a:p>
          <a:p>
            <a:r>
              <a:rPr lang="ko-KR" altLang="en-US" dirty="0"/>
              <a:t>첫째줄은 이 프로그램에 대한 간단한 설명 </a:t>
            </a:r>
            <a:r>
              <a:rPr lang="en-US" altLang="ko-KR" dirty="0"/>
              <a:t>(</a:t>
            </a:r>
            <a:r>
              <a:rPr lang="ko-KR" altLang="en-US" dirty="0"/>
              <a:t>유저들의 대출</a:t>
            </a:r>
            <a:r>
              <a:rPr lang="en-US" altLang="ko-KR" dirty="0"/>
              <a:t>/</a:t>
            </a:r>
            <a:r>
              <a:rPr lang="ko-KR" altLang="en-US" dirty="0"/>
              <a:t>반납을 체계적으로 반납하고 사서에게 편의를 제공하는 프로그램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둘째줄은 이 프로그램을 선정한 간단한 이유</a:t>
            </a:r>
            <a:r>
              <a:rPr lang="en-US" altLang="ko-KR" dirty="0"/>
              <a:t>? </a:t>
            </a:r>
            <a:r>
              <a:rPr lang="ko-KR" altLang="en-US" dirty="0"/>
              <a:t>동기</a:t>
            </a:r>
            <a:r>
              <a:rPr lang="en-US" altLang="ko-KR" dirty="0"/>
              <a:t>? (</a:t>
            </a:r>
            <a:r>
              <a:rPr lang="ko-KR" altLang="en-US" dirty="0"/>
              <a:t>유저가 책을 관리하는데 편의와 도움을 제공하기 위해 선정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유저가 원하는 도서를 찾고 프로그램을 통해 대출</a:t>
            </a:r>
            <a:r>
              <a:rPr lang="en-US" altLang="ko-KR" dirty="0"/>
              <a:t>/</a:t>
            </a:r>
            <a:r>
              <a:rPr lang="ko-KR" altLang="en-US" dirty="0"/>
              <a:t>반납을 수행한다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ko-KR" altLang="en-US" dirty="0"/>
              <a:t>사서가 프로그램을 이용해 도서 관리와 등록</a:t>
            </a:r>
            <a:r>
              <a:rPr lang="en-US" altLang="ko-KR" dirty="0"/>
              <a:t>, </a:t>
            </a:r>
            <a:r>
              <a:rPr lang="ko-KR" altLang="en-US" dirty="0"/>
              <a:t>삭제를 수행한다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ko-KR" altLang="en-US" dirty="0"/>
              <a:t> 프로그램은 등록된 데이터베이스를 통해 유저의 정보</a:t>
            </a:r>
            <a:r>
              <a:rPr lang="en-US" altLang="ko-KR" dirty="0"/>
              <a:t>, </a:t>
            </a:r>
            <a:r>
              <a:rPr lang="ko-KR" altLang="en-US" dirty="0"/>
              <a:t>도서대출</a:t>
            </a:r>
            <a:r>
              <a:rPr lang="en-US" altLang="ko-KR" dirty="0"/>
              <a:t>/</a:t>
            </a:r>
            <a:r>
              <a:rPr lang="ko-KR" altLang="en-US" dirty="0"/>
              <a:t>반납기록</a:t>
            </a:r>
            <a:r>
              <a:rPr lang="en-US" altLang="ko-KR" dirty="0"/>
              <a:t>, </a:t>
            </a:r>
            <a:r>
              <a:rPr lang="ko-KR" altLang="en-US" dirty="0"/>
              <a:t>도서정보 등을 검색하여 요청에 따른 작업을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3EEAB6-2625-4B30-A7D7-FB4E850A47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CFCFA56-DAEA-41BA-BC13-2543225C4387}" type="datetime1">
              <a:rPr lang="en-US" altLang="ko-KR" smtClean="0"/>
              <a:t>5/26/2020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8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박한음 </a:t>
            </a:r>
            <a:r>
              <a:rPr lang="en-US" altLang="ko-KR" dirty="0"/>
              <a:t>– </a:t>
            </a:r>
            <a:r>
              <a:rPr lang="ko-KR" altLang="en-US" dirty="0" err="1"/>
              <a:t>프로포절</a:t>
            </a:r>
            <a:r>
              <a:rPr lang="ko-KR" altLang="en-US" dirty="0"/>
              <a:t> </a:t>
            </a:r>
            <a:r>
              <a:rPr lang="ko-KR" altLang="en-US" dirty="0" err="1"/>
              <a:t>피피티</a:t>
            </a:r>
            <a:r>
              <a:rPr lang="ko-KR" altLang="en-US" dirty="0"/>
              <a:t> 제작</a:t>
            </a:r>
            <a:r>
              <a:rPr lang="en-US" altLang="ko-KR" dirty="0"/>
              <a:t>, </a:t>
            </a:r>
            <a:r>
              <a:rPr lang="ko-KR" altLang="en-US" dirty="0"/>
              <a:t>사용자 기능 구현</a:t>
            </a:r>
            <a:r>
              <a:rPr lang="en-US" altLang="ko-KR" dirty="0"/>
              <a:t>(</a:t>
            </a:r>
            <a:r>
              <a:rPr lang="ko-KR" altLang="en-US" dirty="0"/>
              <a:t>도서 검색</a:t>
            </a:r>
            <a:r>
              <a:rPr lang="en-US" altLang="ko-KR" dirty="0"/>
              <a:t>, </a:t>
            </a:r>
            <a:r>
              <a:rPr lang="ko-KR" altLang="en-US" dirty="0"/>
              <a:t>대출</a:t>
            </a:r>
            <a:r>
              <a:rPr lang="en-US" altLang="ko-KR" dirty="0"/>
              <a:t>, </a:t>
            </a:r>
            <a:r>
              <a:rPr lang="ko-KR" altLang="en-US" dirty="0"/>
              <a:t>반납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심우석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프로포절</a:t>
            </a:r>
            <a:r>
              <a:rPr lang="ko-KR" altLang="en-US" dirty="0"/>
              <a:t> 발표</a:t>
            </a:r>
            <a:r>
              <a:rPr lang="en-US" altLang="ko-KR" dirty="0"/>
              <a:t>, </a:t>
            </a:r>
            <a:r>
              <a:rPr lang="ko-KR" altLang="en-US" dirty="0"/>
              <a:t>사용자 기능 구현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자리 예약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전수환</a:t>
            </a:r>
            <a:r>
              <a:rPr lang="en-US" altLang="ko-KR" dirty="0"/>
              <a:t> – </a:t>
            </a:r>
            <a:r>
              <a:rPr lang="ko-KR" altLang="en-US" dirty="0" err="1"/>
              <a:t>프로포절</a:t>
            </a:r>
            <a:r>
              <a:rPr lang="ko-KR" altLang="en-US" dirty="0"/>
              <a:t> </a:t>
            </a:r>
            <a:r>
              <a:rPr lang="ko-KR" altLang="en-US" dirty="0" err="1"/>
              <a:t>피피티</a:t>
            </a:r>
            <a:r>
              <a:rPr lang="ko-KR" altLang="en-US" dirty="0"/>
              <a:t> 제작</a:t>
            </a:r>
            <a:r>
              <a:rPr lang="en-US" altLang="ko-KR" dirty="0"/>
              <a:t>, </a:t>
            </a:r>
            <a:r>
              <a:rPr lang="ko-KR" altLang="en-US" dirty="0"/>
              <a:t>관리자 기능 구현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도서 추가 및 삭제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요구사항 분석</a:t>
            </a:r>
            <a:r>
              <a:rPr lang="en-US" altLang="ko-KR" dirty="0"/>
              <a:t>, </a:t>
            </a:r>
            <a:r>
              <a:rPr lang="ko-KR" altLang="en-US" dirty="0"/>
              <a:t>시스템 모델링</a:t>
            </a:r>
            <a:r>
              <a:rPr lang="en-US" altLang="ko-KR" dirty="0"/>
              <a:t>, </a:t>
            </a:r>
            <a:r>
              <a:rPr lang="ko-KR" altLang="en-US" dirty="0"/>
              <a:t>구조 설계</a:t>
            </a:r>
            <a:r>
              <a:rPr lang="en-US" altLang="ko-KR" dirty="0"/>
              <a:t>, GUI</a:t>
            </a:r>
            <a:r>
              <a:rPr lang="ko-KR" altLang="en-US" dirty="0"/>
              <a:t>는 공통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B118E-49BC-4B54-B93C-6982202368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3E311A4-AE52-45C0-9B5E-5A19022582B7}" type="datetime1">
              <a:rPr lang="en-US" altLang="ko-KR" smtClean="0"/>
              <a:t>5/26/2020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6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프로포절</a:t>
            </a:r>
            <a:r>
              <a:rPr lang="ko-KR" altLang="en-US" dirty="0"/>
              <a:t> 발표 후 약 </a:t>
            </a:r>
            <a:r>
              <a:rPr lang="en-US" altLang="ko-KR" dirty="0"/>
              <a:t>8</a:t>
            </a:r>
            <a:r>
              <a:rPr lang="ko-KR" altLang="en-US" dirty="0"/>
              <a:t>일 간 요구사항</a:t>
            </a:r>
            <a:r>
              <a:rPr lang="en-US" altLang="ko-KR" dirty="0"/>
              <a:t>, </a:t>
            </a:r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구조 설계를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이후 약 </a:t>
            </a:r>
            <a:r>
              <a:rPr lang="en-US" altLang="ko-KR" dirty="0"/>
              <a:t>2</a:t>
            </a:r>
            <a:r>
              <a:rPr lang="ko-KR" altLang="en-US" dirty="0"/>
              <a:t>주간 프로그램 구현을 하고 </a:t>
            </a:r>
            <a:r>
              <a:rPr lang="en-US" altLang="ko-KR" dirty="0"/>
              <a:t>3</a:t>
            </a:r>
            <a:r>
              <a:rPr lang="ko-KR" altLang="en-US" dirty="0"/>
              <a:t>일간 테스트를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테스트까지 종료한 후 최종 발표를 준비한다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CDE94-FC2A-4EE7-858E-14C6EDF55D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5EF6691-60FF-42C5-B49E-DEF11B950D41}" type="datetime1">
              <a:rPr lang="en-US" altLang="ko-KR" smtClean="0"/>
              <a:t>5/26/2020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7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ACDE1-716F-4E0E-8336-4FEE006B96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A8A2E01-2D64-438A-B470-E9266ADDC69A}" type="datetime1">
              <a:rPr lang="en-US" altLang="ko-KR" smtClean="0"/>
              <a:t>5/26/2020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97C900C-6312-654C-AE50-0B48807C2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5188688"/>
            <a:ext cx="23298911" cy="797867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97C900C-6312-654C-AE50-0B48807C2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07859" y="3747556"/>
            <a:ext cx="3475330" cy="616007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97C900C-6312-654C-AE50-0B48807C2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76590" y="3286055"/>
            <a:ext cx="5350567" cy="710350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5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97C900C-6312-654C-AE50-0B48807C2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73178" y="4389406"/>
            <a:ext cx="7538899" cy="474189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5B69-FE5A-491B-AE70-4CA4727E99C1}" type="datetime1">
              <a:rPr lang="ko-KR" altLang="en-US" smtClean="0"/>
              <a:t>2020-05-26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101" r:id="rId2"/>
    <p:sldLayoutId id="2147484102" r:id="rId3"/>
    <p:sldLayoutId id="2147484103" r:id="rId4"/>
    <p:sldLayoutId id="2147484104" r:id="rId5"/>
  </p:sldLayoutIdLst>
  <p:hf sldNum="0" hdr="0" ftr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C7C353-3C86-7F45-A449-3B5E1BF159D8}"/>
              </a:ext>
            </a:extLst>
          </p:cNvPr>
          <p:cNvSpPr/>
          <p:nvPr/>
        </p:nvSpPr>
        <p:spPr>
          <a:xfrm>
            <a:off x="539369" y="512064"/>
            <a:ext cx="23298912" cy="1265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4693682" y="5562439"/>
            <a:ext cx="14599687" cy="300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Library Operating Program</a:t>
            </a:r>
          </a:p>
          <a:p>
            <a:pPr algn="ctr">
              <a:lnSpc>
                <a:spcPct val="200000"/>
              </a:lnSpc>
            </a:pPr>
            <a:r>
              <a:rPr lang="en-US" sz="6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Software 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B577F-7896-D043-8FD0-62A3531588F3}"/>
              </a:ext>
            </a:extLst>
          </p:cNvPr>
          <p:cNvSpPr/>
          <p:nvPr/>
        </p:nvSpPr>
        <p:spPr>
          <a:xfrm rot="5400000">
            <a:off x="10955574" y="2886771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5ABC2-0CE2-4441-A31C-F1F67FDAC660}"/>
              </a:ext>
            </a:extLst>
          </p:cNvPr>
          <p:cNvSpPr txBox="1"/>
          <p:nvPr/>
        </p:nvSpPr>
        <p:spPr>
          <a:xfrm>
            <a:off x="17570078" y="10411910"/>
            <a:ext cx="5010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(Team 7)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201636417 </a:t>
            </a:r>
            <a:r>
              <a:rPr lang="ko-KR" altLang="en-US" b="1" dirty="0" err="1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심우석</a:t>
            </a:r>
            <a:endParaRPr lang="en-US" altLang="ko-KR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r"/>
            <a:r>
              <a:rPr 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201835461 </a:t>
            </a:r>
            <a:r>
              <a:rPr lang="ko-KR" alt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박한음</a:t>
            </a:r>
            <a:endParaRPr lang="en-US" altLang="ko-KR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r"/>
            <a:r>
              <a:rPr 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2018 </a:t>
            </a:r>
            <a:r>
              <a:rPr lang="ko-KR" alt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전수환</a:t>
            </a:r>
            <a:endParaRPr lang="en-US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78CB2-6B86-4034-8877-7151445C7CE1}"/>
              </a:ext>
            </a:extLst>
          </p:cNvPr>
          <p:cNvSpPr txBox="1"/>
          <p:nvPr/>
        </p:nvSpPr>
        <p:spPr>
          <a:xfrm>
            <a:off x="20075417" y="995766"/>
            <a:ext cx="328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2020 – 05 – 28</a:t>
            </a:r>
          </a:p>
        </p:txBody>
      </p:sp>
    </p:spTree>
    <p:extLst>
      <p:ext uri="{BB962C8B-B14F-4D97-AF65-F5344CB8AC3E}">
        <p14:creationId xmlns:p14="http://schemas.microsoft.com/office/powerpoint/2010/main" val="210728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1C082-2175-824A-9415-81BA49314E3A}"/>
              </a:ext>
            </a:extLst>
          </p:cNvPr>
          <p:cNvSpPr/>
          <p:nvPr/>
        </p:nvSpPr>
        <p:spPr>
          <a:xfrm>
            <a:off x="548640" y="382336"/>
            <a:ext cx="23298912" cy="12655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6908077" y="1261281"/>
            <a:ext cx="10762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51EAFE-1E21-724E-9EA5-E1FCC5DD9449}"/>
              </a:ext>
            </a:extLst>
          </p:cNvPr>
          <p:cNvSpPr/>
          <p:nvPr/>
        </p:nvSpPr>
        <p:spPr>
          <a:xfrm>
            <a:off x="6768608" y="6858000"/>
            <a:ext cx="11041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7F7F7F"/>
                </a:solidFill>
                <a:latin typeface="Lato" charset="0"/>
              </a:rPr>
              <a:t>“Library operation program”</a:t>
            </a:r>
            <a:endParaRPr lang="en-US" sz="5400" b="1" dirty="0">
              <a:solidFill>
                <a:srgbClr val="7F7F7F"/>
              </a:solidFill>
              <a:latin typeface="Lato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FC2CD-328C-5F4E-8C08-4A518C647484}"/>
              </a:ext>
            </a:extLst>
          </p:cNvPr>
          <p:cNvSpPr/>
          <p:nvPr/>
        </p:nvSpPr>
        <p:spPr>
          <a:xfrm rot="5400000">
            <a:off x="-398128" y="1458832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72B3B-57B8-E145-B45F-E8BD3B896A9F}"/>
              </a:ext>
            </a:extLst>
          </p:cNvPr>
          <p:cNvSpPr/>
          <p:nvPr/>
        </p:nvSpPr>
        <p:spPr>
          <a:xfrm>
            <a:off x="17080992" y="12984992"/>
            <a:ext cx="6766560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brary Icon (900771894) - 게티이미지뱅크">
            <a:extLst>
              <a:ext uri="{FF2B5EF4-FFF2-40B4-BE49-F238E27FC236}">
                <a16:creationId xmlns:a16="http://schemas.microsoft.com/office/drawing/2014/main" id="{971C0E56-AFE8-452E-AD8A-BBACB9908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13030" r="11930" b="11146"/>
          <a:stretch/>
        </p:blipFill>
        <p:spPr bwMode="auto">
          <a:xfrm>
            <a:off x="10686596" y="3396001"/>
            <a:ext cx="3004457" cy="3004457"/>
          </a:xfrm>
          <a:prstGeom prst="rect">
            <a:avLst/>
          </a:prstGeom>
          <a:solidFill>
            <a:srgbClr val="EFF0ED"/>
          </a:solidFill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D55CE0D3-99D6-4E82-B714-4A597E190C40}"/>
              </a:ext>
            </a:extLst>
          </p:cNvPr>
          <p:cNvSpPr/>
          <p:nvPr/>
        </p:nvSpPr>
        <p:spPr>
          <a:xfrm>
            <a:off x="3059590" y="8440963"/>
            <a:ext cx="18258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A program that systematically manages loans and returns for users and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allows librarians to conveniently manage libraries.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3AE5D6F-7107-4896-B5A1-CFFF7C047051}"/>
              </a:ext>
            </a:extLst>
          </p:cNvPr>
          <p:cNvSpPr/>
          <p:nvPr/>
        </p:nvSpPr>
        <p:spPr>
          <a:xfrm>
            <a:off x="3059591" y="10422000"/>
            <a:ext cx="18258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Objects were selected to provide convenience and help users manage books</a:t>
            </a:r>
            <a:r>
              <a:rPr lang="en-US" altLang="ko-KR" dirty="0">
                <a:solidFill>
                  <a:srgbClr val="7F7F7F"/>
                </a:solidFill>
                <a:latin typeface="Lato" charset="0"/>
              </a:rPr>
              <a:t>.</a:t>
            </a:r>
            <a:endParaRPr lang="en-US" dirty="0">
              <a:solidFill>
                <a:srgbClr val="7F7F7F"/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1C082-2175-824A-9415-81BA49314E3A}"/>
              </a:ext>
            </a:extLst>
          </p:cNvPr>
          <p:cNvSpPr/>
          <p:nvPr/>
        </p:nvSpPr>
        <p:spPr>
          <a:xfrm>
            <a:off x="548640" y="548640"/>
            <a:ext cx="23298912" cy="12655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4130536" y="1836300"/>
            <a:ext cx="1613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Progress Plan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DB4732-4989-CC46-8B2A-66F3150A3155}"/>
              </a:ext>
            </a:extLst>
          </p:cNvPr>
          <p:cNvSpPr/>
          <p:nvPr/>
        </p:nvSpPr>
        <p:spPr>
          <a:xfrm rot="5400000">
            <a:off x="-398128" y="1458832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CAF9F3-6393-C242-9262-CAB2F7C32C8F}"/>
              </a:ext>
            </a:extLst>
          </p:cNvPr>
          <p:cNvSpPr/>
          <p:nvPr/>
        </p:nvSpPr>
        <p:spPr>
          <a:xfrm>
            <a:off x="17080992" y="12622203"/>
            <a:ext cx="6766560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A7E9B46-6F76-4191-83A8-D8C32C09AEBC}"/>
              </a:ext>
            </a:extLst>
          </p:cNvPr>
          <p:cNvGrpSpPr/>
          <p:nvPr/>
        </p:nvGrpSpPr>
        <p:grpSpPr>
          <a:xfrm>
            <a:off x="2316516" y="2851963"/>
            <a:ext cx="4460605" cy="4056102"/>
            <a:chOff x="3135949" y="3318016"/>
            <a:chExt cx="4460605" cy="4056102"/>
          </a:xfrm>
        </p:grpSpPr>
        <p:pic>
          <p:nvPicPr>
            <p:cNvPr id="2052" name="Picture 4" descr="User icon">
              <a:extLst>
                <a:ext uri="{FF2B5EF4-FFF2-40B4-BE49-F238E27FC236}">
                  <a16:creationId xmlns:a16="http://schemas.microsoft.com/office/drawing/2014/main" id="{DE220031-95E0-496B-BA53-BBAD36DC8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949" y="4695934"/>
              <a:ext cx="2678184" cy="2678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chool book icon - Transparent PNG &amp; SVG vector file">
              <a:extLst>
                <a:ext uri="{FF2B5EF4-FFF2-40B4-BE49-F238E27FC236}">
                  <a16:creationId xmlns:a16="http://schemas.microsoft.com/office/drawing/2014/main" id="{F1F33903-7FF8-4710-82E5-FC76A3A4F9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5751" y="3524148"/>
              <a:ext cx="1357728" cy="135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생각 풍선: 구름 모양 1">
              <a:extLst>
                <a:ext uri="{FF2B5EF4-FFF2-40B4-BE49-F238E27FC236}">
                  <a16:creationId xmlns:a16="http://schemas.microsoft.com/office/drawing/2014/main" id="{B9B9671F-F323-4FE2-9DF6-812C3C71A4D1}"/>
                </a:ext>
              </a:extLst>
            </p:cNvPr>
            <p:cNvSpPr/>
            <p:nvPr/>
          </p:nvSpPr>
          <p:spPr>
            <a:xfrm>
              <a:off x="4712677" y="3318016"/>
              <a:ext cx="2883877" cy="1769992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921A48B0-C635-4E15-89B0-DE7F9A99C846}"/>
              </a:ext>
            </a:extLst>
          </p:cNvPr>
          <p:cNvSpPr/>
          <p:nvPr/>
        </p:nvSpPr>
        <p:spPr>
          <a:xfrm>
            <a:off x="5335182" y="5397590"/>
            <a:ext cx="7039238" cy="7099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8" name="Picture 10" descr="Computer Monitor Screen Code Lines Program Svg Png Icon Free ...">
            <a:extLst>
              <a:ext uri="{FF2B5EF4-FFF2-40B4-BE49-F238E27FC236}">
                <a16:creationId xmlns:a16="http://schemas.microsoft.com/office/drawing/2014/main" id="{491AA256-F00F-4D90-8EBB-8FB39DFFC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741" y="4229881"/>
            <a:ext cx="2849198" cy="233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29A6F-2BF7-4B12-857E-F965A9A9FF9F}"/>
              </a:ext>
            </a:extLst>
          </p:cNvPr>
          <p:cNvSpPr txBox="1"/>
          <p:nvPr/>
        </p:nvSpPr>
        <p:spPr>
          <a:xfrm>
            <a:off x="6842218" y="4388992"/>
            <a:ext cx="534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Search &amp; Check out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FCAAD-F411-4845-AF6F-D2ADAD1F8DC3}"/>
              </a:ext>
            </a:extLst>
          </p:cNvPr>
          <p:cNvSpPr txBox="1"/>
          <p:nvPr/>
        </p:nvSpPr>
        <p:spPr>
          <a:xfrm>
            <a:off x="6842218" y="6325742"/>
            <a:ext cx="534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Return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pic>
        <p:nvPicPr>
          <p:cNvPr id="2060" name="Picture 12" descr="Librarian Icons - Download Free Vector Icons | Noun Project">
            <a:extLst>
              <a:ext uri="{FF2B5EF4-FFF2-40B4-BE49-F238E27FC236}">
                <a16:creationId xmlns:a16="http://schemas.microsoft.com/office/drawing/2014/main" id="{B587B048-18A1-437B-B89B-2CF3AA9B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16" y="9089603"/>
            <a:ext cx="2678184" cy="267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0C71A9CA-2212-4533-AF31-0664A66574D6}"/>
              </a:ext>
            </a:extLst>
          </p:cNvPr>
          <p:cNvSpPr/>
          <p:nvPr/>
        </p:nvSpPr>
        <p:spPr>
          <a:xfrm>
            <a:off x="5335182" y="10579368"/>
            <a:ext cx="7039238" cy="7099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10" descr="Computer Monitor Screen Code Lines Program Svg Png Icon Free ...">
            <a:extLst>
              <a:ext uri="{FF2B5EF4-FFF2-40B4-BE49-F238E27FC236}">
                <a16:creationId xmlns:a16="http://schemas.microsoft.com/office/drawing/2014/main" id="{EDC07ED6-2776-497A-8A80-963A7348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741" y="9411659"/>
            <a:ext cx="2849198" cy="233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9704698-FB50-4C5A-806C-BD05EF40CF06}"/>
              </a:ext>
            </a:extLst>
          </p:cNvPr>
          <p:cNvSpPr txBox="1"/>
          <p:nvPr/>
        </p:nvSpPr>
        <p:spPr>
          <a:xfrm>
            <a:off x="5335182" y="9782364"/>
            <a:ext cx="724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book management and registration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4CC777-F891-475D-AD1E-3145B8A6E805}"/>
              </a:ext>
            </a:extLst>
          </p:cNvPr>
          <p:cNvSpPr txBox="1"/>
          <p:nvPr/>
        </p:nvSpPr>
        <p:spPr>
          <a:xfrm>
            <a:off x="6774073" y="11530806"/>
            <a:ext cx="574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Remove from the book list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pic>
        <p:nvPicPr>
          <p:cNvPr id="48" name="Picture 8" descr="School book icon - Transparent PNG &amp; SVG vector file">
            <a:extLst>
              <a:ext uri="{FF2B5EF4-FFF2-40B4-BE49-F238E27FC236}">
                <a16:creationId xmlns:a16="http://schemas.microsoft.com/office/drawing/2014/main" id="{BB808C22-8F7F-4FD2-BF06-726F7C53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77" y="7816613"/>
            <a:ext cx="1357728" cy="135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생각 풍선: 구름 모양 48">
            <a:extLst>
              <a:ext uri="{FF2B5EF4-FFF2-40B4-BE49-F238E27FC236}">
                <a16:creationId xmlns:a16="http://schemas.microsoft.com/office/drawing/2014/main" id="{C06F70AA-9CE7-4409-8A00-CB2903D4AA16}"/>
              </a:ext>
            </a:extLst>
          </p:cNvPr>
          <p:cNvSpPr/>
          <p:nvPr/>
        </p:nvSpPr>
        <p:spPr>
          <a:xfrm>
            <a:off x="3723003" y="7610481"/>
            <a:ext cx="2883877" cy="1769992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778693-4251-46C8-A63E-8F661BC8DDCB}"/>
              </a:ext>
            </a:extLst>
          </p:cNvPr>
          <p:cNvSpPr txBox="1"/>
          <p:nvPr/>
        </p:nvSpPr>
        <p:spPr>
          <a:xfrm>
            <a:off x="2869740" y="6751459"/>
            <a:ext cx="1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User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3D8432-896C-4B30-9E85-1408E0A79D0B}"/>
              </a:ext>
            </a:extLst>
          </p:cNvPr>
          <p:cNvSpPr txBox="1"/>
          <p:nvPr/>
        </p:nvSpPr>
        <p:spPr>
          <a:xfrm>
            <a:off x="2444929" y="11739713"/>
            <a:ext cx="212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Librarian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pic>
        <p:nvPicPr>
          <p:cNvPr id="2062" name="Picture 14" descr="Database icon">
            <a:extLst>
              <a:ext uri="{FF2B5EF4-FFF2-40B4-BE49-F238E27FC236}">
                <a16:creationId xmlns:a16="http://schemas.microsoft.com/office/drawing/2014/main" id="{5E48AA7B-B50D-4BDE-92BA-FAB1E3A3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817" y="5906515"/>
            <a:ext cx="2688910" cy="35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화살표: 왼쪽/오른쪽 51">
            <a:extLst>
              <a:ext uri="{FF2B5EF4-FFF2-40B4-BE49-F238E27FC236}">
                <a16:creationId xmlns:a16="http://schemas.microsoft.com/office/drawing/2014/main" id="{5381740B-51A5-4D01-B205-2A6464CE746A}"/>
              </a:ext>
            </a:extLst>
          </p:cNvPr>
          <p:cNvSpPr/>
          <p:nvPr/>
        </p:nvSpPr>
        <p:spPr>
          <a:xfrm rot="1702716">
            <a:off x="15920896" y="6430927"/>
            <a:ext cx="3033964" cy="7099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왼쪽/오른쪽 52">
            <a:extLst>
              <a:ext uri="{FF2B5EF4-FFF2-40B4-BE49-F238E27FC236}">
                <a16:creationId xmlns:a16="http://schemas.microsoft.com/office/drawing/2014/main" id="{364CEC08-E98E-426D-9ED1-D7BCADCC51A7}"/>
              </a:ext>
            </a:extLst>
          </p:cNvPr>
          <p:cNvSpPr/>
          <p:nvPr/>
        </p:nvSpPr>
        <p:spPr>
          <a:xfrm rot="19846771">
            <a:off x="15892486" y="9289817"/>
            <a:ext cx="3033964" cy="7099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F24ED8-13B6-456F-8EB2-05534C09D3A3}"/>
              </a:ext>
            </a:extLst>
          </p:cNvPr>
          <p:cNvSpPr txBox="1"/>
          <p:nvPr/>
        </p:nvSpPr>
        <p:spPr>
          <a:xfrm>
            <a:off x="19742797" y="9321633"/>
            <a:ext cx="1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DB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9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1C082-2175-824A-9415-81BA49314E3A}"/>
              </a:ext>
            </a:extLst>
          </p:cNvPr>
          <p:cNvSpPr/>
          <p:nvPr/>
        </p:nvSpPr>
        <p:spPr>
          <a:xfrm>
            <a:off x="548640" y="512064"/>
            <a:ext cx="23298912" cy="12655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4130536" y="1836300"/>
            <a:ext cx="1613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E10BA-639E-8547-A317-1B616F496471}"/>
              </a:ext>
            </a:extLst>
          </p:cNvPr>
          <p:cNvSpPr/>
          <p:nvPr/>
        </p:nvSpPr>
        <p:spPr>
          <a:xfrm rot="5400000">
            <a:off x="-398128" y="1458832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161CCB-99AD-2F44-871B-DB69AF228150}"/>
              </a:ext>
            </a:extLst>
          </p:cNvPr>
          <p:cNvSpPr/>
          <p:nvPr/>
        </p:nvSpPr>
        <p:spPr>
          <a:xfrm>
            <a:off x="17080992" y="12984992"/>
            <a:ext cx="6766560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F58BEF-044A-47A9-8689-38D4C6FBE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76" t="8491" r="27272" b="25556"/>
          <a:stretch/>
        </p:blipFill>
        <p:spPr>
          <a:xfrm>
            <a:off x="4757166" y="3259630"/>
            <a:ext cx="14881860" cy="93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9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1C082-2175-824A-9415-81BA49314E3A}"/>
              </a:ext>
            </a:extLst>
          </p:cNvPr>
          <p:cNvSpPr/>
          <p:nvPr/>
        </p:nvSpPr>
        <p:spPr>
          <a:xfrm>
            <a:off x="548640" y="274320"/>
            <a:ext cx="23298912" cy="12655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4130536" y="1836300"/>
            <a:ext cx="1613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Assignment for Team Members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DB4732-4989-CC46-8B2A-66F3150A3155}"/>
              </a:ext>
            </a:extLst>
          </p:cNvPr>
          <p:cNvSpPr/>
          <p:nvPr/>
        </p:nvSpPr>
        <p:spPr>
          <a:xfrm rot="5400000">
            <a:off x="-398128" y="1458832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CAF9F3-6393-C242-9262-CAB2F7C32C8F}"/>
              </a:ext>
            </a:extLst>
          </p:cNvPr>
          <p:cNvSpPr/>
          <p:nvPr/>
        </p:nvSpPr>
        <p:spPr>
          <a:xfrm>
            <a:off x="17080992" y="12984992"/>
            <a:ext cx="6766560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255651-E19B-4339-82F0-47BEB0ADA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81950"/>
              </p:ext>
            </p:extLst>
          </p:nvPr>
        </p:nvGraphicFramePr>
        <p:xfrm>
          <a:off x="3095244" y="3823939"/>
          <a:ext cx="18205704" cy="81997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68568">
                  <a:extLst>
                    <a:ext uri="{9D8B030D-6E8A-4147-A177-3AD203B41FA5}">
                      <a16:colId xmlns:a16="http://schemas.microsoft.com/office/drawing/2014/main" val="2776529804"/>
                    </a:ext>
                  </a:extLst>
                </a:gridCol>
                <a:gridCol w="6068568">
                  <a:extLst>
                    <a:ext uri="{9D8B030D-6E8A-4147-A177-3AD203B41FA5}">
                      <a16:colId xmlns:a16="http://schemas.microsoft.com/office/drawing/2014/main" val="1199596856"/>
                    </a:ext>
                  </a:extLst>
                </a:gridCol>
                <a:gridCol w="6068568">
                  <a:extLst>
                    <a:ext uri="{9D8B030D-6E8A-4147-A177-3AD203B41FA5}">
                      <a16:colId xmlns:a16="http://schemas.microsoft.com/office/drawing/2014/main" val="3142193618"/>
                    </a:ext>
                  </a:extLst>
                </a:gridCol>
              </a:tblGrid>
              <a:tr h="930255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1" dirty="0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Park </a:t>
                      </a:r>
                      <a:r>
                        <a:rPr lang="en-US" altLang="ko-KR" sz="4400" b="1" dirty="0" err="1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Haneum</a:t>
                      </a:r>
                      <a:endParaRPr lang="en-US" altLang="ko-KR" sz="4400" b="1" dirty="0">
                        <a:solidFill>
                          <a:schemeClr val="accent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1" dirty="0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Sim </a:t>
                      </a:r>
                      <a:r>
                        <a:rPr lang="en-US" altLang="ko-KR" sz="4400" b="1" dirty="0" err="1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Wooseok</a:t>
                      </a:r>
                      <a:endParaRPr lang="en-US" altLang="ko-KR" sz="4400" b="1" dirty="0">
                        <a:solidFill>
                          <a:schemeClr val="accent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1" dirty="0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Jeon </a:t>
                      </a:r>
                      <a:r>
                        <a:rPr lang="en-US" altLang="ko-KR" sz="4400" b="1" dirty="0" err="1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Suhwan</a:t>
                      </a:r>
                      <a:endParaRPr lang="en-US" altLang="ko-KR" sz="4400" b="1" dirty="0">
                        <a:solidFill>
                          <a:schemeClr val="accent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58338"/>
                  </a:ext>
                </a:extLst>
              </a:tr>
              <a:tr h="9302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Make proposal PPT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Present proposal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Make proposal PPT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7498"/>
                  </a:ext>
                </a:extLst>
              </a:tr>
              <a:tr h="930255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Requirements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43420"/>
                  </a:ext>
                </a:extLst>
              </a:tr>
              <a:tr h="930255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System modeling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16495"/>
                  </a:ext>
                </a:extLst>
              </a:tr>
              <a:tr h="930255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Architectural design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05023"/>
                  </a:ext>
                </a:extLst>
              </a:tr>
              <a:tr h="26182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Implement user function  (search, loan, return books)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Implement user function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(sign up/ login/ reserve seat)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Implement manager function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(login/ add, delete books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66753"/>
                  </a:ext>
                </a:extLst>
              </a:tr>
              <a:tr h="930255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Implement GUI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4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59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1C082-2175-824A-9415-81BA49314E3A}"/>
              </a:ext>
            </a:extLst>
          </p:cNvPr>
          <p:cNvSpPr/>
          <p:nvPr/>
        </p:nvSpPr>
        <p:spPr>
          <a:xfrm>
            <a:off x="548640" y="512064"/>
            <a:ext cx="23298912" cy="12655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4130536" y="1836300"/>
            <a:ext cx="1613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Schedule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DB4732-4989-CC46-8B2A-66F3150A3155}"/>
              </a:ext>
            </a:extLst>
          </p:cNvPr>
          <p:cNvSpPr/>
          <p:nvPr/>
        </p:nvSpPr>
        <p:spPr>
          <a:xfrm rot="5400000">
            <a:off x="-398128" y="1458832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CAF9F3-6393-C242-9262-CAB2F7C32C8F}"/>
              </a:ext>
            </a:extLst>
          </p:cNvPr>
          <p:cNvSpPr/>
          <p:nvPr/>
        </p:nvSpPr>
        <p:spPr>
          <a:xfrm>
            <a:off x="17080992" y="12984992"/>
            <a:ext cx="6766560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32ED9B9-5A5B-4B98-83FC-CB23CC8A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35857"/>
              </p:ext>
            </p:extLst>
          </p:nvPr>
        </p:nvGraphicFramePr>
        <p:xfrm>
          <a:off x="1524000" y="3312160"/>
          <a:ext cx="21539203" cy="912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77029">
                  <a:extLst>
                    <a:ext uri="{9D8B030D-6E8A-4147-A177-3AD203B41FA5}">
                      <a16:colId xmlns:a16="http://schemas.microsoft.com/office/drawing/2014/main" val="858068120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2648521263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3409016129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4043980520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4245170516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1335088224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1054267768"/>
                    </a:ext>
                  </a:extLst>
                </a:gridCol>
              </a:tblGrid>
              <a:tr h="729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2337"/>
                  </a:ext>
                </a:extLst>
              </a:tr>
              <a:tr h="1678907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66084"/>
                  </a:ext>
                </a:extLst>
              </a:tr>
              <a:tr h="1678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18166"/>
                  </a:ext>
                </a:extLst>
              </a:tr>
              <a:tr h="1678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89101"/>
                  </a:ext>
                </a:extLst>
              </a:tr>
              <a:tr h="1678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17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15445"/>
                  </a:ext>
                </a:extLst>
              </a:tr>
              <a:tr h="1678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55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6BB1E4-A230-43E4-9A7D-9E89705503D2}"/>
              </a:ext>
            </a:extLst>
          </p:cNvPr>
          <p:cNvSpPr txBox="1"/>
          <p:nvPr/>
        </p:nvSpPr>
        <p:spPr>
          <a:xfrm>
            <a:off x="14020800" y="11186626"/>
            <a:ext cx="2600960" cy="1077218"/>
          </a:xfrm>
          <a:prstGeom prst="rect">
            <a:avLst/>
          </a:prstGeom>
          <a:solidFill>
            <a:srgbClr val="54AEC9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Final presentation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FB566C-9A80-4E61-B030-FADA4B26035E}"/>
              </a:ext>
            </a:extLst>
          </p:cNvPr>
          <p:cNvSpPr txBox="1"/>
          <p:nvPr/>
        </p:nvSpPr>
        <p:spPr>
          <a:xfrm>
            <a:off x="14020800" y="4552146"/>
            <a:ext cx="2600960" cy="1077218"/>
          </a:xfrm>
          <a:prstGeom prst="rect">
            <a:avLst/>
          </a:prstGeom>
          <a:solidFill>
            <a:srgbClr val="54AEC9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Proposal presentation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043620-AF2B-449F-AB63-3A04998677DE}"/>
              </a:ext>
            </a:extLst>
          </p:cNvPr>
          <p:cNvSpPr/>
          <p:nvPr/>
        </p:nvSpPr>
        <p:spPr>
          <a:xfrm>
            <a:off x="17080992" y="4552146"/>
            <a:ext cx="5772658" cy="10772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78E761-D868-4117-913E-DDE29E0F660E}"/>
              </a:ext>
            </a:extLst>
          </p:cNvPr>
          <p:cNvSpPr/>
          <p:nvPr/>
        </p:nvSpPr>
        <p:spPr>
          <a:xfrm>
            <a:off x="4775200" y="6148710"/>
            <a:ext cx="5904865" cy="1077218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43D8C4-7BF0-45AE-A427-D9AF2183C68E}"/>
              </a:ext>
            </a:extLst>
          </p:cNvPr>
          <p:cNvSpPr/>
          <p:nvPr/>
        </p:nvSpPr>
        <p:spPr>
          <a:xfrm>
            <a:off x="10990452" y="6148710"/>
            <a:ext cx="8832850" cy="10772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B0DC3-1C67-4989-A320-B289BEE32D73}"/>
              </a:ext>
            </a:extLst>
          </p:cNvPr>
          <p:cNvSpPr/>
          <p:nvPr/>
        </p:nvSpPr>
        <p:spPr>
          <a:xfrm>
            <a:off x="4775200" y="11185775"/>
            <a:ext cx="8903970" cy="1077218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A3E27F-03D5-4351-AD66-56BE589E4D4E}"/>
              </a:ext>
            </a:extLst>
          </p:cNvPr>
          <p:cNvSpPr/>
          <p:nvPr/>
        </p:nvSpPr>
        <p:spPr>
          <a:xfrm>
            <a:off x="17080992" y="9550866"/>
            <a:ext cx="5772658" cy="1077218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0444FBB-023B-41E1-85DA-494DB10A369E}"/>
              </a:ext>
            </a:extLst>
          </p:cNvPr>
          <p:cNvSpPr/>
          <p:nvPr/>
        </p:nvSpPr>
        <p:spPr>
          <a:xfrm>
            <a:off x="1708912" y="11186626"/>
            <a:ext cx="2600960" cy="1077218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AF0DD56-FA31-4674-A535-8C9B2643C04C}"/>
              </a:ext>
            </a:extLst>
          </p:cNvPr>
          <p:cNvSpPr/>
          <p:nvPr/>
        </p:nvSpPr>
        <p:spPr>
          <a:xfrm>
            <a:off x="20133689" y="6124803"/>
            <a:ext cx="2719961" cy="107721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92D6AE-B007-4EB0-8ABA-659C6D3066D9}"/>
              </a:ext>
            </a:extLst>
          </p:cNvPr>
          <p:cNvSpPr/>
          <p:nvPr/>
        </p:nvSpPr>
        <p:spPr>
          <a:xfrm>
            <a:off x="1708912" y="7773215"/>
            <a:ext cx="21144738" cy="1077218"/>
          </a:xfrm>
          <a:prstGeom prst="rect">
            <a:avLst/>
          </a:prstGeom>
          <a:solidFill>
            <a:schemeClr val="accent3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BC1215-B4D3-4847-B7DB-910825CA448C}"/>
              </a:ext>
            </a:extLst>
          </p:cNvPr>
          <p:cNvSpPr/>
          <p:nvPr/>
        </p:nvSpPr>
        <p:spPr>
          <a:xfrm>
            <a:off x="1708912" y="9540706"/>
            <a:ext cx="14912848" cy="107721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D1A15-75A1-48CF-A1BB-BCD457DF2D94}"/>
              </a:ext>
            </a:extLst>
          </p:cNvPr>
          <p:cNvSpPr txBox="1"/>
          <p:nvPr/>
        </p:nvSpPr>
        <p:spPr>
          <a:xfrm>
            <a:off x="18693317" y="4792641"/>
            <a:ext cx="2548008" cy="59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F3024B-0202-4F5A-88A8-E601FBBEF346}"/>
              </a:ext>
            </a:extLst>
          </p:cNvPr>
          <p:cNvSpPr txBox="1"/>
          <p:nvPr/>
        </p:nvSpPr>
        <p:spPr>
          <a:xfrm>
            <a:off x="6189345" y="6345489"/>
            <a:ext cx="3169920" cy="59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System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tx2"/>
                </a:solidFill>
              </a:rPr>
              <a:t>Modeling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5E10B5-24A3-430C-B420-0B71384FF123}"/>
              </a:ext>
            </a:extLst>
          </p:cNvPr>
          <p:cNvSpPr txBox="1"/>
          <p:nvPr/>
        </p:nvSpPr>
        <p:spPr>
          <a:xfrm>
            <a:off x="13516322" y="6356942"/>
            <a:ext cx="3609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Architectural design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77A79F-2880-4372-80BB-259DC65A415D}"/>
              </a:ext>
            </a:extLst>
          </p:cNvPr>
          <p:cNvSpPr txBox="1"/>
          <p:nvPr/>
        </p:nvSpPr>
        <p:spPr>
          <a:xfrm>
            <a:off x="2269864" y="11431154"/>
            <a:ext cx="1362403" cy="59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Testing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BE6B8D-1371-4D41-9745-E588F607B917}"/>
              </a:ext>
            </a:extLst>
          </p:cNvPr>
          <p:cNvSpPr txBox="1"/>
          <p:nvPr/>
        </p:nvSpPr>
        <p:spPr>
          <a:xfrm>
            <a:off x="19555686" y="9791360"/>
            <a:ext cx="141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Testing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DBED77-B69A-4B0E-BCF1-463D234ACF80}"/>
              </a:ext>
            </a:extLst>
          </p:cNvPr>
          <p:cNvSpPr txBox="1"/>
          <p:nvPr/>
        </p:nvSpPr>
        <p:spPr>
          <a:xfrm>
            <a:off x="6015605" y="11444153"/>
            <a:ext cx="5944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Preparation for final presentation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07110-DD32-415D-8C08-C992E56BA9A8}"/>
              </a:ext>
            </a:extLst>
          </p:cNvPr>
          <p:cNvSpPr txBox="1"/>
          <p:nvPr/>
        </p:nvSpPr>
        <p:spPr>
          <a:xfrm>
            <a:off x="20068413" y="6340695"/>
            <a:ext cx="290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DA4FE6-9C17-4263-9761-E4865E8948DA}"/>
              </a:ext>
            </a:extLst>
          </p:cNvPr>
          <p:cNvSpPr txBox="1"/>
          <p:nvPr/>
        </p:nvSpPr>
        <p:spPr>
          <a:xfrm>
            <a:off x="7774305" y="9808869"/>
            <a:ext cx="290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1A4EE9-2E89-4295-9345-6ADBA9A94D59}"/>
              </a:ext>
            </a:extLst>
          </p:cNvPr>
          <p:cNvSpPr txBox="1"/>
          <p:nvPr/>
        </p:nvSpPr>
        <p:spPr>
          <a:xfrm>
            <a:off x="10828401" y="8019436"/>
            <a:ext cx="290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9686E6-5B79-4855-A80F-3395BA82BA05}"/>
              </a:ext>
            </a:extLst>
          </p:cNvPr>
          <p:cNvSpPr/>
          <p:nvPr/>
        </p:nvSpPr>
        <p:spPr>
          <a:xfrm>
            <a:off x="1708912" y="6124803"/>
            <a:ext cx="2600960" cy="10772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606FBE-8EE4-4CBC-9A34-B909220D53A4}"/>
              </a:ext>
            </a:extLst>
          </p:cNvPr>
          <p:cNvSpPr txBox="1"/>
          <p:nvPr/>
        </p:nvSpPr>
        <p:spPr>
          <a:xfrm>
            <a:off x="1773354" y="6365298"/>
            <a:ext cx="258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47868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C7C353-3C86-7F45-A449-3B5E1BF159D8}"/>
              </a:ext>
            </a:extLst>
          </p:cNvPr>
          <p:cNvSpPr/>
          <p:nvPr/>
        </p:nvSpPr>
        <p:spPr>
          <a:xfrm>
            <a:off x="548640" y="512064"/>
            <a:ext cx="23298912" cy="1265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5090393" y="6054882"/>
            <a:ext cx="14215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B577F-7896-D043-8FD0-62A3531588F3}"/>
              </a:ext>
            </a:extLst>
          </p:cNvPr>
          <p:cNvSpPr/>
          <p:nvPr/>
        </p:nvSpPr>
        <p:spPr>
          <a:xfrm rot="5400000">
            <a:off x="11160144" y="2886771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22B45"/>
      </a:accent1>
      <a:accent2>
        <a:srgbClr val="CAC1AC"/>
      </a:accent2>
      <a:accent3>
        <a:srgbClr val="D9D1CE"/>
      </a:accent3>
      <a:accent4>
        <a:srgbClr val="EFF0ED"/>
      </a:accent4>
      <a:accent5>
        <a:srgbClr val="5D6591"/>
      </a:accent5>
      <a:accent6>
        <a:srgbClr val="A69388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40703</TotalTime>
  <Words>385</Words>
  <Application>Microsoft Office PowerPoint</Application>
  <PresentationFormat>사용자 지정</PresentationFormat>
  <Paragraphs>116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Lato</vt:lpstr>
      <vt:lpstr>Lato Black</vt:lpstr>
      <vt:lpstr>Lato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박한음</dc:creator>
  <cp:keywords/>
  <dc:description/>
  <cp:lastModifiedBy>우석 심</cp:lastModifiedBy>
  <cp:revision>9727</cp:revision>
  <dcterms:created xsi:type="dcterms:W3CDTF">2014-11-12T21:47:38Z</dcterms:created>
  <dcterms:modified xsi:type="dcterms:W3CDTF">2020-05-26T08:16:11Z</dcterms:modified>
  <cp:category/>
</cp:coreProperties>
</file>