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1"/>
  </p:notesMasterIdLst>
  <p:sldIdLst>
    <p:sldId id="256" r:id="rId2"/>
    <p:sldId id="257" r:id="rId3"/>
    <p:sldId id="289" r:id="rId4"/>
    <p:sldId id="291" r:id="rId5"/>
    <p:sldId id="290" r:id="rId6"/>
    <p:sldId id="292" r:id="rId7"/>
    <p:sldId id="293" r:id="rId8"/>
    <p:sldId id="294" r:id="rId9"/>
    <p:sldId id="295" r:id="rId10"/>
  </p:sldIdLst>
  <p:sldSz cx="9144000" cy="5143500" type="screen16x9"/>
  <p:notesSz cx="6858000" cy="9144000"/>
  <p:embeddedFontLst>
    <p:embeddedFont>
      <p:font typeface="Fira Sans Extra Condensed Medium" panose="020B0604020202020204" charset="0"/>
      <p:regular r:id="rId12"/>
      <p:bold r:id="rId13"/>
      <p:italic r:id="rId14"/>
      <p:boldItalic r:id="rId15"/>
    </p:embeddedFon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08"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90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91c9d0a494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91c9d0a494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63a9511af_0_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63a9511af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332638" y="2280800"/>
            <a:ext cx="4114800" cy="1331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5200"/>
              <a:buNone/>
              <a:defRPr sz="5000">
                <a:solidFill>
                  <a:schemeClr val="dk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324163" y="3517000"/>
            <a:ext cx="4114800" cy="44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55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One Column 1">
  <p:cSld name="CUSTOM">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a:off x="5985575" y="1068897"/>
            <a:ext cx="2484300" cy="1803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One Column 2">
  <p:cSld name="CUSTOM_1">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673375" y="1068900"/>
            <a:ext cx="2484300" cy="1803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0" name="Google Shape;50;p14"/>
          <p:cNvSpPr txBox="1">
            <a:spLocks noGrp="1"/>
          </p:cNvSpPr>
          <p:nvPr>
            <p:ph type="subTitle" idx="1"/>
          </p:nvPr>
        </p:nvSpPr>
        <p:spPr>
          <a:xfrm>
            <a:off x="658800" y="2872488"/>
            <a:ext cx="2513400" cy="12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1282274" y="296977"/>
            <a:ext cx="65793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15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9">
          <p15:clr>
            <a:srgbClr val="EA4335"/>
          </p15:clr>
        </p15:guide>
        <p15:guide id="3" pos="5472">
          <p15:clr>
            <a:srgbClr val="EA4335"/>
          </p15:clr>
        </p15:guide>
        <p15:guide id="4" orient="horz" pos="2981">
          <p15:clr>
            <a:srgbClr val="EA4335"/>
          </p15:clr>
        </p15:guide>
        <p15:guide id="5" pos="2880">
          <p15:clr>
            <a:srgbClr val="EA4335"/>
          </p15:clr>
        </p15:guide>
        <p15:guide id="6" orient="horz" pos="835">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7"/>
          <p:cNvSpPr txBox="1">
            <a:spLocks noGrp="1"/>
          </p:cNvSpPr>
          <p:nvPr>
            <p:ph type="ctrTitle"/>
          </p:nvPr>
        </p:nvSpPr>
        <p:spPr>
          <a:xfrm>
            <a:off x="4332638" y="2427551"/>
            <a:ext cx="4114800" cy="70210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dirty="0" smtClean="0"/>
              <a:t>Segmentation</a:t>
            </a:r>
            <a:endParaRPr dirty="0"/>
          </a:p>
        </p:txBody>
      </p:sp>
      <p:sp>
        <p:nvSpPr>
          <p:cNvPr id="61" name="Google Shape;61;p17"/>
          <p:cNvSpPr txBox="1"/>
          <p:nvPr/>
        </p:nvSpPr>
        <p:spPr>
          <a:xfrm>
            <a:off x="4273543" y="1233593"/>
            <a:ext cx="4114800" cy="1095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7200" dirty="0" smtClean="0">
                <a:solidFill>
                  <a:schemeClr val="dk1"/>
                </a:solidFill>
                <a:latin typeface="Fira Sans Extra Condensed Medium"/>
                <a:ea typeface="Fira Sans Extra Condensed Medium"/>
                <a:cs typeface="Fira Sans Extra Condensed Medium"/>
                <a:sym typeface="Fira Sans Extra Condensed Medium"/>
              </a:rPr>
              <a:t>CUSTOMER</a:t>
            </a:r>
            <a:endParaRPr sz="7200" dirty="0"/>
          </a:p>
        </p:txBody>
      </p:sp>
      <p:grpSp>
        <p:nvGrpSpPr>
          <p:cNvPr id="62" name="Google Shape;62;p17"/>
          <p:cNvGrpSpPr/>
          <p:nvPr/>
        </p:nvGrpSpPr>
        <p:grpSpPr>
          <a:xfrm>
            <a:off x="-2426939" y="-92047"/>
            <a:ext cx="6073084" cy="5328000"/>
            <a:chOff x="-2426939" y="-92047"/>
            <a:chExt cx="6073084" cy="5328000"/>
          </a:xfrm>
        </p:grpSpPr>
        <p:sp>
          <p:nvSpPr>
            <p:cNvPr id="63" name="Google Shape;63;p17"/>
            <p:cNvSpPr/>
            <p:nvPr/>
          </p:nvSpPr>
          <p:spPr>
            <a:xfrm rot="10800000">
              <a:off x="-204185" y="3645700"/>
              <a:ext cx="3233527" cy="312000"/>
            </a:xfrm>
            <a:custGeom>
              <a:avLst/>
              <a:gdLst/>
              <a:ahLst/>
              <a:cxnLst/>
              <a:rect l="l" t="t" r="r" b="b"/>
              <a:pathLst>
                <a:path w="113011" h="12480" extrusionOk="0">
                  <a:moveTo>
                    <a:pt x="0" y="12480"/>
                  </a:moveTo>
                  <a:lnTo>
                    <a:pt x="17941" y="12480"/>
                  </a:lnTo>
                  <a:lnTo>
                    <a:pt x="30422" y="0"/>
                  </a:lnTo>
                  <a:lnTo>
                    <a:pt x="113011" y="0"/>
                  </a:lnTo>
                </a:path>
              </a:pathLst>
            </a:custGeom>
            <a:noFill/>
            <a:ln w="76200" cap="flat" cmpd="sng">
              <a:solidFill>
                <a:schemeClr val="accent5"/>
              </a:solidFill>
              <a:prstDash val="solid"/>
              <a:round/>
              <a:headEnd type="none" w="med" len="med"/>
              <a:tailEnd type="none" w="med" len="med"/>
            </a:ln>
          </p:spPr>
        </p:sp>
        <p:grpSp>
          <p:nvGrpSpPr>
            <p:cNvPr id="64" name="Google Shape;64;p17"/>
            <p:cNvGrpSpPr/>
            <p:nvPr/>
          </p:nvGrpSpPr>
          <p:grpSpPr>
            <a:xfrm flipH="1">
              <a:off x="-2426939" y="-92047"/>
              <a:ext cx="6073084" cy="5328000"/>
              <a:chOff x="5385522" y="-92047"/>
              <a:chExt cx="6073084" cy="5328000"/>
            </a:xfrm>
          </p:grpSpPr>
          <p:sp>
            <p:nvSpPr>
              <p:cNvPr id="65" name="Google Shape;65;p17"/>
              <p:cNvSpPr/>
              <p:nvPr/>
            </p:nvSpPr>
            <p:spPr>
              <a:xfrm flipH="1">
                <a:off x="5385522" y="3362373"/>
                <a:ext cx="632700" cy="632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7"/>
              <p:cNvSpPr/>
              <p:nvPr/>
            </p:nvSpPr>
            <p:spPr>
              <a:xfrm flipH="1">
                <a:off x="5385522" y="4100368"/>
                <a:ext cx="632700" cy="632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7"/>
              <p:cNvSpPr/>
              <p:nvPr/>
            </p:nvSpPr>
            <p:spPr>
              <a:xfrm flipH="1">
                <a:off x="5385522" y="2624379"/>
                <a:ext cx="632700" cy="63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7"/>
              <p:cNvSpPr/>
              <p:nvPr/>
            </p:nvSpPr>
            <p:spPr>
              <a:xfrm flipH="1">
                <a:off x="5385522" y="1886384"/>
                <a:ext cx="632700" cy="632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7"/>
              <p:cNvSpPr/>
              <p:nvPr/>
            </p:nvSpPr>
            <p:spPr>
              <a:xfrm flipH="1">
                <a:off x="5385522" y="1148393"/>
                <a:ext cx="632700" cy="63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flipH="1">
                <a:off x="5385522" y="410400"/>
                <a:ext cx="632700" cy="632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17"/>
              <p:cNvGrpSpPr/>
              <p:nvPr/>
            </p:nvGrpSpPr>
            <p:grpSpPr>
              <a:xfrm>
                <a:off x="6002324" y="409250"/>
                <a:ext cx="3233527" cy="4329225"/>
                <a:chOff x="6002324" y="409250"/>
                <a:chExt cx="3233527" cy="4329225"/>
              </a:xfrm>
            </p:grpSpPr>
            <p:sp>
              <p:nvSpPr>
                <p:cNvPr id="72" name="Google Shape;72;p17"/>
                <p:cNvSpPr/>
                <p:nvPr/>
              </p:nvSpPr>
              <p:spPr>
                <a:xfrm>
                  <a:off x="6002324" y="1906000"/>
                  <a:ext cx="3233527" cy="312000"/>
                </a:xfrm>
                <a:custGeom>
                  <a:avLst/>
                  <a:gdLst/>
                  <a:ahLst/>
                  <a:cxnLst/>
                  <a:rect l="l" t="t" r="r" b="b"/>
                  <a:pathLst>
                    <a:path w="113011" h="12480" extrusionOk="0">
                      <a:moveTo>
                        <a:pt x="0" y="12480"/>
                      </a:moveTo>
                      <a:lnTo>
                        <a:pt x="17941" y="12480"/>
                      </a:lnTo>
                      <a:lnTo>
                        <a:pt x="30422" y="0"/>
                      </a:lnTo>
                      <a:lnTo>
                        <a:pt x="113011" y="0"/>
                      </a:lnTo>
                    </a:path>
                  </a:pathLst>
                </a:custGeom>
                <a:noFill/>
                <a:ln w="76200" cap="flat" cmpd="sng">
                  <a:solidFill>
                    <a:schemeClr val="accent3"/>
                  </a:solidFill>
                  <a:prstDash val="solid"/>
                  <a:round/>
                  <a:headEnd type="none" w="med" len="med"/>
                  <a:tailEnd type="none" w="med" len="med"/>
                </a:ln>
              </p:spPr>
            </p:sp>
            <p:cxnSp>
              <p:nvCxnSpPr>
                <p:cNvPr id="73" name="Google Shape;73;p17"/>
                <p:cNvCxnSpPr>
                  <a:stCxn id="67" idx="2"/>
                </p:cNvCxnSpPr>
                <p:nvPr/>
              </p:nvCxnSpPr>
              <p:spPr>
                <a:xfrm>
                  <a:off x="6018222" y="2940729"/>
                  <a:ext cx="977700" cy="0"/>
                </a:xfrm>
                <a:prstGeom prst="straightConnector1">
                  <a:avLst/>
                </a:prstGeom>
                <a:noFill/>
                <a:ln w="76200" cap="flat" cmpd="sng">
                  <a:solidFill>
                    <a:schemeClr val="accent4"/>
                  </a:solidFill>
                  <a:prstDash val="solid"/>
                  <a:round/>
                  <a:headEnd type="none" w="med" len="med"/>
                  <a:tailEnd type="none" w="med" len="med"/>
                </a:ln>
              </p:spPr>
            </p:cxnSp>
            <p:sp>
              <p:nvSpPr>
                <p:cNvPr id="74" name="Google Shape;74;p17"/>
                <p:cNvSpPr/>
                <p:nvPr/>
              </p:nvSpPr>
              <p:spPr>
                <a:xfrm>
                  <a:off x="6002324" y="409250"/>
                  <a:ext cx="3233527" cy="312000"/>
                </a:xfrm>
                <a:custGeom>
                  <a:avLst/>
                  <a:gdLst/>
                  <a:ahLst/>
                  <a:cxnLst/>
                  <a:rect l="l" t="t" r="r" b="b"/>
                  <a:pathLst>
                    <a:path w="113011" h="12480" extrusionOk="0">
                      <a:moveTo>
                        <a:pt x="0" y="12480"/>
                      </a:moveTo>
                      <a:lnTo>
                        <a:pt x="17941" y="12480"/>
                      </a:lnTo>
                      <a:lnTo>
                        <a:pt x="30422" y="0"/>
                      </a:lnTo>
                      <a:lnTo>
                        <a:pt x="113011" y="0"/>
                      </a:lnTo>
                    </a:path>
                  </a:pathLst>
                </a:custGeom>
                <a:noFill/>
                <a:ln w="76200" cap="flat" cmpd="sng">
                  <a:solidFill>
                    <a:schemeClr val="accent1"/>
                  </a:solidFill>
                  <a:prstDash val="solid"/>
                  <a:round/>
                  <a:headEnd type="none" w="med" len="med"/>
                  <a:tailEnd type="none" w="med" len="med"/>
                </a:ln>
              </p:spPr>
            </p:sp>
            <p:sp>
              <p:nvSpPr>
                <p:cNvPr id="75" name="Google Shape;75;p17"/>
                <p:cNvSpPr/>
                <p:nvPr/>
              </p:nvSpPr>
              <p:spPr>
                <a:xfrm rot="10800000" flipH="1">
                  <a:off x="6002324" y="4426475"/>
                  <a:ext cx="3233527" cy="312000"/>
                </a:xfrm>
                <a:custGeom>
                  <a:avLst/>
                  <a:gdLst/>
                  <a:ahLst/>
                  <a:cxnLst/>
                  <a:rect l="l" t="t" r="r" b="b"/>
                  <a:pathLst>
                    <a:path w="113011" h="12480" extrusionOk="0">
                      <a:moveTo>
                        <a:pt x="0" y="12480"/>
                      </a:moveTo>
                      <a:lnTo>
                        <a:pt x="17941" y="12480"/>
                      </a:lnTo>
                      <a:lnTo>
                        <a:pt x="30422" y="0"/>
                      </a:lnTo>
                      <a:lnTo>
                        <a:pt x="113011" y="0"/>
                      </a:lnTo>
                    </a:path>
                  </a:pathLst>
                </a:custGeom>
                <a:noFill/>
                <a:ln w="76200" cap="flat" cmpd="sng">
                  <a:solidFill>
                    <a:schemeClr val="accent6"/>
                  </a:solidFill>
                  <a:prstDash val="solid"/>
                  <a:round/>
                  <a:headEnd type="none" w="med" len="med"/>
                  <a:tailEnd type="none" w="med" len="med"/>
                </a:ln>
              </p:spPr>
            </p:sp>
            <p:sp>
              <p:nvSpPr>
                <p:cNvPr id="76" name="Google Shape;76;p17"/>
                <p:cNvSpPr/>
                <p:nvPr/>
              </p:nvSpPr>
              <p:spPr>
                <a:xfrm>
                  <a:off x="6002324" y="1164950"/>
                  <a:ext cx="3233527" cy="312000"/>
                </a:xfrm>
                <a:custGeom>
                  <a:avLst/>
                  <a:gdLst/>
                  <a:ahLst/>
                  <a:cxnLst/>
                  <a:rect l="l" t="t" r="r" b="b"/>
                  <a:pathLst>
                    <a:path w="113011" h="12480" extrusionOk="0">
                      <a:moveTo>
                        <a:pt x="0" y="12480"/>
                      </a:moveTo>
                      <a:lnTo>
                        <a:pt x="17941" y="12480"/>
                      </a:lnTo>
                      <a:lnTo>
                        <a:pt x="30422" y="0"/>
                      </a:lnTo>
                      <a:lnTo>
                        <a:pt x="113011" y="0"/>
                      </a:lnTo>
                    </a:path>
                  </a:pathLst>
                </a:custGeom>
                <a:noFill/>
                <a:ln w="76200" cap="flat" cmpd="sng">
                  <a:solidFill>
                    <a:schemeClr val="accent2"/>
                  </a:solidFill>
                  <a:prstDash val="solid"/>
                  <a:round/>
                  <a:headEnd type="none" w="med" len="med"/>
                  <a:tailEnd type="none" w="med" len="med"/>
                </a:ln>
              </p:spPr>
            </p:sp>
          </p:grpSp>
          <p:sp>
            <p:nvSpPr>
              <p:cNvPr id="77" name="Google Shape;77;p17"/>
              <p:cNvSpPr/>
              <p:nvPr/>
            </p:nvSpPr>
            <p:spPr>
              <a:xfrm rot="-2871972" flipH="1">
                <a:off x="6908518" y="685856"/>
                <a:ext cx="3772175" cy="3772195"/>
              </a:xfrm>
              <a:custGeom>
                <a:avLst/>
                <a:gdLst/>
                <a:ahLst/>
                <a:cxnLst/>
                <a:rect l="l" t="t" r="r" b="b"/>
                <a:pathLst>
                  <a:path w="188852" h="188853" extrusionOk="0">
                    <a:moveTo>
                      <a:pt x="94426" y="14415"/>
                    </a:moveTo>
                    <a:cubicBezTo>
                      <a:pt x="138667" y="14415"/>
                      <a:pt x="174491" y="50238"/>
                      <a:pt x="174491" y="94427"/>
                    </a:cubicBezTo>
                    <a:cubicBezTo>
                      <a:pt x="174491" y="138667"/>
                      <a:pt x="138667" y="174491"/>
                      <a:pt x="94426" y="174491"/>
                    </a:cubicBezTo>
                    <a:cubicBezTo>
                      <a:pt x="50238" y="174491"/>
                      <a:pt x="14414" y="138667"/>
                      <a:pt x="14414" y="94427"/>
                    </a:cubicBezTo>
                    <a:cubicBezTo>
                      <a:pt x="14414" y="50238"/>
                      <a:pt x="50238" y="14415"/>
                      <a:pt x="94426" y="14415"/>
                    </a:cubicBezTo>
                    <a:close/>
                    <a:moveTo>
                      <a:pt x="94426" y="1"/>
                    </a:moveTo>
                    <a:cubicBezTo>
                      <a:pt x="42295" y="1"/>
                      <a:pt x="0" y="42295"/>
                      <a:pt x="0" y="94427"/>
                    </a:cubicBezTo>
                    <a:cubicBezTo>
                      <a:pt x="0" y="146610"/>
                      <a:pt x="42295" y="188852"/>
                      <a:pt x="94426" y="188852"/>
                    </a:cubicBezTo>
                    <a:cubicBezTo>
                      <a:pt x="146610" y="188852"/>
                      <a:pt x="188852" y="146610"/>
                      <a:pt x="188852" y="94427"/>
                    </a:cubicBezTo>
                    <a:cubicBezTo>
                      <a:pt x="188852" y="42295"/>
                      <a:pt x="146610" y="1"/>
                      <a:pt x="944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7"/>
              <p:cNvSpPr/>
              <p:nvPr/>
            </p:nvSpPr>
            <p:spPr>
              <a:xfrm rot="2142565" flipH="1">
                <a:off x="7915937" y="398138"/>
                <a:ext cx="1767215" cy="1325961"/>
              </a:xfrm>
              <a:custGeom>
                <a:avLst/>
                <a:gdLst/>
                <a:ahLst/>
                <a:cxnLst/>
                <a:rect l="l" t="t" r="r" b="b"/>
                <a:pathLst>
                  <a:path w="88482" h="66389" extrusionOk="0">
                    <a:moveTo>
                      <a:pt x="0" y="1"/>
                    </a:moveTo>
                    <a:lnTo>
                      <a:pt x="0" y="14415"/>
                    </a:lnTo>
                    <a:cubicBezTo>
                      <a:pt x="34351" y="14415"/>
                      <a:pt x="63652" y="36035"/>
                      <a:pt x="75015" y="66388"/>
                    </a:cubicBezTo>
                    <a:lnTo>
                      <a:pt x="88482" y="61338"/>
                    </a:lnTo>
                    <a:cubicBezTo>
                      <a:pt x="75067" y="25514"/>
                      <a:pt x="4050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7"/>
              <p:cNvSpPr/>
              <p:nvPr/>
            </p:nvSpPr>
            <p:spPr>
              <a:xfrm rot="1284276" flipH="1">
                <a:off x="7531865" y="443832"/>
                <a:ext cx="1767451" cy="1326138"/>
              </a:xfrm>
              <a:custGeom>
                <a:avLst/>
                <a:gdLst/>
                <a:ahLst/>
                <a:cxnLst/>
                <a:rect l="l" t="t" r="r" b="b"/>
                <a:pathLst>
                  <a:path w="88482" h="66389" extrusionOk="0">
                    <a:moveTo>
                      <a:pt x="0" y="1"/>
                    </a:moveTo>
                    <a:lnTo>
                      <a:pt x="0" y="14415"/>
                    </a:lnTo>
                    <a:cubicBezTo>
                      <a:pt x="34351" y="14415"/>
                      <a:pt x="63652" y="36035"/>
                      <a:pt x="75015" y="66388"/>
                    </a:cubicBezTo>
                    <a:lnTo>
                      <a:pt x="88482" y="61338"/>
                    </a:lnTo>
                    <a:cubicBezTo>
                      <a:pt x="75067" y="25514"/>
                      <a:pt x="40506"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flipH="1">
                <a:off x="7765887" y="1544029"/>
                <a:ext cx="2056149" cy="2056129"/>
              </a:xfrm>
              <a:custGeom>
                <a:avLst/>
                <a:gdLst/>
                <a:ahLst/>
                <a:cxnLst/>
                <a:rect l="l" t="t" r="r" b="b"/>
                <a:pathLst>
                  <a:path w="102949" h="102948" extrusionOk="0">
                    <a:moveTo>
                      <a:pt x="51448" y="0"/>
                    </a:moveTo>
                    <a:cubicBezTo>
                      <a:pt x="23042" y="0"/>
                      <a:pt x="1" y="23041"/>
                      <a:pt x="1" y="51448"/>
                    </a:cubicBezTo>
                    <a:cubicBezTo>
                      <a:pt x="1" y="79907"/>
                      <a:pt x="23042" y="102948"/>
                      <a:pt x="51448" y="102948"/>
                    </a:cubicBezTo>
                    <a:cubicBezTo>
                      <a:pt x="79907" y="102948"/>
                      <a:pt x="102948" y="79907"/>
                      <a:pt x="102948" y="51448"/>
                    </a:cubicBezTo>
                    <a:cubicBezTo>
                      <a:pt x="102948" y="23041"/>
                      <a:pt x="79855" y="0"/>
                      <a:pt x="514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7"/>
              <p:cNvSpPr/>
              <p:nvPr/>
            </p:nvSpPr>
            <p:spPr>
              <a:xfrm rot="-2871972" flipH="1">
                <a:off x="6406400" y="1735181"/>
                <a:ext cx="1767360" cy="1326070"/>
              </a:xfrm>
              <a:custGeom>
                <a:avLst/>
                <a:gdLst/>
                <a:ahLst/>
                <a:cxnLst/>
                <a:rect l="l" t="t" r="r" b="b"/>
                <a:pathLst>
                  <a:path w="88482" h="66389" extrusionOk="0">
                    <a:moveTo>
                      <a:pt x="0" y="1"/>
                    </a:moveTo>
                    <a:lnTo>
                      <a:pt x="0" y="14415"/>
                    </a:lnTo>
                    <a:cubicBezTo>
                      <a:pt x="34351" y="14415"/>
                      <a:pt x="63652" y="36035"/>
                      <a:pt x="75015" y="66388"/>
                    </a:cubicBezTo>
                    <a:lnTo>
                      <a:pt x="88482" y="61338"/>
                    </a:lnTo>
                    <a:cubicBezTo>
                      <a:pt x="75067" y="25514"/>
                      <a:pt x="40506"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p:nvPr/>
            </p:nvSpPr>
            <p:spPr>
              <a:xfrm rot="-2871972" flipH="1">
                <a:off x="7429665" y="3178465"/>
                <a:ext cx="388799" cy="1240939"/>
              </a:xfrm>
              <a:custGeom>
                <a:avLst/>
                <a:gdLst/>
                <a:ahLst/>
                <a:cxnLst/>
                <a:rect l="l" t="t" r="r" b="b"/>
                <a:pathLst>
                  <a:path w="19465" h="62127" extrusionOk="0">
                    <a:moveTo>
                      <a:pt x="13468" y="0"/>
                    </a:moveTo>
                    <a:lnTo>
                      <a:pt x="1" y="5050"/>
                    </a:lnTo>
                    <a:cubicBezTo>
                      <a:pt x="3262" y="13783"/>
                      <a:pt x="5051" y="23251"/>
                      <a:pt x="5051" y="33089"/>
                    </a:cubicBezTo>
                    <a:cubicBezTo>
                      <a:pt x="5051" y="41295"/>
                      <a:pt x="3841" y="49186"/>
                      <a:pt x="1526" y="56603"/>
                    </a:cubicBezTo>
                    <a:lnTo>
                      <a:pt x="14888" y="62126"/>
                    </a:lnTo>
                    <a:cubicBezTo>
                      <a:pt x="17834" y="52973"/>
                      <a:pt x="19465" y="43241"/>
                      <a:pt x="19465" y="33089"/>
                    </a:cubicBezTo>
                    <a:cubicBezTo>
                      <a:pt x="19412" y="21463"/>
                      <a:pt x="17308" y="10311"/>
                      <a:pt x="134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7"/>
              <p:cNvSpPr/>
              <p:nvPr/>
            </p:nvSpPr>
            <p:spPr>
              <a:xfrm rot="-966180" flipH="1">
                <a:off x="6959236" y="2383790"/>
                <a:ext cx="388788" cy="1240905"/>
              </a:xfrm>
              <a:custGeom>
                <a:avLst/>
                <a:gdLst/>
                <a:ahLst/>
                <a:cxnLst/>
                <a:rect l="l" t="t" r="r" b="b"/>
                <a:pathLst>
                  <a:path w="19465" h="62127" extrusionOk="0">
                    <a:moveTo>
                      <a:pt x="13468" y="0"/>
                    </a:moveTo>
                    <a:lnTo>
                      <a:pt x="1" y="5050"/>
                    </a:lnTo>
                    <a:cubicBezTo>
                      <a:pt x="3262" y="13783"/>
                      <a:pt x="5051" y="23251"/>
                      <a:pt x="5051" y="33089"/>
                    </a:cubicBezTo>
                    <a:cubicBezTo>
                      <a:pt x="5051" y="41295"/>
                      <a:pt x="3841" y="49186"/>
                      <a:pt x="1526" y="56603"/>
                    </a:cubicBezTo>
                    <a:lnTo>
                      <a:pt x="14888" y="62126"/>
                    </a:lnTo>
                    <a:cubicBezTo>
                      <a:pt x="17834" y="52973"/>
                      <a:pt x="19465" y="43241"/>
                      <a:pt x="19465" y="33089"/>
                    </a:cubicBezTo>
                    <a:cubicBezTo>
                      <a:pt x="19412" y="21463"/>
                      <a:pt x="17308" y="10311"/>
                      <a:pt x="134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p:nvPr/>
            </p:nvSpPr>
            <p:spPr>
              <a:xfrm rot="-2871987" flipH="1">
                <a:off x="7158551" y="934757"/>
                <a:ext cx="3300237" cy="330023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p:nvPr/>
            </p:nvSpPr>
            <p:spPr>
              <a:xfrm flipH="1">
                <a:off x="7665776" y="1463225"/>
                <a:ext cx="2256000" cy="22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17"/>
              <p:cNvGrpSpPr/>
              <p:nvPr/>
            </p:nvGrpSpPr>
            <p:grpSpPr>
              <a:xfrm>
                <a:off x="8074730" y="1843739"/>
                <a:ext cx="1478553" cy="1460616"/>
                <a:chOff x="-59869425" y="4102225"/>
                <a:chExt cx="319025" cy="315175"/>
              </a:xfrm>
            </p:grpSpPr>
            <p:sp>
              <p:nvSpPr>
                <p:cNvPr id="87" name="Google Shape;87;p17"/>
                <p:cNvSpPr/>
                <p:nvPr/>
              </p:nvSpPr>
              <p:spPr>
                <a:xfrm>
                  <a:off x="-59869425" y="4102225"/>
                  <a:ext cx="149675" cy="256825"/>
                </a:xfrm>
                <a:custGeom>
                  <a:avLst/>
                  <a:gdLst/>
                  <a:ahLst/>
                  <a:cxnLst/>
                  <a:rect l="l" t="t" r="r" b="b"/>
                  <a:pathLst>
                    <a:path w="5987" h="10273" extrusionOk="0">
                      <a:moveTo>
                        <a:pt x="5532" y="1"/>
                      </a:moveTo>
                      <a:cubicBezTo>
                        <a:pt x="5515" y="1"/>
                        <a:pt x="5499" y="2"/>
                        <a:pt x="5483" y="4"/>
                      </a:cubicBezTo>
                      <a:cubicBezTo>
                        <a:pt x="2364" y="445"/>
                        <a:pt x="1" y="3123"/>
                        <a:pt x="1" y="6274"/>
                      </a:cubicBezTo>
                      <a:cubicBezTo>
                        <a:pt x="1" y="7692"/>
                        <a:pt x="442" y="8983"/>
                        <a:pt x="1293" y="10086"/>
                      </a:cubicBezTo>
                      <a:cubicBezTo>
                        <a:pt x="1381" y="10209"/>
                        <a:pt x="1507" y="10273"/>
                        <a:pt x="1635" y="10273"/>
                      </a:cubicBezTo>
                      <a:cubicBezTo>
                        <a:pt x="1737" y="10273"/>
                        <a:pt x="1839" y="10233"/>
                        <a:pt x="1923" y="10149"/>
                      </a:cubicBezTo>
                      <a:lnTo>
                        <a:pt x="3719" y="8353"/>
                      </a:lnTo>
                      <a:cubicBezTo>
                        <a:pt x="3813" y="8259"/>
                        <a:pt x="3845" y="8007"/>
                        <a:pt x="3782" y="7849"/>
                      </a:cubicBezTo>
                      <a:cubicBezTo>
                        <a:pt x="3498" y="7376"/>
                        <a:pt x="3341" y="6809"/>
                        <a:pt x="3341" y="6274"/>
                      </a:cubicBezTo>
                      <a:cubicBezTo>
                        <a:pt x="3341" y="4888"/>
                        <a:pt x="4286" y="3659"/>
                        <a:pt x="5672" y="3312"/>
                      </a:cubicBezTo>
                      <a:cubicBezTo>
                        <a:pt x="5861" y="3281"/>
                        <a:pt x="5987" y="3123"/>
                        <a:pt x="5987" y="2934"/>
                      </a:cubicBezTo>
                      <a:lnTo>
                        <a:pt x="5987" y="414"/>
                      </a:lnTo>
                      <a:cubicBezTo>
                        <a:pt x="5958" y="180"/>
                        <a:pt x="5739" y="1"/>
                        <a:pt x="5532" y="1"/>
                      </a:cubicBezTo>
                      <a:close/>
                    </a:path>
                  </a:pathLst>
                </a:custGeom>
                <a:solidFill>
                  <a:schemeClr val="lt1"/>
                </a:solid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p:nvPr/>
              </p:nvSpPr>
              <p:spPr>
                <a:xfrm>
                  <a:off x="-59811125" y="4322075"/>
                  <a:ext cx="201650" cy="95325"/>
                </a:xfrm>
                <a:custGeom>
                  <a:avLst/>
                  <a:gdLst/>
                  <a:ahLst/>
                  <a:cxnLst/>
                  <a:rect l="l" t="t" r="r" b="b"/>
                  <a:pathLst>
                    <a:path w="8066" h="3813" extrusionOk="0">
                      <a:moveTo>
                        <a:pt x="5758" y="0"/>
                      </a:moveTo>
                      <a:cubicBezTo>
                        <a:pt x="5692" y="0"/>
                        <a:pt x="5629" y="11"/>
                        <a:pt x="5577" y="32"/>
                      </a:cubicBezTo>
                      <a:cubicBezTo>
                        <a:pt x="5091" y="339"/>
                        <a:pt x="4530" y="489"/>
                        <a:pt x="3972" y="489"/>
                      </a:cubicBezTo>
                      <a:cubicBezTo>
                        <a:pt x="3444" y="489"/>
                        <a:pt x="2917" y="355"/>
                        <a:pt x="2458" y="95"/>
                      </a:cubicBezTo>
                      <a:cubicBezTo>
                        <a:pt x="2389" y="53"/>
                        <a:pt x="2314" y="30"/>
                        <a:pt x="2239" y="30"/>
                      </a:cubicBezTo>
                      <a:cubicBezTo>
                        <a:pt x="2141" y="30"/>
                        <a:pt x="2042" y="69"/>
                        <a:pt x="1954" y="158"/>
                      </a:cubicBezTo>
                      <a:lnTo>
                        <a:pt x="189" y="1922"/>
                      </a:lnTo>
                      <a:cubicBezTo>
                        <a:pt x="0" y="2143"/>
                        <a:pt x="32" y="2395"/>
                        <a:pt x="221" y="2552"/>
                      </a:cubicBezTo>
                      <a:cubicBezTo>
                        <a:pt x="1324" y="3403"/>
                        <a:pt x="2615" y="3812"/>
                        <a:pt x="4001" y="3812"/>
                      </a:cubicBezTo>
                      <a:cubicBezTo>
                        <a:pt x="5388" y="3812"/>
                        <a:pt x="6711" y="3403"/>
                        <a:pt x="7814" y="2521"/>
                      </a:cubicBezTo>
                      <a:cubicBezTo>
                        <a:pt x="8034" y="2363"/>
                        <a:pt x="8066" y="2080"/>
                        <a:pt x="7877" y="1890"/>
                      </a:cubicBezTo>
                      <a:lnTo>
                        <a:pt x="6112" y="126"/>
                      </a:lnTo>
                      <a:cubicBezTo>
                        <a:pt x="6028" y="42"/>
                        <a:pt x="5888" y="0"/>
                        <a:pt x="5758" y="0"/>
                      </a:cubicBezTo>
                      <a:close/>
                    </a:path>
                  </a:pathLst>
                </a:custGeom>
                <a:solidFill>
                  <a:schemeClr val="lt1"/>
                </a:solid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p:nvPr/>
              </p:nvSpPr>
              <p:spPr>
                <a:xfrm>
                  <a:off x="-59700075" y="4102225"/>
                  <a:ext cx="149675" cy="256525"/>
                </a:xfrm>
                <a:custGeom>
                  <a:avLst/>
                  <a:gdLst/>
                  <a:ahLst/>
                  <a:cxnLst/>
                  <a:rect l="l" t="t" r="r" b="b"/>
                  <a:pathLst>
                    <a:path w="5987" h="10261" extrusionOk="0">
                      <a:moveTo>
                        <a:pt x="418" y="1"/>
                      </a:moveTo>
                      <a:cubicBezTo>
                        <a:pt x="190" y="1"/>
                        <a:pt x="1" y="180"/>
                        <a:pt x="1" y="414"/>
                      </a:cubicBezTo>
                      <a:lnTo>
                        <a:pt x="1" y="2934"/>
                      </a:lnTo>
                      <a:cubicBezTo>
                        <a:pt x="1" y="3123"/>
                        <a:pt x="127" y="3281"/>
                        <a:pt x="316" y="3312"/>
                      </a:cubicBezTo>
                      <a:cubicBezTo>
                        <a:pt x="1639" y="3659"/>
                        <a:pt x="2647" y="4856"/>
                        <a:pt x="2647" y="6274"/>
                      </a:cubicBezTo>
                      <a:cubicBezTo>
                        <a:pt x="2647" y="6809"/>
                        <a:pt x="2489" y="7376"/>
                        <a:pt x="2206" y="7849"/>
                      </a:cubicBezTo>
                      <a:cubicBezTo>
                        <a:pt x="2080" y="8007"/>
                        <a:pt x="2111" y="8196"/>
                        <a:pt x="2269" y="8353"/>
                      </a:cubicBezTo>
                      <a:lnTo>
                        <a:pt x="4065" y="10149"/>
                      </a:lnTo>
                      <a:cubicBezTo>
                        <a:pt x="4137" y="10221"/>
                        <a:pt x="4242" y="10260"/>
                        <a:pt x="4350" y="10260"/>
                      </a:cubicBezTo>
                      <a:cubicBezTo>
                        <a:pt x="4478" y="10260"/>
                        <a:pt x="4609" y="10205"/>
                        <a:pt x="4695" y="10086"/>
                      </a:cubicBezTo>
                      <a:cubicBezTo>
                        <a:pt x="5514" y="8983"/>
                        <a:pt x="5987" y="7660"/>
                        <a:pt x="5987" y="6274"/>
                      </a:cubicBezTo>
                      <a:cubicBezTo>
                        <a:pt x="5892" y="3123"/>
                        <a:pt x="3592" y="445"/>
                        <a:pt x="473" y="4"/>
                      </a:cubicBezTo>
                      <a:cubicBezTo>
                        <a:pt x="455" y="2"/>
                        <a:pt x="436" y="1"/>
                        <a:pt x="418" y="1"/>
                      </a:cubicBezTo>
                      <a:close/>
                    </a:path>
                  </a:pathLst>
                </a:custGeom>
                <a:solidFill>
                  <a:schemeClr val="lt1"/>
                </a:solid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p:nvPr/>
              </p:nvSpPr>
              <p:spPr>
                <a:xfrm flipH="1">
                  <a:off x="-59742600" y="4187375"/>
                  <a:ext cx="63025" cy="144950"/>
                </a:xfrm>
                <a:custGeom>
                  <a:avLst/>
                  <a:gdLst/>
                  <a:ahLst/>
                  <a:cxnLst/>
                  <a:rect l="l" t="t" r="r" b="b"/>
                  <a:pathLst>
                    <a:path w="2521" h="5798" extrusionOk="0">
                      <a:moveTo>
                        <a:pt x="1260" y="1"/>
                      </a:moveTo>
                      <a:cubicBezTo>
                        <a:pt x="1040" y="1"/>
                        <a:pt x="819" y="190"/>
                        <a:pt x="819" y="379"/>
                      </a:cubicBezTo>
                      <a:lnTo>
                        <a:pt x="819" y="662"/>
                      </a:lnTo>
                      <a:cubicBezTo>
                        <a:pt x="347" y="820"/>
                        <a:pt x="0" y="1293"/>
                        <a:pt x="0" y="1860"/>
                      </a:cubicBezTo>
                      <a:cubicBezTo>
                        <a:pt x="0" y="2521"/>
                        <a:pt x="567" y="2899"/>
                        <a:pt x="977" y="3214"/>
                      </a:cubicBezTo>
                      <a:cubicBezTo>
                        <a:pt x="1292" y="3466"/>
                        <a:pt x="1670" y="3687"/>
                        <a:pt x="1670" y="3939"/>
                      </a:cubicBezTo>
                      <a:cubicBezTo>
                        <a:pt x="1670" y="4160"/>
                        <a:pt x="1450" y="4380"/>
                        <a:pt x="1260" y="4380"/>
                      </a:cubicBezTo>
                      <a:cubicBezTo>
                        <a:pt x="1071" y="4380"/>
                        <a:pt x="819" y="4160"/>
                        <a:pt x="819" y="3939"/>
                      </a:cubicBezTo>
                      <a:cubicBezTo>
                        <a:pt x="819" y="3687"/>
                        <a:pt x="630" y="3529"/>
                        <a:pt x="441" y="3529"/>
                      </a:cubicBezTo>
                      <a:cubicBezTo>
                        <a:pt x="252" y="3529"/>
                        <a:pt x="32" y="3750"/>
                        <a:pt x="32" y="3939"/>
                      </a:cubicBezTo>
                      <a:cubicBezTo>
                        <a:pt x="32" y="4475"/>
                        <a:pt x="410" y="4916"/>
                        <a:pt x="882" y="5105"/>
                      </a:cubicBezTo>
                      <a:lnTo>
                        <a:pt x="882" y="5388"/>
                      </a:lnTo>
                      <a:cubicBezTo>
                        <a:pt x="882" y="5640"/>
                        <a:pt x="1071" y="5798"/>
                        <a:pt x="1292" y="5798"/>
                      </a:cubicBezTo>
                      <a:cubicBezTo>
                        <a:pt x="1544" y="5798"/>
                        <a:pt x="1702" y="5577"/>
                        <a:pt x="1702" y="5388"/>
                      </a:cubicBezTo>
                      <a:lnTo>
                        <a:pt x="1702" y="5073"/>
                      </a:lnTo>
                      <a:cubicBezTo>
                        <a:pt x="2174" y="4916"/>
                        <a:pt x="2521" y="4443"/>
                        <a:pt x="2521" y="3907"/>
                      </a:cubicBezTo>
                      <a:cubicBezTo>
                        <a:pt x="2521" y="3214"/>
                        <a:pt x="1985" y="2836"/>
                        <a:pt x="1544" y="2521"/>
                      </a:cubicBezTo>
                      <a:cubicBezTo>
                        <a:pt x="1229" y="2269"/>
                        <a:pt x="882" y="2049"/>
                        <a:pt x="882" y="1797"/>
                      </a:cubicBezTo>
                      <a:cubicBezTo>
                        <a:pt x="882" y="1576"/>
                        <a:pt x="1071" y="1419"/>
                        <a:pt x="1292" y="1419"/>
                      </a:cubicBezTo>
                      <a:cubicBezTo>
                        <a:pt x="1544" y="1419"/>
                        <a:pt x="1702" y="1608"/>
                        <a:pt x="1702" y="1797"/>
                      </a:cubicBezTo>
                      <a:cubicBezTo>
                        <a:pt x="1702" y="2049"/>
                        <a:pt x="1891" y="2238"/>
                        <a:pt x="2143" y="2238"/>
                      </a:cubicBezTo>
                      <a:cubicBezTo>
                        <a:pt x="2363" y="2238"/>
                        <a:pt x="2521" y="2049"/>
                        <a:pt x="2521" y="1797"/>
                      </a:cubicBezTo>
                      <a:cubicBezTo>
                        <a:pt x="2521" y="1261"/>
                        <a:pt x="2174" y="820"/>
                        <a:pt x="1702" y="631"/>
                      </a:cubicBezTo>
                      <a:lnTo>
                        <a:pt x="1702" y="347"/>
                      </a:lnTo>
                      <a:cubicBezTo>
                        <a:pt x="1702" y="158"/>
                        <a:pt x="1513" y="1"/>
                        <a:pt x="1260" y="1"/>
                      </a:cubicBezTo>
                      <a:close/>
                    </a:path>
                  </a:pathLst>
                </a:custGeom>
                <a:solidFill>
                  <a:schemeClr val="l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1282274" y="296977"/>
            <a:ext cx="65793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TẠO BẢNG RFM</a:t>
            </a:r>
            <a:endParaRPr lang="en-US" dirty="0"/>
          </a:p>
        </p:txBody>
      </p:sp>
      <p:pic>
        <p:nvPicPr>
          <p:cNvPr id="3" name="Picture 2"/>
          <p:cNvPicPr>
            <a:picLocks noChangeAspect="1"/>
          </p:cNvPicPr>
          <p:nvPr/>
        </p:nvPicPr>
        <p:blipFill>
          <a:blip r:embed="rId3"/>
          <a:stretch>
            <a:fillRect/>
          </a:stretch>
        </p:blipFill>
        <p:spPr>
          <a:xfrm>
            <a:off x="827647" y="1773674"/>
            <a:ext cx="4166840" cy="1732409"/>
          </a:xfrm>
          <a:prstGeom prst="rect">
            <a:avLst/>
          </a:prstGeom>
        </p:spPr>
      </p:pic>
      <p:pic>
        <p:nvPicPr>
          <p:cNvPr id="4" name="Picture 3"/>
          <p:cNvPicPr>
            <a:picLocks noChangeAspect="1"/>
          </p:cNvPicPr>
          <p:nvPr/>
        </p:nvPicPr>
        <p:blipFill>
          <a:blip r:embed="rId4"/>
          <a:stretch>
            <a:fillRect/>
          </a:stretch>
        </p:blipFill>
        <p:spPr>
          <a:xfrm>
            <a:off x="5324553" y="936492"/>
            <a:ext cx="3285614" cy="34067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34835" y="591781"/>
            <a:ext cx="5700562" cy="2871216"/>
          </a:xfrm>
          <a:prstGeom prst="rect">
            <a:avLst/>
          </a:prstGeom>
        </p:spPr>
      </p:pic>
      <p:sp>
        <p:nvSpPr>
          <p:cNvPr id="5" name="Google Shape;95;p18"/>
          <p:cNvSpPr txBox="1">
            <a:spLocks noGrp="1"/>
          </p:cNvSpPr>
          <p:nvPr>
            <p:ph type="title"/>
          </p:nvPr>
        </p:nvSpPr>
        <p:spPr>
          <a:xfrm>
            <a:off x="2626164" y="226429"/>
            <a:ext cx="3504471" cy="3001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smtClean="0">
                <a:solidFill>
                  <a:schemeClr val="accent1">
                    <a:lumMod val="50000"/>
                  </a:schemeClr>
                </a:solidFill>
              </a:rPr>
              <a:t>Mối</a:t>
            </a:r>
            <a:r>
              <a:rPr lang="en-US" sz="2000" dirty="0" smtClean="0">
                <a:solidFill>
                  <a:schemeClr val="accent1">
                    <a:lumMod val="50000"/>
                  </a:schemeClr>
                </a:solidFill>
              </a:rPr>
              <a:t> </a:t>
            </a:r>
            <a:r>
              <a:rPr lang="en-US" sz="2000" dirty="0" err="1" smtClean="0">
                <a:solidFill>
                  <a:schemeClr val="accent1">
                    <a:lumMod val="50000"/>
                  </a:schemeClr>
                </a:solidFill>
              </a:rPr>
              <a:t>quan</a:t>
            </a:r>
            <a:r>
              <a:rPr lang="en-US" sz="2000" dirty="0" smtClean="0">
                <a:solidFill>
                  <a:schemeClr val="accent1">
                    <a:lumMod val="50000"/>
                  </a:schemeClr>
                </a:solidFill>
              </a:rPr>
              <a:t> </a:t>
            </a:r>
            <a:r>
              <a:rPr lang="en-US" sz="2000" dirty="0" err="1" smtClean="0">
                <a:solidFill>
                  <a:schemeClr val="accent1">
                    <a:lumMod val="50000"/>
                  </a:schemeClr>
                </a:solidFill>
              </a:rPr>
              <a:t>hệ</a:t>
            </a:r>
            <a:r>
              <a:rPr lang="en-US" sz="2000" dirty="0" smtClean="0">
                <a:solidFill>
                  <a:schemeClr val="accent1">
                    <a:lumMod val="50000"/>
                  </a:schemeClr>
                </a:solidFill>
              </a:rPr>
              <a:t> </a:t>
            </a:r>
            <a:r>
              <a:rPr lang="en-US" sz="2000" dirty="0" err="1" smtClean="0">
                <a:solidFill>
                  <a:schemeClr val="accent1">
                    <a:lumMod val="50000"/>
                  </a:schemeClr>
                </a:solidFill>
              </a:rPr>
              <a:t>giữa</a:t>
            </a:r>
            <a:r>
              <a:rPr lang="en-US" sz="2000" dirty="0" smtClean="0">
                <a:solidFill>
                  <a:schemeClr val="accent1">
                    <a:lumMod val="50000"/>
                  </a:schemeClr>
                </a:solidFill>
              </a:rPr>
              <a:t> R-F-M</a:t>
            </a:r>
            <a:endParaRPr sz="2000" dirty="0">
              <a:solidFill>
                <a:schemeClr val="accent1">
                  <a:lumMod val="50000"/>
                </a:schemeClr>
              </a:solidFill>
            </a:endParaRPr>
          </a:p>
        </p:txBody>
      </p:sp>
      <p:sp>
        <p:nvSpPr>
          <p:cNvPr id="7" name="Rectangle 6"/>
          <p:cNvSpPr/>
          <p:nvPr/>
        </p:nvSpPr>
        <p:spPr>
          <a:xfrm>
            <a:off x="1558636" y="3462997"/>
            <a:ext cx="6220691" cy="1569660"/>
          </a:xfrm>
          <a:prstGeom prst="rect">
            <a:avLst/>
          </a:prstGeom>
        </p:spPr>
        <p:txBody>
          <a:bodyPr wrap="square">
            <a:spAutoFit/>
          </a:bodyPr>
          <a:lstStyle/>
          <a:p>
            <a:pPr algn="just"/>
            <a:r>
              <a:rPr lang="vi-VN" sz="1200" dirty="0">
                <a:solidFill>
                  <a:schemeClr val="accent1">
                    <a:lumMod val="50000"/>
                  </a:schemeClr>
                </a:solidFill>
                <a:latin typeface="Fira Sans Extra Condensed Medium" panose="020B0604020202020204" charset="0"/>
              </a:rPr>
              <a:t>Biểu đồ này cho thấy mối quan hệ giữa Recency và Frequency của các khách hàng, và kích thước (size) của điểm biểu thị giá trị tiền của khách hàng đó.</a:t>
            </a:r>
          </a:p>
          <a:p>
            <a:pPr algn="just"/>
            <a:r>
              <a:rPr lang="vi-VN" sz="1200" dirty="0">
                <a:solidFill>
                  <a:schemeClr val="accent1">
                    <a:lumMod val="50000"/>
                  </a:schemeClr>
                </a:solidFill>
                <a:latin typeface="Fira Sans Extra Condensed Medium" panose="020B0604020202020204" charset="0"/>
              </a:rPr>
              <a:t/>
            </a:r>
            <a:br>
              <a:rPr lang="vi-VN" sz="1200" dirty="0">
                <a:solidFill>
                  <a:schemeClr val="accent1">
                    <a:lumMod val="50000"/>
                  </a:schemeClr>
                </a:solidFill>
                <a:latin typeface="Fira Sans Extra Condensed Medium" panose="020B0604020202020204" charset="0"/>
              </a:rPr>
            </a:br>
            <a:r>
              <a:rPr lang="vi-VN" sz="1200" dirty="0">
                <a:solidFill>
                  <a:schemeClr val="accent1">
                    <a:lumMod val="50000"/>
                  </a:schemeClr>
                </a:solidFill>
                <a:latin typeface="Fira Sans Extra Condensed Medium" panose="020B0604020202020204" charset="0"/>
              </a:rPr>
              <a:t>Các điểm được chia thành các nhóm khác nhau tùy vào giá trị tiền của khách hàng, cho thấy sự khác biệt về giá trị giữa các nhóm khách hàng.</a:t>
            </a:r>
          </a:p>
          <a:p>
            <a:pPr algn="just"/>
            <a:r>
              <a:rPr lang="vi-VN" sz="1200" dirty="0">
                <a:solidFill>
                  <a:schemeClr val="accent1">
                    <a:lumMod val="50000"/>
                  </a:schemeClr>
                </a:solidFill>
                <a:latin typeface="Fira Sans Extra Condensed Medium" panose="020B0604020202020204" charset="0"/>
              </a:rPr>
              <a:t/>
            </a:r>
            <a:br>
              <a:rPr lang="vi-VN" sz="1200" dirty="0">
                <a:solidFill>
                  <a:schemeClr val="accent1">
                    <a:lumMod val="50000"/>
                  </a:schemeClr>
                </a:solidFill>
                <a:latin typeface="Fira Sans Extra Condensed Medium" panose="020B0604020202020204" charset="0"/>
              </a:rPr>
            </a:br>
            <a:r>
              <a:rPr lang="vi-VN" sz="1200" dirty="0">
                <a:solidFill>
                  <a:schemeClr val="accent1">
                    <a:lumMod val="50000"/>
                  </a:schemeClr>
                </a:solidFill>
                <a:latin typeface="Fira Sans Extra Condensed Medium" panose="020B0604020202020204" charset="0"/>
              </a:rPr>
              <a:t>Điểm càng xa khỏi trục tọa độ (0,0) thì khách hàng đó có Recency và Frequency càng cao, cho thấy họ đã mua hàng gần đây và mua hàng nhiều lần.</a:t>
            </a:r>
          </a:p>
        </p:txBody>
      </p:sp>
    </p:spTree>
    <p:extLst>
      <p:ext uri="{BB962C8B-B14F-4D97-AF65-F5344CB8AC3E}">
        <p14:creationId xmlns:p14="http://schemas.microsoft.com/office/powerpoint/2010/main" val="1422009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45675" y="558165"/>
            <a:ext cx="5853545" cy="2868299"/>
          </a:xfrm>
          <a:prstGeom prst="rect">
            <a:avLst/>
          </a:prstGeom>
        </p:spPr>
      </p:pic>
      <p:sp>
        <p:nvSpPr>
          <p:cNvPr id="4" name="Google Shape;95;p18"/>
          <p:cNvSpPr txBox="1">
            <a:spLocks/>
          </p:cNvSpPr>
          <p:nvPr/>
        </p:nvSpPr>
        <p:spPr>
          <a:xfrm>
            <a:off x="2920212" y="177937"/>
            <a:ext cx="3504471" cy="3001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800"/>
              <a:buFont typeface="Fira Sans Extra Condensed Medium"/>
              <a:buNone/>
              <a:defRPr sz="30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r>
              <a:rPr lang="en-US" sz="2000" dirty="0" err="1" smtClean="0">
                <a:solidFill>
                  <a:schemeClr val="accent1">
                    <a:lumMod val="75000"/>
                  </a:schemeClr>
                </a:solidFill>
              </a:rPr>
              <a:t>Phân</a:t>
            </a:r>
            <a:r>
              <a:rPr lang="en-US" sz="2000" dirty="0" smtClean="0">
                <a:solidFill>
                  <a:schemeClr val="accent1">
                    <a:lumMod val="75000"/>
                  </a:schemeClr>
                </a:solidFill>
              </a:rPr>
              <a:t> </a:t>
            </a:r>
            <a:r>
              <a:rPr lang="en-US" sz="2000" dirty="0" err="1" smtClean="0">
                <a:solidFill>
                  <a:schemeClr val="accent1">
                    <a:lumMod val="75000"/>
                  </a:schemeClr>
                </a:solidFill>
              </a:rPr>
              <a:t>phối</a:t>
            </a:r>
            <a:r>
              <a:rPr lang="en-US" sz="2000" dirty="0" smtClean="0">
                <a:solidFill>
                  <a:schemeClr val="accent1">
                    <a:lumMod val="75000"/>
                  </a:schemeClr>
                </a:solidFill>
              </a:rPr>
              <a:t> </a:t>
            </a:r>
            <a:r>
              <a:rPr lang="en-US" sz="2000" dirty="0" err="1" smtClean="0">
                <a:solidFill>
                  <a:schemeClr val="accent1">
                    <a:lumMod val="75000"/>
                  </a:schemeClr>
                </a:solidFill>
              </a:rPr>
              <a:t>của</a:t>
            </a:r>
            <a:r>
              <a:rPr lang="en-US" sz="2000" dirty="0" smtClean="0">
                <a:solidFill>
                  <a:schemeClr val="accent1">
                    <a:lumMod val="75000"/>
                  </a:schemeClr>
                </a:solidFill>
              </a:rPr>
              <a:t> </a:t>
            </a:r>
            <a:r>
              <a:rPr lang="en-US" sz="2000" dirty="0" err="1" smtClean="0">
                <a:solidFill>
                  <a:schemeClr val="accent1">
                    <a:lumMod val="75000"/>
                  </a:schemeClr>
                </a:solidFill>
              </a:rPr>
              <a:t>các</a:t>
            </a:r>
            <a:r>
              <a:rPr lang="en-US" sz="2000" dirty="0" smtClean="0">
                <a:solidFill>
                  <a:schemeClr val="accent1">
                    <a:lumMod val="75000"/>
                  </a:schemeClr>
                </a:solidFill>
              </a:rPr>
              <a:t> </a:t>
            </a:r>
            <a:r>
              <a:rPr lang="en-US" sz="2000" dirty="0" err="1" smtClean="0">
                <a:solidFill>
                  <a:schemeClr val="accent1">
                    <a:lumMod val="75000"/>
                  </a:schemeClr>
                </a:solidFill>
              </a:rPr>
              <a:t>biến</a:t>
            </a:r>
            <a:r>
              <a:rPr lang="en-US" sz="2000" dirty="0" smtClean="0">
                <a:solidFill>
                  <a:schemeClr val="accent1">
                    <a:lumMod val="75000"/>
                  </a:schemeClr>
                </a:solidFill>
              </a:rPr>
              <a:t> R-F-M</a:t>
            </a:r>
            <a:endParaRPr lang="en-US" sz="2000" dirty="0">
              <a:solidFill>
                <a:schemeClr val="accent1">
                  <a:lumMod val="75000"/>
                </a:schemeClr>
              </a:solidFill>
            </a:endParaRPr>
          </a:p>
        </p:txBody>
      </p:sp>
      <p:sp>
        <p:nvSpPr>
          <p:cNvPr id="5" name="Rectangle 4"/>
          <p:cNvSpPr/>
          <p:nvPr/>
        </p:nvSpPr>
        <p:spPr>
          <a:xfrm>
            <a:off x="2521530" y="3506497"/>
            <a:ext cx="4301835" cy="1384995"/>
          </a:xfrm>
          <a:prstGeom prst="rect">
            <a:avLst/>
          </a:prstGeom>
        </p:spPr>
        <p:txBody>
          <a:bodyPr wrap="square">
            <a:spAutoFit/>
          </a:bodyPr>
          <a:lstStyle/>
          <a:p>
            <a:pPr algn="just"/>
            <a:r>
              <a:rPr lang="vi-VN" sz="1200" dirty="0">
                <a:solidFill>
                  <a:schemeClr val="accent1">
                    <a:lumMod val="50000"/>
                  </a:schemeClr>
                </a:solidFill>
                <a:latin typeface="Fira Sans Extra Condensed Medium" panose="020B0604020202020204" charset="0"/>
              </a:rPr>
              <a:t>Biểu đồ này cho thấy phân phối của các biến RFM của các khách hàng.</a:t>
            </a:r>
          </a:p>
          <a:p>
            <a:pPr algn="just"/>
            <a:endParaRPr lang="vi-VN" sz="1200" dirty="0">
              <a:solidFill>
                <a:schemeClr val="accent1">
                  <a:lumMod val="50000"/>
                </a:schemeClr>
              </a:solidFill>
              <a:latin typeface="Fira Sans Extra Condensed Medium" panose="020B0604020202020204" charset="0"/>
            </a:endParaRPr>
          </a:p>
          <a:p>
            <a:pPr algn="just"/>
            <a:r>
              <a:rPr lang="vi-VN" sz="1200" dirty="0">
                <a:solidFill>
                  <a:schemeClr val="accent1">
                    <a:lumMod val="50000"/>
                  </a:schemeClr>
                </a:solidFill>
                <a:latin typeface="Fira Sans Extra Condensed Medium" panose="020B0604020202020204" charset="0"/>
              </a:rPr>
              <a:t>Recency có phân phối lệch phải, tập trung ở các giá trị thấp.</a:t>
            </a:r>
          </a:p>
          <a:p>
            <a:pPr algn="just"/>
            <a:endParaRPr lang="vi-VN" sz="1200" dirty="0">
              <a:solidFill>
                <a:schemeClr val="accent1">
                  <a:lumMod val="50000"/>
                </a:schemeClr>
              </a:solidFill>
              <a:latin typeface="Fira Sans Extra Condensed Medium" panose="020B0604020202020204" charset="0"/>
            </a:endParaRPr>
          </a:p>
          <a:p>
            <a:pPr algn="just"/>
            <a:r>
              <a:rPr lang="vi-VN" sz="1200" dirty="0">
                <a:solidFill>
                  <a:schemeClr val="accent1">
                    <a:lumMod val="50000"/>
                  </a:schemeClr>
                </a:solidFill>
                <a:latin typeface="Fira Sans Extra Condensed Medium" panose="020B0604020202020204" charset="0"/>
              </a:rPr>
              <a:t>Frequency có phân phối lệch phải, tập trung ở các giá trị thấp.</a:t>
            </a:r>
          </a:p>
          <a:p>
            <a:pPr algn="just"/>
            <a:endParaRPr lang="vi-VN" sz="1200" dirty="0">
              <a:solidFill>
                <a:schemeClr val="accent1">
                  <a:lumMod val="50000"/>
                </a:schemeClr>
              </a:solidFill>
              <a:latin typeface="Fira Sans Extra Condensed Medium" panose="020B0604020202020204" charset="0"/>
            </a:endParaRPr>
          </a:p>
          <a:p>
            <a:pPr algn="just"/>
            <a:r>
              <a:rPr lang="vi-VN" sz="1200" dirty="0">
                <a:solidFill>
                  <a:schemeClr val="accent1">
                    <a:lumMod val="50000"/>
                  </a:schemeClr>
                </a:solidFill>
                <a:latin typeface="Fira Sans Extra Condensed Medium" panose="020B0604020202020204" charset="0"/>
              </a:rPr>
              <a:t>MonetaryValue có phân phối lệch phải, tập trung ở các giá trị cao.</a:t>
            </a:r>
          </a:p>
        </p:txBody>
      </p:sp>
    </p:spTree>
    <p:extLst>
      <p:ext uri="{BB962C8B-B14F-4D97-AF65-F5344CB8AC3E}">
        <p14:creationId xmlns:p14="http://schemas.microsoft.com/office/powerpoint/2010/main" val="2883733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456298"/>
            <a:ext cx="8084128" cy="481200"/>
          </a:xfrm>
        </p:spPr>
        <p:txBody>
          <a:bodyPr/>
          <a:lstStyle/>
          <a:p>
            <a:r>
              <a:rPr lang="en-US" b="1" dirty="0" smtClean="0"/>
              <a:t>PHÂN LOẠI CÁC KHÁCH HÀNG THÔNG QUA QUANTILE</a:t>
            </a: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356753" y="1284342"/>
            <a:ext cx="3990277" cy="2231850"/>
          </a:xfrm>
          <a:prstGeom prst="rect">
            <a:avLst/>
          </a:prstGeom>
        </p:spPr>
      </p:pic>
      <p:pic>
        <p:nvPicPr>
          <p:cNvPr id="5" name="Picture 4"/>
          <p:cNvPicPr>
            <a:picLocks noChangeAspect="1"/>
          </p:cNvPicPr>
          <p:nvPr/>
        </p:nvPicPr>
        <p:blipFill>
          <a:blip r:embed="rId3"/>
          <a:stretch>
            <a:fillRect/>
          </a:stretch>
        </p:blipFill>
        <p:spPr>
          <a:xfrm>
            <a:off x="4572000" y="1088214"/>
            <a:ext cx="4423335" cy="2624106"/>
          </a:xfrm>
          <a:prstGeom prst="rect">
            <a:avLst/>
          </a:prstGeom>
        </p:spPr>
      </p:pic>
    </p:spTree>
    <p:extLst>
      <p:ext uri="{BB962C8B-B14F-4D97-AF65-F5344CB8AC3E}">
        <p14:creationId xmlns:p14="http://schemas.microsoft.com/office/powerpoint/2010/main" val="3078669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510" y="227704"/>
            <a:ext cx="7404526" cy="481200"/>
          </a:xfrm>
        </p:spPr>
        <p:txBody>
          <a:bodyPr/>
          <a:lstStyle/>
          <a:p>
            <a:r>
              <a:rPr lang="en-US" b="1" dirty="0" smtClean="0"/>
              <a:t>TÍNH TỔNG ĐIỂM RFM VÀ PHÂN LOẠI KHÁCH HÀNG</a:t>
            </a:r>
            <a:endParaRPr lang="en-US" dirty="0"/>
          </a:p>
        </p:txBody>
      </p:sp>
      <p:pic>
        <p:nvPicPr>
          <p:cNvPr id="3" name="Picture 2"/>
          <p:cNvPicPr>
            <a:picLocks noChangeAspect="1"/>
          </p:cNvPicPr>
          <p:nvPr/>
        </p:nvPicPr>
        <p:blipFill>
          <a:blip r:embed="rId2"/>
          <a:stretch>
            <a:fillRect/>
          </a:stretch>
        </p:blipFill>
        <p:spPr>
          <a:xfrm>
            <a:off x="295136" y="1802389"/>
            <a:ext cx="3701900" cy="1717979"/>
          </a:xfrm>
          <a:prstGeom prst="rect">
            <a:avLst/>
          </a:prstGeom>
        </p:spPr>
      </p:pic>
      <p:pic>
        <p:nvPicPr>
          <p:cNvPr id="4" name="Picture 3"/>
          <p:cNvPicPr>
            <a:picLocks noChangeAspect="1"/>
          </p:cNvPicPr>
          <p:nvPr/>
        </p:nvPicPr>
        <p:blipFill>
          <a:blip r:embed="rId3"/>
          <a:stretch>
            <a:fillRect/>
          </a:stretch>
        </p:blipFill>
        <p:spPr>
          <a:xfrm>
            <a:off x="4333009" y="1680732"/>
            <a:ext cx="4371109" cy="1961291"/>
          </a:xfrm>
          <a:prstGeom prst="rect">
            <a:avLst/>
          </a:prstGeom>
        </p:spPr>
      </p:pic>
    </p:spTree>
    <p:extLst>
      <p:ext uri="{BB962C8B-B14F-4D97-AF65-F5344CB8AC3E}">
        <p14:creationId xmlns:p14="http://schemas.microsoft.com/office/powerpoint/2010/main" val="2041296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627" y="331614"/>
            <a:ext cx="7834746" cy="481200"/>
          </a:xfrm>
        </p:spPr>
        <p:txBody>
          <a:bodyPr/>
          <a:lstStyle/>
          <a:p>
            <a:r>
              <a:rPr lang="en-US" dirty="0" err="1" smtClean="0"/>
              <a:t>Biểu</a:t>
            </a:r>
            <a:r>
              <a:rPr lang="en-US" dirty="0" smtClean="0"/>
              <a:t> </a:t>
            </a:r>
            <a:r>
              <a:rPr lang="en-US" dirty="0" err="1" smtClean="0"/>
              <a:t>đồ</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và</a:t>
            </a:r>
            <a:r>
              <a:rPr lang="en-US" dirty="0" smtClean="0"/>
              <a:t> </a:t>
            </a:r>
            <a:r>
              <a:rPr lang="en-US" dirty="0" err="1" smtClean="0"/>
              <a:t>tỷ</a:t>
            </a:r>
            <a:r>
              <a:rPr lang="en-US" dirty="0" smtClean="0"/>
              <a:t> </a:t>
            </a:r>
            <a:r>
              <a:rPr lang="en-US" dirty="0" err="1" smtClean="0"/>
              <a:t>lệ</a:t>
            </a:r>
            <a:r>
              <a:rPr lang="en-US" dirty="0" smtClean="0"/>
              <a:t> </a:t>
            </a:r>
            <a:r>
              <a:rPr lang="en-US" dirty="0" err="1" smtClean="0"/>
              <a:t>của</a:t>
            </a:r>
            <a:r>
              <a:rPr lang="en-US" dirty="0" smtClean="0"/>
              <a:t> </a:t>
            </a:r>
            <a:r>
              <a:rPr lang="en-US" dirty="0" err="1" smtClean="0"/>
              <a:t>phân</a:t>
            </a:r>
            <a:r>
              <a:rPr lang="en-US" dirty="0" smtClean="0"/>
              <a:t> </a:t>
            </a:r>
            <a:r>
              <a:rPr lang="en-US" dirty="0" err="1" smtClean="0"/>
              <a:t>khúc</a:t>
            </a:r>
            <a:r>
              <a:rPr lang="en-US" dirty="0" smtClean="0"/>
              <a:t> </a:t>
            </a:r>
            <a:r>
              <a:rPr lang="en-US" dirty="0" err="1" smtClean="0"/>
              <a:t>khách</a:t>
            </a:r>
            <a:r>
              <a:rPr lang="en-US" dirty="0" smtClean="0"/>
              <a:t> </a:t>
            </a:r>
            <a:r>
              <a:rPr lang="en-US" dirty="0" err="1" smtClean="0"/>
              <a:t>hàng</a:t>
            </a:r>
            <a:endParaRPr lang="en-US" dirty="0"/>
          </a:p>
        </p:txBody>
      </p:sp>
      <p:pic>
        <p:nvPicPr>
          <p:cNvPr id="3" name="Picture 2"/>
          <p:cNvPicPr>
            <a:picLocks noChangeAspect="1"/>
          </p:cNvPicPr>
          <p:nvPr/>
        </p:nvPicPr>
        <p:blipFill>
          <a:blip r:embed="rId2"/>
          <a:stretch>
            <a:fillRect/>
          </a:stretch>
        </p:blipFill>
        <p:spPr>
          <a:xfrm>
            <a:off x="234227" y="1655618"/>
            <a:ext cx="4872348" cy="2459181"/>
          </a:xfrm>
          <a:prstGeom prst="rect">
            <a:avLst/>
          </a:prstGeom>
        </p:spPr>
      </p:pic>
      <p:pic>
        <p:nvPicPr>
          <p:cNvPr id="4" name="Picture 3"/>
          <p:cNvPicPr>
            <a:picLocks noChangeAspect="1"/>
          </p:cNvPicPr>
          <p:nvPr/>
        </p:nvPicPr>
        <p:blipFill>
          <a:blip r:embed="rId3"/>
          <a:stretch>
            <a:fillRect/>
          </a:stretch>
        </p:blipFill>
        <p:spPr>
          <a:xfrm>
            <a:off x="5437812" y="1209389"/>
            <a:ext cx="3339043" cy="3155803"/>
          </a:xfrm>
          <a:prstGeom prst="rect">
            <a:avLst/>
          </a:prstGeom>
        </p:spPr>
      </p:pic>
    </p:spTree>
    <p:extLst>
      <p:ext uri="{BB962C8B-B14F-4D97-AF65-F5344CB8AC3E}">
        <p14:creationId xmlns:p14="http://schemas.microsoft.com/office/powerpoint/2010/main" val="1935502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quả</a:t>
            </a:r>
            <a:r>
              <a:rPr lang="en-US" dirty="0" smtClean="0"/>
              <a:t> </a:t>
            </a:r>
            <a:r>
              <a:rPr lang="en-US" dirty="0" err="1" smtClean="0"/>
              <a:t>phân</a:t>
            </a:r>
            <a:r>
              <a:rPr lang="en-US" dirty="0" smtClean="0"/>
              <a:t> </a:t>
            </a:r>
            <a:r>
              <a:rPr lang="en-US" dirty="0" err="1" smtClean="0"/>
              <a:t>tích</a:t>
            </a:r>
            <a:r>
              <a:rPr lang="en-US" dirty="0" smtClean="0"/>
              <a:t> RFM</a:t>
            </a:r>
            <a:endParaRPr lang="en-US" dirty="0"/>
          </a:p>
        </p:txBody>
      </p:sp>
      <p:pic>
        <p:nvPicPr>
          <p:cNvPr id="3" name="Picture 2"/>
          <p:cNvPicPr>
            <a:picLocks noChangeAspect="1"/>
          </p:cNvPicPr>
          <p:nvPr/>
        </p:nvPicPr>
        <p:blipFill>
          <a:blip r:embed="rId2"/>
          <a:stretch>
            <a:fillRect/>
          </a:stretch>
        </p:blipFill>
        <p:spPr>
          <a:xfrm>
            <a:off x="1130444" y="1024370"/>
            <a:ext cx="7077075" cy="3524250"/>
          </a:xfrm>
          <a:prstGeom prst="rect">
            <a:avLst/>
          </a:prstGeom>
        </p:spPr>
      </p:pic>
    </p:spTree>
    <p:extLst>
      <p:ext uri="{BB962C8B-B14F-4D97-AF65-F5344CB8AC3E}">
        <p14:creationId xmlns:p14="http://schemas.microsoft.com/office/powerpoint/2010/main" val="1614988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360" y="532228"/>
            <a:ext cx="6579300" cy="481200"/>
          </a:xfrm>
        </p:spPr>
        <p:txBody>
          <a:bodyPr/>
          <a:lstStyle/>
          <a:p>
            <a:r>
              <a:rPr lang="en-US" dirty="0" err="1" smtClean="0"/>
              <a:t>Kết</a:t>
            </a:r>
            <a:r>
              <a:rPr lang="en-US" dirty="0" smtClean="0"/>
              <a:t> </a:t>
            </a:r>
            <a:r>
              <a:rPr lang="en-US" dirty="0" err="1" smtClean="0"/>
              <a:t>luận</a:t>
            </a:r>
            <a:endParaRPr lang="en-US" dirty="0"/>
          </a:p>
        </p:txBody>
      </p:sp>
      <p:sp>
        <p:nvSpPr>
          <p:cNvPr id="3" name="Rectangle 2"/>
          <p:cNvSpPr/>
          <p:nvPr/>
        </p:nvSpPr>
        <p:spPr>
          <a:xfrm>
            <a:off x="457200" y="1325563"/>
            <a:ext cx="8229600" cy="3231654"/>
          </a:xfrm>
          <a:prstGeom prst="rect">
            <a:avLst/>
          </a:prstGeom>
        </p:spPr>
        <p:txBody>
          <a:bodyPr wrap="square">
            <a:spAutoFit/>
          </a:bodyPr>
          <a:lstStyle/>
          <a:p>
            <a:r>
              <a:rPr lang="vi-VN" sz="1200" dirty="0">
                <a:solidFill>
                  <a:schemeClr val="accent1">
                    <a:lumMod val="50000"/>
                  </a:schemeClr>
                </a:solidFill>
                <a:latin typeface="Fira Sans Extra Condensed Medium" panose="020B0604020202020204" charset="0"/>
              </a:rPr>
              <a:t>RFM (Recency, Frequency, Monetary) là một công cụ quan trọng để phân tích và phân loại khách hàng theo các giá trị, hành vi mua hàng và tần suất mua hàng, giúp doanh nghiệp định hướng chiến lược tiếp thị và tăng cường tương tác với khách hàng.</a:t>
            </a:r>
          </a:p>
          <a:p>
            <a:r>
              <a:rPr lang="vi-VN" sz="1200" dirty="0">
                <a:solidFill>
                  <a:schemeClr val="accent1">
                    <a:lumMod val="50000"/>
                  </a:schemeClr>
                </a:solidFill>
                <a:latin typeface="Fira Sans Extra Condensed Medium" panose="020B0604020202020204" charset="0"/>
              </a:rPr>
              <a:t/>
            </a:r>
            <a:br>
              <a:rPr lang="vi-VN" sz="1200" dirty="0">
                <a:solidFill>
                  <a:schemeClr val="accent1">
                    <a:lumMod val="50000"/>
                  </a:schemeClr>
                </a:solidFill>
                <a:latin typeface="Fira Sans Extra Condensed Medium" panose="020B0604020202020204" charset="0"/>
              </a:rPr>
            </a:br>
            <a:r>
              <a:rPr lang="vi-VN" sz="1200" dirty="0">
                <a:solidFill>
                  <a:schemeClr val="accent1">
                    <a:lumMod val="50000"/>
                  </a:schemeClr>
                </a:solidFill>
                <a:latin typeface="Fira Sans Extra Condensed Medium" panose="020B0604020202020204" charset="0"/>
              </a:rPr>
              <a:t/>
            </a:r>
            <a:br>
              <a:rPr lang="vi-VN" sz="1200" dirty="0">
                <a:solidFill>
                  <a:schemeClr val="accent1">
                    <a:lumMod val="50000"/>
                  </a:schemeClr>
                </a:solidFill>
                <a:latin typeface="Fira Sans Extra Condensed Medium" panose="020B0604020202020204" charset="0"/>
              </a:rPr>
            </a:br>
            <a:r>
              <a:rPr lang="vi-VN" sz="1200" dirty="0">
                <a:solidFill>
                  <a:schemeClr val="accent1">
                    <a:lumMod val="50000"/>
                  </a:schemeClr>
                </a:solidFill>
                <a:latin typeface="Fira Sans Extra Condensed Medium" panose="020B0604020202020204" charset="0"/>
              </a:rPr>
              <a:t>Dựa trên kết quả phân tích RFM, khách hàng của doanh nghiệp có thể được phân thành các nhóm khách hàng với giá trị thấp, trung bình và cao. Từ đó, doanh nghiệp có thể tập trung vào các chiến lược tiếp thị khác nhau để tăng doanh số bán hàng và tích lũy khách hàng trung thành. Cụ thể:</a:t>
            </a:r>
          </a:p>
          <a:p>
            <a:r>
              <a:rPr lang="vi-VN" sz="1200" dirty="0">
                <a:solidFill>
                  <a:schemeClr val="accent1">
                    <a:lumMod val="50000"/>
                  </a:schemeClr>
                </a:solidFill>
                <a:latin typeface="Fira Sans Extra Condensed Medium" panose="020B0604020202020204" charset="0"/>
              </a:rPr>
              <a:t/>
            </a:r>
            <a:br>
              <a:rPr lang="vi-VN" sz="1200" dirty="0">
                <a:solidFill>
                  <a:schemeClr val="accent1">
                    <a:lumMod val="50000"/>
                  </a:schemeClr>
                </a:solidFill>
                <a:latin typeface="Fira Sans Extra Condensed Medium" panose="020B0604020202020204" charset="0"/>
              </a:rPr>
            </a:br>
            <a:r>
              <a:rPr lang="vi-VN" sz="1200" dirty="0">
                <a:solidFill>
                  <a:schemeClr val="accent1">
                    <a:lumMod val="50000"/>
                  </a:schemeClr>
                </a:solidFill>
                <a:latin typeface="Fira Sans Extra Condensed Medium" panose="020B0604020202020204" charset="0"/>
              </a:rPr>
              <a:t/>
            </a:r>
            <a:br>
              <a:rPr lang="vi-VN" sz="1200" dirty="0">
                <a:solidFill>
                  <a:schemeClr val="accent1">
                    <a:lumMod val="50000"/>
                  </a:schemeClr>
                </a:solidFill>
                <a:latin typeface="Fira Sans Extra Condensed Medium" panose="020B0604020202020204" charset="0"/>
              </a:rPr>
            </a:br>
            <a:r>
              <a:rPr lang="vi-VN" sz="1200" dirty="0">
                <a:solidFill>
                  <a:schemeClr val="accent1">
                    <a:lumMod val="50000"/>
                  </a:schemeClr>
                </a:solidFill>
                <a:latin typeface="Fira Sans Extra Condensed Medium" panose="020B0604020202020204" charset="0"/>
              </a:rPr>
              <a:t>Nhóm khách hàng có RFM Score cao (345-444) được đánh giá là có giá trị cao trong việc tiếp thị và kinh doanh. Doanh nghiệp có thể tập trung vào việc tăng cường dịch vụ chăm sóc khách hàng và phát triển chiến lược thanh toán linh hoạt để khách hàng trung thành hơn.</a:t>
            </a:r>
          </a:p>
          <a:p>
            <a:r>
              <a:rPr lang="vi-VN" sz="1200" dirty="0">
                <a:solidFill>
                  <a:schemeClr val="accent1">
                    <a:lumMod val="50000"/>
                  </a:schemeClr>
                </a:solidFill>
                <a:latin typeface="Fira Sans Extra Condensed Medium" panose="020B0604020202020204" charset="0"/>
              </a:rPr>
              <a:t/>
            </a:r>
            <a:br>
              <a:rPr lang="vi-VN" sz="1200" dirty="0">
                <a:solidFill>
                  <a:schemeClr val="accent1">
                    <a:lumMod val="50000"/>
                  </a:schemeClr>
                </a:solidFill>
                <a:latin typeface="Fira Sans Extra Condensed Medium" panose="020B0604020202020204" charset="0"/>
              </a:rPr>
            </a:br>
            <a:r>
              <a:rPr lang="vi-VN" sz="1200" dirty="0">
                <a:solidFill>
                  <a:schemeClr val="accent1">
                    <a:lumMod val="50000"/>
                  </a:schemeClr>
                </a:solidFill>
                <a:latin typeface="Fira Sans Extra Condensed Medium" panose="020B0604020202020204" charset="0"/>
              </a:rPr>
              <a:t>Nhóm khách hàng có RFM Score thấp (111-244) có thể cần được giới thiệu thêm các sản phẩm và dịch vụ mới, giảm giá hoặc khuyến mại để tăng cường tương tác và nâng cao giá trị đối với khách hàng này.</a:t>
            </a:r>
          </a:p>
          <a:p>
            <a:r>
              <a:rPr lang="vi-VN" sz="1200" dirty="0">
                <a:solidFill>
                  <a:schemeClr val="accent1">
                    <a:lumMod val="50000"/>
                  </a:schemeClr>
                </a:solidFill>
                <a:latin typeface="Fira Sans Extra Condensed Medium" panose="020B0604020202020204" charset="0"/>
              </a:rPr>
              <a:t/>
            </a:r>
            <a:br>
              <a:rPr lang="vi-VN" sz="1200" dirty="0">
                <a:solidFill>
                  <a:schemeClr val="accent1">
                    <a:lumMod val="50000"/>
                  </a:schemeClr>
                </a:solidFill>
                <a:latin typeface="Fira Sans Extra Condensed Medium" panose="020B0604020202020204" charset="0"/>
              </a:rPr>
            </a:br>
            <a:r>
              <a:rPr lang="vi-VN" sz="1200" dirty="0">
                <a:solidFill>
                  <a:schemeClr val="accent1">
                    <a:lumMod val="50000"/>
                  </a:schemeClr>
                </a:solidFill>
                <a:latin typeface="Fira Sans Extra Condensed Medium" panose="020B0604020202020204" charset="0"/>
              </a:rPr>
              <a:t>Tuy nhiên,để tăng tính hiệu quả của cách tiếp cận phân tích RFM, cần kết hợp thêm với các phương pháp phân tích khác như phân tích đối thủ, phân tích thị trường để đưa ra quyết định kinh doanh chính xác hơn.</a:t>
            </a:r>
          </a:p>
        </p:txBody>
      </p:sp>
    </p:spTree>
    <p:extLst>
      <p:ext uri="{BB962C8B-B14F-4D97-AF65-F5344CB8AC3E}">
        <p14:creationId xmlns:p14="http://schemas.microsoft.com/office/powerpoint/2010/main" val="2764465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Market Segmentation Infographics by Slidesgo">
  <a:themeElements>
    <a:clrScheme name="Simple Light">
      <a:dk1>
        <a:srgbClr val="000000"/>
      </a:dk1>
      <a:lt1>
        <a:srgbClr val="FFFFFF"/>
      </a:lt1>
      <a:dk2>
        <a:srgbClr val="595959"/>
      </a:dk2>
      <a:lt2>
        <a:srgbClr val="EEEEEE"/>
      </a:lt2>
      <a:accent1>
        <a:srgbClr val="264F73"/>
      </a:accent1>
      <a:accent2>
        <a:srgbClr val="3FBFB2"/>
      </a:accent2>
      <a:accent3>
        <a:srgbClr val="BCD97E"/>
      </a:accent3>
      <a:accent4>
        <a:srgbClr val="ECD180"/>
      </a:accent4>
      <a:accent5>
        <a:srgbClr val="F28D35"/>
      </a:accent5>
      <a:accent6>
        <a:srgbClr val="E06666"/>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203</Words>
  <Application>Microsoft Office PowerPoint</Application>
  <PresentationFormat>On-screen Show (16:9)</PresentationFormat>
  <Paragraphs>25</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Fira Sans Extra Condensed Medium</vt:lpstr>
      <vt:lpstr>Roboto</vt:lpstr>
      <vt:lpstr>Arial</vt:lpstr>
      <vt:lpstr>Market Segmentation Infographics by Slidesgo</vt:lpstr>
      <vt:lpstr>Segmentation</vt:lpstr>
      <vt:lpstr>TẠO BẢNG RFM</vt:lpstr>
      <vt:lpstr>Mối quan hệ giữa R-F-M</vt:lpstr>
      <vt:lpstr>PowerPoint Presentation</vt:lpstr>
      <vt:lpstr>PHÂN LOẠI CÁC KHÁCH HÀNG THÔNG QUA QUANTILE </vt:lpstr>
      <vt:lpstr>TÍNH TỔNG ĐIỂM RFM VÀ PHÂN LOẠI KHÁCH HÀNG</vt:lpstr>
      <vt:lpstr>Biểu đồ số lượng và tỷ lệ của phân khúc khách hàng</vt:lpstr>
      <vt:lpstr>Kết quả phân tích RFM</vt:lpstr>
      <vt:lpstr>Kết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dc:title>
  <dc:creator>Triều Nguyên</dc:creator>
  <cp:lastModifiedBy>Windows User</cp:lastModifiedBy>
  <cp:revision>6</cp:revision>
  <dcterms:modified xsi:type="dcterms:W3CDTF">2023-04-15T15:10:00Z</dcterms:modified>
</cp:coreProperties>
</file>