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 id="2147483681" r:id="rId5"/>
    <p:sldMasterId id="2147483685" r:id="rId6"/>
  </p:sldMasterIdLst>
  <p:notesMasterIdLst>
    <p:notesMasterId r:id="rId27"/>
  </p:notesMasterIdLst>
  <p:sldIdLst>
    <p:sldId id="283" r:id="rId7"/>
    <p:sldId id="289" r:id="rId8"/>
    <p:sldId id="276" r:id="rId9"/>
    <p:sldId id="285" r:id="rId10"/>
    <p:sldId id="286" r:id="rId11"/>
    <p:sldId id="287" r:id="rId12"/>
    <p:sldId id="288" r:id="rId13"/>
    <p:sldId id="290" r:id="rId14"/>
    <p:sldId id="291" r:id="rId15"/>
    <p:sldId id="293" r:id="rId16"/>
    <p:sldId id="298" r:id="rId17"/>
    <p:sldId id="299" r:id="rId18"/>
    <p:sldId id="300" r:id="rId19"/>
    <p:sldId id="301" r:id="rId20"/>
    <p:sldId id="306" r:id="rId21"/>
    <p:sldId id="303" r:id="rId22"/>
    <p:sldId id="302" r:id="rId23"/>
    <p:sldId id="304" r:id="rId24"/>
    <p:sldId id="305"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4C64B5-D4EC-4CE0-AB89-3BB81205B9E1}" v="2" dt="2023-08-09T09:41:25.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90"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C2D31-E7BD-494B-9DE8-8BF2FA3BBAE1}"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E7392-655E-4228-8C04-A907FEB3F272}" type="slidenum">
              <a:rPr lang="en-US" smtClean="0"/>
              <a:t>‹#›</a:t>
            </a:fld>
            <a:endParaRPr lang="en-US"/>
          </a:p>
        </p:txBody>
      </p:sp>
    </p:spTree>
    <p:extLst>
      <p:ext uri="{BB962C8B-B14F-4D97-AF65-F5344CB8AC3E}">
        <p14:creationId xmlns:p14="http://schemas.microsoft.com/office/powerpoint/2010/main" val="2315394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495961"/>
                </a:solidFill>
              </a:defRPr>
            </a:lvl1pPr>
          </a:lstStyle>
          <a:p>
            <a:r>
              <a:rPr lang="en-US" dirty="0"/>
              <a:t>TITLE</a:t>
            </a:r>
            <a:endParaRPr lang="en-GB" dirty="0"/>
          </a:p>
        </p:txBody>
      </p:sp>
      <p:sp>
        <p:nvSpPr>
          <p:cNvPr id="5" name="Text Placeholder 2"/>
          <p:cNvSpPr>
            <a:spLocks noGrp="1"/>
          </p:cNvSpPr>
          <p:nvPr>
            <p:ph type="body" sz="quarter" idx="10"/>
          </p:nvPr>
        </p:nvSpPr>
        <p:spPr>
          <a:xfrm>
            <a:off x="623393" y="1844825"/>
            <a:ext cx="10847916" cy="4393059"/>
          </a:xfrm>
        </p:spPr>
        <p:txBody>
          <a:bodyPr/>
          <a:lstStyle>
            <a:lvl1pPr>
              <a:spcBef>
                <a:spcPts val="0"/>
              </a:spcBef>
              <a:spcAft>
                <a:spcPts val="1200"/>
              </a:spcAft>
              <a:defRPr sz="2000">
                <a:solidFill>
                  <a:srgbClr val="495961"/>
                </a:solidFill>
              </a:defRPr>
            </a:lvl1pPr>
            <a:lvl2pPr>
              <a:spcBef>
                <a:spcPts val="0"/>
              </a:spcBef>
              <a:spcAft>
                <a:spcPts val="1200"/>
              </a:spcAft>
              <a:defRPr sz="1800">
                <a:solidFill>
                  <a:srgbClr val="495961"/>
                </a:solidFill>
              </a:defRPr>
            </a:lvl2pPr>
            <a:lvl3pPr>
              <a:spcBef>
                <a:spcPts val="0"/>
              </a:spcBef>
              <a:spcAft>
                <a:spcPts val="1200"/>
              </a:spcAft>
              <a:defRPr>
                <a:solidFill>
                  <a:srgbClr val="495961"/>
                </a:solidFill>
              </a:defRPr>
            </a:lvl3pPr>
            <a:lvl4pPr>
              <a:spcBef>
                <a:spcPts val="0"/>
              </a:spcBef>
              <a:spcAft>
                <a:spcPts val="1200"/>
              </a:spcAft>
              <a:defRPr>
                <a:solidFill>
                  <a:srgbClr val="495961"/>
                </a:solidFill>
              </a:defRPr>
            </a:lvl4pPr>
            <a:lvl5pPr>
              <a:spcBef>
                <a:spcPts val="0"/>
              </a:spcBef>
              <a:spcAft>
                <a:spcPts val="1200"/>
              </a:spcAft>
              <a:defRPr>
                <a:solidFill>
                  <a:srgbClr val="4959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0064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Logo Slide">
    <p:bg>
      <p:bgPr>
        <a:solidFill>
          <a:srgbClr val="005C84"/>
        </a:solidFill>
        <a:effectLst/>
      </p:bgPr>
    </p:bg>
    <p:spTree>
      <p:nvGrpSpPr>
        <p:cNvPr id="1" name=""/>
        <p:cNvGrpSpPr/>
        <p:nvPr/>
      </p:nvGrpSpPr>
      <p:grpSpPr>
        <a:xfrm>
          <a:off x="0" y="0"/>
          <a:ext cx="0" cy="0"/>
          <a:chOff x="0" y="0"/>
          <a:chExt cx="0" cy="0"/>
        </a:xfrm>
      </p:grpSpPr>
      <p:pic>
        <p:nvPicPr>
          <p:cNvPr id="3" name="University Logo (White)" descr="Graphical user interface&#10;&#10;Description automatically generated with medium confidence">
            <a:extLst>
              <a:ext uri="{FF2B5EF4-FFF2-40B4-BE49-F238E27FC236}">
                <a16:creationId xmlns:a16="http://schemas.microsoft.com/office/drawing/2014/main" id="{BDBBA8B1-FB70-5047-82C7-77FEF36734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95600" y="1340768"/>
            <a:ext cx="6696744" cy="3766249"/>
          </a:xfrm>
          <a:prstGeom prst="rect">
            <a:avLst/>
          </a:prstGeom>
        </p:spPr>
      </p:pic>
    </p:spTree>
    <p:extLst>
      <p:ext uri="{BB962C8B-B14F-4D97-AF65-F5344CB8AC3E}">
        <p14:creationId xmlns:p14="http://schemas.microsoft.com/office/powerpoint/2010/main" val="2115846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ory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54560" y="2060849"/>
            <a:ext cx="7591573" cy="1226567"/>
          </a:xfrm>
          <a:prstGeom prst="rect">
            <a:avLst/>
          </a:prstGeom>
        </p:spPr>
        <p:txBody>
          <a:bodyPr anchor="ctr" anchorCtr="0"/>
          <a:lstStyle>
            <a:lvl1pPr algn="l">
              <a:defRPr sz="3200" b="1" spc="-150" baseline="0">
                <a:solidFill>
                  <a:schemeClr val="bg1"/>
                </a:solidFill>
              </a:defRPr>
            </a:lvl1pPr>
          </a:lstStyle>
          <a:p>
            <a:r>
              <a:rPr lang="en-US" dirty="0"/>
              <a:t>Presentation title</a:t>
            </a:r>
            <a:endParaRPr lang="en-GB" dirty="0"/>
          </a:p>
        </p:txBody>
      </p:sp>
      <p:sp>
        <p:nvSpPr>
          <p:cNvPr id="3" name="Subtitle 2"/>
          <p:cNvSpPr>
            <a:spLocks noGrp="1"/>
          </p:cNvSpPr>
          <p:nvPr>
            <p:ph type="subTitle" idx="1"/>
          </p:nvPr>
        </p:nvSpPr>
        <p:spPr>
          <a:xfrm>
            <a:off x="2351584" y="3287415"/>
            <a:ext cx="7584843" cy="864096"/>
          </a:xfrm>
          <a:prstGeom prst="rect">
            <a:avLst/>
          </a:prstGeom>
        </p:spPr>
        <p:txBody>
          <a:bodyPr anchor="ctr" anchorCtr="0"/>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6" name="Text Placeholder 3"/>
          <p:cNvSpPr>
            <a:spLocks noGrp="1"/>
          </p:cNvSpPr>
          <p:nvPr>
            <p:ph type="body" sz="quarter" idx="10" hasCustomPrompt="1"/>
          </p:nvPr>
        </p:nvSpPr>
        <p:spPr>
          <a:xfrm>
            <a:off x="2351584" y="4149081"/>
            <a:ext cx="3071283" cy="359395"/>
          </a:xfrm>
          <a:prstGeom prst="rect">
            <a:avLst/>
          </a:prstGeom>
        </p:spPr>
        <p:txBody>
          <a:bodyPr/>
          <a:lstStyle>
            <a:lvl1pPr marL="0" indent="0">
              <a:buNone/>
              <a:defRPr sz="1400">
                <a:solidFill>
                  <a:schemeClr val="bg1"/>
                </a:solidFill>
              </a:defRPr>
            </a:lvl1pPr>
          </a:lstStyle>
          <a:p>
            <a:pPr lvl="0"/>
            <a:r>
              <a:rPr lang="en-GB" dirty="0"/>
              <a:t>22 June 2021</a:t>
            </a:r>
          </a:p>
        </p:txBody>
      </p:sp>
      <p:pic>
        <p:nvPicPr>
          <p:cNvPr id="7" name="University Logo (White)" descr="Graphical user interface&#10;&#10;Description automatically generated with medium confidence">
            <a:extLst>
              <a:ext uri="{FF2B5EF4-FFF2-40B4-BE49-F238E27FC236}">
                <a16:creationId xmlns:a16="http://schemas.microsoft.com/office/drawing/2014/main" id="{13715225-994B-F847-BBCD-98E6DC60B0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11546" y="-279124"/>
            <a:ext cx="2880320" cy="1619892"/>
          </a:xfrm>
          <a:prstGeom prst="rect">
            <a:avLst/>
          </a:prstGeom>
        </p:spPr>
      </p:pic>
    </p:spTree>
    <p:extLst>
      <p:ext uri="{BB962C8B-B14F-4D97-AF65-F5344CB8AC3E}">
        <p14:creationId xmlns:p14="http://schemas.microsoft.com/office/powerpoint/2010/main" val="935845446"/>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stions End Slide">
    <p:spTree>
      <p:nvGrpSpPr>
        <p:cNvPr id="1" name=""/>
        <p:cNvGrpSpPr/>
        <p:nvPr/>
      </p:nvGrpSpPr>
      <p:grpSpPr>
        <a:xfrm>
          <a:off x="0" y="0"/>
          <a:ext cx="0" cy="0"/>
          <a:chOff x="0" y="0"/>
          <a:chExt cx="0" cy="0"/>
        </a:xfrm>
      </p:grpSpPr>
      <p:sp>
        <p:nvSpPr>
          <p:cNvPr id="8" name="Title 1"/>
          <p:cNvSpPr txBox="1"/>
          <p:nvPr userDrawn="1"/>
        </p:nvSpPr>
        <p:spPr>
          <a:xfrm>
            <a:off x="2351584" y="2700210"/>
            <a:ext cx="7584843" cy="584775"/>
          </a:xfrm>
          <a:prstGeom prst="rect">
            <a:avLst/>
          </a:prstGeom>
          <a:noFill/>
        </p:spPr>
        <p:txBody>
          <a:bodyPr wrap="square" rtlCol="0">
            <a:spAutoFit/>
          </a:bodyPr>
          <a:lstStyle/>
          <a:p>
            <a:r>
              <a:rPr lang="en-GB" sz="3200" b="1" spc="-150" dirty="0">
                <a:solidFill>
                  <a:schemeClr val="bg1"/>
                </a:solidFill>
              </a:rPr>
              <a:t>YOUR</a:t>
            </a:r>
            <a:r>
              <a:rPr lang="en-GB" sz="3200" b="1" spc="-150" baseline="0" dirty="0">
                <a:solidFill>
                  <a:schemeClr val="bg1"/>
                </a:solidFill>
              </a:rPr>
              <a:t> QUESTIONS</a:t>
            </a:r>
            <a:endParaRPr lang="en-GB" sz="3200" b="1" spc="-150" dirty="0">
              <a:solidFill>
                <a:schemeClr val="bg1"/>
              </a:solidFill>
            </a:endParaRPr>
          </a:p>
        </p:txBody>
      </p:sp>
      <p:sp>
        <p:nvSpPr>
          <p:cNvPr id="6" name="Content Placeholder 2"/>
          <p:cNvSpPr>
            <a:spLocks noGrp="1"/>
          </p:cNvSpPr>
          <p:nvPr>
            <p:ph sz="quarter" idx="11" hasCustomPrompt="1"/>
          </p:nvPr>
        </p:nvSpPr>
        <p:spPr>
          <a:xfrm>
            <a:off x="2351584" y="3356522"/>
            <a:ext cx="7584843" cy="1800671"/>
          </a:xfrm>
          <a:prstGeom prst="rect">
            <a:avLst/>
          </a:prstGeom>
        </p:spPr>
        <p:txBody>
          <a:bodyPr/>
          <a:lstStyle>
            <a:lvl1pPr marL="0" indent="0">
              <a:buNone/>
              <a:defRPr sz="1600" b="0" spc="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Copy here</a:t>
            </a:r>
            <a:endParaRPr lang="en-GB" dirty="0"/>
          </a:p>
        </p:txBody>
      </p:sp>
      <p:pic>
        <p:nvPicPr>
          <p:cNvPr id="7" name="University Logo (White)" descr="Graphical user interface&#10;&#10;Description automatically generated with medium confidence">
            <a:extLst>
              <a:ext uri="{FF2B5EF4-FFF2-40B4-BE49-F238E27FC236}">
                <a16:creationId xmlns:a16="http://schemas.microsoft.com/office/drawing/2014/main" id="{132411DA-15FA-804A-A497-A21BA241FF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11546" y="-279124"/>
            <a:ext cx="2880320" cy="1619892"/>
          </a:xfrm>
          <a:prstGeom prst="rect">
            <a:avLst/>
          </a:prstGeom>
        </p:spPr>
      </p:pic>
    </p:spTree>
    <p:extLst>
      <p:ext uri="{BB962C8B-B14F-4D97-AF65-F5344CB8AC3E}">
        <p14:creationId xmlns:p14="http://schemas.microsoft.com/office/powerpoint/2010/main" val="83893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2E444E"/>
                </a:solidFill>
              </a:defRPr>
            </a:lvl1pPr>
          </a:lstStyle>
          <a:p>
            <a:r>
              <a:rPr lang="en-US" dirty="0"/>
              <a:t>TITLE</a:t>
            </a:r>
            <a:endParaRPr lang="en-GB" dirty="0"/>
          </a:p>
        </p:txBody>
      </p:sp>
      <p:sp>
        <p:nvSpPr>
          <p:cNvPr id="5" name="Text Placeholder 2"/>
          <p:cNvSpPr>
            <a:spLocks noGrp="1"/>
          </p:cNvSpPr>
          <p:nvPr>
            <p:ph type="body" sz="quarter" idx="10"/>
          </p:nvPr>
        </p:nvSpPr>
        <p:spPr>
          <a:xfrm>
            <a:off x="623393" y="1844825"/>
            <a:ext cx="10847916" cy="4393059"/>
          </a:xfrm>
        </p:spPr>
        <p:txBody>
          <a:bodyPr/>
          <a:lstStyle>
            <a:lvl1pPr>
              <a:spcBef>
                <a:spcPts val="0"/>
              </a:spcBef>
              <a:spcAft>
                <a:spcPts val="1200"/>
              </a:spcAft>
              <a:defRPr sz="2000">
                <a:solidFill>
                  <a:srgbClr val="2E444E"/>
                </a:solidFill>
              </a:defRPr>
            </a:lvl1pPr>
            <a:lvl2pPr>
              <a:spcBef>
                <a:spcPts val="0"/>
              </a:spcBef>
              <a:spcAft>
                <a:spcPts val="1200"/>
              </a:spcAft>
              <a:defRPr sz="1800">
                <a:solidFill>
                  <a:srgbClr val="2E444E"/>
                </a:solidFill>
              </a:defRPr>
            </a:lvl2pPr>
            <a:lvl3pPr>
              <a:spcBef>
                <a:spcPts val="0"/>
              </a:spcBef>
              <a:spcAft>
                <a:spcPts val="1200"/>
              </a:spcAft>
              <a:defRPr>
                <a:solidFill>
                  <a:srgbClr val="2E444E"/>
                </a:solidFill>
              </a:defRPr>
            </a:lvl3pPr>
            <a:lvl4pPr>
              <a:spcBef>
                <a:spcPts val="0"/>
              </a:spcBef>
              <a:spcAft>
                <a:spcPts val="1200"/>
              </a:spcAft>
              <a:defRPr>
                <a:solidFill>
                  <a:srgbClr val="2E444E"/>
                </a:solidFill>
              </a:defRPr>
            </a:lvl4pPr>
            <a:lvl5pPr>
              <a:spcBef>
                <a:spcPts val="0"/>
              </a:spcBef>
              <a:spcAft>
                <a:spcPts val="1200"/>
              </a:spcAft>
              <a:defRPr>
                <a:solidFill>
                  <a:srgbClr val="2E44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717959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692696"/>
            <a:ext cx="10849205" cy="936104"/>
          </a:xfrm>
          <a:prstGeom prst="rect">
            <a:avLst/>
          </a:prstGeom>
        </p:spPr>
        <p:txBody>
          <a:bodyPr vert="horz" lIns="91440" tIns="45720" rIns="91440" bIns="45720" rtlCol="0" anchor="b" anchorCtr="0">
            <a:noAutofit/>
          </a:bodyPr>
          <a:lstStyle/>
          <a:p>
            <a:r>
              <a:rPr lang="en-US" dirty="0"/>
              <a:t>TITLE</a:t>
            </a:r>
            <a:endParaRPr lang="en-GB" dirty="0"/>
          </a:p>
        </p:txBody>
      </p:sp>
      <p:sp>
        <p:nvSpPr>
          <p:cNvPr id="7" name="Text Placeholder 2"/>
          <p:cNvSpPr>
            <a:spLocks noGrp="1"/>
          </p:cNvSpPr>
          <p:nvPr>
            <p:ph type="body" idx="1"/>
          </p:nvPr>
        </p:nvSpPr>
        <p:spPr>
          <a:xfrm>
            <a:off x="623392" y="1844825"/>
            <a:ext cx="10862997" cy="43819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3"/>
          <p:cNvSpPr txBox="1"/>
          <p:nvPr/>
        </p:nvSpPr>
        <p:spPr>
          <a:xfrm>
            <a:off x="10992544" y="6400135"/>
            <a:ext cx="960107" cy="246221"/>
          </a:xfrm>
          <a:prstGeom prst="rect">
            <a:avLst/>
          </a:prstGeom>
          <a:noFill/>
        </p:spPr>
        <p:txBody>
          <a:bodyPr wrap="square" rtlCol="0">
            <a:spAutoFit/>
          </a:bodyPr>
          <a:lstStyle/>
          <a:p>
            <a:pPr algn="r"/>
            <a:fld id="{14274112-3819-4E3C-A2C8-15D563C4EB1E}" type="slidenum">
              <a:rPr lang="en-GB" sz="1000" smtClean="0">
                <a:solidFill>
                  <a:srgbClr val="495961"/>
                </a:solidFill>
              </a:rPr>
              <a:t>‹#›</a:t>
            </a:fld>
            <a:endParaRPr lang="en-GB" sz="1000" dirty="0">
              <a:solidFill>
                <a:srgbClr val="495961"/>
              </a:solidFill>
            </a:endParaRPr>
          </a:p>
        </p:txBody>
      </p:sp>
      <p:pic>
        <p:nvPicPr>
          <p:cNvPr id="9" name="University Logo" descr="Logo&#10;&#10;Description automatically generated with medium confidence">
            <a:extLst>
              <a:ext uri="{FF2B5EF4-FFF2-40B4-BE49-F238E27FC236}">
                <a16:creationId xmlns:a16="http://schemas.microsoft.com/office/drawing/2014/main" id="{6745DF3F-7D11-3742-A2BB-7A033F566A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6264" y="-279125"/>
            <a:ext cx="3840429" cy="1619893"/>
          </a:xfrm>
          <a:prstGeom prst="rect">
            <a:avLst/>
          </a:prstGeom>
        </p:spPr>
      </p:pic>
    </p:spTree>
    <p:extLst>
      <p:ext uri="{BB962C8B-B14F-4D97-AF65-F5344CB8AC3E}">
        <p14:creationId xmlns:p14="http://schemas.microsoft.com/office/powerpoint/2010/main" val="300290739"/>
      </p:ext>
    </p:extLst>
  </p:cSld>
  <p:clrMap bg1="lt1" tx1="dk1" bg2="lt2" tx2="dk2" accent1="accent1" accent2="accent2" accent3="accent3" accent4="accent4" accent5="accent5" accent6="accent6" hlink="hlink" folHlink="folHlink"/>
  <p:sldLayoutIdLst>
    <p:sldLayoutId id="2147483676" r:id="rId1"/>
  </p:sldLayoutIdLst>
  <p:hf hdr="0" ftr="0" dt="0"/>
  <p:txStyles>
    <p:titleStyle>
      <a:lvl1pPr algn="l" defTabSz="914400" rtl="0" eaLnBrk="1" latinLnBrk="0" hangingPunct="1">
        <a:spcBef>
          <a:spcPct val="0"/>
        </a:spcBef>
        <a:buNone/>
        <a:defRPr sz="3200" kern="1200" spc="-150">
          <a:solidFill>
            <a:srgbClr val="495961"/>
          </a:solidFill>
          <a:latin typeface="+mj-lt"/>
          <a:ea typeface="+mj-ea"/>
          <a:cs typeface="+mj-cs"/>
        </a:defRPr>
      </a:lvl1pPr>
    </p:titleStyle>
    <p:body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495961"/>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495961"/>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495961"/>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495961"/>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49596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5C8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49233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9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692696"/>
            <a:ext cx="10849205" cy="936104"/>
          </a:xfrm>
          <a:prstGeom prst="rect">
            <a:avLst/>
          </a:prstGeom>
        </p:spPr>
        <p:txBody>
          <a:bodyPr vert="horz" lIns="91440" tIns="45720" rIns="91440" bIns="45720" rtlCol="0" anchor="b" anchorCtr="0">
            <a:noAutofit/>
          </a:bodyPr>
          <a:lstStyle/>
          <a:p>
            <a:r>
              <a:rPr lang="en-US" dirty="0"/>
              <a:t>TITLE</a:t>
            </a:r>
            <a:endParaRPr lang="en-GB" dirty="0"/>
          </a:p>
        </p:txBody>
      </p:sp>
      <p:sp>
        <p:nvSpPr>
          <p:cNvPr id="7" name="Text Placeholder 2"/>
          <p:cNvSpPr>
            <a:spLocks noGrp="1"/>
          </p:cNvSpPr>
          <p:nvPr>
            <p:ph type="body" idx="1"/>
          </p:nvPr>
        </p:nvSpPr>
        <p:spPr>
          <a:xfrm>
            <a:off x="623392" y="1844825"/>
            <a:ext cx="10862997" cy="43819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3"/>
          <p:cNvSpPr txBox="1"/>
          <p:nvPr/>
        </p:nvSpPr>
        <p:spPr>
          <a:xfrm>
            <a:off x="10992544" y="6400135"/>
            <a:ext cx="960107" cy="246221"/>
          </a:xfrm>
          <a:prstGeom prst="rect">
            <a:avLst/>
          </a:prstGeom>
          <a:noFill/>
        </p:spPr>
        <p:txBody>
          <a:bodyPr wrap="square" rtlCol="0">
            <a:spAutoFit/>
          </a:bodyPr>
          <a:lstStyle/>
          <a:p>
            <a:pPr algn="r"/>
            <a:fld id="{14274112-3819-4E3C-A2C8-15D563C4EB1E}" type="slidenum">
              <a:rPr lang="en-GB" sz="1000" smtClean="0"/>
              <a:t>‹#›</a:t>
            </a:fld>
            <a:endParaRPr lang="en-GB" sz="1000" dirty="0"/>
          </a:p>
        </p:txBody>
      </p:sp>
      <p:pic>
        <p:nvPicPr>
          <p:cNvPr id="8" name="University Logo" descr="Logo&#10;&#10;Description automatically generated with medium confidence">
            <a:extLst>
              <a:ext uri="{FF2B5EF4-FFF2-40B4-BE49-F238E27FC236}">
                <a16:creationId xmlns:a16="http://schemas.microsoft.com/office/drawing/2014/main" id="{87826CD3-130D-D440-8ABD-6248D8758A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11678" y="-279125"/>
            <a:ext cx="2880322" cy="1619893"/>
          </a:xfrm>
          <a:prstGeom prst="rect">
            <a:avLst/>
          </a:prstGeom>
        </p:spPr>
      </p:pic>
    </p:spTree>
    <p:extLst>
      <p:ext uri="{BB962C8B-B14F-4D97-AF65-F5344CB8AC3E}">
        <p14:creationId xmlns:p14="http://schemas.microsoft.com/office/powerpoint/2010/main" val="158066122"/>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914400" rtl="0" eaLnBrk="1" latinLnBrk="0" hangingPunct="1">
        <a:spcBef>
          <a:spcPct val="0"/>
        </a:spcBef>
        <a:buNone/>
        <a:defRPr sz="3200" kern="1200" spc="-150">
          <a:solidFill>
            <a:srgbClr val="495961"/>
          </a:solidFill>
          <a:latin typeface="+mj-lt"/>
          <a:ea typeface="+mj-ea"/>
          <a:cs typeface="+mj-cs"/>
        </a:defRPr>
      </a:lvl1pPr>
    </p:titleStyle>
    <p:body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495961"/>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495961"/>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495961"/>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495961"/>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49596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playlist?list=PL4cUxeGkcC9goXbgTDQ0n_4TBzOO0ocPR" TargetMode="External"/><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hyperlink" Target="https://docs.github.com/en/actions/using-workflows/about-workflows" TargetMode="External"/><Relationship Id="rId5" Type="http://schemas.openxmlformats.org/officeDocument/2006/relationships/hyperlink" Target="https://www.atlassian.com/git/tutorials/advanced-overview" TargetMode="External"/><Relationship Id="rId4" Type="http://schemas.openxmlformats.org/officeDocument/2006/relationships/hyperlink" Target="https://www.atlassian.com/gi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138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88"/>
            <a:ext cx="12192000" cy="694057"/>
          </a:xfrm>
        </p:spPr>
        <p:txBody>
          <a:bodyPr/>
          <a:lstStyle/>
          <a:p>
            <a:pPr algn="ctr"/>
            <a:r>
              <a:rPr lang="en-US" dirty="0"/>
              <a:t>Installation</a:t>
            </a:r>
          </a:p>
        </p:txBody>
      </p:sp>
      <p:pic>
        <p:nvPicPr>
          <p:cNvPr id="3" name="Picture 2" descr="SUSU - RoboSoc">
            <a:extLst>
              <a:ext uri="{FF2B5EF4-FFF2-40B4-BE49-F238E27FC236}">
                <a16:creationId xmlns:a16="http://schemas.microsoft.com/office/drawing/2014/main" id="{2E45C33C-3B90-DBC5-284F-96505CB65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09D3349F-5BEA-E6A9-60B8-214A44DE5194}"/>
              </a:ext>
            </a:extLst>
          </p:cNvPr>
          <p:cNvSpPr>
            <a:spLocks noGrp="1"/>
          </p:cNvSpPr>
          <p:nvPr>
            <p:ph type="body" sz="quarter" idx="10"/>
          </p:nvPr>
        </p:nvSpPr>
        <p:spPr>
          <a:xfrm>
            <a:off x="623393" y="1106433"/>
            <a:ext cx="10847916" cy="5131451"/>
          </a:xfrm>
        </p:spPr>
        <p:txBody>
          <a:bodyPr/>
          <a:lstStyle/>
          <a:p>
            <a:r>
              <a:rPr lang="en-US" dirty="0"/>
              <a:t>Complete the requirements and create the repository.</a:t>
            </a:r>
          </a:p>
        </p:txBody>
      </p:sp>
      <p:pic>
        <p:nvPicPr>
          <p:cNvPr id="9" name="Picture 8">
            <a:extLst>
              <a:ext uri="{FF2B5EF4-FFF2-40B4-BE49-F238E27FC236}">
                <a16:creationId xmlns:a16="http://schemas.microsoft.com/office/drawing/2014/main" id="{D0F0944E-9D9E-57DC-127D-CA5182BF7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5895"/>
            <a:ext cx="5423648" cy="4835770"/>
          </a:xfrm>
          <a:prstGeom prst="rect">
            <a:avLst/>
          </a:prstGeom>
        </p:spPr>
      </p:pic>
      <p:sp>
        <p:nvSpPr>
          <p:cNvPr id="10" name="Oval 9">
            <a:extLst>
              <a:ext uri="{FF2B5EF4-FFF2-40B4-BE49-F238E27FC236}">
                <a16:creationId xmlns:a16="http://schemas.microsoft.com/office/drawing/2014/main" id="{C5E07D3B-6255-EEEB-F9D3-FA12A7AC8ABB}"/>
              </a:ext>
            </a:extLst>
          </p:cNvPr>
          <p:cNvSpPr/>
          <p:nvPr/>
        </p:nvSpPr>
        <p:spPr>
          <a:xfrm>
            <a:off x="3809999" y="5885330"/>
            <a:ext cx="1021977" cy="5587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8CBA3A6E-DD27-5177-80F6-CF08B653E80B}"/>
              </a:ext>
            </a:extLst>
          </p:cNvPr>
          <p:cNvSpPr/>
          <p:nvPr/>
        </p:nvSpPr>
        <p:spPr>
          <a:xfrm rot="7994934">
            <a:off x="4577917" y="5439844"/>
            <a:ext cx="847457" cy="49305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A4FC6E04-15E1-C1D9-2D35-EA8633938B14}"/>
              </a:ext>
            </a:extLst>
          </p:cNvPr>
          <p:cNvPicPr>
            <a:picLocks noChangeAspect="1"/>
          </p:cNvPicPr>
          <p:nvPr/>
        </p:nvPicPr>
        <p:blipFill rotWithShape="1">
          <a:blip r:embed="rId4">
            <a:extLst>
              <a:ext uri="{28A0092B-C50C-407E-A947-70E740481C1C}">
                <a14:useLocalDpi xmlns:a14="http://schemas.microsoft.com/office/drawing/2010/main" val="0"/>
              </a:ext>
            </a:extLst>
          </a:blip>
          <a:srcRect l="5911" r="29589"/>
          <a:stretch/>
        </p:blipFill>
        <p:spPr>
          <a:xfrm>
            <a:off x="5528914" y="1774471"/>
            <a:ext cx="5721051" cy="4463413"/>
          </a:xfrm>
          <a:prstGeom prst="rect">
            <a:avLst/>
          </a:prstGeom>
        </p:spPr>
      </p:pic>
      <p:sp>
        <p:nvSpPr>
          <p:cNvPr id="18" name="Arrow: Right 17">
            <a:extLst>
              <a:ext uri="{FF2B5EF4-FFF2-40B4-BE49-F238E27FC236}">
                <a16:creationId xmlns:a16="http://schemas.microsoft.com/office/drawing/2014/main" id="{819E0439-6357-03AC-35C5-9D9AFE17AF5A}"/>
              </a:ext>
            </a:extLst>
          </p:cNvPr>
          <p:cNvSpPr/>
          <p:nvPr/>
        </p:nvSpPr>
        <p:spPr>
          <a:xfrm rot="7994934">
            <a:off x="9678835" y="1654944"/>
            <a:ext cx="847457" cy="49305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980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97" y="181166"/>
            <a:ext cx="10849205" cy="711719"/>
          </a:xfrm>
        </p:spPr>
        <p:txBody>
          <a:bodyPr/>
          <a:lstStyle/>
          <a:p>
            <a:pPr algn="ctr"/>
            <a:r>
              <a:rPr lang="en-US" dirty="0"/>
              <a:t>Installation</a:t>
            </a:r>
          </a:p>
        </p:txBody>
      </p:sp>
      <p:sp>
        <p:nvSpPr>
          <p:cNvPr id="3" name="Text Placeholder 2"/>
          <p:cNvSpPr>
            <a:spLocks noGrp="1"/>
          </p:cNvSpPr>
          <p:nvPr>
            <p:ph type="body" sz="quarter" idx="10"/>
          </p:nvPr>
        </p:nvSpPr>
        <p:spPr>
          <a:xfrm>
            <a:off x="672686" y="1289240"/>
            <a:ext cx="10847916" cy="5123135"/>
          </a:xfrm>
        </p:spPr>
        <p:txBody>
          <a:bodyPr/>
          <a:lstStyle/>
          <a:p>
            <a:r>
              <a:rPr lang="en-US" dirty="0"/>
              <a:t>Create a Folder where you want to store your current project.</a:t>
            </a:r>
          </a:p>
          <a:p>
            <a:r>
              <a:rPr lang="en-US" dirty="0"/>
              <a:t>Open the Terminal (Command prompt) and navigate to the address of the folder:</a:t>
            </a:r>
          </a:p>
          <a:p>
            <a:endParaRPr lang="en-US" dirty="0"/>
          </a:p>
          <a:p>
            <a:endParaRPr lang="en-US" dirty="0"/>
          </a:p>
          <a:p>
            <a:r>
              <a:rPr lang="en-US" dirty="0"/>
              <a:t>Initialize a Git repository with the initial branch main:</a:t>
            </a:r>
          </a:p>
          <a:p>
            <a:endParaRPr lang="en-US" dirty="0"/>
          </a:p>
          <a:p>
            <a:pPr marL="0" indent="0">
              <a:buNone/>
            </a:pPr>
            <a:endParaRPr lang="en-US" dirty="0"/>
          </a:p>
          <a:p>
            <a:r>
              <a:rPr lang="en-US" dirty="0"/>
              <a:t>Add the remote repository as origin:</a:t>
            </a:r>
          </a:p>
          <a:p>
            <a:endParaRPr lang="en-US" dirty="0"/>
          </a:p>
          <a:p>
            <a:pPr marL="0" indent="0" algn="l" rtl="0" eaLnBrk="1" fontAlgn="t" latinLnBrk="0" hangingPunct="1">
              <a:spcBef>
                <a:spcPts val="0"/>
              </a:spcBef>
              <a:spcAft>
                <a:spcPts val="0"/>
              </a:spcAft>
              <a:buNone/>
            </a:pPr>
            <a:endParaRPr lang="en-US" dirty="0">
              <a:solidFill>
                <a:srgbClr val="231F20"/>
              </a:solidFill>
              <a:latin typeface="Consolas" panose="020B0609020204030204" pitchFamily="49" charset="0"/>
            </a:endParaRPr>
          </a:p>
          <a:p>
            <a:pPr marL="0" algn="l" rtl="0" eaLnBrk="1" fontAlgn="t" latinLnBrk="0" hangingPunct="1">
              <a:spcBef>
                <a:spcPts val="0"/>
              </a:spcBef>
              <a:spcAft>
                <a:spcPts val="0"/>
              </a:spcAft>
            </a:pPr>
            <a:endParaRPr lang="en-US" dirty="0">
              <a:solidFill>
                <a:srgbClr val="231F20"/>
              </a:solidFill>
              <a:latin typeface="Consolas" panose="020B0609020204030204" pitchFamily="49" charset="0"/>
            </a:endParaRPr>
          </a:p>
          <a:p>
            <a:pPr marL="0" indent="0" algn="l" rtl="0" eaLnBrk="1" fontAlgn="t" latinLnBrk="0" hangingPunct="1">
              <a:spcBef>
                <a:spcPts val="0"/>
              </a:spcBef>
              <a:spcAft>
                <a:spcPts val="0"/>
              </a:spcAft>
              <a:buNone/>
            </a:pPr>
            <a:endParaRPr lang="en-US" dirty="0"/>
          </a:p>
        </p:txBody>
      </p:sp>
      <p:graphicFrame>
        <p:nvGraphicFramePr>
          <p:cNvPr id="10" name="Table 9">
            <a:extLst>
              <a:ext uri="{FF2B5EF4-FFF2-40B4-BE49-F238E27FC236}">
                <a16:creationId xmlns:a16="http://schemas.microsoft.com/office/drawing/2014/main" id="{DE29EBC1-29E6-43EB-3051-A1F5EF16E988}"/>
              </a:ext>
            </a:extLst>
          </p:cNvPr>
          <p:cNvGraphicFramePr>
            <a:graphicFrameLocks noGrp="1"/>
          </p:cNvGraphicFramePr>
          <p:nvPr>
            <p:extLst>
              <p:ext uri="{D42A27DB-BD31-4B8C-83A1-F6EECF244321}">
                <p14:modId xmlns:p14="http://schemas.microsoft.com/office/powerpoint/2010/main" val="3245192552"/>
              </p:ext>
            </p:extLst>
          </p:nvPr>
        </p:nvGraphicFramePr>
        <p:xfrm>
          <a:off x="1124672" y="3779451"/>
          <a:ext cx="9942654" cy="401320"/>
        </p:xfrm>
        <a:graphic>
          <a:graphicData uri="http://schemas.openxmlformats.org/drawingml/2006/table">
            <a:tbl>
              <a:tblPr/>
              <a:tblGrid>
                <a:gridCol w="9942654">
                  <a:extLst>
                    <a:ext uri="{9D8B030D-6E8A-4147-A177-3AD203B41FA5}">
                      <a16:colId xmlns:a16="http://schemas.microsoft.com/office/drawing/2014/main" val="3411718893"/>
                    </a:ext>
                  </a:extLst>
                </a:gridCol>
              </a:tblGrid>
              <a:tr h="0">
                <a:tc>
                  <a:txBody>
                    <a:bodyPr/>
                    <a:lstStyle/>
                    <a:p>
                      <a:pPr rtl="0" fontAlgn="t">
                        <a:spcBef>
                          <a:spcPts val="0"/>
                        </a:spcBef>
                        <a:spcAft>
                          <a:spcPts val="0"/>
                        </a:spcAft>
                      </a:pPr>
                      <a:r>
                        <a:rPr lang="en-US" sz="1800" b="0" i="0" kern="1200" dirty="0">
                          <a:solidFill>
                            <a:schemeClr val="tx1"/>
                          </a:solidFill>
                          <a:effectLst/>
                          <a:latin typeface="Consolas" panose="020B0609020204030204" pitchFamily="49" charset="0"/>
                          <a:ea typeface="+mn-ea"/>
                          <a:cs typeface="+mn-cs"/>
                        </a:rPr>
                        <a:t>git init --initial-branch=main</a:t>
                      </a:r>
                      <a:endParaRPr lang="en-GB" sz="2000" dirty="0">
                        <a:effectLst/>
                        <a:latin typeface="Consolas" panose="020B0609020204030204" pitchFamily="49" charset="0"/>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graphicFrame>
        <p:nvGraphicFramePr>
          <p:cNvPr id="13" name="Table 12">
            <a:extLst>
              <a:ext uri="{FF2B5EF4-FFF2-40B4-BE49-F238E27FC236}">
                <a16:creationId xmlns:a16="http://schemas.microsoft.com/office/drawing/2014/main" id="{66ADE746-ED00-7FE8-933A-35E14A677738}"/>
              </a:ext>
            </a:extLst>
          </p:cNvPr>
          <p:cNvGraphicFramePr>
            <a:graphicFrameLocks noGrp="1"/>
          </p:cNvGraphicFramePr>
          <p:nvPr>
            <p:extLst>
              <p:ext uri="{D42A27DB-BD31-4B8C-83A1-F6EECF244321}">
                <p14:modId xmlns:p14="http://schemas.microsoft.com/office/powerpoint/2010/main" val="784691611"/>
              </p:ext>
            </p:extLst>
          </p:nvPr>
        </p:nvGraphicFramePr>
        <p:xfrm>
          <a:off x="1124672" y="5259743"/>
          <a:ext cx="9942654" cy="431800"/>
        </p:xfrm>
        <a:graphic>
          <a:graphicData uri="http://schemas.openxmlformats.org/drawingml/2006/table">
            <a:tbl>
              <a:tblPr/>
              <a:tblGrid>
                <a:gridCol w="9942654">
                  <a:extLst>
                    <a:ext uri="{9D8B030D-6E8A-4147-A177-3AD203B41FA5}">
                      <a16:colId xmlns:a16="http://schemas.microsoft.com/office/drawing/2014/main" val="3411718893"/>
                    </a:ext>
                  </a:extLst>
                </a:gridCol>
              </a:tblGrid>
              <a:tr h="0">
                <a:tc>
                  <a:txBody>
                    <a:bodyPr/>
                    <a:lstStyle/>
                    <a:p>
                      <a:pPr rtl="0" fontAlgn="t">
                        <a:spcBef>
                          <a:spcPts val="0"/>
                        </a:spcBef>
                        <a:spcAft>
                          <a:spcPts val="0"/>
                        </a:spcAft>
                      </a:pPr>
                      <a:r>
                        <a:rPr lang="en-GB" sz="2000" b="0" i="0" u="none" strike="noStrike" dirty="0">
                          <a:solidFill>
                            <a:srgbClr val="333333"/>
                          </a:solidFill>
                          <a:effectLst/>
                          <a:latin typeface="Consolas" panose="020B0609020204030204" pitchFamily="49" charset="0"/>
                        </a:rPr>
                        <a:t>git </a:t>
                      </a:r>
                      <a:r>
                        <a:rPr lang="en-US" sz="2000" b="0" i="0" u="none" strike="noStrike" dirty="0">
                          <a:solidFill>
                            <a:srgbClr val="333333"/>
                          </a:solidFill>
                          <a:effectLst/>
                          <a:latin typeface="Consolas" panose="020B0609020204030204" pitchFamily="49" charset="0"/>
                        </a:rPr>
                        <a:t>remote add origin https://github.com/dntrubacs/RoboSoc-Project.git</a:t>
                      </a:r>
                      <a:endParaRPr lang="en-GB" sz="2000" dirty="0">
                        <a:effectLst/>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graphicFrame>
        <p:nvGraphicFramePr>
          <p:cNvPr id="15" name="Table 14">
            <a:extLst>
              <a:ext uri="{FF2B5EF4-FFF2-40B4-BE49-F238E27FC236}">
                <a16:creationId xmlns:a16="http://schemas.microsoft.com/office/drawing/2014/main" id="{01801161-A52B-EEDF-CEC1-4C9B4B20B100}"/>
              </a:ext>
            </a:extLst>
          </p:cNvPr>
          <p:cNvGraphicFramePr>
            <a:graphicFrameLocks noGrp="1"/>
          </p:cNvGraphicFramePr>
          <p:nvPr>
            <p:extLst>
              <p:ext uri="{D42A27DB-BD31-4B8C-83A1-F6EECF244321}">
                <p14:modId xmlns:p14="http://schemas.microsoft.com/office/powerpoint/2010/main" val="4070386978"/>
              </p:ext>
            </p:extLst>
          </p:nvPr>
        </p:nvGraphicFramePr>
        <p:xfrm>
          <a:off x="1124672" y="2318446"/>
          <a:ext cx="9942654" cy="431800"/>
        </p:xfrm>
        <a:graphic>
          <a:graphicData uri="http://schemas.openxmlformats.org/drawingml/2006/table">
            <a:tbl>
              <a:tblPr/>
              <a:tblGrid>
                <a:gridCol w="9942654">
                  <a:extLst>
                    <a:ext uri="{9D8B030D-6E8A-4147-A177-3AD203B41FA5}">
                      <a16:colId xmlns:a16="http://schemas.microsoft.com/office/drawing/2014/main" val="3411718893"/>
                    </a:ext>
                  </a:extLst>
                </a:gridCol>
              </a:tblGrid>
              <a:tr h="0">
                <a:tc>
                  <a:txBody>
                    <a:bodyPr/>
                    <a:lstStyle/>
                    <a:p>
                      <a:pPr rtl="0" fontAlgn="t">
                        <a:spcBef>
                          <a:spcPts val="0"/>
                        </a:spcBef>
                        <a:spcAft>
                          <a:spcPts val="0"/>
                        </a:spcAft>
                      </a:pPr>
                      <a:r>
                        <a:rPr lang="en-US" sz="2000" dirty="0">
                          <a:effectLst/>
                        </a:rPr>
                        <a:t>cd C:\Users\Dani\robotics</a:t>
                      </a:r>
                      <a:endParaRPr lang="en-GB" sz="2000" dirty="0">
                        <a:effectLst/>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pic>
        <p:nvPicPr>
          <p:cNvPr id="4" name="Picture 3" descr="SUSU - RoboSoc">
            <a:extLst>
              <a:ext uri="{FF2B5EF4-FFF2-40B4-BE49-F238E27FC236}">
                <a16:creationId xmlns:a16="http://schemas.microsoft.com/office/drawing/2014/main" id="{E71ABED9-F77A-E6DB-0917-A4AD0CD92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5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97" y="181166"/>
            <a:ext cx="10849205" cy="711719"/>
          </a:xfrm>
        </p:spPr>
        <p:txBody>
          <a:bodyPr/>
          <a:lstStyle/>
          <a:p>
            <a:pPr algn="ctr"/>
            <a:r>
              <a:rPr lang="en-US" dirty="0"/>
              <a:t>Installation</a:t>
            </a:r>
          </a:p>
        </p:txBody>
      </p:sp>
      <p:sp>
        <p:nvSpPr>
          <p:cNvPr id="3" name="Text Placeholder 2"/>
          <p:cNvSpPr>
            <a:spLocks noGrp="1"/>
          </p:cNvSpPr>
          <p:nvPr>
            <p:ph type="body" sz="quarter" idx="10"/>
          </p:nvPr>
        </p:nvSpPr>
        <p:spPr>
          <a:xfrm>
            <a:off x="672686" y="1289240"/>
            <a:ext cx="10847916" cy="5123135"/>
          </a:xfrm>
        </p:spPr>
        <p:txBody>
          <a:bodyPr/>
          <a:lstStyle/>
          <a:p>
            <a:r>
              <a:rPr lang="en-US" dirty="0"/>
              <a:t>Fetch the latest version of the code (in this case the remote repository is empty)</a:t>
            </a:r>
          </a:p>
          <a:p>
            <a:endParaRPr lang="en-US" dirty="0"/>
          </a:p>
          <a:p>
            <a:endParaRPr lang="en-US" dirty="0"/>
          </a:p>
          <a:p>
            <a:r>
              <a:rPr lang="en-US" dirty="0"/>
              <a:t>In the case that the repository it’s not empty, pull the changes</a:t>
            </a:r>
          </a:p>
          <a:p>
            <a:endParaRPr lang="en-US" dirty="0"/>
          </a:p>
          <a:p>
            <a:pPr marL="0" indent="0">
              <a:buNone/>
            </a:pPr>
            <a:endParaRPr lang="en-US" dirty="0"/>
          </a:p>
          <a:p>
            <a:r>
              <a:rPr lang="en-US" dirty="0"/>
              <a:t>Create a new text file and added to the folder:</a:t>
            </a:r>
          </a:p>
          <a:p>
            <a:endParaRPr lang="en-US" dirty="0"/>
          </a:p>
          <a:p>
            <a:pPr marL="0" indent="0" algn="l" rtl="0" eaLnBrk="1" fontAlgn="t" latinLnBrk="0" hangingPunct="1">
              <a:spcBef>
                <a:spcPts val="0"/>
              </a:spcBef>
              <a:spcAft>
                <a:spcPts val="0"/>
              </a:spcAft>
              <a:buNone/>
            </a:pPr>
            <a:endParaRPr lang="en-US" dirty="0">
              <a:solidFill>
                <a:srgbClr val="231F20"/>
              </a:solidFill>
              <a:latin typeface="Consolas" panose="020B0609020204030204" pitchFamily="49" charset="0"/>
            </a:endParaRPr>
          </a:p>
          <a:p>
            <a:pPr marL="0" algn="l" rtl="0" eaLnBrk="1" fontAlgn="t" latinLnBrk="0" hangingPunct="1">
              <a:spcBef>
                <a:spcPts val="0"/>
              </a:spcBef>
              <a:spcAft>
                <a:spcPts val="0"/>
              </a:spcAft>
            </a:pPr>
            <a:endParaRPr lang="en-US" dirty="0">
              <a:solidFill>
                <a:srgbClr val="231F20"/>
              </a:solidFill>
              <a:latin typeface="Consolas" panose="020B0609020204030204" pitchFamily="49" charset="0"/>
            </a:endParaRPr>
          </a:p>
          <a:p>
            <a:pPr marL="0" indent="0" algn="l" rtl="0" eaLnBrk="1" fontAlgn="t" latinLnBrk="0" hangingPunct="1">
              <a:spcBef>
                <a:spcPts val="0"/>
              </a:spcBef>
              <a:spcAft>
                <a:spcPts val="0"/>
              </a:spcAft>
              <a:buNone/>
            </a:pPr>
            <a:endParaRPr lang="en-US" dirty="0"/>
          </a:p>
        </p:txBody>
      </p:sp>
      <p:graphicFrame>
        <p:nvGraphicFramePr>
          <p:cNvPr id="10" name="Table 9">
            <a:extLst>
              <a:ext uri="{FF2B5EF4-FFF2-40B4-BE49-F238E27FC236}">
                <a16:creationId xmlns:a16="http://schemas.microsoft.com/office/drawing/2014/main" id="{DE29EBC1-29E6-43EB-3051-A1F5EF16E988}"/>
              </a:ext>
            </a:extLst>
          </p:cNvPr>
          <p:cNvGraphicFramePr>
            <a:graphicFrameLocks noGrp="1"/>
          </p:cNvGraphicFramePr>
          <p:nvPr>
            <p:extLst>
              <p:ext uri="{D42A27DB-BD31-4B8C-83A1-F6EECF244321}">
                <p14:modId xmlns:p14="http://schemas.microsoft.com/office/powerpoint/2010/main" val="1573797666"/>
              </p:ext>
            </p:extLst>
          </p:nvPr>
        </p:nvGraphicFramePr>
        <p:xfrm>
          <a:off x="1124672" y="3189264"/>
          <a:ext cx="9942654" cy="530642"/>
        </p:xfrm>
        <a:graphic>
          <a:graphicData uri="http://schemas.openxmlformats.org/drawingml/2006/table">
            <a:tbl>
              <a:tblPr/>
              <a:tblGrid>
                <a:gridCol w="9942654">
                  <a:extLst>
                    <a:ext uri="{9D8B030D-6E8A-4147-A177-3AD203B41FA5}">
                      <a16:colId xmlns:a16="http://schemas.microsoft.com/office/drawing/2014/main" val="3411718893"/>
                    </a:ext>
                  </a:extLst>
                </a:gridCol>
              </a:tblGrid>
              <a:tr h="530642">
                <a:tc>
                  <a:txBody>
                    <a:bodyPr/>
                    <a:lstStyle/>
                    <a:p>
                      <a:pPr rtl="0" fontAlgn="t">
                        <a:spcBef>
                          <a:spcPts val="0"/>
                        </a:spcBef>
                        <a:spcAft>
                          <a:spcPts val="0"/>
                        </a:spcAft>
                      </a:pPr>
                      <a:r>
                        <a:rPr lang="en-US" sz="1800" b="0" i="0" kern="1200" dirty="0">
                          <a:solidFill>
                            <a:schemeClr val="tx1"/>
                          </a:solidFill>
                          <a:effectLst/>
                          <a:latin typeface="Consolas" panose="020B0609020204030204" pitchFamily="49" charset="0"/>
                          <a:ea typeface="+mn-ea"/>
                          <a:cs typeface="+mn-cs"/>
                        </a:rPr>
                        <a:t>git init --initial-branch=main</a:t>
                      </a:r>
                      <a:endParaRPr lang="en-GB" sz="2000" dirty="0">
                        <a:effectLst/>
                        <a:latin typeface="Consolas" panose="020B0609020204030204" pitchFamily="49" charset="0"/>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graphicFrame>
        <p:nvGraphicFramePr>
          <p:cNvPr id="15" name="Table 14">
            <a:extLst>
              <a:ext uri="{FF2B5EF4-FFF2-40B4-BE49-F238E27FC236}">
                <a16:creationId xmlns:a16="http://schemas.microsoft.com/office/drawing/2014/main" id="{01801161-A52B-EEDF-CEC1-4C9B4B20B100}"/>
              </a:ext>
            </a:extLst>
          </p:cNvPr>
          <p:cNvGraphicFramePr>
            <a:graphicFrameLocks noGrp="1"/>
          </p:cNvGraphicFramePr>
          <p:nvPr>
            <p:extLst>
              <p:ext uri="{D42A27DB-BD31-4B8C-83A1-F6EECF244321}">
                <p14:modId xmlns:p14="http://schemas.microsoft.com/office/powerpoint/2010/main" val="3512951164"/>
              </p:ext>
            </p:extLst>
          </p:nvPr>
        </p:nvGraphicFramePr>
        <p:xfrm>
          <a:off x="1124672" y="2000922"/>
          <a:ext cx="9942654" cy="431800"/>
        </p:xfrm>
        <a:graphic>
          <a:graphicData uri="http://schemas.openxmlformats.org/drawingml/2006/table">
            <a:tbl>
              <a:tblPr/>
              <a:tblGrid>
                <a:gridCol w="9942654">
                  <a:extLst>
                    <a:ext uri="{9D8B030D-6E8A-4147-A177-3AD203B41FA5}">
                      <a16:colId xmlns:a16="http://schemas.microsoft.com/office/drawing/2014/main" val="3411718893"/>
                    </a:ext>
                  </a:extLst>
                </a:gridCol>
              </a:tblGrid>
              <a:tr h="194242">
                <a:tc>
                  <a:txBody>
                    <a:bodyPr/>
                    <a:lstStyle/>
                    <a:p>
                      <a:pPr rtl="0" fontAlgn="t">
                        <a:spcBef>
                          <a:spcPts val="0"/>
                        </a:spcBef>
                        <a:spcAft>
                          <a:spcPts val="0"/>
                        </a:spcAft>
                      </a:pPr>
                      <a:r>
                        <a:rPr lang="en-US" sz="2000" dirty="0">
                          <a:effectLst/>
                        </a:rPr>
                        <a:t>git fetch</a:t>
                      </a:r>
                      <a:endParaRPr lang="en-GB" sz="2000" dirty="0">
                        <a:effectLst/>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pic>
        <p:nvPicPr>
          <p:cNvPr id="4" name="Picture 3" descr="SUSU - RoboSoc">
            <a:extLst>
              <a:ext uri="{FF2B5EF4-FFF2-40B4-BE49-F238E27FC236}">
                <a16:creationId xmlns:a16="http://schemas.microsoft.com/office/drawing/2014/main" id="{E71ABED9-F77A-E6DB-0917-A4AD0CD92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3EE1CFC-E8D8-33F7-96F1-49D8640F0A99}"/>
              </a:ext>
            </a:extLst>
          </p:cNvPr>
          <p:cNvPicPr>
            <a:picLocks noChangeAspect="1"/>
          </p:cNvPicPr>
          <p:nvPr/>
        </p:nvPicPr>
        <p:blipFill rotWithShape="1">
          <a:blip r:embed="rId3">
            <a:extLst>
              <a:ext uri="{28A0092B-C50C-407E-A947-70E740481C1C}">
                <a14:useLocalDpi xmlns:a14="http://schemas.microsoft.com/office/drawing/2010/main" val="0"/>
              </a:ext>
            </a:extLst>
          </a:blip>
          <a:srcRect b="20443"/>
          <a:stretch/>
        </p:blipFill>
        <p:spPr>
          <a:xfrm>
            <a:off x="2534853" y="4552020"/>
            <a:ext cx="7122294" cy="2033480"/>
          </a:xfrm>
          <a:prstGeom prst="rect">
            <a:avLst/>
          </a:prstGeom>
        </p:spPr>
      </p:pic>
    </p:spTree>
    <p:extLst>
      <p:ext uri="{BB962C8B-B14F-4D97-AF65-F5344CB8AC3E}">
        <p14:creationId xmlns:p14="http://schemas.microsoft.com/office/powerpoint/2010/main" val="113216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97" y="181166"/>
            <a:ext cx="10849205" cy="711719"/>
          </a:xfrm>
        </p:spPr>
        <p:txBody>
          <a:bodyPr/>
          <a:lstStyle/>
          <a:p>
            <a:pPr algn="ctr"/>
            <a:r>
              <a:rPr lang="en-US" dirty="0"/>
              <a:t>Installation</a:t>
            </a:r>
          </a:p>
        </p:txBody>
      </p:sp>
      <p:sp>
        <p:nvSpPr>
          <p:cNvPr id="3" name="Text Placeholder 2"/>
          <p:cNvSpPr>
            <a:spLocks noGrp="1"/>
          </p:cNvSpPr>
          <p:nvPr>
            <p:ph type="body" sz="quarter" idx="10"/>
          </p:nvPr>
        </p:nvSpPr>
        <p:spPr>
          <a:xfrm>
            <a:off x="672686" y="1289240"/>
            <a:ext cx="10847916" cy="5123135"/>
          </a:xfrm>
        </p:spPr>
        <p:txBody>
          <a:bodyPr/>
          <a:lstStyle/>
          <a:p>
            <a:r>
              <a:rPr lang="en-US" dirty="0"/>
              <a:t>Run git status to see what changes are currently:</a:t>
            </a:r>
          </a:p>
          <a:p>
            <a:endParaRPr lang="en-US" dirty="0"/>
          </a:p>
          <a:p>
            <a:endParaRPr lang="en-US" dirty="0"/>
          </a:p>
          <a:p>
            <a:r>
              <a:rPr lang="en-US" dirty="0"/>
              <a:t>Add the file to the local repository:</a:t>
            </a:r>
          </a:p>
          <a:p>
            <a:endParaRPr lang="en-US" dirty="0"/>
          </a:p>
          <a:p>
            <a:pPr marL="0" indent="0">
              <a:buNone/>
            </a:pPr>
            <a:endParaRPr lang="en-US" dirty="0"/>
          </a:p>
          <a:p>
            <a:r>
              <a:rPr lang="en-US" dirty="0"/>
              <a:t>Commit the changes</a:t>
            </a:r>
          </a:p>
          <a:p>
            <a:endParaRPr lang="en-US" dirty="0"/>
          </a:p>
          <a:p>
            <a:pPr marL="0" indent="0" algn="l" rtl="0" eaLnBrk="1" fontAlgn="t" latinLnBrk="0" hangingPunct="1">
              <a:spcBef>
                <a:spcPts val="0"/>
              </a:spcBef>
              <a:spcAft>
                <a:spcPts val="0"/>
              </a:spcAft>
              <a:buNone/>
            </a:pPr>
            <a:endParaRPr lang="en-US" dirty="0">
              <a:solidFill>
                <a:srgbClr val="231F20"/>
              </a:solidFill>
              <a:latin typeface="Consolas" panose="020B0609020204030204" pitchFamily="49" charset="0"/>
            </a:endParaRPr>
          </a:p>
          <a:p>
            <a:pPr marL="0" algn="l" rtl="0" eaLnBrk="1" fontAlgn="t" latinLnBrk="0" hangingPunct="1">
              <a:spcBef>
                <a:spcPts val="0"/>
              </a:spcBef>
              <a:spcAft>
                <a:spcPts val="0"/>
              </a:spcAft>
            </a:pPr>
            <a:endParaRPr lang="en-US" dirty="0">
              <a:solidFill>
                <a:srgbClr val="231F20"/>
              </a:solidFill>
              <a:latin typeface="Consolas" panose="020B0609020204030204" pitchFamily="49" charset="0"/>
            </a:endParaRPr>
          </a:p>
          <a:p>
            <a:pPr marL="0" indent="0" algn="l" rtl="0" eaLnBrk="1" fontAlgn="t" latinLnBrk="0" hangingPunct="1">
              <a:spcBef>
                <a:spcPts val="0"/>
              </a:spcBef>
              <a:spcAft>
                <a:spcPts val="0"/>
              </a:spcAft>
              <a:buNone/>
            </a:pPr>
            <a:endParaRPr lang="en-US" dirty="0"/>
          </a:p>
        </p:txBody>
      </p:sp>
      <p:graphicFrame>
        <p:nvGraphicFramePr>
          <p:cNvPr id="10" name="Table 9">
            <a:extLst>
              <a:ext uri="{FF2B5EF4-FFF2-40B4-BE49-F238E27FC236}">
                <a16:creationId xmlns:a16="http://schemas.microsoft.com/office/drawing/2014/main" id="{DE29EBC1-29E6-43EB-3051-A1F5EF16E988}"/>
              </a:ext>
            </a:extLst>
          </p:cNvPr>
          <p:cNvGraphicFramePr>
            <a:graphicFrameLocks noGrp="1"/>
          </p:cNvGraphicFramePr>
          <p:nvPr>
            <p:extLst>
              <p:ext uri="{D42A27DB-BD31-4B8C-83A1-F6EECF244321}">
                <p14:modId xmlns:p14="http://schemas.microsoft.com/office/powerpoint/2010/main" val="2998484060"/>
              </p:ext>
            </p:extLst>
          </p:nvPr>
        </p:nvGraphicFramePr>
        <p:xfrm>
          <a:off x="1124672" y="3189264"/>
          <a:ext cx="9942654" cy="530642"/>
        </p:xfrm>
        <a:graphic>
          <a:graphicData uri="http://schemas.openxmlformats.org/drawingml/2006/table">
            <a:tbl>
              <a:tblPr/>
              <a:tblGrid>
                <a:gridCol w="9942654">
                  <a:extLst>
                    <a:ext uri="{9D8B030D-6E8A-4147-A177-3AD203B41FA5}">
                      <a16:colId xmlns:a16="http://schemas.microsoft.com/office/drawing/2014/main" val="3411718893"/>
                    </a:ext>
                  </a:extLst>
                </a:gridCol>
              </a:tblGrid>
              <a:tr h="530642">
                <a:tc>
                  <a:txBody>
                    <a:bodyPr/>
                    <a:lstStyle/>
                    <a:p>
                      <a:pPr rtl="0" fontAlgn="t">
                        <a:spcBef>
                          <a:spcPts val="0"/>
                        </a:spcBef>
                        <a:spcAft>
                          <a:spcPts val="0"/>
                        </a:spcAft>
                      </a:pPr>
                      <a:r>
                        <a:rPr lang="en-US" sz="1800" b="0" i="0" kern="1200" dirty="0">
                          <a:solidFill>
                            <a:schemeClr val="tx1"/>
                          </a:solidFill>
                          <a:effectLst/>
                          <a:latin typeface="Consolas" panose="020B0609020204030204" pitchFamily="49" charset="0"/>
                          <a:ea typeface="+mn-ea"/>
                          <a:cs typeface="+mn-cs"/>
                        </a:rPr>
                        <a:t>git add my_project.txt</a:t>
                      </a:r>
                      <a:endParaRPr lang="en-GB" sz="2000" dirty="0">
                        <a:effectLst/>
                        <a:latin typeface="Consolas" panose="020B0609020204030204" pitchFamily="49" charset="0"/>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graphicFrame>
        <p:nvGraphicFramePr>
          <p:cNvPr id="13" name="Table 12">
            <a:extLst>
              <a:ext uri="{FF2B5EF4-FFF2-40B4-BE49-F238E27FC236}">
                <a16:creationId xmlns:a16="http://schemas.microsoft.com/office/drawing/2014/main" id="{66ADE746-ED00-7FE8-933A-35E14A677738}"/>
              </a:ext>
            </a:extLst>
          </p:cNvPr>
          <p:cNvGraphicFramePr>
            <a:graphicFrameLocks noGrp="1"/>
          </p:cNvGraphicFramePr>
          <p:nvPr>
            <p:extLst>
              <p:ext uri="{D42A27DB-BD31-4B8C-83A1-F6EECF244321}">
                <p14:modId xmlns:p14="http://schemas.microsoft.com/office/powerpoint/2010/main" val="1641372160"/>
              </p:ext>
            </p:extLst>
          </p:nvPr>
        </p:nvGraphicFramePr>
        <p:xfrm>
          <a:off x="1124672" y="4535498"/>
          <a:ext cx="9942654" cy="530642"/>
        </p:xfrm>
        <a:graphic>
          <a:graphicData uri="http://schemas.openxmlformats.org/drawingml/2006/table">
            <a:tbl>
              <a:tblPr/>
              <a:tblGrid>
                <a:gridCol w="9942654">
                  <a:extLst>
                    <a:ext uri="{9D8B030D-6E8A-4147-A177-3AD203B41FA5}">
                      <a16:colId xmlns:a16="http://schemas.microsoft.com/office/drawing/2014/main" val="3411718893"/>
                    </a:ext>
                  </a:extLst>
                </a:gridCol>
              </a:tblGrid>
              <a:tr h="530642">
                <a:tc>
                  <a:txBody>
                    <a:bodyPr/>
                    <a:lstStyle/>
                    <a:p>
                      <a:pPr rtl="0" fontAlgn="t">
                        <a:spcBef>
                          <a:spcPts val="0"/>
                        </a:spcBef>
                        <a:spcAft>
                          <a:spcPts val="0"/>
                        </a:spcAft>
                      </a:pPr>
                      <a:r>
                        <a:rPr lang="en-US" sz="2000" b="0" i="0" u="none" strike="noStrike" dirty="0">
                          <a:solidFill>
                            <a:srgbClr val="333333"/>
                          </a:solidFill>
                          <a:effectLst/>
                          <a:latin typeface="Consolas" panose="020B0609020204030204" pitchFamily="49" charset="0"/>
                        </a:rPr>
                        <a:t>git commit -m "My first commit"</a:t>
                      </a:r>
                      <a:endParaRPr lang="en-GB" sz="2000" dirty="0">
                        <a:effectLst/>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graphicFrame>
        <p:nvGraphicFramePr>
          <p:cNvPr id="15" name="Table 14">
            <a:extLst>
              <a:ext uri="{FF2B5EF4-FFF2-40B4-BE49-F238E27FC236}">
                <a16:creationId xmlns:a16="http://schemas.microsoft.com/office/drawing/2014/main" id="{01801161-A52B-EEDF-CEC1-4C9B4B20B100}"/>
              </a:ext>
            </a:extLst>
          </p:cNvPr>
          <p:cNvGraphicFramePr>
            <a:graphicFrameLocks noGrp="1"/>
          </p:cNvGraphicFramePr>
          <p:nvPr>
            <p:extLst>
              <p:ext uri="{D42A27DB-BD31-4B8C-83A1-F6EECF244321}">
                <p14:modId xmlns:p14="http://schemas.microsoft.com/office/powerpoint/2010/main" val="2815567595"/>
              </p:ext>
            </p:extLst>
          </p:nvPr>
        </p:nvGraphicFramePr>
        <p:xfrm>
          <a:off x="1124672" y="2000922"/>
          <a:ext cx="9942654" cy="431800"/>
        </p:xfrm>
        <a:graphic>
          <a:graphicData uri="http://schemas.openxmlformats.org/drawingml/2006/table">
            <a:tbl>
              <a:tblPr/>
              <a:tblGrid>
                <a:gridCol w="9942654">
                  <a:extLst>
                    <a:ext uri="{9D8B030D-6E8A-4147-A177-3AD203B41FA5}">
                      <a16:colId xmlns:a16="http://schemas.microsoft.com/office/drawing/2014/main" val="3411718893"/>
                    </a:ext>
                  </a:extLst>
                </a:gridCol>
              </a:tblGrid>
              <a:tr h="194242">
                <a:tc>
                  <a:txBody>
                    <a:bodyPr/>
                    <a:lstStyle/>
                    <a:p>
                      <a:pPr rtl="0" fontAlgn="t">
                        <a:spcBef>
                          <a:spcPts val="0"/>
                        </a:spcBef>
                        <a:spcAft>
                          <a:spcPts val="0"/>
                        </a:spcAft>
                      </a:pPr>
                      <a:r>
                        <a:rPr lang="en-US" sz="2000" dirty="0">
                          <a:effectLst/>
                        </a:rPr>
                        <a:t>git status</a:t>
                      </a:r>
                      <a:endParaRPr lang="en-GB" sz="2000" dirty="0">
                        <a:effectLst/>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pic>
        <p:nvPicPr>
          <p:cNvPr id="4" name="Picture 3" descr="SUSU - RoboSoc">
            <a:extLst>
              <a:ext uri="{FF2B5EF4-FFF2-40B4-BE49-F238E27FC236}">
                <a16:creationId xmlns:a16="http://schemas.microsoft.com/office/drawing/2014/main" id="{E71ABED9-F77A-E6DB-0917-A4AD0CD92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19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97" y="181166"/>
            <a:ext cx="10849205" cy="711719"/>
          </a:xfrm>
        </p:spPr>
        <p:txBody>
          <a:bodyPr/>
          <a:lstStyle/>
          <a:p>
            <a:pPr algn="ctr"/>
            <a:r>
              <a:rPr lang="en-US" dirty="0"/>
              <a:t>Installation</a:t>
            </a:r>
          </a:p>
        </p:txBody>
      </p:sp>
      <p:sp>
        <p:nvSpPr>
          <p:cNvPr id="3" name="Text Placeholder 2"/>
          <p:cNvSpPr>
            <a:spLocks noGrp="1"/>
          </p:cNvSpPr>
          <p:nvPr>
            <p:ph type="body" sz="quarter" idx="10"/>
          </p:nvPr>
        </p:nvSpPr>
        <p:spPr>
          <a:xfrm>
            <a:off x="672686" y="1289240"/>
            <a:ext cx="10847916" cy="5123135"/>
          </a:xfrm>
        </p:spPr>
        <p:txBody>
          <a:bodyPr/>
          <a:lstStyle/>
          <a:p>
            <a:r>
              <a:rPr lang="en-US" dirty="0"/>
              <a:t>Push the changes to remote repository:</a:t>
            </a:r>
          </a:p>
          <a:p>
            <a:endParaRPr lang="en-US" dirty="0"/>
          </a:p>
          <a:p>
            <a:endParaRPr lang="en-US" dirty="0"/>
          </a:p>
          <a:p>
            <a:endParaRPr lang="en-US" dirty="0"/>
          </a:p>
          <a:p>
            <a:endParaRPr lang="en-US" dirty="0"/>
          </a:p>
          <a:p>
            <a:pPr marL="0" indent="0" algn="l" rtl="0" eaLnBrk="1" fontAlgn="t" latinLnBrk="0" hangingPunct="1">
              <a:spcBef>
                <a:spcPts val="0"/>
              </a:spcBef>
              <a:spcAft>
                <a:spcPts val="0"/>
              </a:spcAft>
              <a:buNone/>
            </a:pPr>
            <a:endParaRPr lang="en-US" dirty="0">
              <a:solidFill>
                <a:srgbClr val="231F20"/>
              </a:solidFill>
              <a:latin typeface="Consolas" panose="020B0609020204030204" pitchFamily="49" charset="0"/>
            </a:endParaRPr>
          </a:p>
          <a:p>
            <a:pPr marL="0" algn="l" rtl="0" eaLnBrk="1" fontAlgn="t" latinLnBrk="0" hangingPunct="1">
              <a:spcBef>
                <a:spcPts val="0"/>
              </a:spcBef>
              <a:spcAft>
                <a:spcPts val="0"/>
              </a:spcAft>
            </a:pPr>
            <a:endParaRPr lang="en-US" dirty="0">
              <a:solidFill>
                <a:srgbClr val="231F20"/>
              </a:solidFill>
              <a:latin typeface="Consolas" panose="020B0609020204030204" pitchFamily="49" charset="0"/>
            </a:endParaRPr>
          </a:p>
          <a:p>
            <a:pPr marL="0" indent="0" algn="l" rtl="0" eaLnBrk="1" fontAlgn="t" latinLnBrk="0" hangingPunct="1">
              <a:spcBef>
                <a:spcPts val="0"/>
              </a:spcBef>
              <a:spcAft>
                <a:spcPts val="0"/>
              </a:spcAft>
              <a:buNone/>
            </a:pPr>
            <a:endParaRPr lang="en-US" dirty="0"/>
          </a:p>
        </p:txBody>
      </p:sp>
      <p:graphicFrame>
        <p:nvGraphicFramePr>
          <p:cNvPr id="15" name="Table 14">
            <a:extLst>
              <a:ext uri="{FF2B5EF4-FFF2-40B4-BE49-F238E27FC236}">
                <a16:creationId xmlns:a16="http://schemas.microsoft.com/office/drawing/2014/main" id="{01801161-A52B-EEDF-CEC1-4C9B4B20B100}"/>
              </a:ext>
            </a:extLst>
          </p:cNvPr>
          <p:cNvGraphicFramePr>
            <a:graphicFrameLocks noGrp="1"/>
          </p:cNvGraphicFramePr>
          <p:nvPr>
            <p:extLst>
              <p:ext uri="{D42A27DB-BD31-4B8C-83A1-F6EECF244321}">
                <p14:modId xmlns:p14="http://schemas.microsoft.com/office/powerpoint/2010/main" val="1802169145"/>
              </p:ext>
            </p:extLst>
          </p:nvPr>
        </p:nvGraphicFramePr>
        <p:xfrm>
          <a:off x="1124672" y="2000922"/>
          <a:ext cx="9942654" cy="431800"/>
        </p:xfrm>
        <a:graphic>
          <a:graphicData uri="http://schemas.openxmlformats.org/drawingml/2006/table">
            <a:tbl>
              <a:tblPr/>
              <a:tblGrid>
                <a:gridCol w="9942654">
                  <a:extLst>
                    <a:ext uri="{9D8B030D-6E8A-4147-A177-3AD203B41FA5}">
                      <a16:colId xmlns:a16="http://schemas.microsoft.com/office/drawing/2014/main" val="3411718893"/>
                    </a:ext>
                  </a:extLst>
                </a:gridCol>
              </a:tblGrid>
              <a:tr h="194242">
                <a:tc>
                  <a:txBody>
                    <a:bodyPr/>
                    <a:lstStyle/>
                    <a:p>
                      <a:pPr rtl="0" fontAlgn="t">
                        <a:spcBef>
                          <a:spcPts val="0"/>
                        </a:spcBef>
                        <a:spcAft>
                          <a:spcPts val="0"/>
                        </a:spcAft>
                      </a:pPr>
                      <a:r>
                        <a:rPr lang="en-US" sz="2000" dirty="0">
                          <a:effectLst/>
                        </a:rPr>
                        <a:t>git push –u origin main</a:t>
                      </a:r>
                      <a:endParaRPr lang="en-GB" sz="2000" dirty="0">
                        <a:effectLst/>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pic>
        <p:nvPicPr>
          <p:cNvPr id="4" name="Picture 3" descr="SUSU - RoboSoc">
            <a:extLst>
              <a:ext uri="{FF2B5EF4-FFF2-40B4-BE49-F238E27FC236}">
                <a16:creationId xmlns:a16="http://schemas.microsoft.com/office/drawing/2014/main" id="{E71ABED9-F77A-E6DB-0917-A4AD0CD92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F86D290-AD42-F231-55C0-307DD5D3B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856" y="2916523"/>
            <a:ext cx="9348395" cy="3874578"/>
          </a:xfrm>
          <a:prstGeom prst="rect">
            <a:avLst/>
          </a:prstGeom>
        </p:spPr>
      </p:pic>
    </p:spTree>
    <p:extLst>
      <p:ext uri="{BB962C8B-B14F-4D97-AF65-F5344CB8AC3E}">
        <p14:creationId xmlns:p14="http://schemas.microsoft.com/office/powerpoint/2010/main" val="104974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97" y="181166"/>
            <a:ext cx="10849205" cy="711719"/>
          </a:xfrm>
        </p:spPr>
        <p:txBody>
          <a:bodyPr/>
          <a:lstStyle/>
          <a:p>
            <a:pPr algn="ctr"/>
            <a:r>
              <a:rPr lang="en-US" dirty="0"/>
              <a:t>Further use</a:t>
            </a:r>
          </a:p>
        </p:txBody>
      </p:sp>
      <p:sp>
        <p:nvSpPr>
          <p:cNvPr id="3" name="Text Placeholder 2"/>
          <p:cNvSpPr>
            <a:spLocks noGrp="1"/>
          </p:cNvSpPr>
          <p:nvPr>
            <p:ph type="body" sz="quarter" idx="10"/>
          </p:nvPr>
        </p:nvSpPr>
        <p:spPr>
          <a:xfrm>
            <a:off x="672686" y="1289240"/>
            <a:ext cx="10847916" cy="5123135"/>
          </a:xfrm>
        </p:spPr>
        <p:txBody>
          <a:bodyPr/>
          <a:lstStyle/>
          <a:p>
            <a:r>
              <a:rPr lang="en-US" dirty="0"/>
              <a:t>Now we want to make full use of git and make changes to our files. Create a new branch named development because we never want to push directly to main (main is usually protected). </a:t>
            </a:r>
          </a:p>
          <a:p>
            <a:endParaRPr lang="en-US" dirty="0"/>
          </a:p>
          <a:p>
            <a:r>
              <a:rPr lang="en-US" dirty="0"/>
              <a:t>Make some changes to file and then rut git status to see that recognizes the changes:</a:t>
            </a:r>
          </a:p>
          <a:p>
            <a:endParaRPr lang="en-US" dirty="0"/>
          </a:p>
          <a:p>
            <a:endParaRPr lang="en-US" dirty="0"/>
          </a:p>
          <a:p>
            <a:endParaRPr lang="en-US" dirty="0"/>
          </a:p>
          <a:p>
            <a:endParaRPr lang="en-US" dirty="0"/>
          </a:p>
          <a:p>
            <a:endParaRPr lang="en-US" dirty="0"/>
          </a:p>
          <a:p>
            <a:pPr marL="0" indent="0" algn="l" rtl="0" eaLnBrk="1" fontAlgn="t" latinLnBrk="0" hangingPunct="1">
              <a:spcBef>
                <a:spcPts val="0"/>
              </a:spcBef>
              <a:spcAft>
                <a:spcPts val="0"/>
              </a:spcAft>
              <a:buNone/>
            </a:pPr>
            <a:endParaRPr lang="en-US" dirty="0">
              <a:solidFill>
                <a:srgbClr val="231F20"/>
              </a:solidFill>
              <a:latin typeface="Consolas" panose="020B0609020204030204" pitchFamily="49" charset="0"/>
            </a:endParaRPr>
          </a:p>
          <a:p>
            <a:pPr marL="0" algn="l" rtl="0" eaLnBrk="1" fontAlgn="t" latinLnBrk="0" hangingPunct="1">
              <a:spcBef>
                <a:spcPts val="0"/>
              </a:spcBef>
              <a:spcAft>
                <a:spcPts val="0"/>
              </a:spcAft>
            </a:pPr>
            <a:endParaRPr lang="en-US" dirty="0">
              <a:solidFill>
                <a:srgbClr val="231F20"/>
              </a:solidFill>
              <a:latin typeface="Consolas" panose="020B0609020204030204" pitchFamily="49" charset="0"/>
            </a:endParaRPr>
          </a:p>
          <a:p>
            <a:pPr marL="0" indent="0" algn="l" rtl="0" eaLnBrk="1" fontAlgn="t" latinLnBrk="0" hangingPunct="1">
              <a:spcBef>
                <a:spcPts val="0"/>
              </a:spcBef>
              <a:spcAft>
                <a:spcPts val="0"/>
              </a:spcAft>
              <a:buNone/>
            </a:pPr>
            <a:endParaRPr lang="en-US" dirty="0"/>
          </a:p>
        </p:txBody>
      </p:sp>
      <p:graphicFrame>
        <p:nvGraphicFramePr>
          <p:cNvPr id="15" name="Table 14">
            <a:extLst>
              <a:ext uri="{FF2B5EF4-FFF2-40B4-BE49-F238E27FC236}">
                <a16:creationId xmlns:a16="http://schemas.microsoft.com/office/drawing/2014/main" id="{01801161-A52B-EEDF-CEC1-4C9B4B20B100}"/>
              </a:ext>
            </a:extLst>
          </p:cNvPr>
          <p:cNvGraphicFramePr>
            <a:graphicFrameLocks noGrp="1"/>
          </p:cNvGraphicFramePr>
          <p:nvPr>
            <p:extLst>
              <p:ext uri="{D42A27DB-BD31-4B8C-83A1-F6EECF244321}">
                <p14:modId xmlns:p14="http://schemas.microsoft.com/office/powerpoint/2010/main" val="2542875056"/>
              </p:ext>
            </p:extLst>
          </p:nvPr>
        </p:nvGraphicFramePr>
        <p:xfrm>
          <a:off x="1124672" y="2357419"/>
          <a:ext cx="9942654" cy="431800"/>
        </p:xfrm>
        <a:graphic>
          <a:graphicData uri="http://schemas.openxmlformats.org/drawingml/2006/table">
            <a:tbl>
              <a:tblPr/>
              <a:tblGrid>
                <a:gridCol w="9942654">
                  <a:extLst>
                    <a:ext uri="{9D8B030D-6E8A-4147-A177-3AD203B41FA5}">
                      <a16:colId xmlns:a16="http://schemas.microsoft.com/office/drawing/2014/main" val="3411718893"/>
                    </a:ext>
                  </a:extLst>
                </a:gridCol>
              </a:tblGrid>
              <a:tr h="343348">
                <a:tc>
                  <a:txBody>
                    <a:bodyPr/>
                    <a:lstStyle/>
                    <a:p>
                      <a:pPr rtl="0" fontAlgn="t">
                        <a:spcBef>
                          <a:spcPts val="0"/>
                        </a:spcBef>
                        <a:spcAft>
                          <a:spcPts val="0"/>
                        </a:spcAft>
                      </a:pPr>
                      <a:r>
                        <a:rPr lang="en-US" sz="2000" dirty="0">
                          <a:effectLst/>
                        </a:rPr>
                        <a:t>git checkout -b development main</a:t>
                      </a:r>
                      <a:endParaRPr lang="en-GB" sz="2000" dirty="0">
                        <a:effectLst/>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pic>
        <p:nvPicPr>
          <p:cNvPr id="4" name="Picture 3" descr="SUSU - RoboSoc">
            <a:extLst>
              <a:ext uri="{FF2B5EF4-FFF2-40B4-BE49-F238E27FC236}">
                <a16:creationId xmlns:a16="http://schemas.microsoft.com/office/drawing/2014/main" id="{E71ABED9-F77A-E6DB-0917-A4AD0CD92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1B28FA-A405-75F6-C72A-3C832D2AB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498" y="3566518"/>
            <a:ext cx="8046720" cy="3110316"/>
          </a:xfrm>
          <a:prstGeom prst="rect">
            <a:avLst/>
          </a:prstGeom>
        </p:spPr>
      </p:pic>
    </p:spTree>
    <p:extLst>
      <p:ext uri="{BB962C8B-B14F-4D97-AF65-F5344CB8AC3E}">
        <p14:creationId xmlns:p14="http://schemas.microsoft.com/office/powerpoint/2010/main" val="395113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97" y="181166"/>
            <a:ext cx="10849205" cy="711719"/>
          </a:xfrm>
        </p:spPr>
        <p:txBody>
          <a:bodyPr/>
          <a:lstStyle/>
          <a:p>
            <a:pPr algn="ctr"/>
            <a:r>
              <a:rPr lang="en-US" dirty="0"/>
              <a:t>Further use</a:t>
            </a:r>
          </a:p>
        </p:txBody>
      </p:sp>
      <p:sp>
        <p:nvSpPr>
          <p:cNvPr id="3" name="Text Placeholder 2"/>
          <p:cNvSpPr>
            <a:spLocks noGrp="1"/>
          </p:cNvSpPr>
          <p:nvPr>
            <p:ph type="body" sz="quarter" idx="10"/>
          </p:nvPr>
        </p:nvSpPr>
        <p:spPr>
          <a:xfrm>
            <a:off x="672686" y="1289240"/>
            <a:ext cx="10847916" cy="5123135"/>
          </a:xfrm>
        </p:spPr>
        <p:txBody>
          <a:bodyPr/>
          <a:lstStyle/>
          <a:p>
            <a:r>
              <a:rPr lang="en-US" dirty="0"/>
              <a:t>Add the file to the Staging Area:</a:t>
            </a:r>
          </a:p>
          <a:p>
            <a:endParaRPr lang="en-US" dirty="0"/>
          </a:p>
          <a:p>
            <a:endParaRPr lang="en-US" dirty="0"/>
          </a:p>
          <a:p>
            <a:r>
              <a:rPr lang="en-US" dirty="0"/>
              <a:t>Commit and write a significant commit description:</a:t>
            </a:r>
          </a:p>
          <a:p>
            <a:endParaRPr lang="en-US" dirty="0"/>
          </a:p>
          <a:p>
            <a:pPr marL="0" indent="0">
              <a:buNone/>
            </a:pPr>
            <a:endParaRPr lang="en-US" dirty="0"/>
          </a:p>
          <a:p>
            <a:r>
              <a:rPr lang="en-US" dirty="0"/>
              <a:t>Push the changes to the remote development branch:</a:t>
            </a:r>
          </a:p>
          <a:p>
            <a:endParaRPr lang="en-US" dirty="0"/>
          </a:p>
          <a:p>
            <a:pPr marL="0" indent="0" algn="l" rtl="0" eaLnBrk="1" fontAlgn="t" latinLnBrk="0" hangingPunct="1">
              <a:spcBef>
                <a:spcPts val="0"/>
              </a:spcBef>
              <a:spcAft>
                <a:spcPts val="0"/>
              </a:spcAft>
              <a:buNone/>
            </a:pPr>
            <a:endParaRPr lang="en-US" dirty="0">
              <a:solidFill>
                <a:srgbClr val="231F20"/>
              </a:solidFill>
              <a:latin typeface="Consolas" panose="020B0609020204030204" pitchFamily="49" charset="0"/>
            </a:endParaRPr>
          </a:p>
          <a:p>
            <a:pPr marL="0" algn="l" rtl="0" eaLnBrk="1" fontAlgn="t" latinLnBrk="0" hangingPunct="1">
              <a:spcBef>
                <a:spcPts val="0"/>
              </a:spcBef>
              <a:spcAft>
                <a:spcPts val="0"/>
              </a:spcAft>
            </a:pPr>
            <a:endParaRPr lang="en-US" dirty="0">
              <a:solidFill>
                <a:srgbClr val="231F20"/>
              </a:solidFill>
              <a:latin typeface="Consolas" panose="020B0609020204030204" pitchFamily="49" charset="0"/>
            </a:endParaRPr>
          </a:p>
          <a:p>
            <a:pPr marL="0" indent="0" algn="l" rtl="0" eaLnBrk="1" fontAlgn="t" latinLnBrk="0" hangingPunct="1">
              <a:spcBef>
                <a:spcPts val="0"/>
              </a:spcBef>
              <a:spcAft>
                <a:spcPts val="0"/>
              </a:spcAft>
              <a:buNone/>
            </a:pPr>
            <a:endParaRPr lang="en-US" dirty="0"/>
          </a:p>
        </p:txBody>
      </p:sp>
      <p:graphicFrame>
        <p:nvGraphicFramePr>
          <p:cNvPr id="10" name="Table 9">
            <a:extLst>
              <a:ext uri="{FF2B5EF4-FFF2-40B4-BE49-F238E27FC236}">
                <a16:creationId xmlns:a16="http://schemas.microsoft.com/office/drawing/2014/main" id="{DE29EBC1-29E6-43EB-3051-A1F5EF16E988}"/>
              </a:ext>
            </a:extLst>
          </p:cNvPr>
          <p:cNvGraphicFramePr>
            <a:graphicFrameLocks noGrp="1"/>
          </p:cNvGraphicFramePr>
          <p:nvPr>
            <p:extLst>
              <p:ext uri="{D42A27DB-BD31-4B8C-83A1-F6EECF244321}">
                <p14:modId xmlns:p14="http://schemas.microsoft.com/office/powerpoint/2010/main" val="1106537441"/>
              </p:ext>
            </p:extLst>
          </p:nvPr>
        </p:nvGraphicFramePr>
        <p:xfrm>
          <a:off x="1124672" y="3189264"/>
          <a:ext cx="9942654" cy="530642"/>
        </p:xfrm>
        <a:graphic>
          <a:graphicData uri="http://schemas.openxmlformats.org/drawingml/2006/table">
            <a:tbl>
              <a:tblPr/>
              <a:tblGrid>
                <a:gridCol w="9942654">
                  <a:extLst>
                    <a:ext uri="{9D8B030D-6E8A-4147-A177-3AD203B41FA5}">
                      <a16:colId xmlns:a16="http://schemas.microsoft.com/office/drawing/2014/main" val="3411718893"/>
                    </a:ext>
                  </a:extLst>
                </a:gridCol>
              </a:tblGrid>
              <a:tr h="530642">
                <a:tc>
                  <a:txBody>
                    <a:bodyPr/>
                    <a:lstStyle/>
                    <a:p>
                      <a:pPr rtl="0" fontAlgn="t">
                        <a:spcBef>
                          <a:spcPts val="0"/>
                        </a:spcBef>
                        <a:spcAft>
                          <a:spcPts val="0"/>
                        </a:spcAft>
                      </a:pPr>
                      <a:r>
                        <a:rPr lang="en-US" sz="1800" b="0" i="0" kern="1200" dirty="0">
                          <a:solidFill>
                            <a:schemeClr val="tx1"/>
                          </a:solidFill>
                          <a:effectLst/>
                          <a:latin typeface="Consolas" panose="020B0609020204030204" pitchFamily="49" charset="0"/>
                          <a:ea typeface="+mn-ea"/>
                          <a:cs typeface="+mn-cs"/>
                        </a:rPr>
                        <a:t>git commit -m "Changed project description"</a:t>
                      </a:r>
                      <a:endParaRPr lang="en-GB" sz="2000" dirty="0">
                        <a:effectLst/>
                        <a:latin typeface="Consolas" panose="020B0609020204030204" pitchFamily="49" charset="0"/>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graphicFrame>
        <p:nvGraphicFramePr>
          <p:cNvPr id="13" name="Table 12">
            <a:extLst>
              <a:ext uri="{FF2B5EF4-FFF2-40B4-BE49-F238E27FC236}">
                <a16:creationId xmlns:a16="http://schemas.microsoft.com/office/drawing/2014/main" id="{66ADE746-ED00-7FE8-933A-35E14A677738}"/>
              </a:ext>
            </a:extLst>
          </p:cNvPr>
          <p:cNvGraphicFramePr>
            <a:graphicFrameLocks noGrp="1"/>
          </p:cNvGraphicFramePr>
          <p:nvPr>
            <p:extLst>
              <p:ext uri="{D42A27DB-BD31-4B8C-83A1-F6EECF244321}">
                <p14:modId xmlns:p14="http://schemas.microsoft.com/office/powerpoint/2010/main" val="873895483"/>
              </p:ext>
            </p:extLst>
          </p:nvPr>
        </p:nvGraphicFramePr>
        <p:xfrm>
          <a:off x="1124672" y="4535498"/>
          <a:ext cx="9942654" cy="530642"/>
        </p:xfrm>
        <a:graphic>
          <a:graphicData uri="http://schemas.openxmlformats.org/drawingml/2006/table">
            <a:tbl>
              <a:tblPr/>
              <a:tblGrid>
                <a:gridCol w="9942654">
                  <a:extLst>
                    <a:ext uri="{9D8B030D-6E8A-4147-A177-3AD203B41FA5}">
                      <a16:colId xmlns:a16="http://schemas.microsoft.com/office/drawing/2014/main" val="3411718893"/>
                    </a:ext>
                  </a:extLst>
                </a:gridCol>
              </a:tblGrid>
              <a:tr h="530642">
                <a:tc>
                  <a:txBody>
                    <a:bodyPr/>
                    <a:lstStyle/>
                    <a:p>
                      <a:pPr rtl="0" fontAlgn="t">
                        <a:spcBef>
                          <a:spcPts val="0"/>
                        </a:spcBef>
                        <a:spcAft>
                          <a:spcPts val="0"/>
                        </a:spcAft>
                      </a:pPr>
                      <a:r>
                        <a:rPr lang="en-US" sz="2000" b="0" i="0" u="none" strike="noStrike" dirty="0">
                          <a:solidFill>
                            <a:srgbClr val="333333"/>
                          </a:solidFill>
                          <a:effectLst/>
                          <a:latin typeface="Consolas" panose="020B0609020204030204" pitchFamily="49" charset="0"/>
                        </a:rPr>
                        <a:t>git push -u origin development</a:t>
                      </a:r>
                      <a:endParaRPr lang="en-GB" sz="2000" dirty="0">
                        <a:effectLst/>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graphicFrame>
        <p:nvGraphicFramePr>
          <p:cNvPr id="15" name="Table 14">
            <a:extLst>
              <a:ext uri="{FF2B5EF4-FFF2-40B4-BE49-F238E27FC236}">
                <a16:creationId xmlns:a16="http://schemas.microsoft.com/office/drawing/2014/main" id="{01801161-A52B-EEDF-CEC1-4C9B4B20B100}"/>
              </a:ext>
            </a:extLst>
          </p:cNvPr>
          <p:cNvGraphicFramePr>
            <a:graphicFrameLocks noGrp="1"/>
          </p:cNvGraphicFramePr>
          <p:nvPr>
            <p:extLst>
              <p:ext uri="{D42A27DB-BD31-4B8C-83A1-F6EECF244321}">
                <p14:modId xmlns:p14="http://schemas.microsoft.com/office/powerpoint/2010/main" val="4253757580"/>
              </p:ext>
            </p:extLst>
          </p:nvPr>
        </p:nvGraphicFramePr>
        <p:xfrm>
          <a:off x="1124672" y="2000922"/>
          <a:ext cx="9942654" cy="431800"/>
        </p:xfrm>
        <a:graphic>
          <a:graphicData uri="http://schemas.openxmlformats.org/drawingml/2006/table">
            <a:tbl>
              <a:tblPr/>
              <a:tblGrid>
                <a:gridCol w="9942654">
                  <a:extLst>
                    <a:ext uri="{9D8B030D-6E8A-4147-A177-3AD203B41FA5}">
                      <a16:colId xmlns:a16="http://schemas.microsoft.com/office/drawing/2014/main" val="3411718893"/>
                    </a:ext>
                  </a:extLst>
                </a:gridCol>
              </a:tblGrid>
              <a:tr h="194242">
                <a:tc>
                  <a:txBody>
                    <a:bodyPr/>
                    <a:lstStyle/>
                    <a:p>
                      <a:pPr rtl="0" fontAlgn="t">
                        <a:spcBef>
                          <a:spcPts val="0"/>
                        </a:spcBef>
                        <a:spcAft>
                          <a:spcPts val="0"/>
                        </a:spcAft>
                      </a:pPr>
                      <a:r>
                        <a:rPr lang="en-US" sz="2000" b="0" i="0" kern="1200" dirty="0">
                          <a:solidFill>
                            <a:schemeClr val="tx1"/>
                          </a:solidFill>
                          <a:effectLst/>
                          <a:latin typeface="Consolas" panose="020B0609020204030204" pitchFamily="49" charset="0"/>
                          <a:ea typeface="+mn-ea"/>
                          <a:cs typeface="+mn-cs"/>
                        </a:rPr>
                        <a:t>git add my_project.txt</a:t>
                      </a:r>
                      <a:endParaRPr lang="en-GB" sz="2400" dirty="0">
                        <a:effectLst/>
                        <a:latin typeface="Consolas" panose="020B0609020204030204" pitchFamily="49" charset="0"/>
                      </a:endParaRPr>
                    </a:p>
                  </a:txBody>
                  <a:tcPr marL="63500" marR="63500" marT="63500" marB="63500">
                    <a:lnL>
                      <a:noFill/>
                    </a:lnL>
                    <a:lnR>
                      <a:noFill/>
                    </a:lnR>
                    <a:lnT>
                      <a:noFill/>
                    </a:lnT>
                    <a:lnB>
                      <a:noFill/>
                    </a:lnB>
                    <a:solidFill>
                      <a:schemeClr val="bg1">
                        <a:lumMod val="65000"/>
                      </a:schemeClr>
                    </a:solidFill>
                  </a:tcPr>
                </a:tc>
                <a:extLst>
                  <a:ext uri="{0D108BD9-81ED-4DB2-BD59-A6C34878D82A}">
                    <a16:rowId xmlns:a16="http://schemas.microsoft.com/office/drawing/2014/main" val="2043234685"/>
                  </a:ext>
                </a:extLst>
              </a:tr>
            </a:tbl>
          </a:graphicData>
        </a:graphic>
      </p:graphicFrame>
      <p:pic>
        <p:nvPicPr>
          <p:cNvPr id="4" name="Picture 3" descr="SUSU - RoboSoc">
            <a:extLst>
              <a:ext uri="{FF2B5EF4-FFF2-40B4-BE49-F238E27FC236}">
                <a16:creationId xmlns:a16="http://schemas.microsoft.com/office/drawing/2014/main" id="{E71ABED9-F77A-E6DB-0917-A4AD0CD92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39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97" y="181166"/>
            <a:ext cx="10849205" cy="711719"/>
          </a:xfrm>
        </p:spPr>
        <p:txBody>
          <a:bodyPr/>
          <a:lstStyle/>
          <a:p>
            <a:pPr algn="ctr"/>
            <a:r>
              <a:rPr lang="en-US" dirty="0"/>
              <a:t>Further use</a:t>
            </a:r>
          </a:p>
        </p:txBody>
      </p:sp>
      <p:sp>
        <p:nvSpPr>
          <p:cNvPr id="3" name="Text Placeholder 2"/>
          <p:cNvSpPr>
            <a:spLocks noGrp="1"/>
          </p:cNvSpPr>
          <p:nvPr>
            <p:ph type="body" sz="quarter" idx="10"/>
          </p:nvPr>
        </p:nvSpPr>
        <p:spPr>
          <a:xfrm>
            <a:off x="672686" y="1289240"/>
            <a:ext cx="10847916" cy="5123135"/>
          </a:xfrm>
        </p:spPr>
        <p:txBody>
          <a:bodyPr/>
          <a:lstStyle/>
          <a:p>
            <a:r>
              <a:rPr lang="en-US" dirty="0"/>
              <a:t>We can see now on the remote repository the changes, but we would like the changes to be to main (that’s where the main and most important of the code must be).</a:t>
            </a:r>
          </a:p>
          <a:p>
            <a:r>
              <a:rPr lang="en-US" dirty="0"/>
              <a:t>To do this, we will merge the branches.</a:t>
            </a:r>
          </a:p>
          <a:p>
            <a:endParaRPr lang="en-US" dirty="0"/>
          </a:p>
          <a:p>
            <a:endParaRPr lang="en-US" dirty="0"/>
          </a:p>
          <a:p>
            <a:pPr marL="0" indent="0" algn="l" rtl="0" eaLnBrk="1" fontAlgn="t" latinLnBrk="0" hangingPunct="1">
              <a:spcBef>
                <a:spcPts val="0"/>
              </a:spcBef>
              <a:spcAft>
                <a:spcPts val="0"/>
              </a:spcAft>
              <a:buNone/>
            </a:pPr>
            <a:endParaRPr lang="en-US" dirty="0">
              <a:solidFill>
                <a:srgbClr val="231F20"/>
              </a:solidFill>
              <a:latin typeface="Consolas" panose="020B0609020204030204" pitchFamily="49" charset="0"/>
            </a:endParaRPr>
          </a:p>
          <a:p>
            <a:pPr marL="0" algn="l" rtl="0" eaLnBrk="1" fontAlgn="t" latinLnBrk="0" hangingPunct="1">
              <a:spcBef>
                <a:spcPts val="0"/>
              </a:spcBef>
              <a:spcAft>
                <a:spcPts val="0"/>
              </a:spcAft>
            </a:pPr>
            <a:endParaRPr lang="en-US" dirty="0">
              <a:solidFill>
                <a:srgbClr val="231F20"/>
              </a:solidFill>
              <a:latin typeface="Consolas" panose="020B0609020204030204" pitchFamily="49" charset="0"/>
            </a:endParaRPr>
          </a:p>
          <a:p>
            <a:pPr marL="0" indent="0" algn="l" rtl="0" eaLnBrk="1" fontAlgn="t" latinLnBrk="0" hangingPunct="1">
              <a:spcBef>
                <a:spcPts val="0"/>
              </a:spcBef>
              <a:spcAft>
                <a:spcPts val="0"/>
              </a:spcAft>
              <a:buNone/>
            </a:pPr>
            <a:endParaRPr lang="en-US" dirty="0"/>
          </a:p>
        </p:txBody>
      </p:sp>
      <p:pic>
        <p:nvPicPr>
          <p:cNvPr id="4" name="Picture 3" descr="SUSU - RoboSoc">
            <a:extLst>
              <a:ext uri="{FF2B5EF4-FFF2-40B4-BE49-F238E27FC236}">
                <a16:creationId xmlns:a16="http://schemas.microsoft.com/office/drawing/2014/main" id="{E71ABED9-F77A-E6DB-0917-A4AD0CD92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AE504D8-B541-CD1B-98AE-7AF566432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38" y="3029887"/>
            <a:ext cx="6096000" cy="3413681"/>
          </a:xfrm>
          <a:prstGeom prst="rect">
            <a:avLst/>
          </a:prstGeom>
        </p:spPr>
      </p:pic>
      <p:sp>
        <p:nvSpPr>
          <p:cNvPr id="9" name="Oval 8">
            <a:extLst>
              <a:ext uri="{FF2B5EF4-FFF2-40B4-BE49-F238E27FC236}">
                <a16:creationId xmlns:a16="http://schemas.microsoft.com/office/drawing/2014/main" id="{69E6F31F-688C-BF85-9FAF-3584887FE012}"/>
              </a:ext>
            </a:extLst>
          </p:cNvPr>
          <p:cNvSpPr/>
          <p:nvPr/>
        </p:nvSpPr>
        <p:spPr>
          <a:xfrm>
            <a:off x="3476511" y="3464236"/>
            <a:ext cx="1021977" cy="45923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6C1CEBC5-5A96-9DA8-E4D2-944FA48A2E37}"/>
              </a:ext>
            </a:extLst>
          </p:cNvPr>
          <p:cNvSpPr/>
          <p:nvPr/>
        </p:nvSpPr>
        <p:spPr>
          <a:xfrm rot="4422751">
            <a:off x="3052782" y="2862866"/>
            <a:ext cx="847457" cy="49305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2311E306-218F-29CC-7369-EAFFB9C3F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076" y="3034208"/>
            <a:ext cx="5962875" cy="3393764"/>
          </a:xfrm>
          <a:prstGeom prst="rect">
            <a:avLst/>
          </a:prstGeom>
        </p:spPr>
      </p:pic>
      <p:sp>
        <p:nvSpPr>
          <p:cNvPr id="16" name="Oval 15">
            <a:extLst>
              <a:ext uri="{FF2B5EF4-FFF2-40B4-BE49-F238E27FC236}">
                <a16:creationId xmlns:a16="http://schemas.microsoft.com/office/drawing/2014/main" id="{B7F383D2-B0EC-1BA2-61D4-8A0CF0F39CDE}"/>
              </a:ext>
            </a:extLst>
          </p:cNvPr>
          <p:cNvSpPr/>
          <p:nvPr/>
        </p:nvSpPr>
        <p:spPr>
          <a:xfrm>
            <a:off x="6684083" y="5475642"/>
            <a:ext cx="1021977" cy="37855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Right 16">
            <a:extLst>
              <a:ext uri="{FF2B5EF4-FFF2-40B4-BE49-F238E27FC236}">
                <a16:creationId xmlns:a16="http://schemas.microsoft.com/office/drawing/2014/main" id="{B54AC516-329A-5D25-17AA-9A5B7FACFF43}"/>
              </a:ext>
            </a:extLst>
          </p:cNvPr>
          <p:cNvSpPr/>
          <p:nvPr/>
        </p:nvSpPr>
        <p:spPr>
          <a:xfrm rot="7971847">
            <a:off x="7520007" y="5030936"/>
            <a:ext cx="847457" cy="49305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066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88"/>
            <a:ext cx="12192000" cy="694057"/>
          </a:xfrm>
        </p:spPr>
        <p:txBody>
          <a:bodyPr/>
          <a:lstStyle/>
          <a:p>
            <a:pPr algn="ctr"/>
            <a:r>
              <a:rPr lang="en-US" dirty="0"/>
              <a:t>DIY</a:t>
            </a:r>
          </a:p>
        </p:txBody>
      </p:sp>
      <p:pic>
        <p:nvPicPr>
          <p:cNvPr id="3" name="Picture 2" descr="SUSU - RoboSoc">
            <a:extLst>
              <a:ext uri="{FF2B5EF4-FFF2-40B4-BE49-F238E27FC236}">
                <a16:creationId xmlns:a16="http://schemas.microsoft.com/office/drawing/2014/main" id="{2E45C33C-3B90-DBC5-284F-96505CB65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09D3349F-5BEA-E6A9-60B8-214A44DE5194}"/>
              </a:ext>
            </a:extLst>
          </p:cNvPr>
          <p:cNvSpPr>
            <a:spLocks noGrp="1"/>
          </p:cNvSpPr>
          <p:nvPr>
            <p:ph type="body" sz="quarter" idx="10"/>
          </p:nvPr>
        </p:nvSpPr>
        <p:spPr>
          <a:xfrm>
            <a:off x="623393" y="1457472"/>
            <a:ext cx="10847916" cy="694058"/>
          </a:xfrm>
        </p:spPr>
        <p:txBody>
          <a:bodyPr/>
          <a:lstStyle/>
          <a:p>
            <a:r>
              <a:rPr lang="en-US" dirty="0"/>
              <a:t>Now try to upload your current Arduino Robot Project to GitHub using Git! </a:t>
            </a:r>
          </a:p>
          <a:p>
            <a:endParaRPr lang="en-US" dirty="0"/>
          </a:p>
        </p:txBody>
      </p:sp>
      <p:pic>
        <p:nvPicPr>
          <p:cNvPr id="6" name="Picture 5">
            <a:extLst>
              <a:ext uri="{FF2B5EF4-FFF2-40B4-BE49-F238E27FC236}">
                <a16:creationId xmlns:a16="http://schemas.microsoft.com/office/drawing/2014/main" id="{07E8339A-90FC-0F2F-7A75-E34908A45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193" y="2151530"/>
            <a:ext cx="3867614" cy="3867614"/>
          </a:xfrm>
          <a:prstGeom prst="rect">
            <a:avLst/>
          </a:prstGeom>
        </p:spPr>
      </p:pic>
    </p:spTree>
    <p:extLst>
      <p:ext uri="{BB962C8B-B14F-4D97-AF65-F5344CB8AC3E}">
        <p14:creationId xmlns:p14="http://schemas.microsoft.com/office/powerpoint/2010/main" val="4144375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88"/>
            <a:ext cx="12192000" cy="694057"/>
          </a:xfrm>
        </p:spPr>
        <p:txBody>
          <a:bodyPr/>
          <a:lstStyle/>
          <a:p>
            <a:pPr algn="ctr"/>
            <a:r>
              <a:rPr lang="en-US" dirty="0"/>
              <a:t>Further Help</a:t>
            </a:r>
          </a:p>
        </p:txBody>
      </p:sp>
      <p:pic>
        <p:nvPicPr>
          <p:cNvPr id="3" name="Picture 2" descr="SUSU - RoboSoc">
            <a:extLst>
              <a:ext uri="{FF2B5EF4-FFF2-40B4-BE49-F238E27FC236}">
                <a16:creationId xmlns:a16="http://schemas.microsoft.com/office/drawing/2014/main" id="{2E45C33C-3B90-DBC5-284F-96505CB65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09D3349F-5BEA-E6A9-60B8-214A44DE5194}"/>
              </a:ext>
            </a:extLst>
          </p:cNvPr>
          <p:cNvSpPr>
            <a:spLocks noGrp="1"/>
          </p:cNvSpPr>
          <p:nvPr>
            <p:ph type="body" sz="quarter" idx="10"/>
          </p:nvPr>
        </p:nvSpPr>
        <p:spPr>
          <a:xfrm>
            <a:off x="623393" y="1457472"/>
            <a:ext cx="10847916" cy="694058"/>
          </a:xfrm>
        </p:spPr>
        <p:txBody>
          <a:bodyPr/>
          <a:lstStyle/>
          <a:p>
            <a:r>
              <a:rPr lang="en-US" dirty="0"/>
              <a:t>This has been just an introduction, but there are an infinity of possibilities you can use git. Some useful links:</a:t>
            </a:r>
          </a:p>
          <a:p>
            <a:r>
              <a:rPr lang="en-US" dirty="0"/>
              <a:t>Git tutorial: </a:t>
            </a:r>
            <a:r>
              <a:rPr lang="en-US" dirty="0">
                <a:hlinkClick r:id="rId3"/>
              </a:rPr>
              <a:t>https://www.youtube.com/playlist?list=PL4cUxeGkcC9goXbgTDQ0n_4TBzOO0ocPR</a:t>
            </a:r>
            <a:endParaRPr lang="en-US" dirty="0"/>
          </a:p>
          <a:p>
            <a:r>
              <a:rPr lang="en-US" dirty="0"/>
              <a:t>Git basics from Atlassian: </a:t>
            </a:r>
            <a:r>
              <a:rPr lang="en-US" dirty="0">
                <a:hlinkClick r:id="rId4"/>
              </a:rPr>
              <a:t>https://www.atlassian.com/git</a:t>
            </a:r>
            <a:endParaRPr lang="en-US" dirty="0"/>
          </a:p>
          <a:p>
            <a:r>
              <a:rPr lang="en-US" dirty="0"/>
              <a:t>More advanced Git uses from Atlassian : </a:t>
            </a:r>
            <a:r>
              <a:rPr lang="en-US" dirty="0">
                <a:hlinkClick r:id="rId5"/>
              </a:rPr>
              <a:t>https://www.atlassian.com/git/tutorials/advanced-overview</a:t>
            </a:r>
            <a:endParaRPr lang="en-US" dirty="0"/>
          </a:p>
          <a:p>
            <a:r>
              <a:rPr lang="en-US" dirty="0"/>
              <a:t>How to create a workflow (CI/CD pipeline) in GitHub: /</a:t>
            </a:r>
            <a:r>
              <a:rPr lang="en-US" dirty="0">
                <a:hlinkClick r:id="rId6"/>
              </a:rPr>
              <a:t>https://docs.github.com/en/actions/using-workflows/about-workflows</a:t>
            </a:r>
            <a:endParaRPr lang="en-US" dirty="0"/>
          </a:p>
        </p:txBody>
      </p:sp>
    </p:spTree>
    <p:extLst>
      <p:ext uri="{BB962C8B-B14F-4D97-AF65-F5344CB8AC3E}">
        <p14:creationId xmlns:p14="http://schemas.microsoft.com/office/powerpoint/2010/main" val="339513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CC9C-3D81-2088-4C95-C29AA74C9849}"/>
              </a:ext>
            </a:extLst>
          </p:cNvPr>
          <p:cNvSpPr>
            <a:spLocks noGrp="1"/>
          </p:cNvSpPr>
          <p:nvPr>
            <p:ph type="ctrTitle"/>
          </p:nvPr>
        </p:nvSpPr>
        <p:spPr/>
        <p:txBody>
          <a:bodyPr/>
          <a:lstStyle/>
          <a:p>
            <a:r>
              <a:rPr lang="en-US" dirty="0"/>
              <a:t>Introduction to Git and GitHub</a:t>
            </a:r>
          </a:p>
        </p:txBody>
      </p:sp>
      <p:sp>
        <p:nvSpPr>
          <p:cNvPr id="3" name="Subtitle 2">
            <a:extLst>
              <a:ext uri="{FF2B5EF4-FFF2-40B4-BE49-F238E27FC236}">
                <a16:creationId xmlns:a16="http://schemas.microsoft.com/office/drawing/2014/main" id="{CEE47A3C-88B9-FB30-44DF-E8F5D5B766D8}"/>
              </a:ext>
            </a:extLst>
          </p:cNvPr>
          <p:cNvSpPr>
            <a:spLocks noGrp="1"/>
          </p:cNvSpPr>
          <p:nvPr>
            <p:ph type="subTitle" idx="1"/>
          </p:nvPr>
        </p:nvSpPr>
        <p:spPr/>
        <p:txBody>
          <a:bodyPr/>
          <a:lstStyle/>
          <a:p>
            <a:r>
              <a:rPr lang="en-US" dirty="0"/>
              <a:t>Daniel-Iosif Trubacs</a:t>
            </a:r>
          </a:p>
        </p:txBody>
      </p:sp>
      <p:sp>
        <p:nvSpPr>
          <p:cNvPr id="4" name="Text Placeholder 3">
            <a:extLst>
              <a:ext uri="{FF2B5EF4-FFF2-40B4-BE49-F238E27FC236}">
                <a16:creationId xmlns:a16="http://schemas.microsoft.com/office/drawing/2014/main" id="{15F3C5BF-77C1-60FC-1095-F48C246E8B71}"/>
              </a:ext>
            </a:extLst>
          </p:cNvPr>
          <p:cNvSpPr>
            <a:spLocks noGrp="1"/>
          </p:cNvSpPr>
          <p:nvPr>
            <p:ph type="body" sz="quarter" idx="10"/>
          </p:nvPr>
        </p:nvSpPr>
        <p:spPr/>
        <p:txBody>
          <a:bodyPr/>
          <a:lstStyle/>
          <a:p>
            <a:r>
              <a:rPr lang="en-US" dirty="0"/>
              <a:t>1 December 2023</a:t>
            </a:r>
          </a:p>
        </p:txBody>
      </p:sp>
      <p:pic>
        <p:nvPicPr>
          <p:cNvPr id="8" name="Picture 7">
            <a:extLst>
              <a:ext uri="{FF2B5EF4-FFF2-40B4-BE49-F238E27FC236}">
                <a16:creationId xmlns:a16="http://schemas.microsoft.com/office/drawing/2014/main" id="{AA196631-2E99-D4ED-0FE3-1E75E433F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881" y="3063053"/>
            <a:ext cx="3794947" cy="3794947"/>
          </a:xfrm>
          <a:prstGeom prst="rect">
            <a:avLst/>
          </a:prstGeom>
        </p:spPr>
      </p:pic>
    </p:spTree>
    <p:extLst>
      <p:ext uri="{BB962C8B-B14F-4D97-AF65-F5344CB8AC3E}">
        <p14:creationId xmlns:p14="http://schemas.microsoft.com/office/powerpoint/2010/main" val="303620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p:txBody>
          <a:bodyPr/>
          <a:lstStyle/>
          <a:p>
            <a:endParaRPr lang="en-GB"/>
          </a:p>
        </p:txBody>
      </p:sp>
    </p:spTree>
    <p:extLst>
      <p:ext uri="{BB962C8B-B14F-4D97-AF65-F5344CB8AC3E}">
        <p14:creationId xmlns:p14="http://schemas.microsoft.com/office/powerpoint/2010/main" val="393574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88"/>
            <a:ext cx="12192000" cy="694057"/>
          </a:xfrm>
        </p:spPr>
        <p:txBody>
          <a:bodyPr/>
          <a:lstStyle/>
          <a:p>
            <a:pPr algn="ctr"/>
            <a:r>
              <a:rPr lang="en-US" dirty="0"/>
              <a:t>What is Git?</a:t>
            </a:r>
          </a:p>
        </p:txBody>
      </p:sp>
      <p:pic>
        <p:nvPicPr>
          <p:cNvPr id="3" name="Picture 2" descr="SUSU - RoboSoc">
            <a:extLst>
              <a:ext uri="{FF2B5EF4-FFF2-40B4-BE49-F238E27FC236}">
                <a16:creationId xmlns:a16="http://schemas.microsoft.com/office/drawing/2014/main" id="{2E45C33C-3B90-DBC5-284F-96505CB65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2">
            <a:extLst>
              <a:ext uri="{FF2B5EF4-FFF2-40B4-BE49-F238E27FC236}">
                <a16:creationId xmlns:a16="http://schemas.microsoft.com/office/drawing/2014/main" id="{2DDEB0CD-8917-64F4-DF71-CE0D3DD1570D}"/>
              </a:ext>
            </a:extLst>
          </p:cNvPr>
          <p:cNvSpPr>
            <a:spLocks noGrp="1"/>
          </p:cNvSpPr>
          <p:nvPr>
            <p:ph type="body" sz="quarter" idx="10"/>
          </p:nvPr>
        </p:nvSpPr>
        <p:spPr>
          <a:xfrm>
            <a:off x="672042" y="1397875"/>
            <a:ext cx="10847916" cy="879160"/>
          </a:xfrm>
        </p:spPr>
        <p:txBody>
          <a:bodyPr vert="horz" lIns="91440" tIns="45720" rIns="91440" bIns="45720" rtlCol="0" anchor="t">
            <a:noAutofit/>
          </a:bodyPr>
          <a:lstStyle/>
          <a:p>
            <a:r>
              <a:rPr lang="en-GB" dirty="0"/>
              <a:t>Git is the most popular version control system and most software hosting services (for example GitHub) are built around it.</a:t>
            </a:r>
          </a:p>
        </p:txBody>
      </p:sp>
      <p:pic>
        <p:nvPicPr>
          <p:cNvPr id="15" name="Picture 14">
            <a:extLst>
              <a:ext uri="{FF2B5EF4-FFF2-40B4-BE49-F238E27FC236}">
                <a16:creationId xmlns:a16="http://schemas.microsoft.com/office/drawing/2014/main" id="{45823921-B039-87C6-9A19-E7B7DF16A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50" y="2277035"/>
            <a:ext cx="8343900" cy="4095750"/>
          </a:xfrm>
          <a:prstGeom prst="rect">
            <a:avLst/>
          </a:prstGeom>
        </p:spPr>
      </p:pic>
    </p:spTree>
    <p:extLst>
      <p:ext uri="{BB962C8B-B14F-4D97-AF65-F5344CB8AC3E}">
        <p14:creationId xmlns:p14="http://schemas.microsoft.com/office/powerpoint/2010/main" val="143565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88"/>
            <a:ext cx="12192000" cy="694057"/>
          </a:xfrm>
        </p:spPr>
        <p:txBody>
          <a:bodyPr/>
          <a:lstStyle/>
          <a:p>
            <a:pPr algn="ctr"/>
            <a:r>
              <a:rPr lang="en-US" dirty="0"/>
              <a:t>Version Control Systems </a:t>
            </a:r>
          </a:p>
        </p:txBody>
      </p:sp>
      <p:pic>
        <p:nvPicPr>
          <p:cNvPr id="3" name="Picture 2" descr="SUSU - RoboSoc">
            <a:extLst>
              <a:ext uri="{FF2B5EF4-FFF2-40B4-BE49-F238E27FC236}">
                <a16:creationId xmlns:a16="http://schemas.microsoft.com/office/drawing/2014/main" id="{2E45C33C-3B90-DBC5-284F-96505CB65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44F1913-0B7F-A40E-53A0-19DABD330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672" y="2293572"/>
            <a:ext cx="9341221" cy="4098264"/>
          </a:xfrm>
          <a:prstGeom prst="rect">
            <a:avLst/>
          </a:prstGeom>
        </p:spPr>
      </p:pic>
      <p:sp>
        <p:nvSpPr>
          <p:cNvPr id="9" name="Text Placeholder 2">
            <a:extLst>
              <a:ext uri="{FF2B5EF4-FFF2-40B4-BE49-F238E27FC236}">
                <a16:creationId xmlns:a16="http://schemas.microsoft.com/office/drawing/2014/main" id="{B030EB50-D3AD-2CAF-2AE2-9E95B029E2F5}"/>
              </a:ext>
            </a:extLst>
          </p:cNvPr>
          <p:cNvSpPr>
            <a:spLocks noGrp="1"/>
          </p:cNvSpPr>
          <p:nvPr>
            <p:ph type="body" sz="quarter" idx="10"/>
          </p:nvPr>
        </p:nvSpPr>
        <p:spPr>
          <a:xfrm>
            <a:off x="672042" y="1230546"/>
            <a:ext cx="10847916" cy="879160"/>
          </a:xfrm>
        </p:spPr>
        <p:txBody>
          <a:bodyPr vert="horz" lIns="91440" tIns="45720" rIns="91440" bIns="45720" rtlCol="0" anchor="t">
            <a:noAutofit/>
          </a:bodyPr>
          <a:lstStyle/>
          <a:p>
            <a:r>
              <a:rPr lang="en-GB" dirty="0"/>
              <a:t>Version control is class systems responsible for managing changes in computer programs and applications.</a:t>
            </a:r>
          </a:p>
        </p:txBody>
      </p:sp>
    </p:spTree>
    <p:extLst>
      <p:ext uri="{BB962C8B-B14F-4D97-AF65-F5344CB8AC3E}">
        <p14:creationId xmlns:p14="http://schemas.microsoft.com/office/powerpoint/2010/main" val="140217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88"/>
            <a:ext cx="12192000" cy="694057"/>
          </a:xfrm>
        </p:spPr>
        <p:txBody>
          <a:bodyPr/>
          <a:lstStyle/>
          <a:p>
            <a:pPr algn="ctr"/>
            <a:r>
              <a:rPr lang="en-US" dirty="0"/>
              <a:t>Why use Git?</a:t>
            </a:r>
          </a:p>
        </p:txBody>
      </p:sp>
      <p:pic>
        <p:nvPicPr>
          <p:cNvPr id="3" name="Picture 2" descr="SUSU - RoboSoc">
            <a:extLst>
              <a:ext uri="{FF2B5EF4-FFF2-40B4-BE49-F238E27FC236}">
                <a16:creationId xmlns:a16="http://schemas.microsoft.com/office/drawing/2014/main" id="{2E45C33C-3B90-DBC5-284F-96505CB65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09D3349F-5BEA-E6A9-60B8-214A44DE5194}"/>
              </a:ext>
            </a:extLst>
          </p:cNvPr>
          <p:cNvSpPr>
            <a:spLocks noGrp="1"/>
          </p:cNvSpPr>
          <p:nvPr>
            <p:ph type="body" sz="quarter" idx="10"/>
          </p:nvPr>
        </p:nvSpPr>
        <p:spPr>
          <a:xfrm>
            <a:off x="614428" y="1370981"/>
            <a:ext cx="4145831" cy="5046197"/>
          </a:xfrm>
        </p:spPr>
        <p:txBody>
          <a:bodyPr/>
          <a:lstStyle/>
          <a:p>
            <a:r>
              <a:rPr lang="en-US" dirty="0"/>
              <a:t>Absolutely necessary when working in a team (from personal experience).</a:t>
            </a:r>
          </a:p>
          <a:p>
            <a:r>
              <a:rPr lang="en-US" dirty="0"/>
              <a:t>All companies use git to keep track of their software development.</a:t>
            </a:r>
          </a:p>
          <a:p>
            <a:r>
              <a:rPr lang="en-US" dirty="0"/>
              <a:t>Personal use such as keeping tracks of documents or reports.</a:t>
            </a:r>
          </a:p>
          <a:p>
            <a:r>
              <a:rPr lang="en-US" dirty="0"/>
              <a:t>Easiest way to maintain a good coding workflow.</a:t>
            </a:r>
          </a:p>
          <a:p>
            <a:endParaRPr lang="en-US" dirty="0"/>
          </a:p>
          <a:p>
            <a:pPr marL="0" indent="0">
              <a:buNone/>
            </a:pPr>
            <a:endParaRPr lang="en-US" dirty="0"/>
          </a:p>
        </p:txBody>
      </p:sp>
      <p:pic>
        <p:nvPicPr>
          <p:cNvPr id="7" name="Picture 6">
            <a:extLst>
              <a:ext uri="{FF2B5EF4-FFF2-40B4-BE49-F238E27FC236}">
                <a16:creationId xmlns:a16="http://schemas.microsoft.com/office/drawing/2014/main" id="{E52323BC-D4A1-434C-18E3-D1A134C798E5}"/>
              </a:ext>
            </a:extLst>
          </p:cNvPr>
          <p:cNvPicPr>
            <a:picLocks noChangeAspect="1"/>
          </p:cNvPicPr>
          <p:nvPr/>
        </p:nvPicPr>
        <p:blipFill rotWithShape="1">
          <a:blip r:embed="rId3">
            <a:extLst>
              <a:ext uri="{28A0092B-C50C-407E-A947-70E740481C1C}">
                <a14:useLocalDpi xmlns:a14="http://schemas.microsoft.com/office/drawing/2010/main" val="0"/>
              </a:ext>
            </a:extLst>
          </a:blip>
          <a:srcRect t="15907"/>
          <a:stretch/>
        </p:blipFill>
        <p:spPr>
          <a:xfrm>
            <a:off x="4986916" y="1380565"/>
            <a:ext cx="6290684" cy="4408373"/>
          </a:xfrm>
          <a:prstGeom prst="rect">
            <a:avLst/>
          </a:prstGeom>
        </p:spPr>
      </p:pic>
    </p:spTree>
    <p:extLst>
      <p:ext uri="{BB962C8B-B14F-4D97-AF65-F5344CB8AC3E}">
        <p14:creationId xmlns:p14="http://schemas.microsoft.com/office/powerpoint/2010/main" val="188803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88"/>
            <a:ext cx="12192000" cy="694057"/>
          </a:xfrm>
        </p:spPr>
        <p:txBody>
          <a:bodyPr/>
          <a:lstStyle/>
          <a:p>
            <a:pPr algn="ctr"/>
            <a:r>
              <a:rPr lang="en-US" dirty="0"/>
              <a:t>Basics of Git</a:t>
            </a:r>
          </a:p>
        </p:txBody>
      </p:sp>
      <p:pic>
        <p:nvPicPr>
          <p:cNvPr id="3" name="Picture 2" descr="SUSU - RoboSoc">
            <a:extLst>
              <a:ext uri="{FF2B5EF4-FFF2-40B4-BE49-F238E27FC236}">
                <a16:creationId xmlns:a16="http://schemas.microsoft.com/office/drawing/2014/main" id="{2E45C33C-3B90-DBC5-284F-96505CB65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E96CEAF-B528-8907-2812-5F0F42084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376" y="1106433"/>
            <a:ext cx="5620786" cy="4052048"/>
          </a:xfrm>
          <a:prstGeom prst="rect">
            <a:avLst/>
          </a:prstGeom>
        </p:spPr>
      </p:pic>
      <p:sp>
        <p:nvSpPr>
          <p:cNvPr id="7" name="Text Placeholder 4">
            <a:extLst>
              <a:ext uri="{FF2B5EF4-FFF2-40B4-BE49-F238E27FC236}">
                <a16:creationId xmlns:a16="http://schemas.microsoft.com/office/drawing/2014/main" id="{D3BF28FA-B9AE-AFDD-3469-5C0D8211F7C7}"/>
              </a:ext>
            </a:extLst>
          </p:cNvPr>
          <p:cNvSpPr>
            <a:spLocks noGrp="1"/>
          </p:cNvSpPr>
          <p:nvPr>
            <p:ph type="body" sz="quarter" idx="10"/>
          </p:nvPr>
        </p:nvSpPr>
        <p:spPr>
          <a:xfrm>
            <a:off x="614427" y="1370981"/>
            <a:ext cx="5777407" cy="5046197"/>
          </a:xfrm>
        </p:spPr>
        <p:txBody>
          <a:bodyPr/>
          <a:lstStyle/>
          <a:p>
            <a:r>
              <a:rPr lang="en-US" dirty="0"/>
              <a:t>Fetch (git fetch) – Checks the remote repository for changes.</a:t>
            </a:r>
          </a:p>
          <a:p>
            <a:r>
              <a:rPr lang="en-US" dirty="0"/>
              <a:t>Pull (git pull) – Retrieves changes from the remote repository.</a:t>
            </a:r>
          </a:p>
          <a:p>
            <a:r>
              <a:rPr lang="en-US" dirty="0"/>
              <a:t>Add (git add) – Adds files to the “Staging Area”, basically lets git know that these are files important.</a:t>
            </a:r>
          </a:p>
          <a:p>
            <a:r>
              <a:rPr lang="en-US" dirty="0"/>
              <a:t>Commit (git commit) – Saves current changes to your local repository (code stored on your local machine).</a:t>
            </a:r>
          </a:p>
          <a:p>
            <a:r>
              <a:rPr lang="en-US" dirty="0"/>
              <a:t>Push (git push) – Sends the local changes of the code to the remote repository.</a:t>
            </a:r>
          </a:p>
          <a:p>
            <a:endParaRPr lang="en-US" dirty="0"/>
          </a:p>
          <a:p>
            <a:pPr marL="0" indent="0">
              <a:buNone/>
            </a:pPr>
            <a:endParaRPr lang="en-US" dirty="0"/>
          </a:p>
        </p:txBody>
      </p:sp>
    </p:spTree>
    <p:extLst>
      <p:ext uri="{BB962C8B-B14F-4D97-AF65-F5344CB8AC3E}">
        <p14:creationId xmlns:p14="http://schemas.microsoft.com/office/powerpoint/2010/main" val="65451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88"/>
            <a:ext cx="12192000" cy="694057"/>
          </a:xfrm>
        </p:spPr>
        <p:txBody>
          <a:bodyPr/>
          <a:lstStyle/>
          <a:p>
            <a:pPr algn="ctr"/>
            <a:r>
              <a:rPr lang="en-US" dirty="0"/>
              <a:t>Basics of Git</a:t>
            </a:r>
          </a:p>
        </p:txBody>
      </p:sp>
      <p:pic>
        <p:nvPicPr>
          <p:cNvPr id="3" name="Picture 2" descr="SUSU - RoboSoc">
            <a:extLst>
              <a:ext uri="{FF2B5EF4-FFF2-40B4-BE49-F238E27FC236}">
                <a16:creationId xmlns:a16="http://schemas.microsoft.com/office/drawing/2014/main" id="{2E45C33C-3B90-DBC5-284F-96505CB65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09D3349F-5BEA-E6A9-60B8-214A44DE5194}"/>
              </a:ext>
            </a:extLst>
          </p:cNvPr>
          <p:cNvSpPr>
            <a:spLocks noGrp="1"/>
          </p:cNvSpPr>
          <p:nvPr>
            <p:ph type="body" sz="quarter" idx="10"/>
          </p:nvPr>
        </p:nvSpPr>
        <p:spPr>
          <a:xfrm>
            <a:off x="596499" y="1291688"/>
            <a:ext cx="10847916" cy="901130"/>
          </a:xfrm>
        </p:spPr>
        <p:txBody>
          <a:bodyPr/>
          <a:lstStyle/>
          <a:p>
            <a:r>
              <a:rPr lang="en-US" dirty="0"/>
              <a:t>Git branches represent different version of the code. The most important branch is called main (formerly known as master).</a:t>
            </a:r>
          </a:p>
        </p:txBody>
      </p:sp>
      <p:pic>
        <p:nvPicPr>
          <p:cNvPr id="8" name="Picture 7">
            <a:extLst>
              <a:ext uri="{FF2B5EF4-FFF2-40B4-BE49-F238E27FC236}">
                <a16:creationId xmlns:a16="http://schemas.microsoft.com/office/drawing/2014/main" id="{EA34BB1D-AA8E-7ED7-272B-2B8140118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689" y="2687355"/>
            <a:ext cx="7801535" cy="3643783"/>
          </a:xfrm>
          <a:prstGeom prst="rect">
            <a:avLst/>
          </a:prstGeom>
        </p:spPr>
      </p:pic>
    </p:spTree>
    <p:extLst>
      <p:ext uri="{BB962C8B-B14F-4D97-AF65-F5344CB8AC3E}">
        <p14:creationId xmlns:p14="http://schemas.microsoft.com/office/powerpoint/2010/main" val="352407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88"/>
            <a:ext cx="12192000" cy="694057"/>
          </a:xfrm>
        </p:spPr>
        <p:txBody>
          <a:bodyPr/>
          <a:lstStyle/>
          <a:p>
            <a:pPr algn="ctr"/>
            <a:r>
              <a:rPr lang="en-US" dirty="0"/>
              <a:t>GitHub</a:t>
            </a:r>
          </a:p>
        </p:txBody>
      </p:sp>
      <p:pic>
        <p:nvPicPr>
          <p:cNvPr id="3" name="Picture 2" descr="SUSU - RoboSoc">
            <a:extLst>
              <a:ext uri="{FF2B5EF4-FFF2-40B4-BE49-F238E27FC236}">
                <a16:creationId xmlns:a16="http://schemas.microsoft.com/office/drawing/2014/main" id="{2E45C33C-3B90-DBC5-284F-96505CB65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09D3349F-5BEA-E6A9-60B8-214A44DE5194}"/>
              </a:ext>
            </a:extLst>
          </p:cNvPr>
          <p:cNvSpPr>
            <a:spLocks noGrp="1"/>
          </p:cNvSpPr>
          <p:nvPr>
            <p:ph type="body" sz="quarter" idx="10"/>
          </p:nvPr>
        </p:nvSpPr>
        <p:spPr>
          <a:xfrm>
            <a:off x="672042" y="1106433"/>
            <a:ext cx="10847916" cy="1191687"/>
          </a:xfrm>
        </p:spPr>
        <p:txBody>
          <a:bodyPr/>
          <a:lstStyle/>
          <a:p>
            <a:r>
              <a:rPr lang="en-US" dirty="0"/>
              <a:t>Git is most efficient when used with a remote repository (remote server) to keep track of software development.</a:t>
            </a:r>
          </a:p>
          <a:p>
            <a:r>
              <a:rPr lang="en-US" dirty="0"/>
              <a:t>GitHub is the most popular cloud-based service used for version control.</a:t>
            </a:r>
          </a:p>
        </p:txBody>
      </p:sp>
      <p:pic>
        <p:nvPicPr>
          <p:cNvPr id="6" name="Picture 5">
            <a:extLst>
              <a:ext uri="{FF2B5EF4-FFF2-40B4-BE49-F238E27FC236}">
                <a16:creationId xmlns:a16="http://schemas.microsoft.com/office/drawing/2014/main" id="{F7B26064-430B-79C2-237A-42A515A5D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7744" y="2392938"/>
            <a:ext cx="5301503" cy="4258874"/>
          </a:xfrm>
          <a:prstGeom prst="rect">
            <a:avLst/>
          </a:prstGeom>
        </p:spPr>
      </p:pic>
    </p:spTree>
    <p:extLst>
      <p:ext uri="{BB962C8B-B14F-4D97-AF65-F5344CB8AC3E}">
        <p14:creationId xmlns:p14="http://schemas.microsoft.com/office/powerpoint/2010/main" val="395334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88"/>
            <a:ext cx="12192000" cy="694057"/>
          </a:xfrm>
        </p:spPr>
        <p:txBody>
          <a:bodyPr/>
          <a:lstStyle/>
          <a:p>
            <a:pPr algn="ctr"/>
            <a:r>
              <a:rPr lang="en-US" dirty="0"/>
              <a:t>Installation</a:t>
            </a:r>
          </a:p>
        </p:txBody>
      </p:sp>
      <p:pic>
        <p:nvPicPr>
          <p:cNvPr id="3" name="Picture 2" descr="SUSU - RoboSoc">
            <a:extLst>
              <a:ext uri="{FF2B5EF4-FFF2-40B4-BE49-F238E27FC236}">
                <a16:creationId xmlns:a16="http://schemas.microsoft.com/office/drawing/2014/main" id="{2E45C33C-3B90-DBC5-284F-96505CB65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38" y="0"/>
            <a:ext cx="1191687" cy="11916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09D3349F-5BEA-E6A9-60B8-214A44DE5194}"/>
              </a:ext>
            </a:extLst>
          </p:cNvPr>
          <p:cNvSpPr>
            <a:spLocks noGrp="1"/>
          </p:cNvSpPr>
          <p:nvPr>
            <p:ph type="body" sz="quarter" idx="10"/>
          </p:nvPr>
        </p:nvSpPr>
        <p:spPr>
          <a:xfrm>
            <a:off x="623393" y="1106433"/>
            <a:ext cx="10847916" cy="5131451"/>
          </a:xfrm>
        </p:spPr>
        <p:txBody>
          <a:bodyPr/>
          <a:lstStyle/>
          <a:p>
            <a:r>
              <a:rPr lang="en-US" dirty="0"/>
              <a:t>Download and install git from: </a:t>
            </a:r>
            <a:r>
              <a:rPr lang="en-US" dirty="0">
                <a:hlinkClick r:id="rId3"/>
              </a:rPr>
              <a:t>https://git-scm.com/</a:t>
            </a:r>
            <a:endParaRPr lang="en-US" dirty="0"/>
          </a:p>
          <a:p>
            <a:r>
              <a:rPr lang="en-US" dirty="0"/>
              <a:t>Go to GitHub and create an account if you don’t have one.</a:t>
            </a:r>
          </a:p>
          <a:p>
            <a:r>
              <a:rPr lang="en-US" dirty="0"/>
              <a:t>Go to repositories and create a new one</a:t>
            </a:r>
          </a:p>
        </p:txBody>
      </p:sp>
      <p:pic>
        <p:nvPicPr>
          <p:cNvPr id="6" name="Picture 5">
            <a:extLst>
              <a:ext uri="{FF2B5EF4-FFF2-40B4-BE49-F238E27FC236}">
                <a16:creationId xmlns:a16="http://schemas.microsoft.com/office/drawing/2014/main" id="{5648EBE5-5CD5-6DC6-5324-A9C7D03BFC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544" y="2465293"/>
            <a:ext cx="10212144" cy="3848515"/>
          </a:xfrm>
          <a:prstGeom prst="rect">
            <a:avLst/>
          </a:prstGeom>
        </p:spPr>
      </p:pic>
      <p:sp>
        <p:nvSpPr>
          <p:cNvPr id="7" name="Oval 6">
            <a:extLst>
              <a:ext uri="{FF2B5EF4-FFF2-40B4-BE49-F238E27FC236}">
                <a16:creationId xmlns:a16="http://schemas.microsoft.com/office/drawing/2014/main" id="{916369C4-E7DB-1183-2C8D-19769F800CD9}"/>
              </a:ext>
            </a:extLst>
          </p:cNvPr>
          <p:cNvSpPr/>
          <p:nvPr/>
        </p:nvSpPr>
        <p:spPr>
          <a:xfrm>
            <a:off x="9861176" y="2850775"/>
            <a:ext cx="860611" cy="49305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4F1ABAF-06D7-AE64-4903-CC08BA19B07E}"/>
              </a:ext>
            </a:extLst>
          </p:cNvPr>
          <p:cNvSpPr/>
          <p:nvPr/>
        </p:nvSpPr>
        <p:spPr>
          <a:xfrm rot="2793138">
            <a:off x="9243826" y="2373611"/>
            <a:ext cx="847457" cy="49305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23012"/>
      </p:ext>
    </p:extLst>
  </p:cSld>
  <p:clrMapOvr>
    <a:masterClrMapping/>
  </p:clrMapOvr>
</p:sld>
</file>

<file path=ppt/theme/theme1.xml><?xml version="1.0" encoding="utf-8"?>
<a:theme xmlns:a="http://schemas.openxmlformats.org/drawingml/2006/main" name="Title and content">
  <a:themeElements>
    <a:clrScheme name="Custom 1">
      <a:dk1>
        <a:srgbClr val="231F20"/>
      </a:dk1>
      <a:lt1>
        <a:srgbClr val="FFFFFF"/>
      </a:lt1>
      <a:dk2>
        <a:srgbClr val="005C84"/>
      </a:dk2>
      <a:lt2>
        <a:srgbClr val="495961"/>
      </a:lt2>
      <a:accent1>
        <a:srgbClr val="9FB1BD"/>
      </a:accent1>
      <a:accent2>
        <a:srgbClr val="E73037"/>
      </a:accent2>
      <a:accent3>
        <a:srgbClr val="C1D100"/>
      </a:accent3>
      <a:accent4>
        <a:srgbClr val="8D3970"/>
      </a:accent4>
      <a:accent5>
        <a:srgbClr val="31BFC7"/>
      </a:accent5>
      <a:accent6>
        <a:srgbClr val="EF7D00"/>
      </a:accent6>
      <a:hlink>
        <a:srgbClr val="005C83"/>
      </a:hlink>
      <a:folHlink>
        <a:srgbClr val="495961"/>
      </a:folHlink>
    </a:clrScheme>
    <a:fontScheme name="UoS Powerpoint Fonts">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946433AF-ADAF-5043-992B-F8DA038F8EDD}" vid="{FB3B6721-CF41-CB4A-8BDA-0705E516CAA3}"/>
    </a:ext>
  </a:extLst>
</a:theme>
</file>

<file path=ppt/theme/theme2.xml><?xml version="1.0" encoding="utf-8"?>
<a:theme xmlns:a="http://schemas.openxmlformats.org/drawingml/2006/main" name="UoS_Powerpoint_template WIDESCREEN">
  <a:themeElements>
    <a:clrScheme name="Rich Black">
      <a:dk1>
        <a:srgbClr val="231F20"/>
      </a:dk1>
      <a:lt1>
        <a:srgbClr val="FFFFFF"/>
      </a:lt1>
      <a:dk2>
        <a:srgbClr val="005C84"/>
      </a:dk2>
      <a:lt2>
        <a:srgbClr val="495961"/>
      </a:lt2>
      <a:accent1>
        <a:srgbClr val="9FB1BD"/>
      </a:accent1>
      <a:accent2>
        <a:srgbClr val="E73037"/>
      </a:accent2>
      <a:accent3>
        <a:srgbClr val="C1D100"/>
      </a:accent3>
      <a:accent4>
        <a:srgbClr val="8D3970"/>
      </a:accent4>
      <a:accent5>
        <a:srgbClr val="31BFC7"/>
      </a:accent5>
      <a:accent6>
        <a:srgbClr val="EF7D00"/>
      </a:accent6>
      <a:hlink>
        <a:srgbClr val="74C9E5"/>
      </a:hlink>
      <a:folHlink>
        <a:srgbClr val="D5007F"/>
      </a:folHlink>
    </a:clrScheme>
    <a:fontScheme name="Custom 1">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0EEB19A3-E5AF-B743-8C08-9AD556682854}" vid="{671753E0-2D72-0A42-810F-2669D10CC1B4}"/>
    </a:ext>
  </a:extLst>
</a:theme>
</file>

<file path=ppt/theme/theme3.xml><?xml version="1.0" encoding="utf-8"?>
<a:theme xmlns:a="http://schemas.openxmlformats.org/drawingml/2006/main" name="1_Title and content">
  <a:themeElements>
    <a:clrScheme name="Custom 6">
      <a:dk1>
        <a:srgbClr val="231F20"/>
      </a:dk1>
      <a:lt1>
        <a:srgbClr val="FFFFFF"/>
      </a:lt1>
      <a:dk2>
        <a:srgbClr val="005C84"/>
      </a:dk2>
      <a:lt2>
        <a:srgbClr val="495961"/>
      </a:lt2>
      <a:accent1>
        <a:srgbClr val="9FB1BD"/>
      </a:accent1>
      <a:accent2>
        <a:srgbClr val="E73037"/>
      </a:accent2>
      <a:accent3>
        <a:srgbClr val="C1D100"/>
      </a:accent3>
      <a:accent4>
        <a:srgbClr val="8D3970"/>
      </a:accent4>
      <a:accent5>
        <a:srgbClr val="31BFC7"/>
      </a:accent5>
      <a:accent6>
        <a:srgbClr val="EF7D00"/>
      </a:accent6>
      <a:hlink>
        <a:srgbClr val="005C83"/>
      </a:hlink>
      <a:folHlink>
        <a:srgbClr val="495961"/>
      </a:folHlink>
    </a:clrScheme>
    <a:fontScheme name="UoS Powerpoint Fonts">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0EEB19A3-E5AF-B743-8C08-9AD556682854}" vid="{F81E0AD6-EF14-2A4C-975C-394B6C331CD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D93AF48F34F742A70297639C313485" ma:contentTypeVersion="3" ma:contentTypeDescription="Create a new document." ma:contentTypeScope="" ma:versionID="88d6eee2b59454669978ae448b23b86b">
  <xsd:schema xmlns:xsd="http://www.w3.org/2001/XMLSchema" xmlns:xs="http://www.w3.org/2001/XMLSchema" xmlns:p="http://schemas.microsoft.com/office/2006/metadata/properties" xmlns:ns2="7dbae8d1-41b6-48aa-ad94-4e2ed12b371e" targetNamespace="http://schemas.microsoft.com/office/2006/metadata/properties" ma:root="true" ma:fieldsID="a28190c9ecbb39a29a7ce3de9733047d" ns2:_="">
    <xsd:import namespace="7dbae8d1-41b6-48aa-ad94-4e2ed12b371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ae8d1-41b6-48aa-ad94-4e2ed12b37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5AE227-96ED-46BC-B1D5-2CA8C7D54F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bae8d1-41b6-48aa-ad94-4e2ed12b37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BC32FA-F1AB-4F80-B76D-6B92EE26CD6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6B66F6D-0B8D-47B5-BBD1-1869426A3C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652</TotalTime>
  <Words>756</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Calibri</vt:lpstr>
      <vt:lpstr>Consolas</vt:lpstr>
      <vt:lpstr>Lucida Sans</vt:lpstr>
      <vt:lpstr>Title and content</vt:lpstr>
      <vt:lpstr>UoS_Powerpoint_template WIDESCREEN</vt:lpstr>
      <vt:lpstr>1_Title and content</vt:lpstr>
      <vt:lpstr>PowerPoint Presentation</vt:lpstr>
      <vt:lpstr>Introduction to Git and GitHub</vt:lpstr>
      <vt:lpstr>What is Git?</vt:lpstr>
      <vt:lpstr>Version Control Systems </vt:lpstr>
      <vt:lpstr>Why use Git?</vt:lpstr>
      <vt:lpstr>Basics of Git</vt:lpstr>
      <vt:lpstr>Basics of Git</vt:lpstr>
      <vt:lpstr>GitHub</vt:lpstr>
      <vt:lpstr>Installation</vt:lpstr>
      <vt:lpstr>Installation</vt:lpstr>
      <vt:lpstr>Installation</vt:lpstr>
      <vt:lpstr>Installation</vt:lpstr>
      <vt:lpstr>Installation</vt:lpstr>
      <vt:lpstr>Installation</vt:lpstr>
      <vt:lpstr>Further use</vt:lpstr>
      <vt:lpstr>Further use</vt:lpstr>
      <vt:lpstr>Further use</vt:lpstr>
      <vt:lpstr>DIY</vt:lpstr>
      <vt:lpstr>Further Help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Integration of Daniel Lawson’s Experiment</dc:title>
  <dc:creator>Tom Radford</dc:creator>
  <cp:lastModifiedBy>Daniel-Iosif Trubacs (dit1u20)</cp:lastModifiedBy>
  <cp:revision>17</cp:revision>
  <dcterms:created xsi:type="dcterms:W3CDTF">2023-08-08T15:04:53Z</dcterms:created>
  <dcterms:modified xsi:type="dcterms:W3CDTF">2023-11-30T13:52:11Z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0x010100FAD93AF48F34F742A70297639C313485</vt:lpwstr>
  </property>
</Properties>
</file>