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81" r:id="rId5"/>
    <p:sldMasterId id="2147483685" r:id="rId6"/>
  </p:sldMasterIdLst>
  <p:notesMasterIdLst>
    <p:notesMasterId r:id="rId15"/>
  </p:notesMasterIdLst>
  <p:sldIdLst>
    <p:sldId id="283" r:id="rId7"/>
    <p:sldId id="284" r:id="rId8"/>
    <p:sldId id="276" r:id="rId9"/>
    <p:sldId id="285" r:id="rId10"/>
    <p:sldId id="289" r:id="rId11"/>
    <p:sldId id="286" r:id="rId12"/>
    <p:sldId id="28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C64B5-D4EC-4CE0-AB89-3BB81205B9E1}" v="2" dt="2023-08-09T09:41:25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-Iosif Trubacs (dit1u20)" userId="S::dit1u20@soton.ac.uk::666cd54e-be00-4528-ab7b-778e65af0801" providerId="AD" clId="Web-{F74C64B5-D4EC-4CE0-AB89-3BB81205B9E1}"/>
    <pc:docChg chg="modSld">
      <pc:chgData name="Daniel-Iosif Trubacs (dit1u20)" userId="S::dit1u20@soton.ac.uk::666cd54e-be00-4528-ab7b-778e65af0801" providerId="AD" clId="Web-{F74C64B5-D4EC-4CE0-AB89-3BB81205B9E1}" dt="2023-08-09T09:41:25.379" v="1"/>
      <pc:docMkLst>
        <pc:docMk/>
      </pc:docMkLst>
      <pc:sldChg chg="modSp">
        <pc:chgData name="Daniel-Iosif Trubacs (dit1u20)" userId="S::dit1u20@soton.ac.uk::666cd54e-be00-4528-ab7b-778e65af0801" providerId="AD" clId="Web-{F74C64B5-D4EC-4CE0-AB89-3BB81205B9E1}" dt="2023-08-09T09:41:25.379" v="1"/>
        <pc:sldMkLst>
          <pc:docMk/>
          <pc:sldMk cId="1815117445" sldId="257"/>
        </pc:sldMkLst>
        <pc:graphicFrameChg chg="modGraphic">
          <ac:chgData name="Daniel-Iosif Trubacs (dit1u20)" userId="S::dit1u20@soton.ac.uk::666cd54e-be00-4528-ab7b-778e65af0801" providerId="AD" clId="Web-{F74C64B5-D4EC-4CE0-AB89-3BB81205B9E1}" dt="2023-08-09T09:41:25.379" v="1"/>
          <ac:graphicFrameMkLst>
            <pc:docMk/>
            <pc:sldMk cId="1815117445" sldId="257"/>
            <ac:graphicFrameMk id="7" creationId="{3FF1F158-070F-111D-F4E0-14385B58691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2D31-E7BD-494B-9DE8-8BF2FA3BBAE1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7392-655E-4228-8C04-A907FEB3F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9596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49596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49596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49596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49596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49596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6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ogo Slide"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BBA8B1-FB70-5047-82C7-77FEF3673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340768"/>
            <a:ext cx="6696744" cy="37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22 June 2021</a:t>
            </a:r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715225-994B-F847-BBCD-98E6DC60B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544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2411DA-15FA-804A-A497-A21BA241F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9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>
                <a:solidFill>
                  <a:srgbClr val="495961"/>
                </a:solidFill>
              </a:rPr>
              <a:t>‹#›</a:t>
            </a:fld>
            <a:endParaRPr lang="en-GB" sz="1000" dirty="0">
              <a:solidFill>
                <a:srgbClr val="495961"/>
              </a:solidFill>
            </a:endParaRPr>
          </a:p>
        </p:txBody>
      </p:sp>
      <p:pic>
        <p:nvPicPr>
          <p:cNvPr id="9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6745DF3F-7D11-3742-A2BB-7A033F566A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64" y="-279125"/>
            <a:ext cx="3840429" cy="16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4959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4959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4959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495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4959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4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8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87826CD3-130D-D440-8ABD-6248D8758A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4959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4959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4959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495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4959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dntrubacs/pyphotonic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horlabs.com/software_pages/ViewSoftwarePage.cfm?Code=Motion_Control&amp;viewtab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Integration of the Sb2Se3 Optical Switching Experiment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Daniel-Iosif Trubacs, Professor Otto Muskens 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14 </a:t>
            </a:r>
            <a:r>
              <a:rPr lang="en-GB" dirty="0"/>
              <a:t>August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819235-8A12-EC8C-50B1-A3DFE4FD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glow rad="1905000">
              <a:schemeClr val="accent1">
                <a:alpha val="1000"/>
              </a:schemeClr>
            </a:glow>
            <a:outerShdw blurRad="1028700" dist="50800" dir="5400000" algn="ctr" rotWithShape="0">
              <a:srgbClr val="000000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967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54073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Technical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6D150-89A3-FAE8-0630-F1965E36FECA}"/>
              </a:ext>
            </a:extLst>
          </p:cNvPr>
          <p:cNvSpPr/>
          <p:nvPr/>
        </p:nvSpPr>
        <p:spPr>
          <a:xfrm>
            <a:off x="623392" y="19904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BNC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5B33E1-92B3-C153-BB73-6D2956F86CAF}"/>
              </a:ext>
            </a:extLst>
          </p:cNvPr>
          <p:cNvCxnSpPr>
            <a:cxnSpLocks/>
          </p:cNvCxnSpPr>
          <p:nvPr/>
        </p:nvCxnSpPr>
        <p:spPr>
          <a:xfrm>
            <a:off x="1537792" y="2198256"/>
            <a:ext cx="1228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05C2D-F4B1-663C-B534-BF9BD22DD0AD}"/>
              </a:ext>
            </a:extLst>
          </p:cNvPr>
          <p:cNvCxnSpPr>
            <a:cxnSpLocks/>
          </p:cNvCxnSpPr>
          <p:nvPr/>
        </p:nvCxnSpPr>
        <p:spPr>
          <a:xfrm>
            <a:off x="1537792" y="2636983"/>
            <a:ext cx="1228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9B04-5C97-C655-01F9-0E684D7D76F0}"/>
              </a:ext>
            </a:extLst>
          </p:cNvPr>
          <p:cNvSpPr/>
          <p:nvPr/>
        </p:nvSpPr>
        <p:spPr>
          <a:xfrm>
            <a:off x="2766228" y="199043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7C8DA-A9DB-4258-56B5-58DF612E3B9B}"/>
              </a:ext>
            </a:extLst>
          </p:cNvPr>
          <p:cNvSpPr/>
          <p:nvPr/>
        </p:nvSpPr>
        <p:spPr>
          <a:xfrm>
            <a:off x="4758973" y="3823855"/>
            <a:ext cx="9144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XY STAGE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17DEFC-A991-0C79-481D-EDEBF127EB87}"/>
              </a:ext>
            </a:extLst>
          </p:cNvPr>
          <p:cNvSpPr/>
          <p:nvPr/>
        </p:nvSpPr>
        <p:spPr>
          <a:xfrm>
            <a:off x="6894882" y="1990437"/>
            <a:ext cx="914400" cy="91440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B002C-2DBD-196A-5C6D-4E604A6DDFAF}"/>
              </a:ext>
            </a:extLst>
          </p:cNvPr>
          <p:cNvCxnSpPr>
            <a:cxnSpLocks/>
            <a:stCxn id="13" idx="3"/>
            <a:endCxn id="44" idx="1"/>
          </p:cNvCxnSpPr>
          <p:nvPr/>
        </p:nvCxnSpPr>
        <p:spPr>
          <a:xfrm flipV="1">
            <a:off x="3680628" y="2436486"/>
            <a:ext cx="1078345" cy="11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1B98131-13C1-617A-E83C-626FECA3C162}"/>
              </a:ext>
            </a:extLst>
          </p:cNvPr>
          <p:cNvSpPr/>
          <p:nvPr/>
        </p:nvSpPr>
        <p:spPr>
          <a:xfrm>
            <a:off x="4758973" y="1979286"/>
            <a:ext cx="914400" cy="91440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98959A-2819-5C54-9FB2-2777A06ED1B8}"/>
              </a:ext>
            </a:extLst>
          </p:cNvPr>
          <p:cNvCxnSpPr>
            <a:cxnSpLocks/>
            <a:stCxn id="34" idx="1"/>
            <a:endCxn id="44" idx="3"/>
          </p:cNvCxnSpPr>
          <p:nvPr/>
        </p:nvCxnSpPr>
        <p:spPr>
          <a:xfrm flipH="1" flipV="1">
            <a:off x="5673373" y="2436486"/>
            <a:ext cx="1221509" cy="11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6C71E4-5406-5478-E226-E6848459CCC2}"/>
              </a:ext>
            </a:extLst>
          </p:cNvPr>
          <p:cNvCxnSpPr>
            <a:cxnSpLocks/>
          </p:cNvCxnSpPr>
          <p:nvPr/>
        </p:nvCxnSpPr>
        <p:spPr>
          <a:xfrm>
            <a:off x="5116882" y="2904837"/>
            <a:ext cx="0" cy="91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D351E0-E32B-0343-85F6-DD949F7D4513}"/>
              </a:ext>
            </a:extLst>
          </p:cNvPr>
          <p:cNvCxnSpPr>
            <a:cxnSpLocks/>
          </p:cNvCxnSpPr>
          <p:nvPr/>
        </p:nvCxnSpPr>
        <p:spPr>
          <a:xfrm>
            <a:off x="5287084" y="2904837"/>
            <a:ext cx="0" cy="91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EB3F8D-96ED-0B84-CE4F-81388706F0BE}"/>
              </a:ext>
            </a:extLst>
          </p:cNvPr>
          <p:cNvSpPr txBox="1"/>
          <p:nvPr/>
        </p:nvSpPr>
        <p:spPr>
          <a:xfrm>
            <a:off x="3673701" y="2139860"/>
            <a:ext cx="1078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480 nm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43AAFF-2477-6B3D-2F98-986194DD6824}"/>
              </a:ext>
            </a:extLst>
          </p:cNvPr>
          <p:cNvSpPr txBox="1"/>
          <p:nvPr/>
        </p:nvSpPr>
        <p:spPr>
          <a:xfrm>
            <a:off x="5680300" y="2109083"/>
            <a:ext cx="121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980 nm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F5AA4F-5933-4E36-AB97-5587F2435EC2}"/>
              </a:ext>
            </a:extLst>
          </p:cNvPr>
          <p:cNvSpPr txBox="1"/>
          <p:nvPr/>
        </p:nvSpPr>
        <p:spPr>
          <a:xfrm>
            <a:off x="1544719" y="1899777"/>
            <a:ext cx="12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Dig. Mod.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B2FA86-57F8-9A4D-9234-F19D403B66EB}"/>
              </a:ext>
            </a:extLst>
          </p:cNvPr>
          <p:cNvSpPr txBox="1"/>
          <p:nvPr/>
        </p:nvSpPr>
        <p:spPr>
          <a:xfrm>
            <a:off x="1544719" y="2282597"/>
            <a:ext cx="1228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Ana. Mod.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771733-EA9C-B139-2B3A-BE31973E961C}"/>
              </a:ext>
            </a:extLst>
          </p:cNvPr>
          <p:cNvSpPr/>
          <p:nvPr/>
        </p:nvSpPr>
        <p:spPr>
          <a:xfrm>
            <a:off x="3298473" y="38238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XMOT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EC7BCA-B396-A331-22E5-88958AF5734D}"/>
              </a:ext>
            </a:extLst>
          </p:cNvPr>
          <p:cNvSpPr/>
          <p:nvPr/>
        </p:nvSpPr>
        <p:spPr>
          <a:xfrm>
            <a:off x="4765900" y="53247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YMOT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DB04CD-700D-07D3-CD48-6A5C0E947682}"/>
              </a:ext>
            </a:extLst>
          </p:cNvPr>
          <p:cNvCxnSpPr>
            <a:stCxn id="18" idx="2"/>
            <a:endCxn id="72" idx="0"/>
          </p:cNvCxnSpPr>
          <p:nvPr/>
        </p:nvCxnSpPr>
        <p:spPr>
          <a:xfrm>
            <a:off x="5216173" y="4738255"/>
            <a:ext cx="6927" cy="586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2C7175-30BB-93AC-F956-33760D101A7F}"/>
              </a:ext>
            </a:extLst>
          </p:cNvPr>
          <p:cNvCxnSpPr>
            <a:stCxn id="71" idx="3"/>
            <a:endCxn id="18" idx="1"/>
          </p:cNvCxnSpPr>
          <p:nvPr/>
        </p:nvCxnSpPr>
        <p:spPr>
          <a:xfrm>
            <a:off x="4212873" y="4281055"/>
            <a:ext cx="5461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85E55B-7A9D-5CAB-A81F-2BD4AB0F1CAD}"/>
              </a:ext>
            </a:extLst>
          </p:cNvPr>
          <p:cNvSpPr txBox="1"/>
          <p:nvPr/>
        </p:nvSpPr>
        <p:spPr>
          <a:xfrm>
            <a:off x="8259618" y="1899777"/>
            <a:ext cx="34243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BNC – BK Precision 4063B. Controlled trough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PUMP – 480 nm laser. Controlled by BNC.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 – Optical setup. Different optical elements (black box).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PROBE – 980 nm laser. Always constant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XMOT and YMOT - Thorlabs KDC101 Brushed Motor Controllers. Controlled through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XY STAGE. Controlled by motors.</a:t>
            </a:r>
          </a:p>
        </p:txBody>
      </p:sp>
    </p:spTree>
    <p:extLst>
      <p:ext uri="{BB962C8B-B14F-4D97-AF65-F5344CB8AC3E}">
        <p14:creationId xmlns:p14="http://schemas.microsoft.com/office/powerpoint/2010/main" val="143565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97" y="181166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Software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2686" y="1289240"/>
            <a:ext cx="10847916" cy="4393059"/>
          </a:xfrm>
        </p:spPr>
        <p:txBody>
          <a:bodyPr/>
          <a:lstStyle/>
          <a:p>
            <a:r>
              <a:rPr lang="en-US" dirty="0"/>
              <a:t>All the code is written in Python and maintained on the GitHub repository: </a:t>
            </a:r>
            <a:r>
              <a:rPr lang="en-US" dirty="0">
                <a:hlinkClick r:id="rId2"/>
              </a:rPr>
              <a:t>pyphotonics</a:t>
            </a:r>
            <a:r>
              <a:rPr lang="en-US" dirty="0"/>
              <a:t>.</a:t>
            </a:r>
          </a:p>
          <a:p>
            <a:r>
              <a:rPr lang="en-US" dirty="0"/>
              <a:t>To be able to use the code, you have to first install git: </a:t>
            </a:r>
            <a:r>
              <a:rPr lang="en-US" dirty="0">
                <a:hlinkClick r:id="rId3"/>
              </a:rPr>
              <a:t>git-</a:t>
            </a:r>
            <a:r>
              <a:rPr lang="en-US" dirty="0" err="1">
                <a:hlinkClick r:id="rId3"/>
              </a:rPr>
              <a:t>scm</a:t>
            </a:r>
            <a:endParaRPr lang="en-US" dirty="0"/>
          </a:p>
          <a:p>
            <a:r>
              <a:rPr lang="en-US" dirty="0"/>
              <a:t>Connect all the instruments to the computer. Install the latest drivers for Thorlabs KDC101 </a:t>
            </a:r>
            <a:r>
              <a:rPr lang="en-US" dirty="0">
                <a:hlinkClick r:id="rId4"/>
              </a:rPr>
              <a:t>APT Drivers</a:t>
            </a:r>
            <a:r>
              <a:rPr lang="en-US" dirty="0"/>
              <a:t>.</a:t>
            </a:r>
          </a:p>
          <a:p>
            <a:r>
              <a:rPr lang="en-US" dirty="0"/>
              <a:t>Updated the devices corresponding to the KDC101 motors with the Thorlabs driver via Device Manager.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DF4FB-7AF4-4B79-E9E2-7AE45B7C3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32" y="4138974"/>
            <a:ext cx="2506519" cy="214303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A08A57-9941-7E82-F9A7-AF42F0DAC887}"/>
              </a:ext>
            </a:extLst>
          </p:cNvPr>
          <p:cNvSpPr/>
          <p:nvPr/>
        </p:nvSpPr>
        <p:spPr>
          <a:xfrm>
            <a:off x="4890816" y="4897648"/>
            <a:ext cx="1257657" cy="625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E908B8-172A-78FD-57E3-BB0146DB6C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38" y="4138974"/>
            <a:ext cx="4249626" cy="2143036"/>
          </a:xfrm>
          <a:prstGeom prst="rect">
            <a:avLst/>
          </a:prstGeom>
          <a:effectLst>
            <a:innerShdw blurRad="114300">
              <a:prstClr val="black"/>
            </a:innerShdw>
            <a:reflection blurRad="114300" stA="4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59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97" y="181166"/>
            <a:ext cx="10849205" cy="936104"/>
          </a:xfrm>
        </p:spPr>
        <p:txBody>
          <a:bodyPr/>
          <a:lstStyle/>
          <a:p>
            <a:pPr algn="ctr"/>
            <a:r>
              <a:rPr lang="en-US" dirty="0"/>
              <a:t>Programming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2686" y="1289240"/>
            <a:ext cx="10847916" cy="5123135"/>
          </a:xfrm>
        </p:spPr>
        <p:txBody>
          <a:bodyPr/>
          <a:lstStyle/>
          <a:p>
            <a:r>
              <a:rPr lang="en-US" dirty="0"/>
              <a:t>Create a conda environment with Python 3.11</a:t>
            </a:r>
          </a:p>
          <a:p>
            <a:endParaRPr lang="en-US" dirty="0"/>
          </a:p>
          <a:p>
            <a:r>
              <a:rPr lang="en-US" dirty="0"/>
              <a:t>Activate the environment and install all the packages in requirements.txt via pip. Open an IDE, create a project and choose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pyphotonics </a:t>
            </a:r>
            <a:r>
              <a:rPr lang="en-US" dirty="0"/>
              <a:t>as the interpreter. Open cmd, navigate to the directory where the project is located and initialize a git repository. </a:t>
            </a:r>
          </a:p>
          <a:p>
            <a:pPr marL="0" indent="0">
              <a:buNone/>
            </a:pPr>
            <a:endParaRPr lang="en-US" dirty="0"/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Add the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pyphotonics </a:t>
            </a:r>
            <a:r>
              <a:rPr lang="en-US" dirty="0"/>
              <a:t>GitHub repo as the remote origin.</a:t>
            </a:r>
            <a:r>
              <a:rPr lang="en-US" sz="2000" b="0" i="0" u="none" strike="noStrike" kern="1200" dirty="0">
                <a:solidFill>
                  <a:srgbClr val="231F2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1F20"/>
              </a:solidFill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1F20"/>
              </a:solidFill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Pull the latest version of the code.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29EBC1-29E6-43EB-3051-A1F5EF16E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92953"/>
              </p:ext>
            </p:extLst>
          </p:nvPr>
        </p:nvGraphicFramePr>
        <p:xfrm>
          <a:off x="1124672" y="3571134"/>
          <a:ext cx="9942654" cy="401320"/>
        </p:xfrm>
        <a:graphic>
          <a:graphicData uri="http://schemas.openxmlformats.org/drawingml/2006/table">
            <a:tbl>
              <a:tblPr/>
              <a:tblGrid>
                <a:gridCol w="9942654">
                  <a:extLst>
                    <a:ext uri="{9D8B030D-6E8A-4147-A177-3AD203B41FA5}">
                      <a16:colId xmlns:a16="http://schemas.microsoft.com/office/drawing/2014/main" val="341171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git init --initial-branch=main</a:t>
                      </a:r>
                      <a:endParaRPr lang="en-GB" sz="20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46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ADE746-ED00-7FE8-933A-35E14A677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48587"/>
              </p:ext>
            </p:extLst>
          </p:nvPr>
        </p:nvGraphicFramePr>
        <p:xfrm>
          <a:off x="1124672" y="4504620"/>
          <a:ext cx="9942654" cy="431800"/>
        </p:xfrm>
        <a:graphic>
          <a:graphicData uri="http://schemas.openxmlformats.org/drawingml/2006/table">
            <a:tbl>
              <a:tblPr/>
              <a:tblGrid>
                <a:gridCol w="9942654">
                  <a:extLst>
                    <a:ext uri="{9D8B030D-6E8A-4147-A177-3AD203B41FA5}">
                      <a16:colId xmlns:a16="http://schemas.microsoft.com/office/drawing/2014/main" val="341171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git </a:t>
                      </a:r>
                      <a:r>
                        <a:rPr lang="en-US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remote add origin https://github.com/dntrubacs/pyphotonics.git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46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1FFC22-85B2-7520-078B-EE2E1517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6868"/>
              </p:ext>
            </p:extLst>
          </p:nvPr>
        </p:nvGraphicFramePr>
        <p:xfrm>
          <a:off x="1145894" y="1705681"/>
          <a:ext cx="9942654" cy="431800"/>
        </p:xfrm>
        <a:graphic>
          <a:graphicData uri="http://schemas.openxmlformats.org/drawingml/2006/table">
            <a:tbl>
              <a:tblPr/>
              <a:tblGrid>
                <a:gridCol w="9942654">
                  <a:extLst>
                    <a:ext uri="{9D8B030D-6E8A-4147-A177-3AD203B41FA5}">
                      <a16:colId xmlns:a16="http://schemas.microsoft.com/office/drawing/2014/main" val="341171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conda create --name pyphotonics python=3.11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468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1801161-A52B-EEDF-CEC1-4C9B4B20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69924"/>
              </p:ext>
            </p:extLst>
          </p:nvPr>
        </p:nvGraphicFramePr>
        <p:xfrm>
          <a:off x="1124672" y="5457741"/>
          <a:ext cx="9942654" cy="431800"/>
        </p:xfrm>
        <a:graphic>
          <a:graphicData uri="http://schemas.openxmlformats.org/drawingml/2006/table">
            <a:tbl>
              <a:tblPr/>
              <a:tblGrid>
                <a:gridCol w="9942654">
                  <a:extLst>
                    <a:ext uri="{9D8B030D-6E8A-4147-A177-3AD203B41FA5}">
                      <a16:colId xmlns:a16="http://schemas.microsoft.com/office/drawing/2014/main" val="341171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git pull origin main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5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401"/>
            <a:ext cx="12192000" cy="936104"/>
          </a:xfrm>
        </p:spPr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A2D6D-1F94-ADD4-7E24-1430F853B9C9}"/>
              </a:ext>
            </a:extLst>
          </p:cNvPr>
          <p:cNvSpPr/>
          <p:nvPr/>
        </p:nvSpPr>
        <p:spPr>
          <a:xfrm>
            <a:off x="1909821" y="4365441"/>
            <a:ext cx="2291788" cy="5555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780C0-4A4D-12B0-2274-AB6EC1D2C9B2}"/>
              </a:ext>
            </a:extLst>
          </p:cNvPr>
          <p:cNvSpPr txBox="1"/>
          <p:nvPr/>
        </p:nvSpPr>
        <p:spPr>
          <a:xfrm>
            <a:off x="1909822" y="4434363"/>
            <a:ext cx="229178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BKCom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0EC296-EA4D-A40F-DA15-04EEBFBCC9DE}"/>
              </a:ext>
            </a:extLst>
          </p:cNvPr>
          <p:cNvSpPr/>
          <p:nvPr/>
        </p:nvSpPr>
        <p:spPr>
          <a:xfrm>
            <a:off x="1909823" y="4896822"/>
            <a:ext cx="2291788" cy="17173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F354D-D0AD-F44A-0D0F-CA8BB8AF18D4}"/>
              </a:ext>
            </a:extLst>
          </p:cNvPr>
          <p:cNvSpPr txBox="1"/>
          <p:nvPr/>
        </p:nvSpPr>
        <p:spPr>
          <a:xfrm>
            <a:off x="1909823" y="4932602"/>
            <a:ext cx="2291787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the BNC.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Analog and Digital Modulation.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481B9-E91E-5B13-DB52-7A148DE68EAF}"/>
              </a:ext>
            </a:extLst>
          </p:cNvPr>
          <p:cNvSpPr/>
          <p:nvPr/>
        </p:nvSpPr>
        <p:spPr>
          <a:xfrm>
            <a:off x="7849565" y="4365442"/>
            <a:ext cx="2291788" cy="5671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7C169-AC8E-4FB9-1B8E-78CEE0D91DB8}"/>
              </a:ext>
            </a:extLst>
          </p:cNvPr>
          <p:cNvSpPr txBox="1"/>
          <p:nvPr/>
        </p:nvSpPr>
        <p:spPr>
          <a:xfrm>
            <a:off x="7849564" y="4458569"/>
            <a:ext cx="229178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KDC101Com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75C6-CFA9-4055-9EB4-365D3F4E20F7}"/>
              </a:ext>
            </a:extLst>
          </p:cNvPr>
          <p:cNvSpPr/>
          <p:nvPr/>
        </p:nvSpPr>
        <p:spPr>
          <a:xfrm>
            <a:off x="7849565" y="4921028"/>
            <a:ext cx="2291788" cy="16931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CC2DF-5192-E842-006A-509668383D26}"/>
              </a:ext>
            </a:extLst>
          </p:cNvPr>
          <p:cNvSpPr txBox="1"/>
          <p:nvPr/>
        </p:nvSpPr>
        <p:spPr>
          <a:xfrm>
            <a:off x="7849565" y="4956808"/>
            <a:ext cx="2291787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the motors.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the motor to a given position.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541FF0-3C05-0E44-7577-7FA60B0A5596}"/>
              </a:ext>
            </a:extLst>
          </p:cNvPr>
          <p:cNvSpPr/>
          <p:nvPr/>
        </p:nvSpPr>
        <p:spPr>
          <a:xfrm rot="5400000">
            <a:off x="5701496" y="-85992"/>
            <a:ext cx="648185" cy="8231534"/>
          </a:xfrm>
          <a:prstGeom prst="leftBrac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A9D590-C094-47D7-3757-899D28538FB8}"/>
              </a:ext>
            </a:extLst>
          </p:cNvPr>
          <p:cNvSpPr/>
          <p:nvPr/>
        </p:nvSpPr>
        <p:spPr>
          <a:xfrm>
            <a:off x="3732831" y="1600812"/>
            <a:ext cx="4530521" cy="51948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B0CA7-70AC-96D3-1BA7-0FABA9F05386}"/>
              </a:ext>
            </a:extLst>
          </p:cNvPr>
          <p:cNvSpPr txBox="1"/>
          <p:nvPr/>
        </p:nvSpPr>
        <p:spPr>
          <a:xfrm>
            <a:off x="3732831" y="1702842"/>
            <a:ext cx="453051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Sb2Sb3ExperimentControl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3D983-AF4B-BEBE-6751-514356161651}"/>
              </a:ext>
            </a:extLst>
          </p:cNvPr>
          <p:cNvSpPr/>
          <p:nvPr/>
        </p:nvSpPr>
        <p:spPr>
          <a:xfrm>
            <a:off x="3732826" y="2131870"/>
            <a:ext cx="4530522" cy="15739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C2ED8-CB3B-259B-4A18-170939F75260}"/>
              </a:ext>
            </a:extLst>
          </p:cNvPr>
          <p:cNvSpPr txBox="1"/>
          <p:nvPr/>
        </p:nvSpPr>
        <p:spPr>
          <a:xfrm>
            <a:off x="3732826" y="2143767"/>
            <a:ext cx="4530517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the main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on a pixel by sending a short pulse.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Moves the motors to make a pixel map.</a:t>
            </a:r>
          </a:p>
        </p:txBody>
      </p:sp>
    </p:spTree>
    <p:extLst>
      <p:ext uri="{BB962C8B-B14F-4D97-AF65-F5344CB8AC3E}">
        <p14:creationId xmlns:p14="http://schemas.microsoft.com/office/powerpoint/2010/main" val="101318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4413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and content">
  <a:themeElements>
    <a:clrScheme name="Custom 1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005C83"/>
      </a:hlink>
      <a:folHlink>
        <a:srgbClr val="495961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46433AF-ADAF-5043-992B-F8DA038F8EDD}" vid="{FB3B6721-CF41-CB4A-8BDA-0705E516CAA3}"/>
    </a:ext>
  </a:extLst>
</a:theme>
</file>

<file path=ppt/theme/theme2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EB19A3-E5AF-B743-8C08-9AD556682854}" vid="{671753E0-2D72-0A42-810F-2669D10CC1B4}"/>
    </a:ext>
  </a:extLst>
</a:theme>
</file>

<file path=ppt/theme/theme3.xml><?xml version="1.0" encoding="utf-8"?>
<a:theme xmlns:a="http://schemas.openxmlformats.org/drawingml/2006/main" name="1_Title and content">
  <a:themeElements>
    <a:clrScheme name="Custom 6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005C83"/>
      </a:hlink>
      <a:folHlink>
        <a:srgbClr val="495961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EB19A3-E5AF-B743-8C08-9AD556682854}" vid="{F81E0AD6-EF14-2A4C-975C-394B6C331CD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93AF48F34F742A70297639C313485" ma:contentTypeVersion="3" ma:contentTypeDescription="Create a new document." ma:contentTypeScope="" ma:versionID="88d6eee2b59454669978ae448b23b86b">
  <xsd:schema xmlns:xsd="http://www.w3.org/2001/XMLSchema" xmlns:xs="http://www.w3.org/2001/XMLSchema" xmlns:p="http://schemas.microsoft.com/office/2006/metadata/properties" xmlns:ns2="7dbae8d1-41b6-48aa-ad94-4e2ed12b371e" targetNamespace="http://schemas.microsoft.com/office/2006/metadata/properties" ma:root="true" ma:fieldsID="a28190c9ecbb39a29a7ce3de9733047d" ns2:_="">
    <xsd:import namespace="7dbae8d1-41b6-48aa-ad94-4e2ed12b37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ae8d1-41b6-48aa-ad94-4e2ed12b37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BC32FA-F1AB-4F80-B76D-6B92EE26CD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5AE227-96ED-46BC-B1D5-2CA8C7D54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bae8d1-41b6-48aa-ad94-4e2ed12b37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B66F6D-0B8D-47B5-BBD1-1869426A3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328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Lucida Sans</vt:lpstr>
      <vt:lpstr>Title and content</vt:lpstr>
      <vt:lpstr>UoS_Powerpoint_template WIDESCREEN</vt:lpstr>
      <vt:lpstr>1_Title and content</vt:lpstr>
      <vt:lpstr>PowerPoint Presentation</vt:lpstr>
      <vt:lpstr>Python Integration of the Sb2Se3 Optical Switching Experiment</vt:lpstr>
      <vt:lpstr>Technical Setup</vt:lpstr>
      <vt:lpstr>Software Requirements</vt:lpstr>
      <vt:lpstr>Programming Setup</vt:lpstr>
      <vt:lpstr>Code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Integration of Daniel Lawson’s Experiment</dc:title>
  <dc:creator>Tom Radford</dc:creator>
  <cp:lastModifiedBy>Daniel-Iosif Trubacs (dit1u20)</cp:lastModifiedBy>
  <cp:revision>7</cp:revision>
  <dcterms:created xsi:type="dcterms:W3CDTF">2023-08-08T15:04:53Z</dcterms:created>
  <dcterms:modified xsi:type="dcterms:W3CDTF">2023-08-14T13:16:17Z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0x010100FAD93AF48F34F742A70297639C313485</vt:lpwstr>
  </property>
</Properties>
</file>