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3" r:id="rId4"/>
    <p:sldId id="285" r:id="rId5"/>
    <p:sldId id="286" r:id="rId6"/>
    <p:sldId id="287" r:id="rId7"/>
    <p:sldId id="288" r:id="rId8"/>
    <p:sldId id="289" r:id="rId9"/>
    <p:sldId id="290" r:id="rId10"/>
    <p:sldId id="258" r:id="rId11"/>
    <p:sldId id="275" r:id="rId12"/>
    <p:sldId id="276" r:id="rId13"/>
    <p:sldId id="277" r:id="rId14"/>
    <p:sldId id="274" r:id="rId15"/>
    <p:sldId id="262" r:id="rId16"/>
    <p:sldId id="263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91" r:id="rId25"/>
    <p:sldId id="295" r:id="rId26"/>
    <p:sldId id="292" r:id="rId27"/>
    <p:sldId id="293" r:id="rId28"/>
    <p:sldId id="271" r:id="rId29"/>
    <p:sldId id="272" r:id="rId30"/>
    <p:sldId id="296" r:id="rId31"/>
  </p:sldIdLst>
  <p:sldSz cx="6858000" cy="9144000" type="letter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1" autoAdjust="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69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95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21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47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20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86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53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2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56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8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383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5D1D-7022-4F98-B2E8-FB479F7539B6}" type="datetimeFigureOut">
              <a:rPr lang="es-VE" smtClean="0"/>
              <a:t>13/03/2017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6D53-94BA-46C1-A153-AAC15EEC5C1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45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5.xml"/><Relationship Id="rId7" Type="http://schemas.openxmlformats.org/officeDocument/2006/relationships/slide" Target="slide2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0.xml"/><Relationship Id="rId5" Type="http://schemas.openxmlformats.org/officeDocument/2006/relationships/slide" Target="slide10.xml"/><Relationship Id="rId10" Type="http://schemas.openxmlformats.org/officeDocument/2006/relationships/slide" Target="slide1.xml"/><Relationship Id="rId4" Type="http://schemas.openxmlformats.org/officeDocument/2006/relationships/image" Target="../media/image1.png"/><Relationship Id="rId9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2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10" Type="http://schemas.openxmlformats.org/officeDocument/2006/relationships/slide" Target="slide30.xml"/><Relationship Id="rId4" Type="http://schemas.openxmlformats.org/officeDocument/2006/relationships/image" Target="../media/image1.png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0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6941" y="1551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>
            <a:hlinkClick r:id="rId2" action="ppaction://hlinksldjump"/>
          </p:cNvPr>
          <p:cNvSpPr/>
          <p:nvPr/>
        </p:nvSpPr>
        <p:spPr>
          <a:xfrm>
            <a:off x="582509" y="1635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>
            <a:hlinkClick r:id="rId3" action="ppaction://hlinksldjump"/>
          </p:cNvPr>
          <p:cNvSpPr/>
          <p:nvPr/>
        </p:nvSpPr>
        <p:spPr>
          <a:xfrm>
            <a:off x="156577" y="71738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46941" y="7173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94301" y="963892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34973" y="1130594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58" name="57 Grupo"/>
          <p:cNvGrpSpPr/>
          <p:nvPr/>
        </p:nvGrpSpPr>
        <p:grpSpPr>
          <a:xfrm>
            <a:off x="208833" y="1203263"/>
            <a:ext cx="234027" cy="107234"/>
            <a:chOff x="1268759" y="755577"/>
            <a:chExt cx="468053" cy="291132"/>
          </a:xfrm>
        </p:grpSpPr>
        <p:sp>
          <p:nvSpPr>
            <p:cNvPr id="55" name="54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1" name="60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55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59" name="58 Multiplicar"/>
          <p:cNvSpPr/>
          <p:nvPr/>
        </p:nvSpPr>
        <p:spPr>
          <a:xfrm>
            <a:off x="274581" y="968875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64 CuadroTexto"/>
          <p:cNvSpPr txBox="1"/>
          <p:nvPr/>
        </p:nvSpPr>
        <p:spPr>
          <a:xfrm>
            <a:off x="434973" y="949917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68" name="67 Grupo"/>
          <p:cNvGrpSpPr/>
          <p:nvPr/>
        </p:nvGrpSpPr>
        <p:grpSpPr>
          <a:xfrm>
            <a:off x="156577" y="1593395"/>
            <a:ext cx="3175887" cy="708169"/>
            <a:chOff x="1973685" y="467544"/>
            <a:chExt cx="3175887" cy="708169"/>
          </a:xfrm>
          <a:effectLst/>
        </p:grpSpPr>
        <p:sp>
          <p:nvSpPr>
            <p:cNvPr id="69" name="68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72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77" name="76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8" name="77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9" name="78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74" name="73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56577" y="2446449"/>
            <a:ext cx="3175887" cy="708169"/>
            <a:chOff x="1973685" y="467544"/>
            <a:chExt cx="3175887" cy="708169"/>
          </a:xfrm>
          <a:effectLst/>
        </p:grpSpPr>
        <p:sp>
          <p:nvSpPr>
            <p:cNvPr id="81" name="80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84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89" name="88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90" name="89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91" name="90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86" name="85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165873" y="3309676"/>
            <a:ext cx="3175887" cy="708169"/>
            <a:chOff x="1973685" y="467544"/>
            <a:chExt cx="3175887" cy="708169"/>
          </a:xfrm>
          <a:effectLst/>
        </p:grpSpPr>
        <p:sp>
          <p:nvSpPr>
            <p:cNvPr id="93" name="92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97" name="96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01" name="100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2" name="101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3" name="102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98" name="97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7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4" t="19037" r="42044" b="73608"/>
          <a:stretch/>
        </p:blipFill>
        <p:spPr bwMode="auto">
          <a:xfrm>
            <a:off x="2886764" y="16358"/>
            <a:ext cx="566689" cy="57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05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115 Rectángulo"/>
          <p:cNvSpPr/>
          <p:nvPr/>
        </p:nvSpPr>
        <p:spPr>
          <a:xfrm>
            <a:off x="10505" y="15640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116 Rectángulo">
            <a:hlinkClick r:id="rId2" action="ppaction://hlinksldjump"/>
          </p:cNvPr>
          <p:cNvSpPr/>
          <p:nvPr/>
        </p:nvSpPr>
        <p:spPr>
          <a:xfrm>
            <a:off x="586073" y="16484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123 Rectángulo">
            <a:hlinkClick r:id="rId3" action="ppaction://hlinksldjump"/>
          </p:cNvPr>
          <p:cNvSpPr/>
          <p:nvPr/>
        </p:nvSpPr>
        <p:spPr>
          <a:xfrm>
            <a:off x="160141" y="717514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124 CuadroTexto"/>
          <p:cNvSpPr txBox="1"/>
          <p:nvPr/>
        </p:nvSpPr>
        <p:spPr>
          <a:xfrm>
            <a:off x="150505" y="71751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407500" y="964018"/>
            <a:ext cx="91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38537" y="1130720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28" name="127 Grupo"/>
          <p:cNvGrpSpPr/>
          <p:nvPr/>
        </p:nvGrpSpPr>
        <p:grpSpPr>
          <a:xfrm>
            <a:off x="212397" y="1203389"/>
            <a:ext cx="234027" cy="107234"/>
            <a:chOff x="1268759" y="755577"/>
            <a:chExt cx="468053" cy="291132"/>
          </a:xfrm>
        </p:grpSpPr>
        <p:sp>
          <p:nvSpPr>
            <p:cNvPr id="132" name="131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3" name="132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4" name="133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29" name="128 Multiplicar"/>
          <p:cNvSpPr/>
          <p:nvPr/>
        </p:nvSpPr>
        <p:spPr>
          <a:xfrm>
            <a:off x="278145" y="969001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129 CuadroTexto"/>
          <p:cNvSpPr txBox="1"/>
          <p:nvPr/>
        </p:nvSpPr>
        <p:spPr>
          <a:xfrm>
            <a:off x="438537" y="95004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35" name="134 Grupo"/>
          <p:cNvGrpSpPr/>
          <p:nvPr/>
        </p:nvGrpSpPr>
        <p:grpSpPr>
          <a:xfrm>
            <a:off x="160141" y="1593521"/>
            <a:ext cx="3175887" cy="708169"/>
            <a:chOff x="1973685" y="467544"/>
            <a:chExt cx="3175887" cy="708169"/>
          </a:xfrm>
          <a:effectLst/>
        </p:grpSpPr>
        <p:sp>
          <p:nvSpPr>
            <p:cNvPr id="136" name="135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44" name="143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5" name="144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145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41" name="140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146 Grupo"/>
          <p:cNvGrpSpPr/>
          <p:nvPr/>
        </p:nvGrpSpPr>
        <p:grpSpPr>
          <a:xfrm>
            <a:off x="160141" y="2446575"/>
            <a:ext cx="3175887" cy="708169"/>
            <a:chOff x="1973685" y="467544"/>
            <a:chExt cx="3175887" cy="708169"/>
          </a:xfrm>
          <a:effectLst/>
        </p:grpSpPr>
        <p:sp>
          <p:nvSpPr>
            <p:cNvPr id="148" name="147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149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52" name="151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56" name="155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156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157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53" name="152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158 Grupo"/>
          <p:cNvGrpSpPr/>
          <p:nvPr/>
        </p:nvGrpSpPr>
        <p:grpSpPr>
          <a:xfrm>
            <a:off x="169437" y="3309802"/>
            <a:ext cx="3175887" cy="708169"/>
            <a:chOff x="1973685" y="467544"/>
            <a:chExt cx="3175887" cy="708169"/>
          </a:xfrm>
          <a:effectLst/>
        </p:grpSpPr>
        <p:sp>
          <p:nvSpPr>
            <p:cNvPr id="160" name="159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64" name="163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68" name="167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168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0" name="169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65" name="164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 t="18696" r="42143" b="71842"/>
          <a:stretch/>
        </p:blipFill>
        <p:spPr bwMode="auto">
          <a:xfrm>
            <a:off x="2890329" y="16484"/>
            <a:ext cx="591331" cy="57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32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115 Rectángulo"/>
          <p:cNvSpPr/>
          <p:nvPr/>
        </p:nvSpPr>
        <p:spPr>
          <a:xfrm>
            <a:off x="10505" y="15640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116 Rectángulo">
            <a:hlinkClick r:id="rId2" action="ppaction://hlinksldjump"/>
          </p:cNvPr>
          <p:cNvSpPr/>
          <p:nvPr/>
        </p:nvSpPr>
        <p:spPr>
          <a:xfrm>
            <a:off x="586073" y="16484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123 Rectángulo">
            <a:hlinkClick r:id="rId3" action="ppaction://hlinksldjump"/>
          </p:cNvPr>
          <p:cNvSpPr/>
          <p:nvPr/>
        </p:nvSpPr>
        <p:spPr>
          <a:xfrm>
            <a:off x="160141" y="717514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124 CuadroTexto"/>
          <p:cNvSpPr txBox="1"/>
          <p:nvPr/>
        </p:nvSpPr>
        <p:spPr>
          <a:xfrm>
            <a:off x="150505" y="71751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407500" y="964018"/>
            <a:ext cx="91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38537" y="1130720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28" name="127 Grupo"/>
          <p:cNvGrpSpPr/>
          <p:nvPr/>
        </p:nvGrpSpPr>
        <p:grpSpPr>
          <a:xfrm>
            <a:off x="212397" y="1203389"/>
            <a:ext cx="234027" cy="107234"/>
            <a:chOff x="1268759" y="755577"/>
            <a:chExt cx="468053" cy="291132"/>
          </a:xfrm>
        </p:grpSpPr>
        <p:sp>
          <p:nvSpPr>
            <p:cNvPr id="132" name="131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3" name="132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4" name="133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29" name="128 Multiplicar"/>
          <p:cNvSpPr/>
          <p:nvPr/>
        </p:nvSpPr>
        <p:spPr>
          <a:xfrm>
            <a:off x="278145" y="969001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129 CuadroTexto"/>
          <p:cNvSpPr txBox="1"/>
          <p:nvPr/>
        </p:nvSpPr>
        <p:spPr>
          <a:xfrm>
            <a:off x="438537" y="95004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35" name="134 Grupo"/>
          <p:cNvGrpSpPr/>
          <p:nvPr/>
        </p:nvGrpSpPr>
        <p:grpSpPr>
          <a:xfrm>
            <a:off x="160141" y="1593521"/>
            <a:ext cx="3175887" cy="708169"/>
            <a:chOff x="1973685" y="467544"/>
            <a:chExt cx="3175887" cy="708169"/>
          </a:xfrm>
          <a:effectLst/>
        </p:grpSpPr>
        <p:sp>
          <p:nvSpPr>
            <p:cNvPr id="136" name="135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44" name="143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5" name="144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145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41" name="140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146 Grupo"/>
          <p:cNvGrpSpPr/>
          <p:nvPr/>
        </p:nvGrpSpPr>
        <p:grpSpPr>
          <a:xfrm>
            <a:off x="160141" y="2446575"/>
            <a:ext cx="3175887" cy="708169"/>
            <a:chOff x="1973685" y="467544"/>
            <a:chExt cx="3175887" cy="708169"/>
          </a:xfrm>
          <a:effectLst/>
        </p:grpSpPr>
        <p:sp>
          <p:nvSpPr>
            <p:cNvPr id="148" name="147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149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52" name="151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56" name="155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156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157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53" name="152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158 Grupo"/>
          <p:cNvGrpSpPr/>
          <p:nvPr/>
        </p:nvGrpSpPr>
        <p:grpSpPr>
          <a:xfrm>
            <a:off x="169437" y="3309802"/>
            <a:ext cx="3175887" cy="708169"/>
            <a:chOff x="1973685" y="467544"/>
            <a:chExt cx="3175887" cy="708169"/>
          </a:xfrm>
          <a:effectLst/>
        </p:grpSpPr>
        <p:sp>
          <p:nvSpPr>
            <p:cNvPr id="160" name="159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64" name="163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68" name="167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168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0" name="169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65" name="164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 t="18696" r="42143" b="71842"/>
          <a:stretch/>
        </p:blipFill>
        <p:spPr bwMode="auto">
          <a:xfrm>
            <a:off x="2890329" y="16484"/>
            <a:ext cx="591331" cy="57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28301" r="42264" b="62237"/>
          <a:stretch/>
        </p:blipFill>
        <p:spPr bwMode="auto">
          <a:xfrm>
            <a:off x="2853828" y="573498"/>
            <a:ext cx="627832" cy="6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37451" r="42264" b="53087"/>
          <a:stretch/>
        </p:blipFill>
        <p:spPr bwMode="auto">
          <a:xfrm>
            <a:off x="2853828" y="1170335"/>
            <a:ext cx="627832" cy="6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46624" r="42264" b="43914"/>
          <a:stretch/>
        </p:blipFill>
        <p:spPr bwMode="auto">
          <a:xfrm>
            <a:off x="2853828" y="1781838"/>
            <a:ext cx="627832" cy="61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1" t="55825" r="42171" b="34957"/>
          <a:stretch/>
        </p:blipFill>
        <p:spPr bwMode="auto">
          <a:xfrm>
            <a:off x="2853828" y="2393342"/>
            <a:ext cx="627831" cy="60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 t="64729" r="42196" b="25809"/>
          <a:stretch/>
        </p:blipFill>
        <p:spPr bwMode="auto">
          <a:xfrm>
            <a:off x="2853828" y="2986272"/>
            <a:ext cx="627831" cy="61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3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115 Rectángulo"/>
          <p:cNvSpPr/>
          <p:nvPr/>
        </p:nvSpPr>
        <p:spPr>
          <a:xfrm>
            <a:off x="10505" y="15640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116 Rectángulo"/>
          <p:cNvSpPr/>
          <p:nvPr/>
        </p:nvSpPr>
        <p:spPr>
          <a:xfrm>
            <a:off x="586073" y="16484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123 Rectángulo">
            <a:hlinkClick r:id="rId2" action="ppaction://hlinksldjump"/>
          </p:cNvPr>
          <p:cNvSpPr/>
          <p:nvPr/>
        </p:nvSpPr>
        <p:spPr>
          <a:xfrm>
            <a:off x="160141" y="717514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124 CuadroTexto"/>
          <p:cNvSpPr txBox="1"/>
          <p:nvPr/>
        </p:nvSpPr>
        <p:spPr>
          <a:xfrm>
            <a:off x="150505" y="71751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407501" y="964018"/>
            <a:ext cx="91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38537" y="1130720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28" name="127 Grupo"/>
          <p:cNvGrpSpPr/>
          <p:nvPr/>
        </p:nvGrpSpPr>
        <p:grpSpPr>
          <a:xfrm>
            <a:off x="212397" y="1203389"/>
            <a:ext cx="234027" cy="107234"/>
            <a:chOff x="1268759" y="755577"/>
            <a:chExt cx="468053" cy="291132"/>
          </a:xfrm>
        </p:grpSpPr>
        <p:sp>
          <p:nvSpPr>
            <p:cNvPr id="132" name="131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3" name="132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4" name="133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29" name="128 Multiplicar"/>
          <p:cNvSpPr/>
          <p:nvPr/>
        </p:nvSpPr>
        <p:spPr>
          <a:xfrm>
            <a:off x="278145" y="969001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129 CuadroTexto"/>
          <p:cNvSpPr txBox="1"/>
          <p:nvPr/>
        </p:nvSpPr>
        <p:spPr>
          <a:xfrm>
            <a:off x="438537" y="95004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35" name="134 Grupo"/>
          <p:cNvGrpSpPr/>
          <p:nvPr/>
        </p:nvGrpSpPr>
        <p:grpSpPr>
          <a:xfrm>
            <a:off x="160141" y="1593521"/>
            <a:ext cx="3175887" cy="708169"/>
            <a:chOff x="1973685" y="467544"/>
            <a:chExt cx="3175887" cy="708169"/>
          </a:xfrm>
          <a:effectLst/>
        </p:grpSpPr>
        <p:sp>
          <p:nvSpPr>
            <p:cNvPr id="136" name="135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44" name="143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5" name="144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145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41" name="140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146 Grupo"/>
          <p:cNvGrpSpPr/>
          <p:nvPr/>
        </p:nvGrpSpPr>
        <p:grpSpPr>
          <a:xfrm>
            <a:off x="160141" y="2446575"/>
            <a:ext cx="3175887" cy="708169"/>
            <a:chOff x="1973685" y="467544"/>
            <a:chExt cx="3175887" cy="708169"/>
          </a:xfrm>
          <a:effectLst/>
        </p:grpSpPr>
        <p:sp>
          <p:nvSpPr>
            <p:cNvPr id="148" name="147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149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52" name="151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56" name="155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156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157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53" name="152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158 Grupo"/>
          <p:cNvGrpSpPr/>
          <p:nvPr/>
        </p:nvGrpSpPr>
        <p:grpSpPr>
          <a:xfrm>
            <a:off x="169437" y="3309802"/>
            <a:ext cx="3175887" cy="708169"/>
            <a:chOff x="1973685" y="467544"/>
            <a:chExt cx="3175887" cy="708169"/>
          </a:xfrm>
          <a:effectLst/>
        </p:grpSpPr>
        <p:sp>
          <p:nvSpPr>
            <p:cNvPr id="160" name="159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64" name="163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68" name="167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168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0" name="169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65" name="164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 t="18696" r="42143" b="71842"/>
          <a:stretch/>
        </p:blipFill>
        <p:spPr bwMode="auto">
          <a:xfrm>
            <a:off x="2890329" y="16484"/>
            <a:ext cx="591331" cy="57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3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115 Rectángulo"/>
          <p:cNvSpPr/>
          <p:nvPr/>
        </p:nvSpPr>
        <p:spPr>
          <a:xfrm>
            <a:off x="10505" y="15640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116 Rectángulo"/>
          <p:cNvSpPr/>
          <p:nvPr/>
        </p:nvSpPr>
        <p:spPr>
          <a:xfrm>
            <a:off x="586073" y="16484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123 Rectángulo">
            <a:hlinkClick r:id="rId2" action="ppaction://hlinksldjump"/>
          </p:cNvPr>
          <p:cNvSpPr/>
          <p:nvPr/>
        </p:nvSpPr>
        <p:spPr>
          <a:xfrm>
            <a:off x="160141" y="717514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124 CuadroTexto"/>
          <p:cNvSpPr txBox="1"/>
          <p:nvPr/>
        </p:nvSpPr>
        <p:spPr>
          <a:xfrm>
            <a:off x="150505" y="71751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397865" y="964018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38537" y="1130720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28" name="127 Grupo"/>
          <p:cNvGrpSpPr/>
          <p:nvPr/>
        </p:nvGrpSpPr>
        <p:grpSpPr>
          <a:xfrm>
            <a:off x="212397" y="1203389"/>
            <a:ext cx="234027" cy="107234"/>
            <a:chOff x="1268759" y="755577"/>
            <a:chExt cx="468053" cy="291132"/>
          </a:xfrm>
        </p:grpSpPr>
        <p:sp>
          <p:nvSpPr>
            <p:cNvPr id="132" name="131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3" name="132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4" name="133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29" name="128 Multiplicar"/>
          <p:cNvSpPr/>
          <p:nvPr/>
        </p:nvSpPr>
        <p:spPr>
          <a:xfrm>
            <a:off x="278145" y="969001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129 CuadroTexto"/>
          <p:cNvSpPr txBox="1"/>
          <p:nvPr/>
        </p:nvSpPr>
        <p:spPr>
          <a:xfrm>
            <a:off x="438537" y="95004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35" name="134 Grupo"/>
          <p:cNvGrpSpPr/>
          <p:nvPr/>
        </p:nvGrpSpPr>
        <p:grpSpPr>
          <a:xfrm>
            <a:off x="160141" y="1593521"/>
            <a:ext cx="3175887" cy="708169"/>
            <a:chOff x="1973685" y="467544"/>
            <a:chExt cx="3175887" cy="708169"/>
          </a:xfrm>
          <a:effectLst/>
        </p:grpSpPr>
        <p:sp>
          <p:nvSpPr>
            <p:cNvPr id="136" name="135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44" name="143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5" name="144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145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41" name="140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146 Grupo"/>
          <p:cNvGrpSpPr/>
          <p:nvPr/>
        </p:nvGrpSpPr>
        <p:grpSpPr>
          <a:xfrm>
            <a:off x="160141" y="2446575"/>
            <a:ext cx="3175887" cy="708169"/>
            <a:chOff x="1973685" y="467544"/>
            <a:chExt cx="3175887" cy="708169"/>
          </a:xfrm>
          <a:effectLst/>
        </p:grpSpPr>
        <p:sp>
          <p:nvSpPr>
            <p:cNvPr id="148" name="147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149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52" name="151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56" name="155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156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157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53" name="152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158 Grupo"/>
          <p:cNvGrpSpPr/>
          <p:nvPr/>
        </p:nvGrpSpPr>
        <p:grpSpPr>
          <a:xfrm>
            <a:off x="169437" y="3309802"/>
            <a:ext cx="3175887" cy="708169"/>
            <a:chOff x="1973685" y="467544"/>
            <a:chExt cx="3175887" cy="708169"/>
          </a:xfrm>
          <a:effectLst/>
        </p:grpSpPr>
        <p:sp>
          <p:nvSpPr>
            <p:cNvPr id="160" name="159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64" name="163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68" name="167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168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0" name="169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65" name="164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 t="18696" r="42143" b="71842"/>
          <a:stretch/>
        </p:blipFill>
        <p:spPr bwMode="auto">
          <a:xfrm>
            <a:off x="2890329" y="16484"/>
            <a:ext cx="591331" cy="57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28301" r="42264" b="62237"/>
          <a:stretch/>
        </p:blipFill>
        <p:spPr bwMode="auto">
          <a:xfrm>
            <a:off x="2853828" y="573498"/>
            <a:ext cx="627832" cy="6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37451" r="42264" b="53087"/>
          <a:stretch/>
        </p:blipFill>
        <p:spPr bwMode="auto">
          <a:xfrm>
            <a:off x="2853828" y="1170335"/>
            <a:ext cx="627832" cy="6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5" t="46624" r="42264" b="43914"/>
          <a:stretch/>
        </p:blipFill>
        <p:spPr bwMode="auto">
          <a:xfrm>
            <a:off x="2853828" y="1781838"/>
            <a:ext cx="627832" cy="61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1" t="55825" r="42171" b="34957"/>
          <a:stretch/>
        </p:blipFill>
        <p:spPr bwMode="auto">
          <a:xfrm>
            <a:off x="2853828" y="2393342"/>
            <a:ext cx="627831" cy="60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 t="64729" r="42196" b="25809"/>
          <a:stretch/>
        </p:blipFill>
        <p:spPr bwMode="auto">
          <a:xfrm>
            <a:off x="2853828" y="2986272"/>
            <a:ext cx="627831" cy="61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3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5325" y="6959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90893" y="7803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66 Rectángulo">
            <a:hlinkClick r:id="rId2" action="ppaction://hlinksldjump"/>
          </p:cNvPr>
          <p:cNvSpPr/>
          <p:nvPr/>
        </p:nvSpPr>
        <p:spPr>
          <a:xfrm>
            <a:off x="164961" y="708833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103 CuadroTexto"/>
          <p:cNvSpPr txBox="1"/>
          <p:nvPr/>
        </p:nvSpPr>
        <p:spPr>
          <a:xfrm>
            <a:off x="155325" y="70883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2402685" y="955337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43357" y="1122039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07" name="106 Grupo"/>
          <p:cNvGrpSpPr/>
          <p:nvPr/>
        </p:nvGrpSpPr>
        <p:grpSpPr>
          <a:xfrm>
            <a:off x="217217" y="1194708"/>
            <a:ext cx="234027" cy="107234"/>
            <a:chOff x="1268759" y="755577"/>
            <a:chExt cx="468053" cy="291132"/>
          </a:xfrm>
        </p:grpSpPr>
        <p:sp>
          <p:nvSpPr>
            <p:cNvPr id="111" name="110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8" name="107 Multiplicar"/>
          <p:cNvSpPr/>
          <p:nvPr/>
        </p:nvSpPr>
        <p:spPr>
          <a:xfrm>
            <a:off x="282965" y="960320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CuadroTexto"/>
          <p:cNvSpPr txBox="1"/>
          <p:nvPr/>
        </p:nvSpPr>
        <p:spPr>
          <a:xfrm>
            <a:off x="443357" y="941362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84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15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58611" y="71835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68247" y="1426526"/>
            <a:ext cx="3096344" cy="2732577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0" name="39 Grupo"/>
          <p:cNvGrpSpPr/>
          <p:nvPr/>
        </p:nvGrpSpPr>
        <p:grpSpPr>
          <a:xfrm>
            <a:off x="252551" y="1488326"/>
            <a:ext cx="228453" cy="470209"/>
            <a:chOff x="4228516" y="1691680"/>
            <a:chExt cx="264152" cy="543686"/>
          </a:xfrm>
        </p:grpSpPr>
        <p:sp>
          <p:nvSpPr>
            <p:cNvPr id="41" name="40 Elipse"/>
            <p:cNvSpPr/>
            <p:nvPr/>
          </p:nvSpPr>
          <p:spPr>
            <a:xfrm>
              <a:off x="4293096" y="1691680"/>
              <a:ext cx="133083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2" name="41 Circular"/>
            <p:cNvSpPr/>
            <p:nvPr/>
          </p:nvSpPr>
          <p:spPr>
            <a:xfrm rot="5400000">
              <a:off x="4169938" y="1912636"/>
              <a:ext cx="381308" cy="264152"/>
            </a:xfrm>
            <a:prstGeom prst="pie">
              <a:avLst>
                <a:gd name="adj1" fmla="val 5409078"/>
                <a:gd name="adj2" fmla="val 162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470568" y="1462956"/>
            <a:ext cx="67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Dnuke</a:t>
            </a:r>
            <a:endParaRPr lang="es-VE" sz="1400" dirty="0">
              <a:solidFill>
                <a:schemeClr val="bg1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56216" y="1838570"/>
            <a:ext cx="225404" cy="343827"/>
            <a:chOff x="281616" y="1851270"/>
            <a:chExt cx="225404" cy="343827"/>
          </a:xfrm>
        </p:grpSpPr>
        <p:sp>
          <p:nvSpPr>
            <p:cNvPr id="2" name="1 Rectángulo"/>
            <p:cNvSpPr/>
            <p:nvPr/>
          </p:nvSpPr>
          <p:spPr>
            <a:xfrm>
              <a:off x="281616" y="1851270"/>
              <a:ext cx="219470" cy="3438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287550" y="1924019"/>
              <a:ext cx="2194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53 CuadroTexto"/>
          <p:cNvSpPr txBox="1"/>
          <p:nvPr/>
        </p:nvSpPr>
        <p:spPr>
          <a:xfrm>
            <a:off x="507367" y="1856594"/>
            <a:ext cx="10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11-03-2017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981668" y="2001128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56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2755528" y="2073797"/>
            <a:ext cx="234027" cy="107234"/>
            <a:chOff x="1268759" y="755577"/>
            <a:chExt cx="468053" cy="291132"/>
          </a:xfrm>
        </p:grpSpPr>
        <p:sp>
          <p:nvSpPr>
            <p:cNvPr id="64" name="63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5" name="64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6" name="65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61" name="60 Multiplicar"/>
          <p:cNvSpPr/>
          <p:nvPr/>
        </p:nvSpPr>
        <p:spPr>
          <a:xfrm>
            <a:off x="2821276" y="1839409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61 CuadroTexto"/>
          <p:cNvSpPr txBox="1"/>
          <p:nvPr/>
        </p:nvSpPr>
        <p:spPr>
          <a:xfrm>
            <a:off x="2981668" y="1820451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7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6216" y="2255044"/>
            <a:ext cx="2920615" cy="1810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>
                    <a:lumMod val="75000"/>
                  </a:schemeClr>
                </a:solidFill>
              </a:rPr>
              <a:t>En este cuestionario se trata el tema de los valores constantes mas usados en las matemáticas, como el numero ∏ o el e.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Triángulo isósceles"/>
          <p:cNvSpPr/>
          <p:nvPr/>
        </p:nvSpPr>
        <p:spPr>
          <a:xfrm>
            <a:off x="1629402" y="2273758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69 Triángulo isósceles"/>
          <p:cNvSpPr/>
          <p:nvPr/>
        </p:nvSpPr>
        <p:spPr>
          <a:xfrm rot="10800000">
            <a:off x="1629402" y="3983236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70 Rectángulo">
            <a:hlinkClick r:id="rId2" action="ppaction://hlinksldjump"/>
          </p:cNvPr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6600" dirty="0">
                <a:solidFill>
                  <a:schemeClr val="bg1"/>
                </a:solidFill>
              </a:rPr>
              <a:t>?</a:t>
            </a:r>
            <a:endParaRPr lang="es-VE" sz="6600" dirty="0">
              <a:solidFill>
                <a:schemeClr val="bg1"/>
              </a:solidFill>
            </a:endParaRPr>
          </a:p>
        </p:txBody>
      </p:sp>
      <p:sp>
        <p:nvSpPr>
          <p:cNvPr id="72" name="71 Flecha derecha"/>
          <p:cNvSpPr/>
          <p:nvPr/>
        </p:nvSpPr>
        <p:spPr>
          <a:xfrm rot="10800000">
            <a:off x="1963441" y="4386713"/>
            <a:ext cx="360040" cy="28411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72 Flecha derecha"/>
          <p:cNvSpPr/>
          <p:nvPr/>
        </p:nvSpPr>
        <p:spPr>
          <a:xfrm>
            <a:off x="1099344" y="4386712"/>
            <a:ext cx="360040" cy="28411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Flecha izquierda y derecha"/>
          <p:cNvSpPr/>
          <p:nvPr/>
        </p:nvSpPr>
        <p:spPr>
          <a:xfrm>
            <a:off x="2140256" y="1883382"/>
            <a:ext cx="245768" cy="91753"/>
          </a:xfrm>
          <a:prstGeom prst="left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73 CuadroTexto"/>
          <p:cNvSpPr txBox="1"/>
          <p:nvPr/>
        </p:nvSpPr>
        <p:spPr>
          <a:xfrm>
            <a:off x="2345610" y="181350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49853" y="1967012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4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194704" y="1902624"/>
            <a:ext cx="44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?</a:t>
            </a:r>
            <a:endParaRPr lang="es-VE" sz="2000" b="1" dirty="0">
              <a:solidFill>
                <a:schemeClr val="bg1"/>
              </a:solidFill>
            </a:endParaRP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3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2" name="101 Rectángulo">
            <a:hlinkClick r:id="rId2" action="ppaction://hlinksldjump"/>
          </p:cNvPr>
          <p:cNvSpPr/>
          <p:nvPr/>
        </p:nvSpPr>
        <p:spPr>
          <a:xfrm>
            <a:off x="188747" y="1895004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188571" y="211138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188747" y="232775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188571" y="2544132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65754" y="1396113"/>
            <a:ext cx="488666" cy="509113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2760509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2760508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3249173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3249172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15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0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69290" y="1881243"/>
            <a:ext cx="502044" cy="529562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3249173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3249172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Rectángulo"/>
          <p:cNvSpPr/>
          <p:nvPr/>
        </p:nvSpPr>
        <p:spPr>
          <a:xfrm>
            <a:off x="188747" y="2383468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1" name="30 Rectángulo">
            <a:hlinkClick r:id="rId2" action="ppaction://hlinksldjump"/>
          </p:cNvPr>
          <p:cNvSpPr/>
          <p:nvPr/>
        </p:nvSpPr>
        <p:spPr>
          <a:xfrm>
            <a:off x="188571" y="2599844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88747" y="281622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88571" y="303259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pic>
        <p:nvPicPr>
          <p:cNvPr id="3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08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75979" y="2363215"/>
            <a:ext cx="488664" cy="5295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Rectángulo"/>
          <p:cNvSpPr/>
          <p:nvPr/>
        </p:nvSpPr>
        <p:spPr>
          <a:xfrm>
            <a:off x="188747" y="287233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88571" y="308870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2" name="31 Rectángulo">
            <a:hlinkClick r:id="rId2" action="ppaction://hlinksldjump"/>
          </p:cNvPr>
          <p:cNvSpPr/>
          <p:nvPr/>
        </p:nvSpPr>
        <p:spPr>
          <a:xfrm>
            <a:off x="188747" y="3305082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88571" y="3521458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pic>
        <p:nvPicPr>
          <p:cNvPr id="3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08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2383665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0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62336" r="42793" b="24648"/>
          <a:stretch/>
        </p:blipFill>
        <p:spPr bwMode="auto">
          <a:xfrm>
            <a:off x="188746" y="4222248"/>
            <a:ext cx="3096169" cy="65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08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6941" y="1551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82509" y="1635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>
            <a:hlinkClick r:id="rId2" action="ppaction://hlinksldjump"/>
          </p:cNvPr>
          <p:cNvSpPr/>
          <p:nvPr/>
        </p:nvSpPr>
        <p:spPr>
          <a:xfrm>
            <a:off x="156577" y="71738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CuadroTexto"/>
          <p:cNvSpPr txBox="1"/>
          <p:nvPr/>
        </p:nvSpPr>
        <p:spPr>
          <a:xfrm>
            <a:off x="146941" y="7173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94301" y="963892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34973" y="1130594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58" name="57 Grupo"/>
          <p:cNvGrpSpPr/>
          <p:nvPr/>
        </p:nvGrpSpPr>
        <p:grpSpPr>
          <a:xfrm>
            <a:off x="208833" y="1203263"/>
            <a:ext cx="234027" cy="107234"/>
            <a:chOff x="1268759" y="755577"/>
            <a:chExt cx="468053" cy="291132"/>
          </a:xfrm>
        </p:grpSpPr>
        <p:sp>
          <p:nvSpPr>
            <p:cNvPr id="55" name="54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1" name="60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55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59" name="58 Multiplicar"/>
          <p:cNvSpPr/>
          <p:nvPr/>
        </p:nvSpPr>
        <p:spPr>
          <a:xfrm>
            <a:off x="274581" y="968875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64 CuadroTexto"/>
          <p:cNvSpPr txBox="1"/>
          <p:nvPr/>
        </p:nvSpPr>
        <p:spPr>
          <a:xfrm>
            <a:off x="434973" y="949917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68" name="67 Grupo"/>
          <p:cNvGrpSpPr/>
          <p:nvPr/>
        </p:nvGrpSpPr>
        <p:grpSpPr>
          <a:xfrm>
            <a:off x="156577" y="1593395"/>
            <a:ext cx="3175887" cy="708169"/>
            <a:chOff x="1973685" y="467544"/>
            <a:chExt cx="3175887" cy="708169"/>
          </a:xfrm>
          <a:effectLst/>
        </p:grpSpPr>
        <p:sp>
          <p:nvSpPr>
            <p:cNvPr id="69" name="68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Fechas independentistas de Venezuela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72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77" name="76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8" name="77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9" name="78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74" name="73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7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56577" y="2446449"/>
            <a:ext cx="3175887" cy="708169"/>
            <a:chOff x="1973685" y="467544"/>
            <a:chExt cx="3175887" cy="708169"/>
          </a:xfrm>
          <a:effectLst/>
        </p:grpSpPr>
        <p:sp>
          <p:nvSpPr>
            <p:cNvPr id="81" name="80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Historia de la Carrera Espacial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356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84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89" name="88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90" name="89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91" name="90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86" name="85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1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165873" y="3309676"/>
            <a:ext cx="3175887" cy="708169"/>
            <a:chOff x="1973685" y="467544"/>
            <a:chExt cx="3175887" cy="708169"/>
          </a:xfrm>
          <a:effectLst/>
        </p:grpSpPr>
        <p:sp>
          <p:nvSpPr>
            <p:cNvPr id="93" name="92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</a:rPr>
                <a:t>Historia de la genética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Dnuke2</a:t>
              </a: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04-03-2017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56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97" name="96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01" name="100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2" name="101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3" name="102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98" name="97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24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2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4" t="19037" r="42044" b="73608"/>
          <a:stretch/>
        </p:blipFill>
        <p:spPr bwMode="auto">
          <a:xfrm>
            <a:off x="2886764" y="16358"/>
            <a:ext cx="566689" cy="57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83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2383665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Rectángulo"/>
          <p:cNvSpPr/>
          <p:nvPr/>
        </p:nvSpPr>
        <p:spPr>
          <a:xfrm>
            <a:off x="304668" y="4199260"/>
            <a:ext cx="86668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100%</a:t>
            </a:r>
          </a:p>
          <a:p>
            <a:r>
              <a:rPr lang="es-VE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/3 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8" name="37 Medio marco"/>
          <p:cNvSpPr/>
          <p:nvPr/>
        </p:nvSpPr>
        <p:spPr>
          <a:xfrm rot="13500000">
            <a:off x="832563" y="4528975"/>
            <a:ext cx="70797" cy="258160"/>
          </a:xfrm>
          <a:prstGeom prst="halfFrame">
            <a:avLst>
              <a:gd name="adj1" fmla="val 12169"/>
              <a:gd name="adj2" fmla="val 21123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9" t="45501" r="56685" b="43499"/>
          <a:stretch/>
        </p:blipFill>
        <p:spPr bwMode="auto">
          <a:xfrm>
            <a:off x="1629402" y="4199260"/>
            <a:ext cx="635778" cy="64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45563" r="46137" b="43437"/>
          <a:stretch/>
        </p:blipFill>
        <p:spPr bwMode="auto">
          <a:xfrm>
            <a:off x="2643568" y="4199260"/>
            <a:ext cx="641522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8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4936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2227237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88075" y="2828583"/>
            <a:ext cx="3096344" cy="2957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187755" y="3481350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87755" y="3725682"/>
            <a:ext cx="3096344" cy="329562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9100" y="742876"/>
            <a:ext cx="3025855" cy="3839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Ingrese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VE" sz="1400" dirty="0" smtClean="0">
                <a:solidFill>
                  <a:schemeClr val="bg1">
                    <a:lumMod val="75000"/>
                  </a:schemeClr>
                </a:solidFill>
              </a:rPr>
              <a:t>titulo</a:t>
            </a:r>
            <a:endParaRPr lang="es-V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88251" y="2471569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8003" y="3124336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182646" y="1217186"/>
            <a:ext cx="3096344" cy="893841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8" name="37 Rectángulo">
            <a:hlinkClick r:id="rId2" action="ppaction://hlinksldjump"/>
          </p:cNvPr>
          <p:cNvSpPr/>
          <p:nvPr/>
        </p:nvSpPr>
        <p:spPr>
          <a:xfrm>
            <a:off x="222999" y="1278811"/>
            <a:ext cx="3025855" cy="695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Ingrese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VE" sz="1600" dirty="0">
                <a:solidFill>
                  <a:schemeClr val="bg1">
                    <a:lumMod val="75000"/>
                  </a:schemeClr>
                </a:solidFill>
              </a:rPr>
              <a:t>Descripción </a:t>
            </a:r>
          </a:p>
        </p:txBody>
      </p:sp>
      <p:grpSp>
        <p:nvGrpSpPr>
          <p:cNvPr id="39" name="38 Grupo"/>
          <p:cNvGrpSpPr/>
          <p:nvPr/>
        </p:nvGrpSpPr>
        <p:grpSpPr>
          <a:xfrm>
            <a:off x="991487" y="4228168"/>
            <a:ext cx="576064" cy="557857"/>
            <a:chOff x="692696" y="2635292"/>
            <a:chExt cx="576064" cy="557857"/>
          </a:xfrm>
        </p:grpSpPr>
        <p:sp>
          <p:nvSpPr>
            <p:cNvPr id="40" name="39 Rectángulo"/>
            <p:cNvSpPr/>
            <p:nvPr/>
          </p:nvSpPr>
          <p:spPr>
            <a:xfrm>
              <a:off x="692696" y="2635292"/>
              <a:ext cx="576064" cy="55785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700" dirty="0"/>
            </a:p>
          </p:txBody>
        </p:sp>
        <p:sp>
          <p:nvSpPr>
            <p:cNvPr id="42" name="41 Cruz"/>
            <p:cNvSpPr/>
            <p:nvPr/>
          </p:nvSpPr>
          <p:spPr>
            <a:xfrm>
              <a:off x="770093" y="2702620"/>
              <a:ext cx="423200" cy="423200"/>
            </a:xfrm>
            <a:prstGeom prst="plus">
              <a:avLst>
                <a:gd name="adj" fmla="val 3712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1774799" y="4236022"/>
            <a:ext cx="576064" cy="557857"/>
            <a:chOff x="692696" y="2635292"/>
            <a:chExt cx="576064" cy="557857"/>
          </a:xfrm>
        </p:grpSpPr>
        <p:sp>
          <p:nvSpPr>
            <p:cNvPr id="63" name="62 Rectángulo"/>
            <p:cNvSpPr/>
            <p:nvPr/>
          </p:nvSpPr>
          <p:spPr>
            <a:xfrm>
              <a:off x="692696" y="2635292"/>
              <a:ext cx="576064" cy="55785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700" dirty="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792087" y="2719174"/>
              <a:ext cx="377282" cy="39009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es-V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6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625" r="43751" b="39834"/>
          <a:stretch/>
        </p:blipFill>
        <p:spPr bwMode="auto">
          <a:xfrm>
            <a:off x="2683520" y="4228168"/>
            <a:ext cx="595470" cy="56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0" t="50734" r="69674" b="39725"/>
          <a:stretch/>
        </p:blipFill>
        <p:spPr bwMode="auto">
          <a:xfrm>
            <a:off x="182647" y="4236022"/>
            <a:ext cx="556658" cy="55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0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4936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2227237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88075" y="2828583"/>
            <a:ext cx="3096344" cy="2957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187755" y="3481350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87755" y="3725682"/>
            <a:ext cx="3096344" cy="329562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9100" y="742876"/>
            <a:ext cx="3025855" cy="3839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50" dirty="0">
                <a:solidFill>
                  <a:schemeClr val="bg1">
                    <a:lumMod val="75000"/>
                  </a:schemeClr>
                </a:solidFill>
              </a:rPr>
              <a:t>Números especiales en la matemática</a:t>
            </a:r>
            <a:endParaRPr lang="es-VE" sz="14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88251" y="2471569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8003" y="3124336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182646" y="1217186"/>
            <a:ext cx="3096344" cy="893841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22999" y="1278811"/>
            <a:ext cx="3025855" cy="695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bg1">
                    <a:lumMod val="75000"/>
                  </a:schemeClr>
                </a:solidFill>
              </a:rPr>
              <a:t>En </a:t>
            </a:r>
            <a:r>
              <a:rPr lang="es-VE" sz="1600" dirty="0">
                <a:solidFill>
                  <a:schemeClr val="bg1">
                    <a:lumMod val="75000"/>
                  </a:schemeClr>
                </a:solidFill>
              </a:rPr>
              <a:t>este cuestionario se trata el tema de los valores constantes mas usados en </a:t>
            </a:r>
            <a:r>
              <a:rPr lang="es-VE" sz="1600" dirty="0" smtClean="0">
                <a:solidFill>
                  <a:schemeClr val="bg1">
                    <a:lumMod val="75000"/>
                  </a:schemeClr>
                </a:solidFill>
              </a:rPr>
              <a:t>las…</a:t>
            </a:r>
            <a:endParaRPr lang="es-V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991487" y="4228168"/>
            <a:ext cx="576064" cy="557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sz="700" dirty="0"/>
          </a:p>
        </p:txBody>
      </p:sp>
      <p:sp>
        <p:nvSpPr>
          <p:cNvPr id="42" name="41 Cruz"/>
          <p:cNvSpPr/>
          <p:nvPr/>
        </p:nvSpPr>
        <p:spPr>
          <a:xfrm>
            <a:off x="1068884" y="4295496"/>
            <a:ext cx="423200" cy="423200"/>
          </a:xfrm>
          <a:prstGeom prst="plus">
            <a:avLst>
              <a:gd name="adj" fmla="val 371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62 Rectángulo"/>
          <p:cNvSpPr/>
          <p:nvPr/>
        </p:nvSpPr>
        <p:spPr>
          <a:xfrm>
            <a:off x="1774799" y="4236022"/>
            <a:ext cx="576064" cy="557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sz="700" dirty="0"/>
          </a:p>
        </p:txBody>
      </p:sp>
      <p:sp>
        <p:nvSpPr>
          <p:cNvPr id="64" name="63 Rectángulo"/>
          <p:cNvSpPr/>
          <p:nvPr/>
        </p:nvSpPr>
        <p:spPr>
          <a:xfrm>
            <a:off x="1874190" y="4319904"/>
            <a:ext cx="377282" cy="3900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s-V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0" t="50734" r="69674" b="39725"/>
          <a:stretch/>
        </p:blipFill>
        <p:spPr bwMode="auto">
          <a:xfrm>
            <a:off x="182647" y="4236022"/>
            <a:ext cx="556658" cy="55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625" r="43751" b="39834"/>
          <a:stretch/>
        </p:blipFill>
        <p:spPr bwMode="auto">
          <a:xfrm>
            <a:off x="2683520" y="4228168"/>
            <a:ext cx="595470" cy="56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52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CuadroTexto"/>
          <p:cNvSpPr txBox="1"/>
          <p:nvPr/>
        </p:nvSpPr>
        <p:spPr>
          <a:xfrm>
            <a:off x="584543" y="97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66 Rectángulo">
            <a:hlinkClick r:id="rId2" action="ppaction://hlinksldjump"/>
          </p:cNvPr>
          <p:cNvSpPr/>
          <p:nvPr/>
        </p:nvSpPr>
        <p:spPr>
          <a:xfrm>
            <a:off x="158611" y="139094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103 CuadroTexto"/>
          <p:cNvSpPr txBox="1"/>
          <p:nvPr/>
        </p:nvSpPr>
        <p:spPr>
          <a:xfrm>
            <a:off x="148975" y="13909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2396335" y="1637452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37007" y="1804154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07" name="106 Grupo"/>
          <p:cNvGrpSpPr/>
          <p:nvPr/>
        </p:nvGrpSpPr>
        <p:grpSpPr>
          <a:xfrm>
            <a:off x="210867" y="1876823"/>
            <a:ext cx="234027" cy="107234"/>
            <a:chOff x="1268759" y="755577"/>
            <a:chExt cx="468053" cy="291132"/>
          </a:xfrm>
        </p:grpSpPr>
        <p:sp>
          <p:nvSpPr>
            <p:cNvPr id="111" name="110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8" name="107 Multiplicar"/>
          <p:cNvSpPr/>
          <p:nvPr/>
        </p:nvSpPr>
        <p:spPr>
          <a:xfrm>
            <a:off x="276615" y="1642435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CuadroTexto"/>
          <p:cNvSpPr txBox="1"/>
          <p:nvPr/>
        </p:nvSpPr>
        <p:spPr>
          <a:xfrm>
            <a:off x="437007" y="1623477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8975" y="598860"/>
            <a:ext cx="3455888" cy="648072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Mis cuestionarios</a:t>
            </a:r>
            <a:endParaRPr lang="es-VE" dirty="0">
              <a:solidFill>
                <a:schemeClr val="bg1"/>
              </a:solidFill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8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5325" y="19659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90893" y="20503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CuadroTexto"/>
          <p:cNvSpPr txBox="1"/>
          <p:nvPr/>
        </p:nvSpPr>
        <p:spPr>
          <a:xfrm>
            <a:off x="590893" y="1002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</a:p>
          <a:p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4" name="63 Grupo"/>
          <p:cNvGrpSpPr/>
          <p:nvPr/>
        </p:nvGrpSpPr>
        <p:grpSpPr>
          <a:xfrm>
            <a:off x="155325" y="1394123"/>
            <a:ext cx="3175887" cy="708169"/>
            <a:chOff x="1973685" y="467544"/>
            <a:chExt cx="3175887" cy="708169"/>
          </a:xfrm>
          <a:effectLst/>
        </p:grpSpPr>
        <p:sp>
          <p:nvSpPr>
            <p:cNvPr id="67" name="66 Rectángulo"/>
            <p:cNvSpPr/>
            <p:nvPr/>
          </p:nvSpPr>
          <p:spPr>
            <a:xfrm>
              <a:off x="1983321" y="467544"/>
              <a:ext cx="3096344" cy="64807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1973685" y="467544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Números especiales en la matemática</a:t>
              </a:r>
              <a:endParaRPr lang="es-VE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292519" y="714048"/>
              <a:ext cx="1857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s-ES" sz="12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s-ES" sz="1200" dirty="0" smtClean="0">
                  <a:solidFill>
                    <a:schemeClr val="bg1"/>
                  </a:solidFill>
                </a:rPr>
                <a:t>11-03-2017 </a:t>
              </a:r>
              <a:endParaRPr lang="es-VE" sz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2261717" y="880750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154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106 Grupo"/>
            <p:cNvGrpSpPr/>
            <p:nvPr/>
          </p:nvGrpSpPr>
          <p:grpSpPr>
            <a:xfrm>
              <a:off x="2035577" y="953419"/>
              <a:ext cx="234027" cy="107234"/>
              <a:chOff x="1268759" y="755577"/>
              <a:chExt cx="468053" cy="291132"/>
            </a:xfrm>
          </p:grpSpPr>
          <p:sp>
            <p:nvSpPr>
              <p:cNvPr id="111" name="110 Luna"/>
              <p:cNvSpPr/>
              <p:nvPr/>
            </p:nvSpPr>
            <p:spPr>
              <a:xfrm rot="5400000">
                <a:off x="1430777" y="593559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12" name="111 Luna"/>
              <p:cNvSpPr/>
              <p:nvPr/>
            </p:nvSpPr>
            <p:spPr>
              <a:xfrm rot="16200000">
                <a:off x="1430778" y="740675"/>
                <a:ext cx="144016" cy="468052"/>
              </a:xfrm>
              <a:prstGeom prst="moon">
                <a:avLst>
                  <a:gd name="adj" fmla="val 0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13" name="112 Conector"/>
              <p:cNvSpPr/>
              <p:nvPr/>
            </p:nvSpPr>
            <p:spPr>
              <a:xfrm>
                <a:off x="1456101" y="839636"/>
                <a:ext cx="93372" cy="124124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108" name="107 Multiplicar"/>
            <p:cNvSpPr/>
            <p:nvPr/>
          </p:nvSpPr>
          <p:spPr>
            <a:xfrm>
              <a:off x="2101325" y="719031"/>
              <a:ext cx="216024" cy="216000"/>
            </a:xfrm>
            <a:prstGeom prst="mathMultiply">
              <a:avLst>
                <a:gd name="adj1" fmla="val 7079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2261717" y="700073"/>
              <a:ext cx="4472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2</a:t>
              </a:r>
              <a:endParaRPr lang="es-V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15325" y="602035"/>
            <a:ext cx="3455888" cy="648072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Mis cuestionarios</a:t>
            </a:r>
            <a:endParaRPr lang="es-VE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2" t="37776" r="54953" b="57432"/>
          <a:stretch/>
        </p:blipFill>
        <p:spPr bwMode="auto">
          <a:xfrm>
            <a:off x="1497631" y="1666539"/>
            <a:ext cx="431004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1" t="37776" r="50657" b="57589"/>
          <a:stretch/>
        </p:blipFill>
        <p:spPr bwMode="auto">
          <a:xfrm>
            <a:off x="1978128" y="1666539"/>
            <a:ext cx="424557" cy="3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98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4936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2227237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88075" y="2828583"/>
            <a:ext cx="3096344" cy="2957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187755" y="3481350"/>
            <a:ext cx="3096344" cy="24433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87755" y="3725682"/>
            <a:ext cx="3096344" cy="329562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9100" y="742876"/>
            <a:ext cx="3025855" cy="3839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50" dirty="0">
                <a:solidFill>
                  <a:schemeClr val="bg1">
                    <a:lumMod val="75000"/>
                  </a:schemeClr>
                </a:solidFill>
              </a:rPr>
              <a:t>Números especiales en la matemática</a:t>
            </a:r>
            <a:endParaRPr lang="es-VE" sz="14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88251" y="2471569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8003" y="3124336"/>
            <a:ext cx="3096344" cy="357014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182646" y="1217186"/>
            <a:ext cx="3096344" cy="893841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22999" y="1278811"/>
            <a:ext cx="3025855" cy="6952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bg1">
                    <a:lumMod val="75000"/>
                  </a:schemeClr>
                </a:solidFill>
              </a:rPr>
              <a:t>En </a:t>
            </a:r>
            <a:r>
              <a:rPr lang="es-VE" sz="1600" dirty="0">
                <a:solidFill>
                  <a:schemeClr val="bg1">
                    <a:lumMod val="75000"/>
                  </a:schemeClr>
                </a:solidFill>
              </a:rPr>
              <a:t>este cuestionario se trata el tema de los valores constantes mas usados en </a:t>
            </a:r>
            <a:r>
              <a:rPr lang="es-VE" sz="1600" dirty="0" smtClean="0">
                <a:solidFill>
                  <a:schemeClr val="bg1">
                    <a:lumMod val="75000"/>
                  </a:schemeClr>
                </a:solidFill>
              </a:rPr>
              <a:t>las…</a:t>
            </a:r>
            <a:endParaRPr lang="es-V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991487" y="4228168"/>
            <a:ext cx="576064" cy="557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sz="700" dirty="0"/>
          </a:p>
        </p:txBody>
      </p:sp>
      <p:sp>
        <p:nvSpPr>
          <p:cNvPr id="42" name="41 Cruz"/>
          <p:cNvSpPr/>
          <p:nvPr/>
        </p:nvSpPr>
        <p:spPr>
          <a:xfrm>
            <a:off x="1068884" y="4295496"/>
            <a:ext cx="423200" cy="423200"/>
          </a:xfrm>
          <a:prstGeom prst="plus">
            <a:avLst>
              <a:gd name="adj" fmla="val 371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62 Rectángulo"/>
          <p:cNvSpPr/>
          <p:nvPr/>
        </p:nvSpPr>
        <p:spPr>
          <a:xfrm>
            <a:off x="1774799" y="4236022"/>
            <a:ext cx="576064" cy="557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sz="700" dirty="0"/>
          </a:p>
        </p:txBody>
      </p:sp>
      <p:sp>
        <p:nvSpPr>
          <p:cNvPr id="64" name="63 Rectángulo"/>
          <p:cNvSpPr/>
          <p:nvPr/>
        </p:nvSpPr>
        <p:spPr>
          <a:xfrm>
            <a:off x="1874190" y="4319904"/>
            <a:ext cx="377282" cy="3900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s-V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0" t="50734" r="69674" b="39725"/>
          <a:stretch/>
        </p:blipFill>
        <p:spPr bwMode="auto">
          <a:xfrm>
            <a:off x="182647" y="4236022"/>
            <a:ext cx="556658" cy="55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625" r="43751" b="39834"/>
          <a:stretch/>
        </p:blipFill>
        <p:spPr bwMode="auto">
          <a:xfrm>
            <a:off x="2683520" y="4228168"/>
            <a:ext cx="595470" cy="56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47 Triángulo isósceles"/>
          <p:cNvSpPr/>
          <p:nvPr/>
        </p:nvSpPr>
        <p:spPr>
          <a:xfrm rot="10800000">
            <a:off x="1608123" y="4097242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48 Triángulo isósceles"/>
          <p:cNvSpPr/>
          <p:nvPr/>
        </p:nvSpPr>
        <p:spPr>
          <a:xfrm>
            <a:off x="1628800" y="2133253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831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CuadroTexto"/>
          <p:cNvSpPr txBox="1"/>
          <p:nvPr/>
        </p:nvSpPr>
        <p:spPr>
          <a:xfrm>
            <a:off x="584543" y="97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8975" y="598860"/>
            <a:ext cx="3455888" cy="648072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Mis cuestionarios</a:t>
            </a:r>
            <a:endParaRPr lang="es-VE" dirty="0">
              <a:solidFill>
                <a:schemeClr val="bg1"/>
              </a:solidFill>
            </a:endParaRPr>
          </a:p>
        </p:txBody>
      </p:sp>
      <p:pic>
        <p:nvPicPr>
          <p:cNvPr id="3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8" t="50659" r="61335" b="39800"/>
          <a:stretch/>
        </p:blipFill>
        <p:spPr bwMode="auto">
          <a:xfrm>
            <a:off x="1449047" y="4211960"/>
            <a:ext cx="575247" cy="55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3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5325" y="19659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90893" y="20503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CuadroTexto"/>
          <p:cNvSpPr txBox="1"/>
          <p:nvPr/>
        </p:nvSpPr>
        <p:spPr>
          <a:xfrm>
            <a:off x="590893" y="1002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Buscar cuestionarios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5325" y="602035"/>
            <a:ext cx="3455888" cy="504056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Mi Perfil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27314" y="1258491"/>
            <a:ext cx="3168336" cy="504056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/>
                </a:solidFill>
              </a:rPr>
              <a:t>Alias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17661" y="1288207"/>
            <a:ext cx="2365519" cy="4404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Dnuke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27314" y="1898179"/>
            <a:ext cx="3168336" cy="504056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/>
                </a:solidFill>
              </a:rPr>
              <a:t>Email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17661" y="1927895"/>
            <a:ext cx="2365519" cy="4404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dnuketm@gmail.com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27314" y="2520727"/>
            <a:ext cx="3168336" cy="504056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/>
                </a:solidFill>
              </a:rPr>
              <a:t>Nueva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lave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889670" y="2550443"/>
            <a:ext cx="2293510" cy="4404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********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27314" y="3143275"/>
            <a:ext cx="3168336" cy="504056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/>
                </a:solidFill>
              </a:rPr>
              <a:t>Repita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clave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89670" y="3172991"/>
            <a:ext cx="2293510" cy="4404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********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27314" y="3799731"/>
            <a:ext cx="2130508" cy="978768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Estadística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90065" y="4346451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622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25" name="24 Luna"/>
          <p:cNvSpPr/>
          <p:nvPr/>
        </p:nvSpPr>
        <p:spPr>
          <a:xfrm rot="5400000">
            <a:off x="254415" y="4328630"/>
            <a:ext cx="53046" cy="234026"/>
          </a:xfrm>
          <a:prstGeom prst="moon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25 Luna"/>
          <p:cNvSpPr/>
          <p:nvPr/>
        </p:nvSpPr>
        <p:spPr>
          <a:xfrm rot="16200000">
            <a:off x="254416" y="4382818"/>
            <a:ext cx="53046" cy="234026"/>
          </a:xfrm>
          <a:prstGeom prst="moon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6 Conector"/>
          <p:cNvSpPr/>
          <p:nvPr/>
        </p:nvSpPr>
        <p:spPr>
          <a:xfrm>
            <a:off x="257596" y="4450082"/>
            <a:ext cx="46686" cy="45719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27 Multiplicar"/>
          <p:cNvSpPr/>
          <p:nvPr/>
        </p:nvSpPr>
        <p:spPr>
          <a:xfrm>
            <a:off x="229673" y="4184732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CuadroTexto"/>
          <p:cNvSpPr txBox="1"/>
          <p:nvPr/>
        </p:nvSpPr>
        <p:spPr>
          <a:xfrm>
            <a:off x="390065" y="4165774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34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249710" y="4165774"/>
            <a:ext cx="183809" cy="22489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s-VE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459589" y="4151264"/>
            <a:ext cx="2941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1249710" y="4459267"/>
            <a:ext cx="204607" cy="206030"/>
            <a:chOff x="281616" y="1851270"/>
            <a:chExt cx="225404" cy="343827"/>
          </a:xfrm>
          <a:solidFill>
            <a:srgbClr val="0070C0"/>
          </a:solidFill>
        </p:grpSpPr>
        <p:sp>
          <p:nvSpPr>
            <p:cNvPr id="38" name="37 Rectángulo"/>
            <p:cNvSpPr/>
            <p:nvPr/>
          </p:nvSpPr>
          <p:spPr>
            <a:xfrm>
              <a:off x="281616" y="1851270"/>
              <a:ext cx="219470" cy="34382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39" name="38 Conector recto"/>
            <p:cNvCxnSpPr/>
            <p:nvPr/>
          </p:nvCxnSpPr>
          <p:spPr>
            <a:xfrm>
              <a:off x="287550" y="1924019"/>
              <a:ext cx="21947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CuadroTexto"/>
          <p:cNvSpPr txBox="1"/>
          <p:nvPr/>
        </p:nvSpPr>
        <p:spPr>
          <a:xfrm>
            <a:off x="1408769" y="4434468"/>
            <a:ext cx="119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20-02-2017</a:t>
            </a:r>
            <a:endParaRPr lang="es-VE" sz="10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3" t="42000" r="41250" b="38500"/>
          <a:stretch/>
        </p:blipFill>
        <p:spPr bwMode="auto">
          <a:xfrm>
            <a:off x="2389306" y="3846174"/>
            <a:ext cx="91579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0961" y="7803"/>
            <a:ext cx="585606" cy="58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0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pagos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Rectángulo"/>
          <p:cNvSpPr/>
          <p:nvPr/>
        </p:nvSpPr>
        <p:spPr>
          <a:xfrm>
            <a:off x="1988840" y="262778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CuadroTexto"/>
          <p:cNvSpPr txBox="1"/>
          <p:nvPr/>
        </p:nvSpPr>
        <p:spPr>
          <a:xfrm>
            <a:off x="1988840" y="262778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43" name="42 Rectángulo"/>
          <p:cNvSpPr/>
          <p:nvPr/>
        </p:nvSpPr>
        <p:spPr>
          <a:xfrm>
            <a:off x="3800028" y="2683747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45" name="44 Rectángulo"/>
          <p:cNvSpPr/>
          <p:nvPr/>
        </p:nvSpPr>
        <p:spPr>
          <a:xfrm>
            <a:off x="1988840" y="330899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CuadroTexto"/>
          <p:cNvSpPr txBox="1"/>
          <p:nvPr/>
        </p:nvSpPr>
        <p:spPr>
          <a:xfrm>
            <a:off x="1988840" y="330899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48" name="47 Rectángulo"/>
          <p:cNvSpPr/>
          <p:nvPr/>
        </p:nvSpPr>
        <p:spPr>
          <a:xfrm>
            <a:off x="3800028" y="3364957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49" name="48 Rectángulo"/>
          <p:cNvSpPr/>
          <p:nvPr/>
        </p:nvSpPr>
        <p:spPr>
          <a:xfrm>
            <a:off x="1988840" y="398906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CuadroTexto"/>
          <p:cNvSpPr txBox="1"/>
          <p:nvPr/>
        </p:nvSpPr>
        <p:spPr>
          <a:xfrm>
            <a:off x="1988840" y="39890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51" name="50 Rectángulo"/>
          <p:cNvSpPr/>
          <p:nvPr/>
        </p:nvSpPr>
        <p:spPr>
          <a:xfrm>
            <a:off x="3800028" y="4045025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52" name="51 Rectángulo"/>
          <p:cNvSpPr/>
          <p:nvPr/>
        </p:nvSpPr>
        <p:spPr>
          <a:xfrm>
            <a:off x="1988840" y="4672109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52 CuadroTexto"/>
          <p:cNvSpPr txBox="1"/>
          <p:nvPr/>
        </p:nvSpPr>
        <p:spPr>
          <a:xfrm>
            <a:off x="1988840" y="4672109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54" name="53 Rectángulo"/>
          <p:cNvSpPr/>
          <p:nvPr/>
        </p:nvSpPr>
        <p:spPr>
          <a:xfrm>
            <a:off x="3800028" y="4728072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  <p:sp>
        <p:nvSpPr>
          <p:cNvPr id="56" name="55 Rectángulo"/>
          <p:cNvSpPr/>
          <p:nvPr/>
        </p:nvSpPr>
        <p:spPr>
          <a:xfrm>
            <a:off x="4293096" y="2131530"/>
            <a:ext cx="922498" cy="3444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</a:t>
            </a:r>
            <a:endParaRPr lang="es-VE" dirty="0"/>
          </a:p>
        </p:txBody>
      </p:sp>
      <p:sp>
        <p:nvSpPr>
          <p:cNvPr id="58" name="57 Rectángulo"/>
          <p:cNvSpPr/>
          <p:nvPr/>
        </p:nvSpPr>
        <p:spPr>
          <a:xfrm>
            <a:off x="1988840" y="5364088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58 CuadroTexto"/>
          <p:cNvSpPr txBox="1"/>
          <p:nvPr/>
        </p:nvSpPr>
        <p:spPr>
          <a:xfrm>
            <a:off x="1988840" y="536408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  <a:p>
            <a:r>
              <a:rPr lang="es-ES" sz="1600" dirty="0" smtClean="0"/>
              <a:t>Código Transferencia</a:t>
            </a:r>
            <a:endParaRPr lang="es-VE" sz="1600" dirty="0"/>
          </a:p>
        </p:txBody>
      </p:sp>
      <p:sp>
        <p:nvSpPr>
          <p:cNvPr id="60" name="59 Rectángulo"/>
          <p:cNvSpPr/>
          <p:nvPr/>
        </p:nvSpPr>
        <p:spPr>
          <a:xfrm>
            <a:off x="3800028" y="5420051"/>
            <a:ext cx="1217513" cy="472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872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845320" y="1475656"/>
            <a:ext cx="345588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844824" y="2081039"/>
            <a:ext cx="3456384" cy="4482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1844824" y="2051720"/>
            <a:ext cx="345638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pagos</a:t>
            </a:r>
            <a:endParaRPr lang="es-VE" dirty="0"/>
          </a:p>
        </p:txBody>
      </p:sp>
      <p:sp>
        <p:nvSpPr>
          <p:cNvPr id="44" name="43 Rectángulo"/>
          <p:cNvSpPr/>
          <p:nvPr/>
        </p:nvSpPr>
        <p:spPr>
          <a:xfrm>
            <a:off x="184532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Botón</a:t>
            </a:r>
          </a:p>
          <a:p>
            <a:pPr algn="ctr"/>
            <a:r>
              <a:rPr lang="es-ES" sz="700" dirty="0" smtClean="0"/>
              <a:t>búsqueda</a:t>
            </a:r>
            <a:endParaRPr lang="es-VE" sz="700" dirty="0"/>
          </a:p>
        </p:txBody>
      </p:sp>
      <p:sp>
        <p:nvSpPr>
          <p:cNvPr id="46" name="45 Rectángulo"/>
          <p:cNvSpPr/>
          <p:nvPr/>
        </p:nvSpPr>
        <p:spPr>
          <a:xfrm>
            <a:off x="4725640" y="1475656"/>
            <a:ext cx="57556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Botón Ir atrás</a:t>
            </a:r>
            <a:endParaRPr lang="es-VE" sz="800" dirty="0"/>
          </a:p>
        </p:txBody>
      </p:sp>
      <p:sp>
        <p:nvSpPr>
          <p:cNvPr id="30" name="29 Rectángulo"/>
          <p:cNvSpPr/>
          <p:nvPr/>
        </p:nvSpPr>
        <p:spPr>
          <a:xfrm>
            <a:off x="1988840" y="262778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CuadroTexto"/>
          <p:cNvSpPr txBox="1"/>
          <p:nvPr/>
        </p:nvSpPr>
        <p:spPr>
          <a:xfrm>
            <a:off x="1988840" y="262778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Cuenta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132856" y="2916743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5" name="44 Rectángulo"/>
          <p:cNvSpPr/>
          <p:nvPr/>
        </p:nvSpPr>
        <p:spPr>
          <a:xfrm>
            <a:off x="1988840" y="3308994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CuadroTexto"/>
          <p:cNvSpPr txBox="1"/>
          <p:nvPr/>
        </p:nvSpPr>
        <p:spPr>
          <a:xfrm>
            <a:off x="1988840" y="33089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Código </a:t>
            </a:r>
            <a:r>
              <a:rPr lang="es-ES" sz="1600" dirty="0"/>
              <a:t>Transferencia</a:t>
            </a:r>
            <a:endParaRPr lang="es-ES" sz="1600" dirty="0" smtClean="0"/>
          </a:p>
        </p:txBody>
      </p:sp>
      <p:sp>
        <p:nvSpPr>
          <p:cNvPr id="48" name="47 Rectángulo"/>
          <p:cNvSpPr/>
          <p:nvPr/>
        </p:nvSpPr>
        <p:spPr>
          <a:xfrm>
            <a:off x="2132856" y="3597953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9" name="48 Rectángulo"/>
          <p:cNvSpPr/>
          <p:nvPr/>
        </p:nvSpPr>
        <p:spPr>
          <a:xfrm>
            <a:off x="1988840" y="3989062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CuadroTexto"/>
          <p:cNvSpPr txBox="1"/>
          <p:nvPr/>
        </p:nvSpPr>
        <p:spPr>
          <a:xfrm>
            <a:off x="1988840" y="398906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Elija Cuestionario</a:t>
            </a:r>
            <a:endParaRPr lang="es-VE" sz="1600" dirty="0"/>
          </a:p>
        </p:txBody>
      </p:sp>
      <p:sp>
        <p:nvSpPr>
          <p:cNvPr id="51" name="50 Rectángulo"/>
          <p:cNvSpPr/>
          <p:nvPr/>
        </p:nvSpPr>
        <p:spPr>
          <a:xfrm>
            <a:off x="2132856" y="4278021"/>
            <a:ext cx="2864918" cy="2219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9" name="18 Rectángulo"/>
          <p:cNvSpPr/>
          <p:nvPr/>
        </p:nvSpPr>
        <p:spPr>
          <a:xfrm>
            <a:off x="1988840" y="5076056"/>
            <a:ext cx="3096344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Enviar pago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407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659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59216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66 Rectángulo">
            <a:hlinkClick r:id="rId2" action="ppaction://hlinksldjump"/>
          </p:cNvPr>
          <p:cNvSpPr/>
          <p:nvPr/>
        </p:nvSpPr>
        <p:spPr>
          <a:xfrm>
            <a:off x="166231" y="71835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103 CuadroTexto"/>
          <p:cNvSpPr txBox="1"/>
          <p:nvPr/>
        </p:nvSpPr>
        <p:spPr>
          <a:xfrm>
            <a:off x="156595" y="71835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Números especiales en la matemática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2403955" y="964862"/>
            <a:ext cx="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>
                <a:solidFill>
                  <a:schemeClr val="bg1"/>
                </a:solidFill>
              </a:rPr>
              <a:t>Dnuke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11-03-2017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44627" y="1131564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154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107" name="106 Grupo"/>
          <p:cNvGrpSpPr/>
          <p:nvPr/>
        </p:nvGrpSpPr>
        <p:grpSpPr>
          <a:xfrm>
            <a:off x="218487" y="1204233"/>
            <a:ext cx="234027" cy="107234"/>
            <a:chOff x="1268759" y="755577"/>
            <a:chExt cx="468053" cy="291132"/>
          </a:xfrm>
        </p:grpSpPr>
        <p:sp>
          <p:nvSpPr>
            <p:cNvPr id="111" name="110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8" name="107 Multiplicar"/>
          <p:cNvSpPr/>
          <p:nvPr/>
        </p:nvSpPr>
        <p:spPr>
          <a:xfrm>
            <a:off x="284235" y="969845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CuadroTexto"/>
          <p:cNvSpPr txBox="1"/>
          <p:nvPr/>
        </p:nvSpPr>
        <p:spPr>
          <a:xfrm>
            <a:off x="444627" y="950887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2</a:t>
            </a:r>
            <a:endParaRPr lang="es-VE" sz="1050" dirty="0">
              <a:solidFill>
                <a:schemeClr val="bg1"/>
              </a:solidFill>
            </a:endParaRPr>
          </a:p>
        </p:txBody>
      </p:sp>
      <p:pic>
        <p:nvPicPr>
          <p:cNvPr id="136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2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0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15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584543" y="97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58611" y="71835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68247" y="1426526"/>
            <a:ext cx="3096344" cy="2732577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0" name="39 Grupo"/>
          <p:cNvGrpSpPr/>
          <p:nvPr/>
        </p:nvGrpSpPr>
        <p:grpSpPr>
          <a:xfrm>
            <a:off x="252551" y="1488326"/>
            <a:ext cx="228453" cy="470209"/>
            <a:chOff x="4228516" y="1691680"/>
            <a:chExt cx="264152" cy="543686"/>
          </a:xfrm>
        </p:grpSpPr>
        <p:sp>
          <p:nvSpPr>
            <p:cNvPr id="41" name="40 Elipse"/>
            <p:cNvSpPr/>
            <p:nvPr/>
          </p:nvSpPr>
          <p:spPr>
            <a:xfrm>
              <a:off x="4293096" y="1691680"/>
              <a:ext cx="133083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2" name="41 Circular"/>
            <p:cNvSpPr/>
            <p:nvPr/>
          </p:nvSpPr>
          <p:spPr>
            <a:xfrm rot="5400000">
              <a:off x="4169938" y="1912636"/>
              <a:ext cx="381308" cy="264152"/>
            </a:xfrm>
            <a:prstGeom prst="pie">
              <a:avLst>
                <a:gd name="adj1" fmla="val 5409078"/>
                <a:gd name="adj2" fmla="val 162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470568" y="1462956"/>
            <a:ext cx="67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Dnuke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6216" y="1838570"/>
            <a:ext cx="219470" cy="34382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" name="3 Conector recto"/>
          <p:cNvCxnSpPr/>
          <p:nvPr/>
        </p:nvCxnSpPr>
        <p:spPr>
          <a:xfrm>
            <a:off x="262150" y="1911319"/>
            <a:ext cx="2194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507367" y="1856594"/>
            <a:ext cx="10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11-03-2017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981668" y="2001128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56</a:t>
            </a:r>
            <a:endParaRPr lang="es-VE" sz="1050" dirty="0">
              <a:solidFill>
                <a:schemeClr val="bg1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2755528" y="2073797"/>
            <a:ext cx="234027" cy="107234"/>
            <a:chOff x="1268759" y="755577"/>
            <a:chExt cx="468053" cy="291132"/>
          </a:xfrm>
        </p:grpSpPr>
        <p:sp>
          <p:nvSpPr>
            <p:cNvPr id="64" name="63 Luna"/>
            <p:cNvSpPr/>
            <p:nvPr/>
          </p:nvSpPr>
          <p:spPr>
            <a:xfrm rot="5400000">
              <a:off x="1430777" y="593559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5" name="64 Luna"/>
            <p:cNvSpPr/>
            <p:nvPr/>
          </p:nvSpPr>
          <p:spPr>
            <a:xfrm rot="16200000">
              <a:off x="1430778" y="740675"/>
              <a:ext cx="144016" cy="468052"/>
            </a:xfrm>
            <a:prstGeom prst="moon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6" name="65 Conector"/>
            <p:cNvSpPr/>
            <p:nvPr/>
          </p:nvSpPr>
          <p:spPr>
            <a:xfrm>
              <a:off x="1456101" y="839636"/>
              <a:ext cx="93372" cy="12412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61" name="60 Multiplicar"/>
          <p:cNvSpPr/>
          <p:nvPr/>
        </p:nvSpPr>
        <p:spPr>
          <a:xfrm>
            <a:off x="2821276" y="1839409"/>
            <a:ext cx="216024" cy="216000"/>
          </a:xfrm>
          <a:prstGeom prst="mathMultiply">
            <a:avLst>
              <a:gd name="adj1" fmla="val 707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61 CuadroTexto"/>
          <p:cNvSpPr txBox="1"/>
          <p:nvPr/>
        </p:nvSpPr>
        <p:spPr>
          <a:xfrm>
            <a:off x="2981668" y="1820451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7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6216" y="2255044"/>
            <a:ext cx="2920615" cy="1810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dirty="0" smtClean="0">
                <a:solidFill>
                  <a:schemeClr val="bg1">
                    <a:lumMod val="75000"/>
                  </a:schemeClr>
                </a:solidFill>
              </a:rPr>
              <a:t>En este cuestionario se trata el tema de los valores constantes mas usados en las matemáticas, como el numero ∏ o el e.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Triángulo isósceles"/>
          <p:cNvSpPr/>
          <p:nvPr/>
        </p:nvSpPr>
        <p:spPr>
          <a:xfrm>
            <a:off x="1629402" y="2273758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69 Triángulo isósceles"/>
          <p:cNvSpPr/>
          <p:nvPr/>
        </p:nvSpPr>
        <p:spPr>
          <a:xfrm rot="10800000">
            <a:off x="1629402" y="3983236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70 Rectángulo">
            <a:hlinkClick r:id="rId2" action="ppaction://hlinksldjump"/>
          </p:cNvPr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6600" dirty="0">
                <a:solidFill>
                  <a:schemeClr val="bg1"/>
                </a:solidFill>
              </a:rPr>
              <a:t>?</a:t>
            </a:r>
            <a:endParaRPr lang="es-VE" sz="6600" dirty="0">
              <a:solidFill>
                <a:schemeClr val="bg1"/>
              </a:solidFill>
            </a:endParaRPr>
          </a:p>
        </p:txBody>
      </p:sp>
      <p:sp>
        <p:nvSpPr>
          <p:cNvPr id="72" name="71 Flecha derecha"/>
          <p:cNvSpPr/>
          <p:nvPr/>
        </p:nvSpPr>
        <p:spPr>
          <a:xfrm rot="10800000">
            <a:off x="1963441" y="4386713"/>
            <a:ext cx="360040" cy="28411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72 Flecha derecha"/>
          <p:cNvSpPr/>
          <p:nvPr/>
        </p:nvSpPr>
        <p:spPr>
          <a:xfrm>
            <a:off x="1099344" y="4386712"/>
            <a:ext cx="360040" cy="28411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Flecha izquierda y derecha"/>
          <p:cNvSpPr/>
          <p:nvPr/>
        </p:nvSpPr>
        <p:spPr>
          <a:xfrm>
            <a:off x="2140256" y="1883382"/>
            <a:ext cx="245768" cy="91753"/>
          </a:xfrm>
          <a:prstGeom prst="left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73 CuadroTexto"/>
          <p:cNvSpPr txBox="1"/>
          <p:nvPr/>
        </p:nvSpPr>
        <p:spPr>
          <a:xfrm>
            <a:off x="2345610" y="1813503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49853" y="1967012"/>
            <a:ext cx="447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4</a:t>
            </a:r>
            <a:endParaRPr lang="es-VE" sz="1050" dirty="0">
              <a:solidFill>
                <a:schemeClr val="bg1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194704" y="1902624"/>
            <a:ext cx="44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?</a:t>
            </a:r>
            <a:endParaRPr lang="es-VE" sz="2000" b="1" dirty="0">
              <a:solidFill>
                <a:schemeClr val="bg1"/>
              </a:solidFill>
            </a:endParaRPr>
          </a:p>
        </p:txBody>
      </p:sp>
      <p:pic>
        <p:nvPicPr>
          <p:cNvPr id="4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93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2" name="101 Rectángulo">
            <a:hlinkClick r:id="rId2" action="ppaction://hlinksldjump"/>
          </p:cNvPr>
          <p:cNvSpPr/>
          <p:nvPr/>
        </p:nvSpPr>
        <p:spPr>
          <a:xfrm>
            <a:off x="188747" y="1895004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188571" y="211138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188747" y="232775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188571" y="2544132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65754" y="1396113"/>
            <a:ext cx="488666" cy="509113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2760509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2760508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3249173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3249172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Rectángulo"/>
          <p:cNvSpPr/>
          <p:nvPr/>
        </p:nvSpPr>
        <p:spPr>
          <a:xfrm>
            <a:off x="158611" y="718358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15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73 CuadroTexto"/>
          <p:cNvSpPr txBox="1"/>
          <p:nvPr/>
        </p:nvSpPr>
        <p:spPr>
          <a:xfrm>
            <a:off x="584543" y="97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69290" y="1881243"/>
            <a:ext cx="502044" cy="529562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3249173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3249172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Rectángulo"/>
          <p:cNvSpPr/>
          <p:nvPr/>
        </p:nvSpPr>
        <p:spPr>
          <a:xfrm>
            <a:off x="188747" y="2383468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1" name="30 Rectángulo">
            <a:hlinkClick r:id="rId2" action="ppaction://hlinksldjump"/>
          </p:cNvPr>
          <p:cNvSpPr/>
          <p:nvPr/>
        </p:nvSpPr>
        <p:spPr>
          <a:xfrm>
            <a:off x="188571" y="2599844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88747" y="281622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88571" y="303259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pic>
        <p:nvPicPr>
          <p:cNvPr id="38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72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58611" y="4204733"/>
            <a:ext cx="309634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0" name="99 Flecha derecha"/>
          <p:cNvSpPr/>
          <p:nvPr/>
        </p:nvSpPr>
        <p:spPr>
          <a:xfrm>
            <a:off x="789241" y="4386712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 rot="16200000">
            <a:off x="2775979" y="2363215"/>
            <a:ext cx="488664" cy="5295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Medio marco"/>
          <p:cNvSpPr/>
          <p:nvPr/>
        </p:nvSpPr>
        <p:spPr>
          <a:xfrm rot="13500000">
            <a:off x="1463935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2" name="111 Medio marco"/>
          <p:cNvSpPr/>
          <p:nvPr/>
        </p:nvSpPr>
        <p:spPr>
          <a:xfrm rot="13500000">
            <a:off x="1616334" y="4051588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3" name="112 Medio marco"/>
          <p:cNvSpPr/>
          <p:nvPr/>
        </p:nvSpPr>
        <p:spPr>
          <a:xfrm rot="13500000">
            <a:off x="1786746" y="4051589"/>
            <a:ext cx="299459" cy="747920"/>
          </a:xfrm>
          <a:prstGeom prst="halfFrame">
            <a:avLst>
              <a:gd name="adj1" fmla="val 12169"/>
              <a:gd name="adj2" fmla="val 2112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14" name="113 Flecha derecha"/>
          <p:cNvSpPr/>
          <p:nvPr/>
        </p:nvSpPr>
        <p:spPr>
          <a:xfrm rot="10800000">
            <a:off x="2306780" y="4386711"/>
            <a:ext cx="360040" cy="2841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Rectángulo"/>
          <p:cNvSpPr/>
          <p:nvPr/>
        </p:nvSpPr>
        <p:spPr>
          <a:xfrm>
            <a:off x="188747" y="2872330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3.14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88571" y="3088706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2.71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2" name="31 Rectángulo">
            <a:hlinkClick r:id="rId2" action="ppaction://hlinksldjump"/>
          </p:cNvPr>
          <p:cNvSpPr/>
          <p:nvPr/>
        </p:nvSpPr>
        <p:spPr>
          <a:xfrm>
            <a:off x="188747" y="3305082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1.61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88571" y="3521458"/>
            <a:ext cx="3096344" cy="216376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bg1"/>
                </a:solidFill>
              </a:rPr>
              <a:t>O 1 </a:t>
            </a:r>
            <a:endParaRPr lang="es-VE" sz="1200" dirty="0">
              <a:solidFill>
                <a:schemeClr val="bg1"/>
              </a:solidFill>
            </a:endParaRPr>
          </a:p>
        </p:txBody>
      </p:sp>
      <p:pic>
        <p:nvPicPr>
          <p:cNvPr id="3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63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73 CuadroTexto"/>
          <p:cNvSpPr txBox="1"/>
          <p:nvPr/>
        </p:nvSpPr>
        <p:spPr>
          <a:xfrm>
            <a:off x="584543" y="97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2383665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17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62336" r="42793" b="24648"/>
          <a:stretch/>
        </p:blipFill>
        <p:spPr bwMode="auto">
          <a:xfrm>
            <a:off x="188746" y="4222248"/>
            <a:ext cx="3096169" cy="65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6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tángulo"/>
          <p:cNvSpPr/>
          <p:nvPr/>
        </p:nvSpPr>
        <p:spPr>
          <a:xfrm>
            <a:off x="8975" y="16484"/>
            <a:ext cx="3455888" cy="4950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68 Rectángulo"/>
          <p:cNvSpPr/>
          <p:nvPr/>
        </p:nvSpPr>
        <p:spPr>
          <a:xfrm>
            <a:off x="584543" y="17328"/>
            <a:ext cx="2304256" cy="557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solidFill>
                  <a:schemeClr val="bg1">
                    <a:lumMod val="65000"/>
                  </a:schemeClr>
                </a:solidFill>
              </a:rPr>
              <a:t>Matemática</a:t>
            </a:r>
            <a:endParaRPr lang="es-V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8747" y="681252"/>
            <a:ext cx="309634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Números especiales </a:t>
            </a:r>
          </a:p>
          <a:p>
            <a:pPr algn="ctr"/>
            <a:r>
              <a:rPr lang="es-VE" dirty="0" smtClean="0">
                <a:solidFill>
                  <a:schemeClr val="bg1"/>
                </a:solidFill>
              </a:rPr>
              <a:t>en la matemática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188747" y="1406338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∏?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6" name="10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1406337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Rectángulo"/>
          <p:cNvSpPr/>
          <p:nvPr/>
        </p:nvSpPr>
        <p:spPr>
          <a:xfrm>
            <a:off x="188571" y="1895002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2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e?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08" name="107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352" y="1895001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108 Rectángulo"/>
          <p:cNvSpPr/>
          <p:nvPr/>
        </p:nvSpPr>
        <p:spPr>
          <a:xfrm>
            <a:off x="188747" y="2383666"/>
            <a:ext cx="3096344" cy="488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Pregunta </a:t>
            </a:r>
            <a:r>
              <a:rPr lang="es-ES" sz="1200" dirty="0">
                <a:solidFill>
                  <a:schemeClr val="bg1"/>
                </a:solidFill>
              </a:rPr>
              <a:t>3</a:t>
            </a:r>
            <a:endParaRPr lang="es-ES" sz="1200" dirty="0" smtClean="0">
              <a:solidFill>
                <a:schemeClr val="bg1"/>
              </a:solidFill>
            </a:endParaRP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¿Cuánto vale </a:t>
            </a:r>
            <a:r>
              <a:rPr lang="el-GR" sz="1200" dirty="0" smtClean="0">
                <a:solidFill>
                  <a:schemeClr val="bg1"/>
                </a:solidFill>
              </a:rPr>
              <a:t>ϕ</a:t>
            </a:r>
            <a:r>
              <a:rPr lang="es-ES" sz="1200" dirty="0" smtClean="0">
                <a:solidFill>
                  <a:schemeClr val="bg1"/>
                </a:solidFill>
              </a:rPr>
              <a:t>?</a:t>
            </a:r>
            <a:endParaRPr lang="es-VE" sz="1200" dirty="0">
              <a:solidFill>
                <a:schemeClr val="bg1"/>
              </a:solidFill>
            </a:endParaRPr>
          </a:p>
        </p:txBody>
      </p:sp>
      <p:sp>
        <p:nvSpPr>
          <p:cNvPr id="110" name="109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2755528" y="2383665"/>
            <a:ext cx="529563" cy="488665"/>
          </a:xfrm>
          <a:prstGeom prst="actionButtonBackPrevious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1" name="110 Triángulo isósceles"/>
          <p:cNvSpPr/>
          <p:nvPr/>
        </p:nvSpPr>
        <p:spPr>
          <a:xfrm rot="10800000">
            <a:off x="1629402" y="3820191"/>
            <a:ext cx="154761" cy="522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Rectángulo"/>
          <p:cNvSpPr/>
          <p:nvPr/>
        </p:nvSpPr>
        <p:spPr>
          <a:xfrm>
            <a:off x="304668" y="4199260"/>
            <a:ext cx="866684" cy="648072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</a:rPr>
              <a:t>100%</a:t>
            </a:r>
          </a:p>
          <a:p>
            <a:r>
              <a:rPr lang="es-VE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/3 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8" name="37 Medio marco"/>
          <p:cNvSpPr/>
          <p:nvPr/>
        </p:nvSpPr>
        <p:spPr>
          <a:xfrm rot="13500000">
            <a:off x="832563" y="4528975"/>
            <a:ext cx="70797" cy="258160"/>
          </a:xfrm>
          <a:prstGeom prst="halfFrame">
            <a:avLst>
              <a:gd name="adj1" fmla="val 12169"/>
              <a:gd name="adj2" fmla="val 21123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pic>
        <p:nvPicPr>
          <p:cNvPr id="4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9" t="45501" r="56685" b="43499"/>
          <a:stretch/>
        </p:blipFill>
        <p:spPr bwMode="auto">
          <a:xfrm>
            <a:off x="1629402" y="4199260"/>
            <a:ext cx="635778" cy="64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45563" r="46137" b="43437"/>
          <a:stretch/>
        </p:blipFill>
        <p:spPr bwMode="auto">
          <a:xfrm>
            <a:off x="2643568" y="4199260"/>
            <a:ext cx="641522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19120" r="41179" b="51617"/>
          <a:stretch/>
        </p:blipFill>
        <p:spPr bwMode="auto">
          <a:xfrm>
            <a:off x="2888800" y="17328"/>
            <a:ext cx="576064" cy="57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19074" r="65948" b="73571"/>
          <a:stretch/>
        </p:blipFill>
        <p:spPr bwMode="auto">
          <a:xfrm>
            <a:off x="17832" y="31939"/>
            <a:ext cx="551362" cy="56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4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836</Words>
  <Application>Microsoft Office PowerPoint</Application>
  <PresentationFormat>Carta (216 x 279 mm)</PresentationFormat>
  <Paragraphs>370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Dnuke</dc:creator>
  <cp:lastModifiedBy>Toshiba</cp:lastModifiedBy>
  <cp:revision>168</cp:revision>
  <dcterms:created xsi:type="dcterms:W3CDTF">2017-02-21T19:01:19Z</dcterms:created>
  <dcterms:modified xsi:type="dcterms:W3CDTF">2017-03-14T03:49:16Z</dcterms:modified>
</cp:coreProperties>
</file>