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55541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511082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66624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022165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777706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533247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288788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044331" algn="l" defTabSz="3511082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0800" userDrawn="1">
          <p15:clr>
            <a:srgbClr val="A4A3A4"/>
          </p15:clr>
        </p15:guide>
        <p15:guide id="3" orient="horz" pos="5760" userDrawn="1">
          <p15:clr>
            <a:srgbClr val="A4A3A4"/>
          </p15:clr>
        </p15:guide>
        <p15:guide id="4" pos="8640" userDrawn="1">
          <p15:clr>
            <a:srgbClr val="A4A3A4"/>
          </p15:clr>
        </p15:guide>
        <p15:guide id="5" orient="horz" pos="7776">
          <p15:clr>
            <a:srgbClr val="A4A3A4"/>
          </p15:clr>
        </p15:guide>
        <p15:guide id="6" orient="horz" pos="10368">
          <p15:clr>
            <a:srgbClr val="A4A3A4"/>
          </p15:clr>
        </p15:guide>
        <p15:guide id="7" pos="17280">
          <p15:clr>
            <a:srgbClr val="A4A3A4"/>
          </p15:clr>
        </p15:guide>
        <p15:guide id="8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>
      <p:cViewPr>
        <p:scale>
          <a:sx n="29" d="100"/>
          <a:sy n="29" d="100"/>
        </p:scale>
        <p:origin x="235" y="-2131"/>
      </p:cViewPr>
      <p:guideLst>
        <p:guide orient="horz" pos="4320"/>
        <p:guide pos="10800"/>
        <p:guide orient="horz" pos="5760"/>
        <p:guide pos="8640"/>
        <p:guide orient="horz" pos="7776"/>
        <p:guide orient="horz" pos="10368"/>
        <p:guide pos="17280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B0DC-CFB4-4ACC-94BE-C3E47584DC4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977E-C5C1-4F73-8491-9BFD484A0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2044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4088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36130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48174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60218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72261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84305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96347" algn="l" defTabSz="10240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3977E-C5C1-4F73-8491-9BFD484A02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9"/>
            <a:ext cx="37307520" cy="70561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4221487"/>
            <a:ext cx="35547302" cy="898779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51" y="4221487"/>
            <a:ext cx="105925618" cy="898779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5"/>
            <a:ext cx="37307520" cy="6537960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41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1108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526662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702216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77770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53324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28878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404433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5" y="24582124"/>
            <a:ext cx="70736458" cy="69517265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9" y="24582124"/>
            <a:ext cx="70736462" cy="69517265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7368544"/>
            <a:ext cx="19392902" cy="3070859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55541" indent="0">
              <a:buNone/>
              <a:defRPr sz="7700" b="1"/>
            </a:lvl2pPr>
            <a:lvl3pPr marL="3511082" indent="0">
              <a:buNone/>
              <a:defRPr sz="7000" b="1"/>
            </a:lvl3pPr>
            <a:lvl4pPr marL="5266624" indent="0">
              <a:buNone/>
              <a:defRPr sz="6200" b="1"/>
            </a:lvl4pPr>
            <a:lvl5pPr marL="7022165" indent="0">
              <a:buNone/>
              <a:defRPr sz="6200" b="1"/>
            </a:lvl5pPr>
            <a:lvl6pPr marL="8777706" indent="0">
              <a:buNone/>
              <a:defRPr sz="6200" b="1"/>
            </a:lvl6pPr>
            <a:lvl7pPr marL="10533247" indent="0">
              <a:buNone/>
              <a:defRPr sz="6200" b="1"/>
            </a:lvl7pPr>
            <a:lvl8pPr marL="12288788" indent="0">
              <a:buNone/>
              <a:defRPr sz="6200" b="1"/>
            </a:lvl8pPr>
            <a:lvl9pPr marL="14044331" indent="0">
              <a:buNone/>
              <a:defRPr sz="6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0439405"/>
            <a:ext cx="19392902" cy="18966184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9" y="7368544"/>
            <a:ext cx="19400520" cy="3070859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55541" indent="0">
              <a:buNone/>
              <a:defRPr sz="7700" b="1"/>
            </a:lvl2pPr>
            <a:lvl3pPr marL="3511082" indent="0">
              <a:buNone/>
              <a:defRPr sz="7000" b="1"/>
            </a:lvl3pPr>
            <a:lvl4pPr marL="5266624" indent="0">
              <a:buNone/>
              <a:defRPr sz="6200" b="1"/>
            </a:lvl4pPr>
            <a:lvl5pPr marL="7022165" indent="0">
              <a:buNone/>
              <a:defRPr sz="6200" b="1"/>
            </a:lvl5pPr>
            <a:lvl6pPr marL="8777706" indent="0">
              <a:buNone/>
              <a:defRPr sz="6200" b="1"/>
            </a:lvl6pPr>
            <a:lvl7pPr marL="10533247" indent="0">
              <a:buNone/>
              <a:defRPr sz="6200" b="1"/>
            </a:lvl7pPr>
            <a:lvl8pPr marL="12288788" indent="0">
              <a:buNone/>
              <a:defRPr sz="6200" b="1"/>
            </a:lvl8pPr>
            <a:lvl9pPr marL="14044331" indent="0">
              <a:buNone/>
              <a:defRPr sz="6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9" y="10439405"/>
            <a:ext cx="19400520" cy="18966184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310639"/>
            <a:ext cx="14439902" cy="557784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5"/>
          </a:xfrm>
        </p:spPr>
        <p:txBody>
          <a:bodyPr/>
          <a:lstStyle>
            <a:lvl1pPr>
              <a:defRPr sz="12300"/>
            </a:lvl1pPr>
            <a:lvl2pPr>
              <a:defRPr sz="108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6888484"/>
            <a:ext cx="14439902" cy="22517105"/>
          </a:xfrm>
        </p:spPr>
        <p:txBody>
          <a:bodyPr/>
          <a:lstStyle>
            <a:lvl1pPr marL="0" indent="0">
              <a:buNone/>
              <a:defRPr sz="5300"/>
            </a:lvl1pPr>
            <a:lvl2pPr marL="1755541" indent="0">
              <a:buNone/>
              <a:defRPr sz="4600"/>
            </a:lvl2pPr>
            <a:lvl3pPr marL="3511082" indent="0">
              <a:buNone/>
              <a:defRPr sz="3800"/>
            </a:lvl3pPr>
            <a:lvl4pPr marL="5266624" indent="0">
              <a:buNone/>
              <a:defRPr sz="3500"/>
            </a:lvl4pPr>
            <a:lvl5pPr marL="7022165" indent="0">
              <a:buNone/>
              <a:defRPr sz="3500"/>
            </a:lvl5pPr>
            <a:lvl6pPr marL="8777706" indent="0">
              <a:buNone/>
              <a:defRPr sz="3500"/>
            </a:lvl6pPr>
            <a:lvl7pPr marL="10533247" indent="0">
              <a:buNone/>
              <a:defRPr sz="3500"/>
            </a:lvl7pPr>
            <a:lvl8pPr marL="12288788" indent="0">
              <a:buNone/>
              <a:defRPr sz="3500"/>
            </a:lvl8pPr>
            <a:lvl9pPr marL="14044331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1"/>
            <a:ext cx="26334720" cy="19751040"/>
          </a:xfrm>
        </p:spPr>
        <p:txBody>
          <a:bodyPr/>
          <a:lstStyle>
            <a:lvl1pPr marL="0" indent="0">
              <a:buNone/>
              <a:defRPr sz="12300"/>
            </a:lvl1pPr>
            <a:lvl2pPr marL="1755541" indent="0">
              <a:buNone/>
              <a:defRPr sz="10800"/>
            </a:lvl2pPr>
            <a:lvl3pPr marL="3511082" indent="0">
              <a:buNone/>
              <a:defRPr sz="9200"/>
            </a:lvl3pPr>
            <a:lvl4pPr marL="5266624" indent="0">
              <a:buNone/>
              <a:defRPr sz="7700"/>
            </a:lvl4pPr>
            <a:lvl5pPr marL="7022165" indent="0">
              <a:buNone/>
              <a:defRPr sz="7700"/>
            </a:lvl5pPr>
            <a:lvl6pPr marL="8777706" indent="0">
              <a:buNone/>
              <a:defRPr sz="7700"/>
            </a:lvl6pPr>
            <a:lvl7pPr marL="10533247" indent="0">
              <a:buNone/>
              <a:defRPr sz="7700"/>
            </a:lvl7pPr>
            <a:lvl8pPr marL="12288788" indent="0">
              <a:buNone/>
              <a:defRPr sz="7700"/>
            </a:lvl8pPr>
            <a:lvl9pPr marL="14044331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8"/>
            <a:ext cx="26334720" cy="3863338"/>
          </a:xfrm>
        </p:spPr>
        <p:txBody>
          <a:bodyPr/>
          <a:lstStyle>
            <a:lvl1pPr marL="0" indent="0">
              <a:buNone/>
              <a:defRPr sz="5300"/>
            </a:lvl1pPr>
            <a:lvl2pPr marL="1755541" indent="0">
              <a:buNone/>
              <a:defRPr sz="4600"/>
            </a:lvl2pPr>
            <a:lvl3pPr marL="3511082" indent="0">
              <a:buNone/>
              <a:defRPr sz="3800"/>
            </a:lvl3pPr>
            <a:lvl4pPr marL="5266624" indent="0">
              <a:buNone/>
              <a:defRPr sz="3500"/>
            </a:lvl4pPr>
            <a:lvl5pPr marL="7022165" indent="0">
              <a:buNone/>
              <a:defRPr sz="3500"/>
            </a:lvl5pPr>
            <a:lvl6pPr marL="8777706" indent="0">
              <a:buNone/>
              <a:defRPr sz="3500"/>
            </a:lvl6pPr>
            <a:lvl7pPr marL="10533247" indent="0">
              <a:buNone/>
              <a:defRPr sz="3500"/>
            </a:lvl7pPr>
            <a:lvl8pPr marL="12288788" indent="0">
              <a:buNone/>
              <a:defRPr sz="3500"/>
            </a:lvl8pPr>
            <a:lvl9pPr marL="14044331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21347" tIns="210674" rIns="421347" bIns="2106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5"/>
          </a:xfrm>
          <a:prstGeom prst="rect">
            <a:avLst/>
          </a:prstGeom>
        </p:spPr>
        <p:txBody>
          <a:bodyPr vert="horz" lIns="421347" tIns="210674" rIns="421347" bIns="2106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9"/>
            <a:ext cx="10241280" cy="1752601"/>
          </a:xfrm>
          <a:prstGeom prst="rect">
            <a:avLst/>
          </a:prstGeom>
        </p:spPr>
        <p:txBody>
          <a:bodyPr vert="horz" lIns="421347" tIns="210674" rIns="421347" bIns="210674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72F8-F46B-42B4-B5EB-4DFEF94DAE1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9"/>
            <a:ext cx="13898880" cy="1752601"/>
          </a:xfrm>
          <a:prstGeom prst="rect">
            <a:avLst/>
          </a:prstGeom>
        </p:spPr>
        <p:txBody>
          <a:bodyPr vert="horz" lIns="421347" tIns="210674" rIns="421347" bIns="210674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9"/>
            <a:ext cx="10241280" cy="1752601"/>
          </a:xfrm>
          <a:prstGeom prst="rect">
            <a:avLst/>
          </a:prstGeom>
        </p:spPr>
        <p:txBody>
          <a:bodyPr vert="horz" lIns="421347" tIns="210674" rIns="421347" bIns="210674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11082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56" indent="-1316656" algn="l" defTabSz="3511082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754" indent="-1097213" algn="l" defTabSz="3511082" rtl="0" eaLnBrk="1" latinLnBrk="0" hangingPunct="1">
        <a:spcBef>
          <a:spcPct val="20000"/>
        </a:spcBef>
        <a:buFont typeface="Arial" pitchFamily="34" charset="0"/>
        <a:buChar char="–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854" indent="-877770" algn="l" defTabSz="3511082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395" indent="-877770" algn="l" defTabSz="3511082" rtl="0" eaLnBrk="1" latinLnBrk="0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99936" indent="-877770" algn="l" defTabSz="3511082" rtl="0" eaLnBrk="1" latinLnBrk="0" hangingPunct="1">
        <a:spcBef>
          <a:spcPct val="20000"/>
        </a:spcBef>
        <a:buFont typeface="Arial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477" indent="-877770" algn="l" defTabSz="351108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017" indent="-877770" algn="l" defTabSz="351108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indent="-877770" algn="l" defTabSz="351108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101" indent="-877770" algn="l" defTabSz="351108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41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082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624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165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706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247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8788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331" algn="l" defTabSz="3511082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0" y="2793725"/>
            <a:ext cx="43891200" cy="26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39216" tIns="128016" rIns="339216" bIns="128016" anchor="ctr">
            <a:normAutofit/>
          </a:bodyPr>
          <a:lstStyle/>
          <a:p>
            <a:pPr algn="ctr" defTabSz="3390510">
              <a:spcAft>
                <a:spcPts val="1344"/>
              </a:spcAft>
              <a:defRPr/>
            </a:pPr>
            <a:r>
              <a:rPr lang="en-US" sz="5000" dirty="0">
                <a:latin typeface="Palatino Linotype" pitchFamily="18" charset="0"/>
              </a:rPr>
              <a:t>Rachel K. Nordgren</a:t>
            </a:r>
            <a:r>
              <a:rPr lang="en-US" sz="5000" baseline="30000" dirty="0">
                <a:latin typeface="Palatino Linotype" pitchFamily="18" charset="0"/>
              </a:rPr>
              <a:t>1</a:t>
            </a:r>
            <a:r>
              <a:rPr lang="en-US" sz="5000" dirty="0">
                <a:latin typeface="Palatino Linotype" pitchFamily="18" charset="0"/>
              </a:rPr>
              <a:t>, Fredrick Otieno</a:t>
            </a:r>
            <a:r>
              <a:rPr lang="en-US" sz="5000" baseline="30000" dirty="0">
                <a:latin typeface="Palatino Linotype" pitchFamily="18" charset="0"/>
              </a:rPr>
              <a:t>3</a:t>
            </a:r>
            <a:r>
              <a:rPr lang="en-US" sz="5000" dirty="0">
                <a:latin typeface="Palatino Linotype" pitchFamily="18" charset="0"/>
              </a:rPr>
              <a:t>, Walter Agingu</a:t>
            </a:r>
            <a:r>
              <a:rPr lang="en-US" sz="5000" baseline="30000" dirty="0">
                <a:latin typeface="Palatino Linotype" pitchFamily="18" charset="0"/>
              </a:rPr>
              <a:t>3</a:t>
            </a:r>
            <a:r>
              <a:rPr lang="en-US" sz="5000" dirty="0">
                <a:latin typeface="Palatino Linotype" pitchFamily="18" charset="0"/>
              </a:rPr>
              <a:t>, Winnie Odongo</a:t>
            </a:r>
            <a:r>
              <a:rPr lang="en-US" sz="5000" baseline="30000" dirty="0">
                <a:latin typeface="Palatino Linotype" pitchFamily="18" charset="0"/>
              </a:rPr>
              <a:t>3</a:t>
            </a:r>
            <a:r>
              <a:rPr lang="en-US" sz="5000" dirty="0">
                <a:latin typeface="Palatino Linotype" pitchFamily="18" charset="0"/>
              </a:rPr>
              <a:t>, </a:t>
            </a:r>
            <a:r>
              <a:rPr lang="en-US" sz="5000" dirty="0" err="1" smtClean="0">
                <a:latin typeface="Palatino Linotype" pitchFamily="18" charset="0"/>
              </a:rPr>
              <a:t>Dulal</a:t>
            </a:r>
            <a:r>
              <a:rPr lang="en-US" sz="5000" dirty="0" smtClean="0">
                <a:latin typeface="Palatino Linotype" pitchFamily="18" charset="0"/>
              </a:rPr>
              <a:t> </a:t>
            </a:r>
            <a:r>
              <a:rPr lang="en-US" sz="5000" dirty="0">
                <a:latin typeface="Palatino Linotype" pitchFamily="18" charset="0"/>
              </a:rPr>
              <a:t>K. Bhaumik</a:t>
            </a:r>
            <a:r>
              <a:rPr lang="en-US" sz="5000" baseline="30000" dirty="0">
                <a:latin typeface="Palatino Linotype" pitchFamily="18" charset="0"/>
              </a:rPr>
              <a:t>1</a:t>
            </a:r>
            <a:r>
              <a:rPr lang="en-US" sz="5000" dirty="0">
                <a:latin typeface="Palatino Linotype" pitchFamily="18" charset="0"/>
              </a:rPr>
              <a:t>, Stefan Green</a:t>
            </a:r>
            <a:r>
              <a:rPr lang="en-US" sz="5000" baseline="30000" dirty="0">
                <a:latin typeface="Palatino Linotype" pitchFamily="18" charset="0"/>
              </a:rPr>
              <a:t>2</a:t>
            </a:r>
            <a:r>
              <a:rPr lang="en-US" sz="5000" dirty="0">
                <a:latin typeface="Palatino Linotype" pitchFamily="18" charset="0"/>
              </a:rPr>
              <a:t>, Robert C. Bailey</a:t>
            </a:r>
            <a:r>
              <a:rPr lang="en-US" sz="5000" baseline="30000" dirty="0">
                <a:latin typeface="Palatino Linotype" pitchFamily="18" charset="0"/>
              </a:rPr>
              <a:t>1</a:t>
            </a:r>
            <a:r>
              <a:rPr lang="en-US" sz="5000" dirty="0">
                <a:latin typeface="Palatino Linotype" pitchFamily="18" charset="0"/>
              </a:rPr>
              <a:t>, </a:t>
            </a:r>
            <a:r>
              <a:rPr lang="en-US" sz="5000" dirty="0" err="1">
                <a:latin typeface="Palatino Linotype" pitchFamily="18" charset="0"/>
              </a:rPr>
              <a:t>Supriya</a:t>
            </a:r>
            <a:r>
              <a:rPr lang="en-US" sz="5000" dirty="0">
                <a:latin typeface="Palatino Linotype" pitchFamily="18" charset="0"/>
              </a:rPr>
              <a:t> D. Mehta</a:t>
            </a:r>
            <a:r>
              <a:rPr lang="en-US" sz="5000" baseline="30000" dirty="0">
                <a:latin typeface="Palatino Linotype" pitchFamily="18" charset="0"/>
              </a:rPr>
              <a:t>1</a:t>
            </a:r>
            <a:endParaRPr lang="en-US" sz="5000" b="1" dirty="0">
              <a:latin typeface="Palatino Linotype" pitchFamily="18" charset="0"/>
            </a:endParaRPr>
          </a:p>
          <a:p>
            <a:pPr algn="ctr" defTabSz="3390510">
              <a:spcAft>
                <a:spcPts val="1344"/>
              </a:spcAft>
              <a:defRPr/>
            </a:pPr>
            <a:r>
              <a:rPr lang="en-US" sz="4000" baseline="30000" dirty="0">
                <a:latin typeface="Palatino Linotype" pitchFamily="18" charset="0"/>
              </a:rPr>
              <a:t>1</a:t>
            </a:r>
            <a:r>
              <a:rPr lang="en-US" sz="4000" dirty="0">
                <a:latin typeface="Palatino Linotype" pitchFamily="18" charset="0"/>
              </a:rPr>
              <a:t> Division of Epidemiology &amp; Biostatistics, University of Illinois at Chicago School of Public Health, Chicago, IL, USA</a:t>
            </a:r>
          </a:p>
          <a:p>
            <a:pPr algn="ctr" defTabSz="3390510">
              <a:spcAft>
                <a:spcPts val="1344"/>
              </a:spcAft>
              <a:defRPr/>
            </a:pPr>
            <a:r>
              <a:rPr lang="en-US" sz="4000" baseline="30000" dirty="0">
                <a:latin typeface="Palatino Linotype" pitchFamily="18" charset="0"/>
              </a:rPr>
              <a:t>2</a:t>
            </a:r>
            <a:r>
              <a:rPr lang="en-US" sz="4000" dirty="0">
                <a:latin typeface="Palatino Linotype" pitchFamily="18" charset="0"/>
              </a:rPr>
              <a:t> Department of DNA Services, University of Illinois at Chicago, Chicago, IL, USA  </a:t>
            </a:r>
            <a:r>
              <a:rPr lang="en-US" sz="4000" dirty="0">
                <a:latin typeface="Times New Roman"/>
                <a:cs typeface="Times New Roman"/>
              </a:rPr>
              <a:t>•  </a:t>
            </a:r>
            <a:r>
              <a:rPr lang="en-US" sz="4000" baseline="30000" dirty="0">
                <a:latin typeface="Palatino Linotype" pitchFamily="18" charset="0"/>
              </a:rPr>
              <a:t>3</a:t>
            </a:r>
            <a:r>
              <a:rPr lang="en-US" sz="4000" dirty="0">
                <a:latin typeface="Palatino Linotype" pitchFamily="18" charset="0"/>
              </a:rPr>
              <a:t> Nyanza Reproductive Health Society, Kisumu, Kenya</a:t>
            </a:r>
          </a:p>
        </p:txBody>
      </p:sp>
      <p:sp>
        <p:nvSpPr>
          <p:cNvPr id="6" name="Rectangle 167"/>
          <p:cNvSpPr>
            <a:spLocks noChangeArrowheads="1"/>
          </p:cNvSpPr>
          <p:nvPr/>
        </p:nvSpPr>
        <p:spPr bwMode="auto">
          <a:xfrm>
            <a:off x="0" y="152398"/>
            <a:ext cx="43891200" cy="27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39216" tIns="169608" rIns="339216" bIns="169608" anchor="ctr"/>
          <a:lstStyle/>
          <a:p>
            <a:pPr algn="ctr" defTabSz="3390510">
              <a:spcAft>
                <a:spcPts val="1344"/>
              </a:spcAft>
              <a:defRPr/>
            </a:pPr>
            <a:r>
              <a:rPr lang="en-US" sz="7400" b="1" dirty="0">
                <a:latin typeface="Palatino Linotype" pitchFamily="18" charset="0"/>
              </a:rPr>
              <a:t>Bacterial Vaginosis recurrence at one month after treatment: </a:t>
            </a:r>
          </a:p>
          <a:p>
            <a:pPr algn="ctr" defTabSz="3390510">
              <a:spcAft>
                <a:spcPts val="1344"/>
              </a:spcAft>
              <a:defRPr/>
            </a:pPr>
            <a:r>
              <a:rPr lang="en-US" sz="7400" b="1" dirty="0">
                <a:latin typeface="Palatino Linotype" pitchFamily="18" charset="0"/>
              </a:rPr>
              <a:t>Role of baseline vaginal microbiome and sex partner penile microbiome</a:t>
            </a:r>
          </a:p>
        </p:txBody>
      </p:sp>
      <p:sp>
        <p:nvSpPr>
          <p:cNvPr id="28" name="Rectangle 16"/>
          <p:cNvSpPr txBox="1">
            <a:spLocks noChangeArrowheads="1"/>
          </p:cNvSpPr>
          <p:nvPr/>
        </p:nvSpPr>
        <p:spPr bwMode="auto">
          <a:xfrm>
            <a:off x="34061400" y="30981566"/>
            <a:ext cx="9307768" cy="11748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320040" tIns="256032" rIns="320040" bIns="19202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84048" indent="-384048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NIH, NIAID, DMID R01 AI110369 (PI: Mehta)</a:t>
            </a:r>
          </a:p>
          <a:p>
            <a:pPr marL="384048" indent="-384048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Staff and participants in Kisumu</a:t>
            </a:r>
          </a:p>
        </p:txBody>
      </p:sp>
      <p:sp>
        <p:nvSpPr>
          <p:cNvPr id="29" name="Rectangle 16"/>
          <p:cNvSpPr txBox="1">
            <a:spLocks noChangeArrowheads="1"/>
          </p:cNvSpPr>
          <p:nvPr/>
        </p:nvSpPr>
        <p:spPr bwMode="auto">
          <a:xfrm>
            <a:off x="33845833" y="30102048"/>
            <a:ext cx="9390888" cy="98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365084" tIns="365084" rIns="365084" bIns="3650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400" b="1" dirty="0">
                <a:latin typeface="Palatino Linotype" pitchFamily="18" charset="0"/>
              </a:rPr>
              <a:t>Acknowledgements</a:t>
            </a:r>
          </a:p>
        </p:txBody>
      </p:sp>
      <p:sp>
        <p:nvSpPr>
          <p:cNvPr id="30" name="Rectangle 16"/>
          <p:cNvSpPr txBox="1">
            <a:spLocks noChangeArrowheads="1"/>
          </p:cNvSpPr>
          <p:nvPr/>
        </p:nvSpPr>
        <p:spPr bwMode="auto">
          <a:xfrm>
            <a:off x="33850821" y="6705600"/>
            <a:ext cx="9387843" cy="104658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256032" tIns="256032" rIns="128016" bIns="12801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Filter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male and female genus-level taxa to remove those with less than 100 total reads, or at least  10 reads in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35%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of the subjects.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 samples by dividing by total number of reads (RA), and use the Centered Log Ratio transform (CLR)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Targeted bacterial taxa from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prior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studies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Iterative Sure Independence Screening (SIS) for selected taxa in the male and female microbiomes, recurrence as the outcome.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 to model BV as a function of taxa chosen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SIS 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along with circumcision status and female HSV-2 status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Backwards variable selection using p&lt;0.05</a:t>
            </a:r>
          </a:p>
        </p:txBody>
      </p:sp>
      <p:sp>
        <p:nvSpPr>
          <p:cNvPr id="36" name="Rectangle 16"/>
          <p:cNvSpPr txBox="1">
            <a:spLocks noChangeArrowheads="1"/>
          </p:cNvSpPr>
          <p:nvPr/>
        </p:nvSpPr>
        <p:spPr bwMode="auto">
          <a:xfrm>
            <a:off x="33850821" y="5882492"/>
            <a:ext cx="9387843" cy="98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365084" tIns="365084" rIns="365084" bIns="3650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400" b="1" dirty="0" smtClean="0">
                <a:latin typeface="Palatino Linotype" pitchFamily="18" charset="0"/>
              </a:rPr>
              <a:t>Statistical Approach</a:t>
            </a:r>
            <a:endParaRPr lang="en-US" sz="5400" b="1" dirty="0">
              <a:latin typeface="Palatino Linotype" pitchFamily="18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/>
          <a:stretch/>
        </p:blipFill>
        <p:spPr>
          <a:xfrm>
            <a:off x="167640" y="30482"/>
            <a:ext cx="5242560" cy="2331718"/>
          </a:xfrm>
          <a:prstGeom prst="rect">
            <a:avLst/>
          </a:prstGeom>
        </p:spPr>
      </p:pic>
      <p:sp>
        <p:nvSpPr>
          <p:cNvPr id="37" name="Rectangle 16"/>
          <p:cNvSpPr txBox="1">
            <a:spLocks noChangeArrowheads="1"/>
          </p:cNvSpPr>
          <p:nvPr/>
        </p:nvSpPr>
        <p:spPr bwMode="auto">
          <a:xfrm>
            <a:off x="33999742" y="16764000"/>
            <a:ext cx="9307771" cy="1223234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256032" tIns="256032" rIns="128016" bIns="12801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High rate of BV recurrence: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non-adherence? Poor quality drugs? Looked too soon?</a:t>
            </a:r>
          </a:p>
          <a:p>
            <a:pPr marL="579437" indent="-3429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No difference in recurrence by metronidazole vs. </a:t>
            </a:r>
            <a:r>
              <a:rPr lang="en-US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tinidazole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symptoms</a:t>
            </a:r>
            <a:endParaRPr lang="en-US" sz="3600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Penile </a:t>
            </a:r>
            <a:r>
              <a:rPr lang="en-US" sz="36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r>
              <a:rPr lang="en-US" sz="3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36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Fusobacterium</a:t>
            </a:r>
            <a:r>
              <a:rPr lang="en-US" sz="3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were predictive of BV recurrence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independent of vaginal bacteria </a:t>
            </a:r>
          </a:p>
          <a:p>
            <a:pPr marL="568325" indent="-28575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Significant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correlations between penile and vaginal taxa</a:t>
            </a:r>
          </a:p>
          <a:p>
            <a:pPr marL="579437" indent="-3429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Findings build on epidemiologic studies showing association between partner circumcision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status and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women’s risk of BV and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recurrence</a:t>
            </a:r>
          </a:p>
          <a:p>
            <a:pPr marL="579437" indent="-3429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Opposing relationship between </a:t>
            </a:r>
            <a:r>
              <a:rPr lang="en-US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r>
              <a:rPr lang="en-US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BV recurrence for males and females likely reflects complex interaction of bacterial function and host response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Next steps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are to quantify how much of recurrence is due to penile bacteria through mediation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interaction models and to conduct species level analysis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16"/>
          <p:cNvSpPr txBox="1">
            <a:spLocks noChangeArrowheads="1"/>
          </p:cNvSpPr>
          <p:nvPr/>
        </p:nvSpPr>
        <p:spPr bwMode="auto">
          <a:xfrm>
            <a:off x="33845833" y="15925800"/>
            <a:ext cx="9390888" cy="98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365084" tIns="365084" rIns="365084" bIns="3650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400" b="1" dirty="0" smtClean="0">
                <a:latin typeface="Palatino Linotype" pitchFamily="18" charset="0"/>
              </a:rPr>
              <a:t>Discussion &amp; Conclusions</a:t>
            </a:r>
            <a:endParaRPr lang="en-US" sz="5400" b="1" dirty="0">
              <a:latin typeface="Palatino Linotype" pitchFamily="18" charset="0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0" y="265025"/>
            <a:ext cx="6187440" cy="176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16"/>
          <p:cNvSpPr txBox="1">
            <a:spLocks noChangeArrowheads="1"/>
          </p:cNvSpPr>
          <p:nvPr/>
        </p:nvSpPr>
        <p:spPr bwMode="auto">
          <a:xfrm>
            <a:off x="609594" y="5879444"/>
            <a:ext cx="8778240" cy="98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365084" tIns="365084" rIns="365084" bIns="3650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400" b="1" dirty="0">
                <a:latin typeface="Palatino Linotype" pitchFamily="18" charset="0"/>
              </a:rPr>
              <a:t>Background</a:t>
            </a:r>
            <a:endParaRPr lang="en-US" sz="4500" b="1" dirty="0">
              <a:latin typeface="Palatino Linotype" pitchFamily="18" charset="0"/>
            </a:endParaRPr>
          </a:p>
        </p:txBody>
      </p:sp>
      <p:sp>
        <p:nvSpPr>
          <p:cNvPr id="56" name="Rectangle 16"/>
          <p:cNvSpPr txBox="1">
            <a:spLocks noChangeArrowheads="1"/>
          </p:cNvSpPr>
          <p:nvPr/>
        </p:nvSpPr>
        <p:spPr bwMode="auto">
          <a:xfrm>
            <a:off x="609599" y="6793844"/>
            <a:ext cx="8792728" cy="109942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256032" tIns="256032" rIns="128016" bIns="12801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Bacterial vaginosis (BV)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is associated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with increased risk of STD &amp; HIV acquisition and transmission, and adverse pregnancy outcomes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Affects 20-50% of women in Sub-Saharan Africa and up to 30% of U.S. women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Treatment with sustained cure is lacking: recurrence of 30% within 3 months, and 50% within 6 months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Uncircumcised partner increases BV risk: uncircumcised men more likely to have BV-associated bacteria </a:t>
            </a:r>
          </a:p>
          <a:p>
            <a:pPr marL="630238" indent="-346075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Paired prospective data evaluating this association are lacking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We investigated which bacteria in the vaginal and penile microbiomes best predicted recurrence 1 month after treatment</a:t>
            </a:r>
          </a:p>
        </p:txBody>
      </p:sp>
      <p:sp>
        <p:nvSpPr>
          <p:cNvPr id="64" name="Rectangle 16"/>
          <p:cNvSpPr txBox="1">
            <a:spLocks noChangeArrowheads="1"/>
          </p:cNvSpPr>
          <p:nvPr/>
        </p:nvSpPr>
        <p:spPr bwMode="auto">
          <a:xfrm>
            <a:off x="661851" y="18897600"/>
            <a:ext cx="8700215" cy="129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256032" tIns="256032" rIns="128016" bIns="12801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Samples collected from 252 male and female sex partners residing in Kisumu, Kenya, at baseline and 1 month</a:t>
            </a:r>
          </a:p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Couple-level analyses were restricted to women with BV at baseline (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N=53)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and who had 1 month results (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N=41)</a:t>
            </a:r>
            <a:endParaRPr lang="en-US" sz="3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39/41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women had documented BV treatment (</a:t>
            </a:r>
            <a:r>
              <a:rPr lang="en-US" sz="35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tinidazole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, metronidazole)</a:t>
            </a:r>
          </a:p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Covariates collected for both partners: socio-demographics, sexual practices,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HIV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, HSV-2</a:t>
            </a:r>
          </a:p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Cervicovaginal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lavage (CVL) and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clinician collected meatal swab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(MEA)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vaginal and penile microbiomes</a:t>
            </a:r>
          </a:p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gDNA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extracted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CVL and swabs was used to characterize the microbiome using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high-throughput amplicon sequencing (Illumina </a:t>
            </a:r>
            <a:r>
              <a:rPr lang="en-US" sz="35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MiSeq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) of microbial 16S </a:t>
            </a:r>
            <a:r>
              <a:rPr lang="en-US" sz="35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rRNA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 genes (V3-V4 region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  <a:endParaRPr lang="en-US" sz="3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80042" indent="-480042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After basic processing (QIIME), sequence data were clustered at sub-OTU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level; annotated </a:t>
            </a:r>
            <a:r>
              <a:rPr lang="en-US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using the SILVA </a:t>
            </a:r>
            <a:r>
              <a:rPr lang="en-US" sz="3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132 </a:t>
            </a:r>
            <a:endParaRPr lang="en-US" sz="3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tangle 16"/>
          <p:cNvSpPr txBox="1">
            <a:spLocks noChangeArrowheads="1"/>
          </p:cNvSpPr>
          <p:nvPr/>
        </p:nvSpPr>
        <p:spPr bwMode="auto">
          <a:xfrm>
            <a:off x="651390" y="18059400"/>
            <a:ext cx="8778240" cy="98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365084" tIns="365084" rIns="365084" bIns="3650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400" b="1" dirty="0" smtClean="0">
                <a:latin typeface="Palatino Linotype" pitchFamily="18" charset="0"/>
              </a:rPr>
              <a:t>Design &amp; Methods</a:t>
            </a:r>
            <a:endParaRPr lang="en-US" sz="5400" b="1" dirty="0">
              <a:latin typeface="Palatino Linotyp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116544" y="7048854"/>
            <a:ext cx="12700427" cy="1601670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ctr"/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Relative </a:t>
            </a:r>
            <a:r>
              <a:rPr lang="en-US" sz="4700" b="1" dirty="0">
                <a:latin typeface="Palatino Linotype" panose="02040502050505030304" pitchFamily="18" charset="0"/>
                <a:ea typeface="Cambria Math" panose="02040503050406030204" pitchFamily="18" charset="0"/>
              </a:rPr>
              <a:t>Abundance </a:t>
            </a:r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at </a:t>
            </a:r>
            <a:r>
              <a:rPr lang="en-US" sz="4700" b="1" dirty="0">
                <a:latin typeface="Palatino Linotype" panose="02040502050505030304" pitchFamily="18" charset="0"/>
                <a:ea typeface="Cambria Math" panose="02040503050406030204" pitchFamily="18" charset="0"/>
              </a:rPr>
              <a:t>Baseline of Top 10 </a:t>
            </a:r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Vaginal and Penile Taxa, Paired by Couple</a:t>
            </a:r>
            <a:endParaRPr lang="en-US" sz="4700" b="1" dirty="0">
              <a:latin typeface="Palatino Linotype" panose="020405020505050303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16"/>
          <p:cNvSpPr txBox="1">
            <a:spLocks noChangeArrowheads="1"/>
          </p:cNvSpPr>
          <p:nvPr/>
        </p:nvSpPr>
        <p:spPr bwMode="auto">
          <a:xfrm>
            <a:off x="20421599" y="12344399"/>
            <a:ext cx="10820401" cy="19812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28016" tIns="128016" rIns="128016" bIns="128016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Relative Abundance of each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taxa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observation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(CVL left, MEA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right) within each couple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N=41),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sorted on recurrence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recurred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 of black line,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did not recur left)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71683" y="7162800"/>
            <a:ext cx="10026117" cy="878395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r>
              <a:rPr lang="en-US" sz="4700" b="1" dirty="0">
                <a:latin typeface="Palatino Linotype" panose="02040502050505030304" pitchFamily="18" charset="0"/>
                <a:ea typeface="Cambria Math" panose="02040503050406030204" pitchFamily="18" charset="0"/>
              </a:rPr>
              <a:t>Subject Characteristics at </a:t>
            </a:r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Baseline</a:t>
            </a:r>
            <a:endParaRPr lang="en-US" sz="4700" b="1" dirty="0">
              <a:latin typeface="Palatino Linotype" panose="020405020505050303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90195"/>
              </p:ext>
            </p:extLst>
          </p:nvPr>
        </p:nvGraphicFramePr>
        <p:xfrm>
          <a:off x="20421599" y="18516600"/>
          <a:ext cx="12030192" cy="5336440"/>
        </p:xfrm>
        <a:graphic>
          <a:graphicData uri="http://schemas.openxmlformats.org/drawingml/2006/table">
            <a:tbl>
              <a:tblPr firstRow="1" firstCol="1" bandRow="1"/>
              <a:tblGrid>
                <a:gridCol w="3743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6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 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Examined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Screened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Final Model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MEA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CVL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MEA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CVL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MEA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CVL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Gardnerella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Sneathia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Anaerococcus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Porphyromonas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Dialister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Fusobacterium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Megasphaera</a:t>
                      </a:r>
                      <a:endParaRPr lang="en-US" sz="3400" i="1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a:t>X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9728" marR="10972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354007"/>
              </p:ext>
            </p:extLst>
          </p:nvPr>
        </p:nvGraphicFramePr>
        <p:xfrm>
          <a:off x="10923418" y="8001000"/>
          <a:ext cx="8507582" cy="5425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9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N=41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Females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Males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Median Age in Years 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(range)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(16-39)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(18-35)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HIV positive 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(in total sample)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21%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(11%)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15%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(12%)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HSV-2 Seropositive 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(in total sample)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78%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(57%)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50%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(47%)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Circumcised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(in total sample)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46%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(56%)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5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BV recurrence at 1 month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 (54%)</a:t>
                      </a:r>
                      <a:endPara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5685"/>
                  </a:ext>
                </a:extLst>
              </a:tr>
            </a:tbl>
          </a:graphicData>
        </a:graphic>
      </p:graphicFrame>
      <p:sp>
        <p:nvSpPr>
          <p:cNvPr id="41" name="Rectangle 16"/>
          <p:cNvSpPr txBox="1">
            <a:spLocks noChangeArrowheads="1"/>
          </p:cNvSpPr>
          <p:nvPr/>
        </p:nvSpPr>
        <p:spPr bwMode="auto">
          <a:xfrm>
            <a:off x="10595777" y="5867400"/>
            <a:ext cx="22219920" cy="987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365084" tIns="365084" rIns="365084" bIns="3650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400" b="1" dirty="0">
                <a:latin typeface="Palatino Linotype" pitchFamily="18" charset="0"/>
              </a:rPr>
              <a:t>Methods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10440" y="14249400"/>
            <a:ext cx="9758417" cy="1601670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ctr"/>
            <a:r>
              <a:rPr lang="en-US" sz="4700" b="1" dirty="0">
                <a:latin typeface="Palatino Linotype" panose="02040502050505030304" pitchFamily="18" charset="0"/>
                <a:ea typeface="Cambria Math" panose="02040503050406030204" pitchFamily="18" charset="0"/>
              </a:rPr>
              <a:t>Bacterial Abundance Correlations </a:t>
            </a:r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across </a:t>
            </a:r>
            <a:r>
              <a:rPr lang="en-US" sz="4700" b="1" dirty="0">
                <a:latin typeface="Palatino Linotype" panose="02040502050505030304" pitchFamily="18" charset="0"/>
                <a:ea typeface="Cambria Math" panose="02040503050406030204" pitchFamily="18" charset="0"/>
              </a:rPr>
              <a:t>Selected Taxa at Baseline</a:t>
            </a:r>
          </a:p>
        </p:txBody>
      </p:sp>
      <p:sp>
        <p:nvSpPr>
          <p:cNvPr id="45" name="Rectangle 16"/>
          <p:cNvSpPr txBox="1">
            <a:spLocks noChangeArrowheads="1"/>
          </p:cNvSpPr>
          <p:nvPr/>
        </p:nvSpPr>
        <p:spPr bwMode="auto">
          <a:xfrm>
            <a:off x="10195114" y="15586188"/>
            <a:ext cx="9106636" cy="19225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256032" tIns="256032" rIns="128016" bIns="12801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Brighter red (positive) and blue (negative) colors depict strength of correlation.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421599" y="14420088"/>
            <a:ext cx="123940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Variable Selection and Modeling</a:t>
            </a:r>
            <a:endParaRPr lang="en-US" sz="4700" b="1" dirty="0">
              <a:latin typeface="Palatino Linotype" panose="020405020505050303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16"/>
          <p:cNvSpPr txBox="1">
            <a:spLocks noChangeArrowheads="1"/>
          </p:cNvSpPr>
          <p:nvPr/>
        </p:nvSpPr>
        <p:spPr bwMode="auto">
          <a:xfrm>
            <a:off x="20421599" y="15109714"/>
            <a:ext cx="12394098" cy="35592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Taxa chosen by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SIS: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MEA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Sneathia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MEA </a:t>
            </a:r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Fusobacterium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Anaerococcus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Megasphaera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Porphyromonas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Diaslister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Backwards selection (p&lt;.05) removed 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MEA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Sneathia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CVL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Megasphaera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Porphyromonas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, CVL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Dialister</a:t>
            </a:r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</a:t>
            </a:r>
            <a:r>
              <a:rPr lang="en-US" sz="32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0.30)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Circumcision and HSV-2 status not significant in the model.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16"/>
          <p:cNvSpPr txBox="1">
            <a:spLocks noChangeArrowheads="1"/>
          </p:cNvSpPr>
          <p:nvPr/>
        </p:nvSpPr>
        <p:spPr bwMode="auto">
          <a:xfrm>
            <a:off x="20421599" y="23850600"/>
            <a:ext cx="12394098" cy="14225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Variables examined and not selected: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Corynebacterium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Staphylococcus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Peptoniphilus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Prevotella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Atopobium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Mobiluncus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Granulicatella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(MEA),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Lactobacillus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(CVL),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Shuttleworthia</a:t>
            </a:r>
            <a:r>
              <a:rPr lang="en-US" sz="24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(CVL),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Fastidiosipila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(CVL)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23405" y="25679400"/>
            <a:ext cx="22003031" cy="1601670"/>
          </a:xfrm>
          <a:prstGeom prst="rect">
            <a:avLst/>
          </a:prstGeom>
          <a:noFill/>
        </p:spPr>
        <p:txBody>
          <a:bodyPr wrap="square" lIns="153619" tIns="76810" rIns="153619" bIns="76810" rtlCol="0">
            <a:spAutoFit/>
          </a:bodyPr>
          <a:lstStyle/>
          <a:p>
            <a:pPr algn="ctr"/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Marginal Predicted Probabilities of BV Recurrence at One Month for </a:t>
            </a:r>
          </a:p>
          <a:p>
            <a:pPr algn="ctr"/>
            <a:r>
              <a:rPr lang="en-US" sz="4700" b="1" dirty="0" smtClean="0">
                <a:latin typeface="Palatino Linotype" panose="02040502050505030304" pitchFamily="18" charset="0"/>
                <a:ea typeface="Cambria Math" panose="02040503050406030204" pitchFamily="18" charset="0"/>
              </a:rPr>
              <a:t>Taxa Selected in Final Multivariable Logistic Regression</a:t>
            </a:r>
            <a:endParaRPr lang="en-US" sz="4700" b="1" dirty="0">
              <a:latin typeface="Palatino Linotype" panose="020405020505050303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790942" y="8622734"/>
            <a:ext cx="13351633" cy="3721251"/>
            <a:chOff x="19790942" y="8622734"/>
            <a:chExt cx="13351633" cy="372125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96" b="6913"/>
            <a:stretch/>
          </p:blipFill>
          <p:spPr>
            <a:xfrm>
              <a:off x="19790942" y="8650524"/>
              <a:ext cx="13351633" cy="3693461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25420320" y="8622734"/>
              <a:ext cx="0" cy="3645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1668805" y="27279600"/>
            <a:ext cx="352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Meatal </a:t>
            </a:r>
            <a:r>
              <a:rPr lang="en-US" sz="3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endParaRPr lang="en-US" sz="3200" i="1" dirty="0"/>
          </a:p>
        </p:txBody>
      </p:sp>
      <p:sp>
        <p:nvSpPr>
          <p:cNvPr id="48" name="Rectangle 47"/>
          <p:cNvSpPr/>
          <p:nvPr/>
        </p:nvSpPr>
        <p:spPr>
          <a:xfrm rot="16200000">
            <a:off x="8056744" y="29564193"/>
            <a:ext cx="4656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Probability of Recurrence</a:t>
            </a:r>
            <a:endParaRPr lang="en-US" sz="3200" dirty="0"/>
          </a:p>
        </p:txBody>
      </p:sp>
      <p:sp>
        <p:nvSpPr>
          <p:cNvPr id="57" name="Rectangle 56"/>
          <p:cNvSpPr/>
          <p:nvPr/>
        </p:nvSpPr>
        <p:spPr>
          <a:xfrm>
            <a:off x="22349382" y="27279600"/>
            <a:ext cx="4907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Cervicovaginal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endParaRPr lang="en-US" sz="3200" i="1" dirty="0"/>
          </a:p>
        </p:txBody>
      </p:sp>
      <p:sp>
        <p:nvSpPr>
          <p:cNvPr id="58" name="Rectangle 57"/>
          <p:cNvSpPr/>
          <p:nvPr/>
        </p:nvSpPr>
        <p:spPr>
          <a:xfrm>
            <a:off x="27944254" y="27279600"/>
            <a:ext cx="5278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Cervicovaginal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Anaerococcus</a:t>
            </a:r>
            <a:endParaRPr lang="en-US" sz="3200" i="1" dirty="0"/>
          </a:p>
        </p:txBody>
      </p:sp>
      <p:sp>
        <p:nvSpPr>
          <p:cNvPr id="59" name="Rectangle 58"/>
          <p:cNvSpPr/>
          <p:nvPr/>
        </p:nvSpPr>
        <p:spPr>
          <a:xfrm>
            <a:off x="19405610" y="31927800"/>
            <a:ext cx="516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Log(Relative Abundance+1)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445259" y="12161520"/>
            <a:ext cx="5593080" cy="228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BV Recurred at 1 Month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524617" y="12161520"/>
            <a:ext cx="484632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BV did Not Recur at 1 Month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b="9101"/>
          <a:stretch/>
        </p:blipFill>
        <p:spPr bwMode="auto">
          <a:xfrm>
            <a:off x="10918151" y="27864375"/>
            <a:ext cx="502419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b="9292"/>
          <a:stretch/>
        </p:blipFill>
        <p:spPr bwMode="auto">
          <a:xfrm>
            <a:off x="22288499" y="27866182"/>
            <a:ext cx="5029200" cy="411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b="9650"/>
          <a:stretch/>
        </p:blipFill>
        <p:spPr bwMode="auto">
          <a:xfrm>
            <a:off x="28061703" y="27864375"/>
            <a:ext cx="504404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-1561" b="11146"/>
          <a:stretch/>
        </p:blipFill>
        <p:spPr bwMode="auto">
          <a:xfrm>
            <a:off x="16569632" y="27864375"/>
            <a:ext cx="506418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7005208" y="27279600"/>
            <a:ext cx="4089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Meatal </a:t>
            </a:r>
            <a:r>
              <a:rPr lang="en-US" sz="3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Fusobacterium</a:t>
            </a:r>
            <a:endParaRPr lang="en-US" sz="3200" i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048" y="16903826"/>
            <a:ext cx="9601200" cy="711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8202</TotalTime>
  <Words>925</Words>
  <Application>Microsoft Office PowerPoint</Application>
  <PresentationFormat>Custom</PresentationFormat>
  <Paragraphs>129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SimSun</vt:lpstr>
      <vt:lpstr>Arial</vt:lpstr>
      <vt:lpstr>Calibri</vt:lpstr>
      <vt:lpstr>Cambria Math</vt:lpstr>
      <vt:lpstr>Courier New</vt:lpstr>
      <vt:lpstr>Palatino Linotype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Mehta, Supriya</cp:lastModifiedBy>
  <cp:revision>207</cp:revision>
  <dcterms:created xsi:type="dcterms:W3CDTF">2010-12-10T16:28:36Z</dcterms:created>
  <dcterms:modified xsi:type="dcterms:W3CDTF">2018-10-09T05:50:54Z</dcterms:modified>
</cp:coreProperties>
</file>