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1pPr>
    <a:lvl2pPr marL="1044965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2pPr>
    <a:lvl3pPr marL="2089930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3pPr>
    <a:lvl4pPr marL="3134895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4pPr>
    <a:lvl5pPr marL="4179860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5pPr>
    <a:lvl6pPr marL="5224825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6pPr>
    <a:lvl7pPr marL="6269790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7pPr>
    <a:lvl8pPr marL="7314755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8pPr>
    <a:lvl9pPr marL="8359721" algn="l" defTabSz="2089930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10800" userDrawn="1">
          <p15:clr>
            <a:srgbClr val="A4A3A4"/>
          </p15:clr>
        </p15:guide>
        <p15:guide id="3" orient="horz" pos="5760" userDrawn="1">
          <p15:clr>
            <a:srgbClr val="A4A3A4"/>
          </p15:clr>
        </p15:guide>
        <p15:guide id="4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>
      <p:cViewPr>
        <p:scale>
          <a:sx n="33" d="100"/>
          <a:sy n="33" d="100"/>
        </p:scale>
        <p:origin x="638" y="-859"/>
      </p:cViewPr>
      <p:guideLst>
        <p:guide orient="horz" pos="4320"/>
        <p:guide pos="10800"/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B0DC-CFB4-4ACC-94BE-C3E47584DC4A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3977E-C5C1-4F73-8491-9BFD484A0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1pPr>
    <a:lvl2pPr marL="304788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2pPr>
    <a:lvl3pPr marL="609576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3pPr>
    <a:lvl4pPr marL="914363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4pPr>
    <a:lvl5pPr marL="1219151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5pPr>
    <a:lvl6pPr marL="1523939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6pPr>
    <a:lvl7pPr marL="1828727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7pPr>
    <a:lvl8pPr marL="2133515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8pPr>
    <a:lvl9pPr marL="2438302" algn="l" defTabSz="60957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3977E-C5C1-4F73-8491-9BFD484A024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428" y="2345270"/>
            <a:ext cx="22217064" cy="4993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8719" y="2345270"/>
            <a:ext cx="66203511" cy="4993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916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8"/>
            <a:ext cx="23317200" cy="4000499"/>
          </a:xfrm>
        </p:spPr>
        <p:txBody>
          <a:bodyPr anchor="b"/>
          <a:lstStyle>
            <a:lvl1pPr marL="0" indent="0">
              <a:buNone/>
              <a:defRPr sz="4583">
                <a:solidFill>
                  <a:schemeClr val="tx1">
                    <a:tint val="75000"/>
                  </a:schemeClr>
                </a:solidFill>
              </a:defRPr>
            </a:lvl1pPr>
            <a:lvl2pPr marL="1044965" indent="0">
              <a:buNone/>
              <a:defRPr sz="4167">
                <a:solidFill>
                  <a:schemeClr val="tx1">
                    <a:tint val="75000"/>
                  </a:schemeClr>
                </a:solidFill>
              </a:defRPr>
            </a:lvl2pPr>
            <a:lvl3pPr marL="2089930" indent="0">
              <a:buNone/>
              <a:defRPr sz="3667">
                <a:solidFill>
                  <a:schemeClr val="tx1">
                    <a:tint val="75000"/>
                  </a:schemeClr>
                </a:solidFill>
              </a:defRPr>
            </a:lvl3pPr>
            <a:lvl4pPr marL="3134895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4pPr>
            <a:lvl5pPr marL="4179860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5pPr>
            <a:lvl6pPr marL="5224825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6pPr>
            <a:lvl7pPr marL="6269790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7pPr>
            <a:lvl8pPr marL="7314755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8pPr>
            <a:lvl9pPr marL="8359721" indent="0">
              <a:buNone/>
              <a:defRPr sz="3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8716" y="13656735"/>
            <a:ext cx="44210286" cy="38620703"/>
          </a:xfrm>
        </p:spPr>
        <p:txBody>
          <a:bodyPr/>
          <a:lstStyle>
            <a:lvl1pPr>
              <a:defRPr sz="6416"/>
            </a:lvl1pPr>
            <a:lvl2pPr>
              <a:defRPr sz="5500"/>
            </a:lvl2pPr>
            <a:lvl3pPr>
              <a:defRPr sz="4583"/>
            </a:lvl3pPr>
            <a:lvl4pPr>
              <a:defRPr sz="4167"/>
            </a:lvl4pPr>
            <a:lvl5pPr>
              <a:defRPr sz="4167"/>
            </a:lvl5pPr>
            <a:lvl6pPr>
              <a:defRPr sz="4167"/>
            </a:lvl6pPr>
            <a:lvl7pPr>
              <a:defRPr sz="4167"/>
            </a:lvl7pPr>
            <a:lvl8pPr>
              <a:defRPr sz="4167"/>
            </a:lvl8pPr>
            <a:lvl9pPr>
              <a:defRPr sz="4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6205" y="13656735"/>
            <a:ext cx="44210289" cy="38620703"/>
          </a:xfrm>
        </p:spPr>
        <p:txBody>
          <a:bodyPr/>
          <a:lstStyle>
            <a:lvl1pPr>
              <a:defRPr sz="6416"/>
            </a:lvl1pPr>
            <a:lvl2pPr>
              <a:defRPr sz="5500"/>
            </a:lvl2pPr>
            <a:lvl3pPr>
              <a:defRPr sz="4583"/>
            </a:lvl3pPr>
            <a:lvl4pPr>
              <a:defRPr sz="4167"/>
            </a:lvl4pPr>
            <a:lvl5pPr>
              <a:defRPr sz="4167"/>
            </a:lvl5pPr>
            <a:lvl6pPr>
              <a:defRPr sz="4167"/>
            </a:lvl6pPr>
            <a:lvl7pPr>
              <a:defRPr sz="4167"/>
            </a:lvl7pPr>
            <a:lvl8pPr>
              <a:defRPr sz="4167"/>
            </a:lvl8pPr>
            <a:lvl9pPr>
              <a:defRPr sz="41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3" y="4093635"/>
            <a:ext cx="12120564" cy="170603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965" indent="0">
              <a:buNone/>
              <a:defRPr sz="4583" b="1"/>
            </a:lvl2pPr>
            <a:lvl3pPr marL="2089930" indent="0">
              <a:buNone/>
              <a:defRPr sz="4167" b="1"/>
            </a:lvl3pPr>
            <a:lvl4pPr marL="3134895" indent="0">
              <a:buNone/>
              <a:defRPr sz="3667" b="1"/>
            </a:lvl4pPr>
            <a:lvl5pPr marL="4179860" indent="0">
              <a:buNone/>
              <a:defRPr sz="3667" b="1"/>
            </a:lvl5pPr>
            <a:lvl6pPr marL="5224825" indent="0">
              <a:buNone/>
              <a:defRPr sz="3667" b="1"/>
            </a:lvl6pPr>
            <a:lvl7pPr marL="6269790" indent="0">
              <a:buNone/>
              <a:defRPr sz="3667" b="1"/>
            </a:lvl7pPr>
            <a:lvl8pPr marL="7314755" indent="0">
              <a:buNone/>
              <a:defRPr sz="3667" b="1"/>
            </a:lvl8pPr>
            <a:lvl9pPr marL="8359721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3" y="5799669"/>
            <a:ext cx="12120564" cy="10536769"/>
          </a:xfrm>
        </p:spPr>
        <p:txBody>
          <a:bodyPr/>
          <a:lstStyle>
            <a:lvl1pPr>
              <a:defRPr sz="5500"/>
            </a:lvl1pPr>
            <a:lvl2pPr>
              <a:defRPr sz="4583"/>
            </a:lvl2pPr>
            <a:lvl3pPr>
              <a:defRPr sz="4167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4093635"/>
            <a:ext cx="12125325" cy="170603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965" indent="0">
              <a:buNone/>
              <a:defRPr sz="4583" b="1"/>
            </a:lvl2pPr>
            <a:lvl3pPr marL="2089930" indent="0">
              <a:buNone/>
              <a:defRPr sz="4167" b="1"/>
            </a:lvl3pPr>
            <a:lvl4pPr marL="3134895" indent="0">
              <a:buNone/>
              <a:defRPr sz="3667" b="1"/>
            </a:lvl4pPr>
            <a:lvl5pPr marL="4179860" indent="0">
              <a:buNone/>
              <a:defRPr sz="3667" b="1"/>
            </a:lvl5pPr>
            <a:lvl6pPr marL="5224825" indent="0">
              <a:buNone/>
              <a:defRPr sz="3667" b="1"/>
            </a:lvl6pPr>
            <a:lvl7pPr marL="6269790" indent="0">
              <a:buNone/>
              <a:defRPr sz="3667" b="1"/>
            </a:lvl7pPr>
            <a:lvl8pPr marL="7314755" indent="0">
              <a:buNone/>
              <a:defRPr sz="3667" b="1"/>
            </a:lvl8pPr>
            <a:lvl9pPr marL="8359721" indent="0">
              <a:buNone/>
              <a:defRPr sz="3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5799669"/>
            <a:ext cx="12125325" cy="10536769"/>
          </a:xfrm>
        </p:spPr>
        <p:txBody>
          <a:bodyPr/>
          <a:lstStyle>
            <a:lvl1pPr>
              <a:defRPr sz="5500"/>
            </a:lvl1pPr>
            <a:lvl2pPr>
              <a:defRPr sz="4583"/>
            </a:lvl2pPr>
            <a:lvl3pPr>
              <a:defRPr sz="4167"/>
            </a:lvl3pPr>
            <a:lvl4pPr>
              <a:defRPr sz="3667"/>
            </a:lvl4pPr>
            <a:lvl5pPr>
              <a:defRPr sz="3667"/>
            </a:lvl5pPr>
            <a:lvl6pPr>
              <a:defRPr sz="3667"/>
            </a:lvl6pPr>
            <a:lvl7pPr>
              <a:defRPr sz="3667"/>
            </a:lvl7pPr>
            <a:lvl8pPr>
              <a:defRPr sz="3667"/>
            </a:lvl8pPr>
            <a:lvl9pPr>
              <a:defRPr sz="3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45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3"/>
          </a:xfrm>
        </p:spPr>
        <p:txBody>
          <a:bodyPr/>
          <a:lstStyle>
            <a:lvl1pPr>
              <a:defRPr sz="7333"/>
            </a:lvl1pPr>
            <a:lvl2pPr>
              <a:defRPr sz="6416"/>
            </a:lvl2pPr>
            <a:lvl3pPr>
              <a:defRPr sz="5500"/>
            </a:lvl3pPr>
            <a:lvl4pPr>
              <a:defRPr sz="4583"/>
            </a:lvl4pPr>
            <a:lvl5pPr>
              <a:defRPr sz="4583"/>
            </a:lvl5pPr>
            <a:lvl6pPr>
              <a:defRPr sz="4583"/>
            </a:lvl6pPr>
            <a:lvl7pPr>
              <a:defRPr sz="4583"/>
            </a:lvl7pPr>
            <a:lvl8pPr>
              <a:defRPr sz="4583"/>
            </a:lvl8pPr>
            <a:lvl9pPr>
              <a:defRPr sz="458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5"/>
            <a:ext cx="9024939" cy="12509503"/>
          </a:xfrm>
        </p:spPr>
        <p:txBody>
          <a:bodyPr/>
          <a:lstStyle>
            <a:lvl1pPr marL="0" indent="0">
              <a:buNone/>
              <a:defRPr sz="3167"/>
            </a:lvl1pPr>
            <a:lvl2pPr marL="1044965" indent="0">
              <a:buNone/>
              <a:defRPr sz="2750"/>
            </a:lvl2pPr>
            <a:lvl3pPr marL="2089930" indent="0">
              <a:buNone/>
              <a:defRPr sz="2250"/>
            </a:lvl3pPr>
            <a:lvl4pPr marL="3134895" indent="0">
              <a:buNone/>
              <a:defRPr sz="2083"/>
            </a:lvl4pPr>
            <a:lvl5pPr marL="4179860" indent="0">
              <a:buNone/>
              <a:defRPr sz="2083"/>
            </a:lvl5pPr>
            <a:lvl6pPr marL="5224825" indent="0">
              <a:buNone/>
              <a:defRPr sz="2083"/>
            </a:lvl6pPr>
            <a:lvl7pPr marL="6269790" indent="0">
              <a:buNone/>
              <a:defRPr sz="2083"/>
            </a:lvl7pPr>
            <a:lvl8pPr marL="7314755" indent="0">
              <a:buNone/>
              <a:defRPr sz="2083"/>
            </a:lvl8pPr>
            <a:lvl9pPr marL="8359721" indent="0">
              <a:buNone/>
              <a:defRPr sz="20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3"/>
          </a:xfrm>
        </p:spPr>
        <p:txBody>
          <a:bodyPr anchor="b"/>
          <a:lstStyle>
            <a:lvl1pPr algn="l">
              <a:defRPr sz="458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7333"/>
            </a:lvl1pPr>
            <a:lvl2pPr marL="1044965" indent="0">
              <a:buNone/>
              <a:defRPr sz="6416"/>
            </a:lvl2pPr>
            <a:lvl3pPr marL="2089930" indent="0">
              <a:buNone/>
              <a:defRPr sz="5500"/>
            </a:lvl3pPr>
            <a:lvl4pPr marL="3134895" indent="0">
              <a:buNone/>
              <a:defRPr sz="4583"/>
            </a:lvl4pPr>
            <a:lvl5pPr marL="4179860" indent="0">
              <a:buNone/>
              <a:defRPr sz="4583"/>
            </a:lvl5pPr>
            <a:lvl6pPr marL="5224825" indent="0">
              <a:buNone/>
              <a:defRPr sz="4583"/>
            </a:lvl6pPr>
            <a:lvl7pPr marL="6269790" indent="0">
              <a:buNone/>
              <a:defRPr sz="4583"/>
            </a:lvl7pPr>
            <a:lvl8pPr marL="7314755" indent="0">
              <a:buNone/>
              <a:defRPr sz="4583"/>
            </a:lvl8pPr>
            <a:lvl9pPr marL="8359721" indent="0">
              <a:buNone/>
              <a:defRPr sz="458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4"/>
            <a:ext cx="16459200" cy="2146299"/>
          </a:xfrm>
        </p:spPr>
        <p:txBody>
          <a:bodyPr/>
          <a:lstStyle>
            <a:lvl1pPr marL="0" indent="0">
              <a:buNone/>
              <a:defRPr sz="3167"/>
            </a:lvl1pPr>
            <a:lvl2pPr marL="1044965" indent="0">
              <a:buNone/>
              <a:defRPr sz="2750"/>
            </a:lvl2pPr>
            <a:lvl3pPr marL="2089930" indent="0">
              <a:buNone/>
              <a:defRPr sz="2250"/>
            </a:lvl3pPr>
            <a:lvl4pPr marL="3134895" indent="0">
              <a:buNone/>
              <a:defRPr sz="2083"/>
            </a:lvl4pPr>
            <a:lvl5pPr marL="4179860" indent="0">
              <a:buNone/>
              <a:defRPr sz="2083"/>
            </a:lvl5pPr>
            <a:lvl6pPr marL="5224825" indent="0">
              <a:buNone/>
              <a:defRPr sz="2083"/>
            </a:lvl6pPr>
            <a:lvl7pPr marL="6269790" indent="0">
              <a:buNone/>
              <a:defRPr sz="2083"/>
            </a:lvl7pPr>
            <a:lvl8pPr marL="7314755" indent="0">
              <a:buNone/>
              <a:defRPr sz="2083"/>
            </a:lvl8pPr>
            <a:lvl9pPr marL="8359721" indent="0">
              <a:buNone/>
              <a:defRPr sz="20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6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72F8-F46B-42B4-B5EB-4DFEF94DAE1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FD15-9A6C-4DDB-B404-CD50D6732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30" rtl="0" eaLnBrk="1" latinLnBrk="0" hangingPunct="1">
        <a:spcBef>
          <a:spcPct val="0"/>
        </a:spcBef>
        <a:buNone/>
        <a:defRPr sz="100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24" indent="-783724" algn="l" defTabSz="2089930" rtl="0" eaLnBrk="1" latinLnBrk="0" hangingPunct="1">
        <a:spcBef>
          <a:spcPct val="20000"/>
        </a:spcBef>
        <a:buFont typeface="Arial" pitchFamily="34" charset="0"/>
        <a:buChar char="•"/>
        <a:defRPr sz="7333" kern="1200">
          <a:solidFill>
            <a:schemeClr val="tx1"/>
          </a:solidFill>
          <a:latin typeface="+mn-lt"/>
          <a:ea typeface="+mn-ea"/>
          <a:cs typeface="+mn-cs"/>
        </a:defRPr>
      </a:lvl1pPr>
      <a:lvl2pPr marL="1698068" indent="-653103" algn="l" defTabSz="2089930" rtl="0" eaLnBrk="1" latinLnBrk="0" hangingPunct="1">
        <a:spcBef>
          <a:spcPct val="20000"/>
        </a:spcBef>
        <a:buFont typeface="Arial" pitchFamily="34" charset="0"/>
        <a:buChar char="–"/>
        <a:defRPr sz="6416" kern="1200">
          <a:solidFill>
            <a:schemeClr val="tx1"/>
          </a:solidFill>
          <a:latin typeface="+mn-lt"/>
          <a:ea typeface="+mn-ea"/>
          <a:cs typeface="+mn-cs"/>
        </a:defRPr>
      </a:lvl2pPr>
      <a:lvl3pPr marL="2612413" indent="-522482" algn="l" defTabSz="208993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8" indent="-522482" algn="l" defTabSz="2089930" rtl="0" eaLnBrk="1" latinLnBrk="0" hangingPunct="1">
        <a:spcBef>
          <a:spcPct val="20000"/>
        </a:spcBef>
        <a:buFont typeface="Arial" pitchFamily="34" charset="0"/>
        <a:buChar char="–"/>
        <a:defRPr sz="4583" kern="1200">
          <a:solidFill>
            <a:schemeClr val="tx1"/>
          </a:solidFill>
          <a:latin typeface="+mn-lt"/>
          <a:ea typeface="+mn-ea"/>
          <a:cs typeface="+mn-cs"/>
        </a:defRPr>
      </a:lvl4pPr>
      <a:lvl5pPr marL="4702343" indent="-522482" algn="l" defTabSz="2089930" rtl="0" eaLnBrk="1" latinLnBrk="0" hangingPunct="1">
        <a:spcBef>
          <a:spcPct val="20000"/>
        </a:spcBef>
        <a:buFont typeface="Arial" pitchFamily="34" charset="0"/>
        <a:buChar char="»"/>
        <a:defRPr sz="4583" kern="1200">
          <a:solidFill>
            <a:schemeClr val="tx1"/>
          </a:solidFill>
          <a:latin typeface="+mn-lt"/>
          <a:ea typeface="+mn-ea"/>
          <a:cs typeface="+mn-cs"/>
        </a:defRPr>
      </a:lvl5pPr>
      <a:lvl6pPr marL="5747308" indent="-522482" algn="l" defTabSz="2089930" rtl="0" eaLnBrk="1" latinLnBrk="0" hangingPunct="1">
        <a:spcBef>
          <a:spcPct val="20000"/>
        </a:spcBef>
        <a:buFont typeface="Arial" pitchFamily="34" charset="0"/>
        <a:buChar char="•"/>
        <a:defRPr sz="4583" kern="1200">
          <a:solidFill>
            <a:schemeClr val="tx1"/>
          </a:solidFill>
          <a:latin typeface="+mn-lt"/>
          <a:ea typeface="+mn-ea"/>
          <a:cs typeface="+mn-cs"/>
        </a:defRPr>
      </a:lvl6pPr>
      <a:lvl7pPr marL="6792272" indent="-522482" algn="l" defTabSz="2089930" rtl="0" eaLnBrk="1" latinLnBrk="0" hangingPunct="1">
        <a:spcBef>
          <a:spcPct val="20000"/>
        </a:spcBef>
        <a:buFont typeface="Arial" pitchFamily="34" charset="0"/>
        <a:buChar char="•"/>
        <a:defRPr sz="4583" kern="1200">
          <a:solidFill>
            <a:schemeClr val="tx1"/>
          </a:solidFill>
          <a:latin typeface="+mn-lt"/>
          <a:ea typeface="+mn-ea"/>
          <a:cs typeface="+mn-cs"/>
        </a:defRPr>
      </a:lvl7pPr>
      <a:lvl8pPr marL="7837238" indent="-522482" algn="l" defTabSz="2089930" rtl="0" eaLnBrk="1" latinLnBrk="0" hangingPunct="1">
        <a:spcBef>
          <a:spcPct val="20000"/>
        </a:spcBef>
        <a:buFont typeface="Arial" pitchFamily="34" charset="0"/>
        <a:buChar char="•"/>
        <a:defRPr sz="4583" kern="1200">
          <a:solidFill>
            <a:schemeClr val="tx1"/>
          </a:solidFill>
          <a:latin typeface="+mn-lt"/>
          <a:ea typeface="+mn-ea"/>
          <a:cs typeface="+mn-cs"/>
        </a:defRPr>
      </a:lvl8pPr>
      <a:lvl9pPr marL="8882203" indent="-522482" algn="l" defTabSz="2089930" rtl="0" eaLnBrk="1" latinLnBrk="0" hangingPunct="1">
        <a:spcBef>
          <a:spcPct val="20000"/>
        </a:spcBef>
        <a:buFont typeface="Arial" pitchFamily="34" charset="0"/>
        <a:buChar char="•"/>
        <a:defRPr sz="4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1pPr>
      <a:lvl2pPr marL="1044965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2pPr>
      <a:lvl3pPr marL="2089930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3pPr>
      <a:lvl4pPr marL="3134895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4pPr>
      <a:lvl5pPr marL="4179860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5pPr>
      <a:lvl6pPr marL="5224825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6pPr>
      <a:lvl7pPr marL="6269790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7pPr>
      <a:lvl8pPr marL="7314755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8pPr>
      <a:lvl9pPr marL="8359721" algn="l" defTabSz="2089930" rtl="0" eaLnBrk="1" latinLnBrk="0" hangingPunct="1">
        <a:defRPr sz="4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6"/>
          <p:cNvSpPr txBox="1">
            <a:spLocks noChangeArrowheads="1"/>
          </p:cNvSpPr>
          <p:nvPr/>
        </p:nvSpPr>
        <p:spPr bwMode="auto">
          <a:xfrm>
            <a:off x="228600" y="3123702"/>
            <a:ext cx="26974800" cy="14973798"/>
          </a:xfrm>
          <a:prstGeom prst="rect">
            <a:avLst/>
          </a:prstGeom>
          <a:noFill/>
          <a:ln w="889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sz="6416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167"/>
          <p:cNvSpPr>
            <a:spLocks noChangeArrowheads="1"/>
          </p:cNvSpPr>
          <p:nvPr/>
        </p:nvSpPr>
        <p:spPr bwMode="auto">
          <a:xfrm>
            <a:off x="0" y="1397002"/>
            <a:ext cx="27432000" cy="171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914" tIns="76200" rIns="201914" bIns="76200" anchor="ctr">
            <a:normAutofit/>
          </a:bodyPr>
          <a:lstStyle/>
          <a:p>
            <a:pPr algn="ctr" defTabSz="2018161">
              <a:spcAft>
                <a:spcPts val="800"/>
              </a:spcAft>
              <a:defRPr/>
            </a:pP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Rachel K. Nordgren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, Stefan Green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2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, Fredrick Otieno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3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, Walter Agingu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3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, Robert C. Bailey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1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Palatino Linotype" pitchFamily="18" charset="0"/>
              </a:rPr>
              <a:t>Supriya</a:t>
            </a:r>
            <a:r>
              <a:rPr lang="en-US" sz="3600" dirty="0">
                <a:solidFill>
                  <a:srgbClr val="002060"/>
                </a:solidFill>
                <a:latin typeface="Palatino Linotype" pitchFamily="18" charset="0"/>
              </a:rPr>
              <a:t> D. Mehta</a:t>
            </a:r>
            <a:r>
              <a:rPr lang="en-US" sz="3600" baseline="30000" dirty="0">
                <a:solidFill>
                  <a:srgbClr val="002060"/>
                </a:solidFill>
                <a:latin typeface="Palatino Linotype" pitchFamily="18" charset="0"/>
              </a:rPr>
              <a:t>1</a:t>
            </a:r>
            <a:endParaRPr lang="en-US" sz="3600" b="1" dirty="0">
              <a:solidFill>
                <a:srgbClr val="002060"/>
              </a:solidFill>
              <a:latin typeface="Palatino Linotype" pitchFamily="18" charset="0"/>
            </a:endParaRPr>
          </a:p>
          <a:p>
            <a:pPr algn="ctr" defTabSz="2018161">
              <a:spcAft>
                <a:spcPts val="800"/>
              </a:spcAft>
              <a:defRPr/>
            </a:pPr>
            <a:r>
              <a:rPr lang="en-US" sz="2400" baseline="30000" dirty="0">
                <a:solidFill>
                  <a:srgbClr val="002060"/>
                </a:solidFill>
                <a:latin typeface="Palatino Linotype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Palatino Linotype" pitchFamily="18" charset="0"/>
              </a:rPr>
              <a:t> Division of Epidemiology &amp; Biostatistics, University of Illinois at Chicago School of Public Health, Chicago, IL, USA</a:t>
            </a:r>
          </a:p>
          <a:p>
            <a:pPr algn="ctr" defTabSz="2018161">
              <a:spcAft>
                <a:spcPts val="800"/>
              </a:spcAft>
              <a:defRPr/>
            </a:pPr>
            <a:r>
              <a:rPr lang="en-US" sz="2400" baseline="30000" dirty="0">
                <a:solidFill>
                  <a:srgbClr val="002060"/>
                </a:solidFill>
                <a:latin typeface="Palatino Linotype" pitchFamily="18" charset="0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Palatino Linotype" pitchFamily="18" charset="0"/>
              </a:rPr>
              <a:t> Department of DNA Services, University of Illinois at Chicago, Chicago, IL, USA  </a:t>
            </a:r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•  </a:t>
            </a:r>
            <a:r>
              <a:rPr lang="en-US" sz="2400" baseline="30000" dirty="0">
                <a:solidFill>
                  <a:srgbClr val="002060"/>
                </a:solidFill>
                <a:latin typeface="Palatino Linotype" pitchFamily="18" charset="0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Palatino Linotype" pitchFamily="18" charset="0"/>
              </a:rPr>
              <a:t> Nyanza Reproductive Health Society, Kisumu, Kenya</a:t>
            </a:r>
          </a:p>
        </p:txBody>
      </p:sp>
      <p:sp>
        <p:nvSpPr>
          <p:cNvPr id="6" name="Rectangle 167"/>
          <p:cNvSpPr>
            <a:spLocks noChangeArrowheads="1"/>
          </p:cNvSpPr>
          <p:nvPr/>
        </p:nvSpPr>
        <p:spPr bwMode="auto">
          <a:xfrm>
            <a:off x="0" y="0"/>
            <a:ext cx="274320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01914" tIns="100957" rIns="201914" bIns="100957" anchor="ctr"/>
          <a:lstStyle/>
          <a:p>
            <a:pPr algn="ctr" defTabSz="2018161">
              <a:spcAft>
                <a:spcPts val="800"/>
              </a:spcAft>
              <a:defRPr/>
            </a:pPr>
            <a:r>
              <a:rPr lang="en-US" sz="4400" b="1" dirty="0">
                <a:solidFill>
                  <a:srgbClr val="002060"/>
                </a:solidFill>
                <a:latin typeface="Palatino Linotype" pitchFamily="18" charset="0"/>
              </a:rPr>
              <a:t>A 3-pronged methodological approach to longitudinal microbiome data analysis:</a:t>
            </a:r>
          </a:p>
          <a:p>
            <a:pPr algn="ctr" defTabSz="2018161">
              <a:spcAft>
                <a:spcPts val="800"/>
              </a:spcAft>
              <a:defRPr/>
            </a:pPr>
            <a:r>
              <a:rPr lang="en-US" sz="4400" b="1" dirty="0">
                <a:solidFill>
                  <a:srgbClr val="002060"/>
                </a:solidFill>
                <a:latin typeface="Palatino Linotype" pitchFamily="18" charset="0"/>
              </a:rPr>
              <a:t>Addressing correlation, zero inflation, and interdependence</a:t>
            </a: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380998" y="10172699"/>
            <a:ext cx="4999460" cy="42808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Longitudinal microbiome analysis presents three challenges: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Taxa Interdependence: </a:t>
            </a: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Different samples have different numbers of sequence reads. Relative abundance (RA) corrects for this, but adds interdependence since the sum for each sample is 1.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Observation Dependence: </a:t>
            </a: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Samples from the same subject are related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Zero Inflation:</a:t>
            </a: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Excess zeros and mixed distributions (0/1 mixed with counts)</a:t>
            </a:r>
            <a:endParaRPr lang="en-US" sz="2000" b="1" dirty="0">
              <a:solidFill>
                <a:srgbClr val="00206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6"/>
          <p:cNvSpPr txBox="1">
            <a:spLocks noChangeArrowheads="1"/>
          </p:cNvSpPr>
          <p:nvPr/>
        </p:nvSpPr>
        <p:spPr bwMode="auto">
          <a:xfrm>
            <a:off x="380998" y="9639298"/>
            <a:ext cx="5029200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Problems</a:t>
            </a:r>
          </a:p>
        </p:txBody>
      </p:sp>
      <p:sp>
        <p:nvSpPr>
          <p:cNvPr id="28" name="Rectangle 16"/>
          <p:cNvSpPr txBox="1">
            <a:spLocks noChangeArrowheads="1"/>
          </p:cNvSpPr>
          <p:nvPr/>
        </p:nvSpPr>
        <p:spPr bwMode="auto">
          <a:xfrm>
            <a:off x="21255413" y="16154400"/>
            <a:ext cx="5817355" cy="1828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90500" tIns="152400" rIns="190500" bIns="1143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NIH, NIAID, DMID R01 AI110369 (PI: Mehta)</a:t>
            </a: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Staff and participants in Kisumu</a:t>
            </a:r>
          </a:p>
        </p:txBody>
      </p:sp>
      <p:sp>
        <p:nvSpPr>
          <p:cNvPr id="29" name="Rectangle 16"/>
          <p:cNvSpPr txBox="1">
            <a:spLocks noChangeArrowheads="1"/>
          </p:cNvSpPr>
          <p:nvPr/>
        </p:nvSpPr>
        <p:spPr bwMode="auto">
          <a:xfrm>
            <a:off x="21255414" y="15697200"/>
            <a:ext cx="5817356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Acknowledgements</a:t>
            </a:r>
          </a:p>
        </p:txBody>
      </p:sp>
      <p:sp>
        <p:nvSpPr>
          <p:cNvPr id="30" name="Rectangle 16"/>
          <p:cNvSpPr txBox="1">
            <a:spLocks noChangeArrowheads="1"/>
          </p:cNvSpPr>
          <p:nvPr/>
        </p:nvSpPr>
        <p:spPr bwMode="auto">
          <a:xfrm>
            <a:off x="380998" y="14833601"/>
            <a:ext cx="5029200" cy="33781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Normalize samples by dividing by total number of reads (RA)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Examine clusters of taxa created by biome interactions and normalization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RA using beta regression in R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zero-inflation to handle 0s</a:t>
            </a:r>
          </a:p>
          <a:p>
            <a:pPr marL="380985" indent="-380985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Include a random subject intercept to correct for correlation between repeated measurements</a:t>
            </a:r>
          </a:p>
        </p:txBody>
      </p:sp>
      <p:sp>
        <p:nvSpPr>
          <p:cNvPr id="36" name="Rectangle 16"/>
          <p:cNvSpPr txBox="1">
            <a:spLocks noChangeArrowheads="1"/>
          </p:cNvSpPr>
          <p:nvPr/>
        </p:nvSpPr>
        <p:spPr bwMode="auto">
          <a:xfrm>
            <a:off x="380998" y="14287498"/>
            <a:ext cx="4999460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Methods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/>
          <a:stretch/>
        </p:blipFill>
        <p:spPr>
          <a:xfrm>
            <a:off x="3505200" y="762001"/>
            <a:ext cx="2260600" cy="727253"/>
          </a:xfrm>
          <a:prstGeom prst="rect">
            <a:avLst/>
          </a:prstGeom>
        </p:spPr>
      </p:pic>
      <p:sp>
        <p:nvSpPr>
          <p:cNvPr id="37" name="Rectangle 16"/>
          <p:cNvSpPr txBox="1">
            <a:spLocks noChangeArrowheads="1"/>
          </p:cNvSpPr>
          <p:nvPr/>
        </p:nvSpPr>
        <p:spPr bwMode="auto">
          <a:xfrm>
            <a:off x="21255413" y="3810000"/>
            <a:ext cx="5817357" cy="6368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Modeling circumcision status, HSV2 status, sex within last 2 days,  safe bathing water, </a:t>
            </a:r>
            <a:r>
              <a:rPr lang="en-US" sz="1900" u="sng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sex partners in last 6 months with each of 5 bacterial taxa. Odds ratios (OR) for P&lt;0.05 associations are in Table and below: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amount of Corynebacterium is increased for circumcised men (OR=2.14) and safe water (OR=1.26), and decreased with HSV-2 </a:t>
            </a:r>
            <a:r>
              <a:rPr lang="en-US" sz="1900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seropositivity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(OR=0.80)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amount of </a:t>
            </a:r>
            <a:r>
              <a:rPr lang="en-US" sz="1900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Anaerococcus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reduced for circumcised men (OR=0.57), and HSV-2 </a:t>
            </a:r>
            <a:r>
              <a:rPr lang="en-US" sz="1900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seropositivity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(OR=0.84), and increased with recent sex (OR=1.38).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amount of Sneathia is increased with recent sex (OR=1.40) and multiple sex partners (OR=1.37)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amount of Prevotella is reduced with circumcision (OR=0.58), and safe water (OR=0.79), and increased with multiple sex partners (OR=1.37)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Megasphaera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presence is increased with recent sex (OR=1.62), multiple sex partners (OR=1.95); mean amount is reduced with circumcision (OR=0.51)</a:t>
            </a:r>
          </a:p>
        </p:txBody>
      </p:sp>
      <p:sp>
        <p:nvSpPr>
          <p:cNvPr id="38" name="Rectangle 16"/>
          <p:cNvSpPr txBox="1">
            <a:spLocks noChangeArrowheads="1"/>
          </p:cNvSpPr>
          <p:nvPr/>
        </p:nvSpPr>
        <p:spPr bwMode="auto">
          <a:xfrm>
            <a:off x="21259799" y="3276600"/>
            <a:ext cx="5812972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Preliminary Results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87902" y="7530023"/>
            <a:ext cx="8890098" cy="3061777"/>
            <a:chOff x="5587902" y="7213251"/>
            <a:chExt cx="8890098" cy="3061777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37"/>
            <a:stretch/>
          </p:blipFill>
          <p:spPr bwMode="auto">
            <a:xfrm>
              <a:off x="5606123" y="7636186"/>
              <a:ext cx="2895601" cy="2637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2976"/>
            <a:stretch/>
          </p:blipFill>
          <p:spPr bwMode="auto">
            <a:xfrm>
              <a:off x="8470294" y="7633000"/>
              <a:ext cx="2850830" cy="262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04"/>
            <a:stretch/>
          </p:blipFill>
          <p:spPr bwMode="auto">
            <a:xfrm>
              <a:off x="11277600" y="7642529"/>
              <a:ext cx="3200400" cy="26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587902" y="7228639"/>
              <a:ext cx="28823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(a) Female  vs.  Male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83047" y="7213251"/>
              <a:ext cx="2850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(b) </a:t>
              </a:r>
              <a:r>
                <a:rPr lang="en-US" sz="22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Female</a:t>
              </a:r>
              <a:r>
                <a:rPr lang="en-US" sz="24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only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321123" y="7239000"/>
              <a:ext cx="28194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(c) Male  only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62600" y="6944380"/>
            <a:ext cx="1569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Bacterial Abundance Correlations across Selected Taxa at Baseline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68000" y="3200400"/>
            <a:ext cx="1045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Selected Taxa Densities at Baseline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t="50000"/>
          <a:stretch/>
        </p:blipFill>
        <p:spPr bwMode="auto">
          <a:xfrm>
            <a:off x="16002000" y="4492192"/>
            <a:ext cx="5110481" cy="19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b="50000"/>
          <a:stretch/>
        </p:blipFill>
        <p:spPr bwMode="auto">
          <a:xfrm>
            <a:off x="10591800" y="4540733"/>
            <a:ext cx="5120640" cy="193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0668000" y="3886200"/>
            <a:ext cx="512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Females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125752" y="3884881"/>
            <a:ext cx="4999031" cy="45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Males</a:t>
            </a: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76412"/>
              </p:ext>
            </p:extLst>
          </p:nvPr>
        </p:nvGraphicFramePr>
        <p:xfrm>
          <a:off x="8984235" y="15133320"/>
          <a:ext cx="848816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Circ’ed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HSV-2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Recent sex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Safe bath water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≥2 sex partners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Anaerococcus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0.57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0.84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1.38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Corynebacterium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2.14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0.80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1.26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Sneathia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1.40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1.37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900" b="1" dirty="0" err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Prevotella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0.58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0.79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 1.37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Megasphaera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↓ 0.51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⇡ 1.62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⇡ 1.95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 gridSpan="6">
                  <a:txBody>
                    <a:bodyPr/>
                    <a:lstStyle/>
                    <a:p>
                      <a:pPr marL="0" marR="0" indent="0" algn="ctr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↑</a:t>
                      </a:r>
                      <a:r>
                        <a:rPr lang="en-US" sz="1900" b="1" baseline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= amount increased              ⇡ = presence increased</a:t>
                      </a:r>
                      <a:endParaRPr lang="en-US" sz="19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381" y="796748"/>
            <a:ext cx="2370619" cy="60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16"/>
          <p:cNvSpPr txBox="1">
            <a:spLocks noChangeArrowheads="1"/>
          </p:cNvSpPr>
          <p:nvPr/>
        </p:nvSpPr>
        <p:spPr bwMode="auto">
          <a:xfrm>
            <a:off x="380998" y="3276600"/>
            <a:ext cx="5029200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Background</a:t>
            </a:r>
            <a:endParaRPr lang="en-US" sz="2667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56" name="Rectangle 16"/>
          <p:cNvSpPr txBox="1">
            <a:spLocks noChangeArrowheads="1"/>
          </p:cNvSpPr>
          <p:nvPr/>
        </p:nvSpPr>
        <p:spPr bwMode="auto">
          <a:xfrm>
            <a:off x="381000" y="3886202"/>
            <a:ext cx="5029200" cy="25967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Bacterial vaginosis (BV) has been linked to sex partner penile microbiome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sought to define factors causing variation in the penile microbiome over time. This understanding may inform interventions aimed at promoting vaginal microbiome health</a:t>
            </a:r>
          </a:p>
        </p:txBody>
      </p:sp>
      <p:sp>
        <p:nvSpPr>
          <p:cNvPr id="64" name="Rectangle 16"/>
          <p:cNvSpPr txBox="1">
            <a:spLocks noChangeArrowheads="1"/>
          </p:cNvSpPr>
          <p:nvPr/>
        </p:nvSpPr>
        <p:spPr bwMode="auto">
          <a:xfrm>
            <a:off x="380998" y="7061199"/>
            <a:ext cx="499946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Samples were collected from 252 male and female sex partners residing in Kisumu, Kenya, at baseline, 1 month, 6 months, and 12 months.</a:t>
            </a:r>
          </a:p>
          <a:p>
            <a:pPr marL="285739" indent="-285739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Covariates were collected for both partners: socio-demographics, sexual practices, Bacterial vaginosis, HIV, HSV-2</a:t>
            </a:r>
          </a:p>
        </p:txBody>
      </p:sp>
      <p:sp>
        <p:nvSpPr>
          <p:cNvPr id="65" name="Rectangle 16"/>
          <p:cNvSpPr txBox="1">
            <a:spLocks noChangeArrowheads="1"/>
          </p:cNvSpPr>
          <p:nvPr/>
        </p:nvSpPr>
        <p:spPr bwMode="auto">
          <a:xfrm>
            <a:off x="381000" y="6527799"/>
            <a:ext cx="5029200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Dataset</a:t>
            </a:r>
          </a:p>
        </p:txBody>
      </p:sp>
      <p:pic>
        <p:nvPicPr>
          <p:cNvPr id="73" name="Picture 46" descr="C:\Users\supriyad\Documents\UIC\AJAJ November 2012 R01\Afya jozi, Afya jamii\pictures\Walter at microscope 4-201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2" r="24043"/>
          <a:stretch>
            <a:fillRect/>
          </a:stretch>
        </p:blipFill>
        <p:spPr bwMode="auto">
          <a:xfrm>
            <a:off x="21249979" y="16868547"/>
            <a:ext cx="93307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3" descr="C:\Users\supriyad\Documents\UIC\AJAJ November 2012 R01\Afya jozi, Afya jamii\pictures\Winnie w client Feb 2015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0" t="5882" r="22060" b="14706"/>
          <a:stretch>
            <a:fillRect/>
          </a:stretch>
        </p:blipFill>
        <p:spPr bwMode="auto">
          <a:xfrm>
            <a:off x="26145123" y="16868547"/>
            <a:ext cx="91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Content Placeholder 3" descr="11-29-2012 08;15;51AM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365" y="16871154"/>
            <a:ext cx="1445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16"/>
          <p:cNvSpPr txBox="1">
            <a:spLocks noChangeArrowheads="1"/>
          </p:cNvSpPr>
          <p:nvPr/>
        </p:nvSpPr>
        <p:spPr bwMode="auto">
          <a:xfrm>
            <a:off x="21255413" y="11528743"/>
            <a:ext cx="5817357" cy="41684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Zero Inflated Beta Regression allowed simultaneous modelling of presence and relative abundance of bacteria. 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approach maximizes efficient use of data, and management of correlated observations within subject over time, and taxa interdependence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Associations between bacteria and circumcision status are in keeping with the literature, and new bacterial associations were uncovered for HSV-2, sexual practices, and water source for bathing</a:t>
            </a:r>
          </a:p>
          <a:p>
            <a:pPr marL="228600" indent="-228600">
              <a:spcBef>
                <a:spcPts val="583"/>
              </a:spcBef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Next steps will include modeling bacterial clusters and the interaction with vaginal microbiome</a:t>
            </a:r>
          </a:p>
        </p:txBody>
      </p:sp>
      <p:sp>
        <p:nvSpPr>
          <p:cNvPr id="77" name="Rectangle 16"/>
          <p:cNvSpPr txBox="1">
            <a:spLocks noChangeArrowheads="1"/>
          </p:cNvSpPr>
          <p:nvPr/>
        </p:nvSpPr>
        <p:spPr bwMode="auto">
          <a:xfrm>
            <a:off x="21255413" y="11125200"/>
            <a:ext cx="5817358" cy="548640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217312" tIns="217312" rIns="217312" bIns="21731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Palatino Linotype" pitchFamily="18" charset="0"/>
              </a:rPr>
              <a:t>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1972" y="14630400"/>
            <a:ext cx="1582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Results of Multivariable Beta Regression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for five 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penile </a:t>
            </a:r>
            <a:r>
              <a:rPr lang="en-US" sz="2800" b="1" dirty="0" smtClean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bacteria, 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each modelled separately.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31971" y="3200400"/>
            <a:ext cx="613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Baseline Characteristics of Males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05782"/>
              </p:ext>
            </p:extLst>
          </p:nvPr>
        </p:nvGraphicFramePr>
        <p:xfrm>
          <a:off x="6383526" y="3733800"/>
          <a:ext cx="3827274" cy="2960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14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Median Age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 (IQR 24-30)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Circumcised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HSV-2 positive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47%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Sex in past 2 days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Safe bath water</a:t>
                      </a:r>
                      <a:endParaRPr lang="en-US" sz="19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69%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indent="0" algn="l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≥2 sex partners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23%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indent="0" algn="l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HIV positive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4120950536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indent="0" algn="l" defTabSz="25080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BV in</a:t>
                      </a:r>
                      <a:r>
                        <a:rPr lang="en-US" sz="1900" b="1" baseline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partner</a:t>
                      </a:r>
                      <a:endParaRPr lang="en-US" sz="1900" b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22%</a:t>
                      </a:r>
                      <a:endParaRPr lang="en-US" sz="19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417399094"/>
                  </a:ext>
                </a:extLst>
              </a:tr>
            </a:tbl>
          </a:graphicData>
        </a:graphic>
      </p:graphicFrame>
      <p:sp>
        <p:nvSpPr>
          <p:cNvPr id="50" name="Rectangle 16"/>
          <p:cNvSpPr txBox="1">
            <a:spLocks noChangeArrowheads="1"/>
          </p:cNvSpPr>
          <p:nvPr/>
        </p:nvSpPr>
        <p:spPr bwMode="auto">
          <a:xfrm>
            <a:off x="14478001" y="7239000"/>
            <a:ext cx="6781798" cy="36496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152400" tIns="1524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Brighter red (positive) and blue (negative) colors depict strength of correlation. </a:t>
            </a:r>
            <a:r>
              <a:rPr lang="en-US" sz="19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Female 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Lactobacillus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abundance is inversely correlated with BV-associated bacterial abundances among male partners (e.g., blue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Sneathia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Atopobium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Dialister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BV-associated bacteria show positive correlation between partners. </a:t>
            </a:r>
            <a:r>
              <a:rPr lang="en-US" sz="19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Among females, 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Lactobacillus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inversely correlated with BV-associated bacteria (blue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Gardnerella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Sneathia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); 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Mycoplasma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Aerococcus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abundances are strongly positively correlated. </a:t>
            </a:r>
            <a:r>
              <a:rPr lang="en-US" sz="19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Among males,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Corynebacterium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Staphylococcus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abundances are positively correlated, while </a:t>
            </a:r>
            <a:r>
              <a:rPr lang="en-US" sz="1900" i="1" dirty="0" err="1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Corynebacterium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negatively correlated with BV-associated bacteria.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62600" y="11063513"/>
            <a:ext cx="155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Heatmap</a:t>
            </a:r>
            <a:r>
              <a:rPr lang="en-US" sz="2800" b="1" dirty="0">
                <a:solidFill>
                  <a:srgbClr val="002060"/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 of Relative Abundance of Top 20 Taxa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001000" y="11578582"/>
            <a:ext cx="9052560" cy="2899418"/>
            <a:chOff x="8702039" y="11602598"/>
            <a:chExt cx="9052560" cy="289941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770" b="5930"/>
            <a:stretch/>
          </p:blipFill>
          <p:spPr>
            <a:xfrm>
              <a:off x="8702039" y="11602598"/>
              <a:ext cx="9052560" cy="289941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12472416" y="11633237"/>
              <a:ext cx="0" cy="2868779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16"/>
          <p:cNvSpPr txBox="1">
            <a:spLocks noChangeArrowheads="1"/>
          </p:cNvSpPr>
          <p:nvPr/>
        </p:nvSpPr>
        <p:spPr bwMode="auto">
          <a:xfrm>
            <a:off x="17075334" y="11963399"/>
            <a:ext cx="4000845" cy="28956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76200" tIns="76200" rIns="76200" bIns="762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Heat map of </a:t>
            </a:r>
            <a:r>
              <a:rPr lang="en-US" sz="1900" dirty="0" smtClean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Relative Abundance </a:t>
            </a:r>
            <a:r>
              <a:rPr lang="en-US" sz="19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each bacteria for each observation (N=488), sorted on male circumcision status (circumcised right, uncircumcised left) and amount of </a:t>
            </a:r>
            <a:r>
              <a:rPr lang="en-US" sz="1900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Corynebacterium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844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Palatino Linotype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Mehta, Supriya</cp:lastModifiedBy>
  <cp:revision>146</cp:revision>
  <dcterms:created xsi:type="dcterms:W3CDTF">2010-12-10T16:28:36Z</dcterms:created>
  <dcterms:modified xsi:type="dcterms:W3CDTF">2018-06-13T21:11:53Z</dcterms:modified>
</cp:coreProperties>
</file>