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4320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8" d="100"/>
          <a:sy n="28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2693671"/>
            <a:ext cx="20574000" cy="5730240"/>
          </a:xfrm>
        </p:spPr>
        <p:txBody>
          <a:bodyPr anchor="b"/>
          <a:lstStyle>
            <a:lvl1pPr algn="ctr">
              <a:defRPr sz="13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8644891"/>
            <a:ext cx="20574000" cy="3973829"/>
          </a:xfrm>
        </p:spPr>
        <p:txBody>
          <a:bodyPr/>
          <a:lstStyle>
            <a:lvl1pPr marL="0" indent="0" algn="ctr">
              <a:buNone/>
              <a:defRPr sz="5400"/>
            </a:lvl1pPr>
            <a:lvl2pPr marL="1028700" indent="0" algn="ctr">
              <a:buNone/>
              <a:defRPr sz="4500"/>
            </a:lvl2pPr>
            <a:lvl3pPr marL="2057400" indent="0" algn="ctr">
              <a:buNone/>
              <a:defRPr sz="4050"/>
            </a:lvl3pPr>
            <a:lvl4pPr marL="3086100" indent="0" algn="ctr">
              <a:buNone/>
              <a:defRPr sz="3600"/>
            </a:lvl4pPr>
            <a:lvl5pPr marL="4114800" indent="0" algn="ctr">
              <a:buNone/>
              <a:defRPr sz="3600"/>
            </a:lvl5pPr>
            <a:lvl6pPr marL="5143500" indent="0" algn="ctr">
              <a:buNone/>
              <a:defRPr sz="3600"/>
            </a:lvl6pPr>
            <a:lvl7pPr marL="6172200" indent="0" algn="ctr">
              <a:buNone/>
              <a:defRPr sz="3600"/>
            </a:lvl7pPr>
            <a:lvl8pPr marL="7200900" indent="0" algn="ctr">
              <a:buNone/>
              <a:defRPr sz="3600"/>
            </a:lvl8pPr>
            <a:lvl9pPr marL="8229600" indent="0" algn="ctr">
              <a:buNone/>
              <a:defRPr sz="3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A06D-98AD-41D1-9FB8-12413141588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A7A9-D54E-4E40-8DAD-47A5C618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6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A06D-98AD-41D1-9FB8-12413141588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A7A9-D54E-4E40-8DAD-47A5C618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7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876300"/>
            <a:ext cx="5915025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876300"/>
            <a:ext cx="17402175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A06D-98AD-41D1-9FB8-12413141588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A7A9-D54E-4E40-8DAD-47A5C618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3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A06D-98AD-41D1-9FB8-12413141588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A7A9-D54E-4E40-8DAD-47A5C618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3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4103372"/>
            <a:ext cx="23660100" cy="6846569"/>
          </a:xfrm>
        </p:spPr>
        <p:txBody>
          <a:bodyPr anchor="b"/>
          <a:lstStyle>
            <a:lvl1pPr>
              <a:defRPr sz="13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11014712"/>
            <a:ext cx="23660100" cy="3600449"/>
          </a:xfrm>
        </p:spPr>
        <p:txBody>
          <a:bodyPr/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10287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2pPr>
            <a:lvl3pPr marL="2057400" indent="0">
              <a:buNone/>
              <a:defRPr sz="4050">
                <a:solidFill>
                  <a:schemeClr val="tx1">
                    <a:tint val="75000"/>
                  </a:schemeClr>
                </a:solidFill>
              </a:defRPr>
            </a:lvl3pPr>
            <a:lvl4pPr marL="30861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4pPr>
            <a:lvl5pPr marL="4114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5pPr>
            <a:lvl6pPr marL="51435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6pPr>
            <a:lvl7pPr marL="61722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7pPr>
            <a:lvl8pPr marL="72009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8pPr>
            <a:lvl9pPr marL="82296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A06D-98AD-41D1-9FB8-12413141588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A7A9-D54E-4E40-8DAD-47A5C618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9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381500"/>
            <a:ext cx="1165860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381500"/>
            <a:ext cx="1165860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A06D-98AD-41D1-9FB8-12413141588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A7A9-D54E-4E40-8DAD-47A5C618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6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876301"/>
            <a:ext cx="2366010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4034791"/>
            <a:ext cx="11605021" cy="1977389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05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6012180"/>
            <a:ext cx="11605021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4034791"/>
            <a:ext cx="11662173" cy="1977389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05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6012180"/>
            <a:ext cx="11662173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A06D-98AD-41D1-9FB8-12413141588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A7A9-D54E-4E40-8DAD-47A5C618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3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A06D-98AD-41D1-9FB8-12413141588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A7A9-D54E-4E40-8DAD-47A5C618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4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A06D-98AD-41D1-9FB8-12413141588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A7A9-D54E-4E40-8DAD-47A5C618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1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1097280"/>
            <a:ext cx="8847533" cy="38404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369821"/>
            <a:ext cx="13887450" cy="11696700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4937760"/>
            <a:ext cx="8847533" cy="9147811"/>
          </a:xfrm>
        </p:spPr>
        <p:txBody>
          <a:bodyPr/>
          <a:lstStyle>
            <a:lvl1pPr marL="0" indent="0">
              <a:buNone/>
              <a:defRPr sz="3600"/>
            </a:lvl1pPr>
            <a:lvl2pPr marL="1028700" indent="0">
              <a:buNone/>
              <a:defRPr sz="3150"/>
            </a:lvl2pPr>
            <a:lvl3pPr marL="2057400" indent="0">
              <a:buNone/>
              <a:defRPr sz="2700"/>
            </a:lvl3pPr>
            <a:lvl4pPr marL="3086100" indent="0">
              <a:buNone/>
              <a:defRPr sz="2250"/>
            </a:lvl4pPr>
            <a:lvl5pPr marL="4114800" indent="0">
              <a:buNone/>
              <a:defRPr sz="2250"/>
            </a:lvl5pPr>
            <a:lvl6pPr marL="5143500" indent="0">
              <a:buNone/>
              <a:defRPr sz="2250"/>
            </a:lvl6pPr>
            <a:lvl7pPr marL="6172200" indent="0">
              <a:buNone/>
              <a:defRPr sz="2250"/>
            </a:lvl7pPr>
            <a:lvl8pPr marL="7200900" indent="0">
              <a:buNone/>
              <a:defRPr sz="2250"/>
            </a:lvl8pPr>
            <a:lvl9pPr marL="8229600" indent="0">
              <a:buNone/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A06D-98AD-41D1-9FB8-12413141588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A7A9-D54E-4E40-8DAD-47A5C618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1097280"/>
            <a:ext cx="8847533" cy="38404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369821"/>
            <a:ext cx="13887450" cy="11696700"/>
          </a:xfrm>
        </p:spPr>
        <p:txBody>
          <a:bodyPr anchor="t"/>
          <a:lstStyle>
            <a:lvl1pPr marL="0" indent="0">
              <a:buNone/>
              <a:defRPr sz="7200"/>
            </a:lvl1pPr>
            <a:lvl2pPr marL="1028700" indent="0">
              <a:buNone/>
              <a:defRPr sz="6300"/>
            </a:lvl2pPr>
            <a:lvl3pPr marL="2057400" indent="0">
              <a:buNone/>
              <a:defRPr sz="5400"/>
            </a:lvl3pPr>
            <a:lvl4pPr marL="3086100" indent="0">
              <a:buNone/>
              <a:defRPr sz="4500"/>
            </a:lvl4pPr>
            <a:lvl5pPr marL="4114800" indent="0">
              <a:buNone/>
              <a:defRPr sz="4500"/>
            </a:lvl5pPr>
            <a:lvl6pPr marL="5143500" indent="0">
              <a:buNone/>
              <a:defRPr sz="4500"/>
            </a:lvl6pPr>
            <a:lvl7pPr marL="6172200" indent="0">
              <a:buNone/>
              <a:defRPr sz="4500"/>
            </a:lvl7pPr>
            <a:lvl8pPr marL="7200900" indent="0">
              <a:buNone/>
              <a:defRPr sz="4500"/>
            </a:lvl8pPr>
            <a:lvl9pPr marL="8229600" indent="0">
              <a:buNone/>
              <a:defRPr sz="4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4937760"/>
            <a:ext cx="8847533" cy="9147811"/>
          </a:xfrm>
        </p:spPr>
        <p:txBody>
          <a:bodyPr/>
          <a:lstStyle>
            <a:lvl1pPr marL="0" indent="0">
              <a:buNone/>
              <a:defRPr sz="3600"/>
            </a:lvl1pPr>
            <a:lvl2pPr marL="1028700" indent="0">
              <a:buNone/>
              <a:defRPr sz="3150"/>
            </a:lvl2pPr>
            <a:lvl3pPr marL="2057400" indent="0">
              <a:buNone/>
              <a:defRPr sz="2700"/>
            </a:lvl3pPr>
            <a:lvl4pPr marL="3086100" indent="0">
              <a:buNone/>
              <a:defRPr sz="2250"/>
            </a:lvl4pPr>
            <a:lvl5pPr marL="4114800" indent="0">
              <a:buNone/>
              <a:defRPr sz="2250"/>
            </a:lvl5pPr>
            <a:lvl6pPr marL="5143500" indent="0">
              <a:buNone/>
              <a:defRPr sz="2250"/>
            </a:lvl6pPr>
            <a:lvl7pPr marL="6172200" indent="0">
              <a:buNone/>
              <a:defRPr sz="2250"/>
            </a:lvl7pPr>
            <a:lvl8pPr marL="7200900" indent="0">
              <a:buNone/>
              <a:defRPr sz="2250"/>
            </a:lvl8pPr>
            <a:lvl9pPr marL="8229600" indent="0">
              <a:buNone/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A06D-98AD-41D1-9FB8-12413141588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A7A9-D54E-4E40-8DAD-47A5C618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5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876301"/>
            <a:ext cx="2366010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381500"/>
            <a:ext cx="2366010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5255241"/>
            <a:ext cx="61722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CA06D-98AD-41D1-9FB8-12413141588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5255241"/>
            <a:ext cx="92583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5255241"/>
            <a:ext cx="61722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8A7A9-D54E-4E40-8DAD-47A5C618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9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057400" rtl="0" eaLnBrk="1" latinLnBrk="0" hangingPunct="1">
        <a:lnSpc>
          <a:spcPct val="90000"/>
        </a:lnSpc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20574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4pPr>
      <a:lvl5pPr marL="46291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6pPr>
      <a:lvl7pPr marL="66865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7pPr>
      <a:lvl8pPr marL="77152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8pPr>
      <a:lvl9pPr marL="87439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6pPr>
      <a:lvl7pPr marL="61722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8pPr>
      <a:lvl9pPr marL="82296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7FAEE4-038C-48CD-9AC4-4D865D296849}"/>
              </a:ext>
            </a:extLst>
          </p:cNvPr>
          <p:cNvSpPr/>
          <p:nvPr/>
        </p:nvSpPr>
        <p:spPr>
          <a:xfrm>
            <a:off x="4" y="3259573"/>
            <a:ext cx="27432002" cy="13167360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331" dirty="0"/>
              <a:t>                                 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3C5C3-43A9-49DB-B2CA-72DCD8C0AA7C}"/>
              </a:ext>
            </a:extLst>
          </p:cNvPr>
          <p:cNvSpPr txBox="1"/>
          <p:nvPr/>
        </p:nvSpPr>
        <p:spPr>
          <a:xfrm>
            <a:off x="445423" y="3463294"/>
            <a:ext cx="5315791" cy="577077"/>
          </a:xfrm>
          <a:prstGeom prst="rect">
            <a:avLst/>
          </a:prstGeom>
          <a:noFill/>
          <a:ln w="12700" cap="flat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15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Background</a:t>
            </a:r>
            <a:endParaRPr lang="en-US" sz="3150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42548-36CF-4E5B-8BF5-92EA886AFC43}"/>
              </a:ext>
            </a:extLst>
          </p:cNvPr>
          <p:cNvSpPr txBox="1"/>
          <p:nvPr/>
        </p:nvSpPr>
        <p:spPr>
          <a:xfrm>
            <a:off x="445423" y="4377415"/>
            <a:ext cx="538742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2938" indent="-642938">
              <a:buFont typeface="Arial" panose="020B0604020202020204" pitchFamily="34" charset="0"/>
              <a:buChar char="•"/>
            </a:pP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 who have sex with men (MSM) are disproportionately affected by HIV/STI as compared to men who have sex with women(MSW).</a:t>
            </a:r>
          </a:p>
          <a:p>
            <a:pPr marL="642938" indent="-642938">
              <a:buFont typeface="Arial" panose="020B0604020202020204" pitchFamily="34" charset="0"/>
              <a:buChar char="•"/>
            </a:pP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hypothesized to be due to different burdens of mucosal inflammation.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8899D-C537-47E9-BF2D-593702390970}"/>
              </a:ext>
            </a:extLst>
          </p:cNvPr>
          <p:cNvSpPr txBox="1"/>
          <p:nvPr/>
        </p:nvSpPr>
        <p:spPr>
          <a:xfrm>
            <a:off x="445423" y="9713298"/>
            <a:ext cx="5315791" cy="59297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15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Design and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BF8B0-764B-4556-841F-CA16934068B3}"/>
              </a:ext>
            </a:extLst>
          </p:cNvPr>
          <p:cNvSpPr txBox="1"/>
          <p:nvPr/>
        </p:nvSpPr>
        <p:spPr>
          <a:xfrm>
            <a:off x="403056" y="10645963"/>
            <a:ext cx="5315791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2938" indent="-642938">
              <a:buFont typeface="Arial" panose="020B0604020202020204" pitchFamily="34" charset="0"/>
              <a:buChar char="•"/>
            </a:pP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 were collected from 43 HIV (-)  MSM and 43 HIV(-)  MSW residing in Kisumu, Kenya.</a:t>
            </a:r>
          </a:p>
          <a:p>
            <a:pPr marL="642938" indent="-642938">
              <a:buFont typeface="Arial" panose="020B0604020202020204" pitchFamily="34" charset="0"/>
              <a:buChar char="•"/>
            </a:pP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Subjects were matched on age and circumcision status.</a:t>
            </a:r>
          </a:p>
          <a:p>
            <a:pPr marL="642938" indent="-642938">
              <a:buFont typeface="Arial" panose="020B0604020202020204" pitchFamily="34" charset="0"/>
              <a:buChar char="•"/>
            </a:pP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Penile microbiome was assessed via shallow meatal swab, with 16s rRNA amplicon sequencing of the V3-V4 regions.</a:t>
            </a:r>
          </a:p>
          <a:p>
            <a:pPr marL="642938" indent="-642938">
              <a:buFont typeface="Arial" panose="020B0604020202020204" pitchFamily="34" charset="0"/>
              <a:buChar char="•"/>
            </a:pP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Urinary cytokine concentrations were measured using Luminex.</a:t>
            </a:r>
          </a:p>
          <a:p>
            <a:endParaRPr lang="en-US" sz="2250" dirty="0"/>
          </a:p>
          <a:p>
            <a:pPr marL="642938" indent="-642938">
              <a:buFont typeface="Arial" panose="020B0604020202020204" pitchFamily="34" charset="0"/>
              <a:buChar char="•"/>
            </a:pPr>
            <a:endParaRPr lang="en-US" sz="22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123B8-DD25-488E-A7E6-E13A406705E0}"/>
              </a:ext>
            </a:extLst>
          </p:cNvPr>
          <p:cNvSpPr txBox="1"/>
          <p:nvPr/>
        </p:nvSpPr>
        <p:spPr>
          <a:xfrm>
            <a:off x="21618387" y="3463290"/>
            <a:ext cx="4888422" cy="577081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15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Statistical Approach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B0123-8918-49E1-AAE6-8223F727D158}"/>
              </a:ext>
            </a:extLst>
          </p:cNvPr>
          <p:cNvSpPr txBox="1"/>
          <p:nvPr/>
        </p:nvSpPr>
        <p:spPr>
          <a:xfrm>
            <a:off x="21656394" y="4378422"/>
            <a:ext cx="48884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5763" indent="-385763">
              <a:buFont typeface="Arial" panose="020B0604020202020204" pitchFamily="34" charset="0"/>
              <a:buChar char="•"/>
            </a:pP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MSM and MSW genus level taxa to remove taxa with &lt; 1% of total sequence reads.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samples by dividing by total number of reads(RA) and use the Centered Log Ratio Transform(CLR). 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with  5 –fold CV to identify genus level taxa differing between MSM and MSW.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to model cytokines as a function of the genus level taxa.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48031A-3270-462F-85DE-6DAEB920A54C}"/>
              </a:ext>
            </a:extLst>
          </p:cNvPr>
          <p:cNvSpPr txBox="1"/>
          <p:nvPr/>
        </p:nvSpPr>
        <p:spPr>
          <a:xfrm>
            <a:off x="1463040" y="514355"/>
            <a:ext cx="22768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role of penile microbiome in explaining differential mucosal inflammatory cytokines between men who have sex with men and men who have sex with women.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8D99B2-C66D-4255-A096-1368FA0B9A6F}"/>
              </a:ext>
            </a:extLst>
          </p:cNvPr>
          <p:cNvSpPr txBox="1"/>
          <p:nvPr/>
        </p:nvSpPr>
        <p:spPr>
          <a:xfrm>
            <a:off x="148479" y="2290083"/>
            <a:ext cx="2683811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	                                            </a:t>
            </a:r>
            <a:r>
              <a:rPr lang="en-US" sz="225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Division of Epidemiology and Biostatistics, University of Illinois at Chicago School of Public Health, Chicago, IL, USA</a:t>
            </a:r>
          </a:p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            </a:t>
            </a:r>
            <a:r>
              <a:rPr lang="en-US" sz="27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DNA Services, University of Illinois at Chicago, Chicago, IL, USA        </a:t>
            </a:r>
            <a:r>
              <a:rPr lang="en-US" sz="225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Nyanza Reproductive Health Society, Kisumu, Kenya.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A8D6C-DB10-48BC-B8BF-70074652536B}"/>
              </a:ext>
            </a:extLst>
          </p:cNvPr>
          <p:cNvSpPr txBox="1">
            <a:spLocks noChangeAspect="1"/>
          </p:cNvSpPr>
          <p:nvPr/>
        </p:nvSpPr>
        <p:spPr>
          <a:xfrm>
            <a:off x="2678904" y="1712166"/>
            <a:ext cx="232486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Debarghya Nandi</a:t>
            </a:r>
            <a:r>
              <a:rPr lang="en-US" sz="315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Dulal</a:t>
            </a:r>
            <a:r>
              <a:rPr lang="en-US"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Bhaumik</a:t>
            </a:r>
            <a:r>
              <a:rPr lang="en-US" sz="315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Duncan </a:t>
            </a:r>
            <a:r>
              <a:rPr lang="en-US" sz="3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Okal</a:t>
            </a:r>
            <a:r>
              <a:rPr lang="en-US"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Fredrick Otieno</a:t>
            </a:r>
            <a:r>
              <a:rPr lang="en-US" sz="315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George </a:t>
            </a:r>
            <a:r>
              <a:rPr lang="en-US" sz="3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N’gety</a:t>
            </a:r>
            <a:r>
              <a:rPr lang="en-US"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Eve </a:t>
            </a:r>
            <a:r>
              <a:rPr lang="en-US" sz="3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Obondi</a:t>
            </a:r>
            <a:r>
              <a:rPr lang="en-US"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Robert C. Bailey</a:t>
            </a:r>
            <a:r>
              <a:rPr lang="en-US" sz="315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Supriya</a:t>
            </a:r>
            <a:r>
              <a:rPr lang="en-US"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Mehta.</a:t>
            </a:r>
            <a:r>
              <a:rPr lang="en-US" sz="315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1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7CBA8F-7571-4B15-B7F2-A15D11726F47}"/>
              </a:ext>
            </a:extLst>
          </p:cNvPr>
          <p:cNvSpPr txBox="1"/>
          <p:nvPr/>
        </p:nvSpPr>
        <p:spPr>
          <a:xfrm>
            <a:off x="8886825" y="3463294"/>
            <a:ext cx="8943975" cy="577081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15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Results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C3ADF0-F3C1-4BEB-BEF1-7CB194B3DC82}"/>
              </a:ext>
            </a:extLst>
          </p:cNvPr>
          <p:cNvSpPr txBox="1"/>
          <p:nvPr/>
        </p:nvSpPr>
        <p:spPr>
          <a:xfrm>
            <a:off x="21612879" y="8719572"/>
            <a:ext cx="4888422" cy="5770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15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Discussion</a:t>
            </a:r>
            <a:endParaRPr lang="en-US" sz="3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writing implement, stationary, pencil&#10;&#10;Description automatically generated">
            <a:extLst>
              <a:ext uri="{FF2B5EF4-FFF2-40B4-BE49-F238E27FC236}">
                <a16:creationId xmlns:a16="http://schemas.microsoft.com/office/drawing/2014/main" id="{5FE09C77-47C2-4D84-979C-23F35FC3B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934" y="4882057"/>
            <a:ext cx="3502742" cy="3009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 descr="A picture containing writing implement, stationary, pencil&#10;&#10;Description automatically generated">
            <a:extLst>
              <a:ext uri="{FF2B5EF4-FFF2-40B4-BE49-F238E27FC236}">
                <a16:creationId xmlns:a16="http://schemas.microsoft.com/office/drawing/2014/main" id="{1F43C150-B7B5-4445-A0BC-89A69E48E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629" y="4882057"/>
            <a:ext cx="3502742" cy="3009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8F34C960-2CF9-43F3-B479-ABAC73F89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2127" y="10372216"/>
            <a:ext cx="6879222" cy="3112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7FA7E99-6865-4FC1-9F02-D6B4744C8498}"/>
              </a:ext>
            </a:extLst>
          </p:cNvPr>
          <p:cNvSpPr txBox="1"/>
          <p:nvPr/>
        </p:nvSpPr>
        <p:spPr>
          <a:xfrm>
            <a:off x="6912740" y="10009214"/>
            <a:ext cx="5505395" cy="1528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33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EE3F79-3DEF-4B62-87F8-F1FA10D70F47}"/>
              </a:ext>
            </a:extLst>
          </p:cNvPr>
          <p:cNvSpPr txBox="1"/>
          <p:nvPr/>
        </p:nvSpPr>
        <p:spPr>
          <a:xfrm>
            <a:off x="13713935" y="4155787"/>
            <a:ext cx="7331553" cy="45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b="1" dirty="0"/>
              <a:t>     </a:t>
            </a:r>
            <a:r>
              <a:rPr lang="en-US" sz="236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Abundance of top 10 penile microbial taxa</a:t>
            </a:r>
          </a:p>
        </p:txBody>
      </p:sp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76501B-7D83-4607-B84D-04A7E6BCF3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737" y="5811354"/>
            <a:ext cx="3502742" cy="3009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82FE47-4F79-4260-ABDC-A803F358CF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373" y="5787351"/>
            <a:ext cx="3502742" cy="30461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4F8BFAB-64DD-4971-90B2-D9F31BF846C9}"/>
              </a:ext>
            </a:extLst>
          </p:cNvPr>
          <p:cNvSpPr txBox="1"/>
          <p:nvPr/>
        </p:nvSpPr>
        <p:spPr>
          <a:xfrm>
            <a:off x="6134743" y="4229070"/>
            <a:ext cx="7475411" cy="45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6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 of top 10 penile microbiome taxa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7CB2E55-EDD8-40C3-B81B-FE3F003C0E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0621" y="10268585"/>
            <a:ext cx="5749643" cy="3216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AFAEB00-E89D-4FA6-9E38-46786578A206}"/>
              </a:ext>
            </a:extLst>
          </p:cNvPr>
          <p:cNvSpPr txBox="1"/>
          <p:nvPr/>
        </p:nvSpPr>
        <p:spPr>
          <a:xfrm>
            <a:off x="8422487" y="12995913"/>
            <a:ext cx="184731" cy="1528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933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9E43F4-FF34-4489-9366-C5D0A48A9A4B}"/>
              </a:ext>
            </a:extLst>
          </p:cNvPr>
          <p:cNvSpPr txBox="1"/>
          <p:nvPr/>
        </p:nvSpPr>
        <p:spPr>
          <a:xfrm>
            <a:off x="14635352" y="9181243"/>
            <a:ext cx="5884848" cy="819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6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urinary cytokine concentrations by MSM/ MSW status.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4CC40F-C349-46D0-B5CA-251DE8A62C72}"/>
              </a:ext>
            </a:extLst>
          </p:cNvPr>
          <p:cNvSpPr txBox="1"/>
          <p:nvPr/>
        </p:nvSpPr>
        <p:spPr>
          <a:xfrm>
            <a:off x="7047195" y="9087268"/>
            <a:ext cx="6474382" cy="819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6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 importance from Random Forest Classification of MSM vs MSW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22FB66-12F0-4095-A569-663822941AFB}"/>
              </a:ext>
            </a:extLst>
          </p:cNvPr>
          <p:cNvSpPr txBox="1"/>
          <p:nvPr/>
        </p:nvSpPr>
        <p:spPr>
          <a:xfrm>
            <a:off x="6339223" y="4592182"/>
            <a:ext cx="68184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Brightness of colors (red for positive and blue for negative) depict strength of correlation.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9642ED-F276-4ACA-8AA4-D35EAD81FCE3}"/>
              </a:ext>
            </a:extLst>
          </p:cNvPr>
          <p:cNvSpPr txBox="1"/>
          <p:nvPr/>
        </p:nvSpPr>
        <p:spPr>
          <a:xfrm>
            <a:off x="13715116" y="8009997"/>
            <a:ext cx="73518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Lactobacillus</a:t>
            </a:r>
            <a:r>
              <a:rPr lang="en-US" sz="22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Corynebacterium1</a:t>
            </a: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5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Gardnarella</a:t>
            </a: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observed to be most abundant for MSM and MSW.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B11320-27E4-4328-86EF-C2539C78F0AC}"/>
              </a:ext>
            </a:extLst>
          </p:cNvPr>
          <p:cNvSpPr txBox="1"/>
          <p:nvPr/>
        </p:nvSpPr>
        <p:spPr>
          <a:xfrm>
            <a:off x="7586668" y="4969286"/>
            <a:ext cx="184731" cy="1528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933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CCA6D4-D247-4293-8586-C9734ECC78DF}"/>
              </a:ext>
            </a:extLst>
          </p:cNvPr>
          <p:cNvSpPr txBox="1"/>
          <p:nvPr/>
        </p:nvSpPr>
        <p:spPr>
          <a:xfrm>
            <a:off x="6563153" y="13826908"/>
            <a:ext cx="704699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Lactobacillus</a:t>
            </a: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Veilonella</a:t>
            </a: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Staphylococcus</a:t>
            </a: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selected by Random Forest as top features based on </a:t>
            </a:r>
            <a:r>
              <a:rPr lang="en-US" sz="22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C0D2B5-2610-40E6-9A1D-CD00878DDFDA}"/>
              </a:ext>
            </a:extLst>
          </p:cNvPr>
          <p:cNvSpPr txBox="1"/>
          <p:nvPr/>
        </p:nvSpPr>
        <p:spPr>
          <a:xfrm>
            <a:off x="14172127" y="13826908"/>
            <a:ext cx="704699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statistically significant difference in mean was observed for all cytokine groups except for </a:t>
            </a:r>
            <a:r>
              <a:rPr lang="en-US" sz="22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IL-8</a:t>
            </a:r>
            <a:r>
              <a:rPr lang="en-US" sz="22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Wilcoxon Rank-Sum was used for this test at alpha = 0.05.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7DB945-588B-4406-9BEB-82C622BD8B4F}"/>
              </a:ext>
            </a:extLst>
          </p:cNvPr>
          <p:cNvSpPr txBox="1"/>
          <p:nvPr/>
        </p:nvSpPr>
        <p:spPr>
          <a:xfrm>
            <a:off x="21612879" y="9296653"/>
            <a:ext cx="4931937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status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 and influence of taxa has been observed to be significantly different for MSM and MSW.</a:t>
            </a:r>
          </a:p>
          <a:p>
            <a:r>
              <a:rPr lang="en-US" sz="2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Cytokine concentration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cytokines except IL-8 were significantly elevated for MSW as compared to MSM.</a:t>
            </a:r>
          </a:p>
          <a:p>
            <a:r>
              <a:rPr lang="en-US" sz="2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of taxa with cytokines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Microbiome composition did not account for difference in TNF- </a:t>
            </a:r>
            <a:r>
              <a:rPr lang="el-GR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IP – 10 or IL-10 between MSM and MSW</a:t>
            </a:r>
            <a:r>
              <a:rPr lang="en-US" sz="2250" dirty="0"/>
              <a:t>.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A5051E2-65D9-439E-8C70-B4DAC6FB16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479" y="1219672"/>
            <a:ext cx="2528888" cy="11787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C975FD1-B545-48EC-9423-5F89BAFDC425}"/>
              </a:ext>
            </a:extLst>
          </p:cNvPr>
          <p:cNvSpPr txBox="1"/>
          <p:nvPr/>
        </p:nvSpPr>
        <p:spPr>
          <a:xfrm>
            <a:off x="21663331" y="13976874"/>
            <a:ext cx="4893482" cy="5770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15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Acknowledgement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F041D0-9024-49AD-94F1-AAFE2B593E61}"/>
              </a:ext>
            </a:extLst>
          </p:cNvPr>
          <p:cNvSpPr txBox="1"/>
          <p:nvPr/>
        </p:nvSpPr>
        <p:spPr>
          <a:xfrm>
            <a:off x="21612879" y="14673988"/>
            <a:ext cx="4931937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NIH, NIAID, DMID RO1 AI110369(PI- Mehta)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 and participants in Kisumu.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26DF28-7BA4-48F1-ADB8-4427D847B860}"/>
              </a:ext>
            </a:extLst>
          </p:cNvPr>
          <p:cNvSpPr txBox="1"/>
          <p:nvPr/>
        </p:nvSpPr>
        <p:spPr>
          <a:xfrm>
            <a:off x="273216" y="7233176"/>
            <a:ext cx="5487998" cy="577081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15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Aim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A9060-D0DE-4468-BAC7-34FF22CF5672}"/>
              </a:ext>
            </a:extLst>
          </p:cNvPr>
          <p:cNvSpPr txBox="1"/>
          <p:nvPr/>
        </p:nvSpPr>
        <p:spPr>
          <a:xfrm>
            <a:off x="341776" y="7999380"/>
            <a:ext cx="5400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evaluate if there is any significant       association of penile microbial composition with mucosal inflammation.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6D6BC9-8792-47FC-B9FA-9BF6ECDD259F}"/>
              </a:ext>
            </a:extLst>
          </p:cNvPr>
          <p:cNvSpPr txBox="1"/>
          <p:nvPr/>
        </p:nvSpPr>
        <p:spPr>
          <a:xfrm>
            <a:off x="7327416" y="5372100"/>
            <a:ext cx="113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b="1" dirty="0"/>
              <a:t>MSM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5105AA-07FB-4DDD-8AB1-D43731A40FC5}"/>
              </a:ext>
            </a:extLst>
          </p:cNvPr>
          <p:cNvSpPr txBox="1"/>
          <p:nvPr/>
        </p:nvSpPr>
        <p:spPr>
          <a:xfrm>
            <a:off x="11147316" y="5348913"/>
            <a:ext cx="113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b="1" dirty="0"/>
              <a:t>MSW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F849FB-33EB-4F13-AA22-4273C6D0220D}"/>
              </a:ext>
            </a:extLst>
          </p:cNvPr>
          <p:cNvSpPr txBox="1"/>
          <p:nvPr/>
        </p:nvSpPr>
        <p:spPr>
          <a:xfrm>
            <a:off x="18741774" y="4514239"/>
            <a:ext cx="113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b="1" dirty="0"/>
              <a:t>MSW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517533-EE0C-4489-BE62-D1E56CE6079D}"/>
              </a:ext>
            </a:extLst>
          </p:cNvPr>
          <p:cNvSpPr txBox="1"/>
          <p:nvPr/>
        </p:nvSpPr>
        <p:spPr>
          <a:xfrm>
            <a:off x="15079454" y="4530881"/>
            <a:ext cx="113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b="1" dirty="0"/>
              <a:t>MSM</a:t>
            </a:r>
          </a:p>
        </p:txBody>
      </p:sp>
    </p:spTree>
    <p:extLst>
      <p:ext uri="{BB962C8B-B14F-4D97-AF65-F5344CB8AC3E}">
        <p14:creationId xmlns:p14="http://schemas.microsoft.com/office/powerpoint/2010/main" val="408441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926</TotalTime>
  <Words>463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Debarghya Nandi</dc:creator>
  <cp:lastModifiedBy>Debarghya Nandi</cp:lastModifiedBy>
  <cp:revision>47</cp:revision>
  <dcterms:created xsi:type="dcterms:W3CDTF">2019-03-16T17:09:30Z</dcterms:created>
  <dcterms:modified xsi:type="dcterms:W3CDTF">2019-03-23T16:22:15Z</dcterms:modified>
</cp:coreProperties>
</file>