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0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Objects="1" showGuides="1">
      <p:cViewPr varScale="1">
        <p:scale>
          <a:sx n="101" d="100"/>
          <a:sy n="101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9933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7258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11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rge.Luis.Mendez@DNV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json5.or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 &amp; </a:t>
            </a:r>
            <a:r>
              <a:rPr lang="en-GB" dirty="0">
                <a:hlinkClick r:id="rId4"/>
              </a:rPr>
              <a:t>Jorge.Luis.Mendez@DNV.com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 &amp; </a:t>
            </a:r>
            <a:r>
              <a:rPr lang="en-GB" dirty="0">
                <a:hlinkClick r:id="rId4"/>
              </a:rPr>
              <a:t>Jorge.Luis.Mendez@DNV.com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0FF-885E-B7F5-2F47-7E74FA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  <a:br>
              <a:rPr lang="en-GB" dirty="0"/>
            </a:br>
            <a:r>
              <a:rPr lang="en-GB" sz="2000" dirty="0"/>
              <a:t>an emerging OSP experimentation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EA9-2696-96A0-C630-7D72DA8F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5556251" cy="4317624"/>
          </a:xfrm>
        </p:spPr>
        <p:txBody>
          <a:bodyPr/>
          <a:lstStyle/>
          <a:p>
            <a:r>
              <a:rPr lang="en-GB" dirty="0"/>
              <a:t>How to efficiently</a:t>
            </a:r>
          </a:p>
          <a:p>
            <a:pPr lvl="1"/>
            <a:r>
              <a:rPr lang="en-GB" dirty="0"/>
              <a:t>set up simulation experiments</a:t>
            </a:r>
          </a:p>
          <a:p>
            <a:pPr lvl="1"/>
            <a:r>
              <a:rPr lang="en-GB" dirty="0"/>
              <a:t>capture results</a:t>
            </a:r>
          </a:p>
          <a:p>
            <a:pPr lvl="1"/>
            <a:r>
              <a:rPr lang="en-GB" dirty="0"/>
              <a:t>re-run experiments</a:t>
            </a:r>
          </a:p>
          <a:p>
            <a:pPr lvl="1"/>
            <a:r>
              <a:rPr lang="en-GB" dirty="0"/>
              <a:t>check results </a:t>
            </a:r>
            <a:r>
              <a:rPr lang="en-GB" dirty="0" err="1"/>
              <a:t>wrt</a:t>
            </a:r>
            <a:r>
              <a:rPr lang="en-GB" dirty="0"/>
              <a:t>. expectations</a:t>
            </a:r>
          </a:p>
          <a:p>
            <a:pPr lvl="1"/>
            <a:r>
              <a:rPr lang="en-GB" dirty="0"/>
              <a:t>ensure readability by humans and machine</a:t>
            </a:r>
          </a:p>
          <a:p>
            <a:pPr lvl="1"/>
            <a:r>
              <a:rPr lang="en-GB" dirty="0"/>
              <a:t>based on 25 years of experience with simulation studies for industry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49C3-8087-6528-9447-CDAC86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47B23-51B9-E5B0-D99E-5DAA4DE9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52" y="0"/>
            <a:ext cx="6379727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AE0-D4CC-42B6-2E85-83A87560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8" y="340186"/>
            <a:ext cx="11110914" cy="936000"/>
          </a:xfrm>
        </p:spPr>
        <p:txBody>
          <a:bodyPr/>
          <a:lstStyle/>
          <a:p>
            <a:r>
              <a:rPr lang="en-GB" dirty="0"/>
              <a:t>Sim-explorer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E302-891D-5646-8662-E246935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37" y="1088802"/>
            <a:ext cx="5396823" cy="4317624"/>
          </a:xfrm>
        </p:spPr>
        <p:txBody>
          <a:bodyPr/>
          <a:lstStyle/>
          <a:p>
            <a:r>
              <a:rPr lang="en-GB" dirty="0"/>
              <a:t>Uses </a:t>
            </a:r>
            <a:r>
              <a:rPr lang="en-GB" dirty="0">
                <a:hlinkClick r:id="rId3"/>
              </a:rPr>
              <a:t>json5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human and machine-readable</a:t>
            </a:r>
          </a:p>
          <a:p>
            <a:pPr lvl="1"/>
            <a:r>
              <a:rPr lang="en-GB" dirty="0"/>
              <a:t>simplifies and extends </a:t>
            </a:r>
            <a:r>
              <a:rPr lang="en-GB" dirty="0" err="1"/>
              <a:t>json</a:t>
            </a:r>
            <a:endParaRPr lang="en-GB" dirty="0"/>
          </a:p>
          <a:p>
            <a:pPr lvl="2"/>
            <a:r>
              <a:rPr lang="en-GB" dirty="0"/>
              <a:t>Keys without quotation marks</a:t>
            </a:r>
          </a:p>
          <a:p>
            <a:pPr lvl="2"/>
            <a:r>
              <a:rPr lang="en-GB" dirty="0"/>
              <a:t>Comments (#, //, /* ...*/, “””…”””)</a:t>
            </a:r>
          </a:p>
          <a:p>
            <a:pPr lvl="2"/>
            <a:r>
              <a:rPr lang="en-GB" dirty="0"/>
              <a:t>Optional trailing comma</a:t>
            </a:r>
          </a:p>
          <a:p>
            <a:pPr lvl="1"/>
            <a:r>
              <a:rPr lang="en-GB" dirty="0"/>
              <a:t>easily translatable to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alias variable definitions</a:t>
            </a:r>
          </a:p>
          <a:p>
            <a:r>
              <a:rPr lang="en-GB" dirty="0"/>
              <a:t>Instructions on which results to collect</a:t>
            </a:r>
          </a:p>
          <a:p>
            <a:r>
              <a:rPr lang="en-GB" dirty="0"/>
              <a:t>Hierarchical case structure</a:t>
            </a:r>
          </a:p>
          <a:p>
            <a:pPr lvl="1"/>
            <a:r>
              <a:rPr lang="en-GB" dirty="0"/>
              <a:t>Keep experiments as simple as possible</a:t>
            </a:r>
          </a:p>
          <a:p>
            <a:r>
              <a:rPr lang="en-GB" dirty="0"/>
              <a:t>Include results expectations using </a:t>
            </a:r>
            <a:r>
              <a:rPr lang="en-GB" dirty="0" err="1"/>
              <a:t>sympy</a:t>
            </a:r>
            <a:r>
              <a:rPr lang="en-GB" dirty="0"/>
              <a:t> and Temporal Logic (planned)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525E-81CE-CFBD-E38E-0F08684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A3130-7DFC-4008-11E7-CAFDBB3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803783"/>
            <a:ext cx="7407000" cy="120209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1C3-5F8E-70C9-0C01-EB875BA5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010" y="2290893"/>
            <a:ext cx="8023750" cy="108012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04278-3B5E-0788-CF44-023F4A83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27" y="3591635"/>
            <a:ext cx="2172003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FDDF7-F00D-310A-AB49-AC3A22784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008" y="4508753"/>
            <a:ext cx="5905390" cy="859756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150D4-1D13-C6F4-15EE-F239BF442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381" y="5614041"/>
            <a:ext cx="2514951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C05B-3C9A-0A3B-0C4F-854FEAF94E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11624" y="1276186"/>
            <a:ext cx="1872208" cy="12864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2500-A994-DD11-4F2A-63CFBFC3AC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7688" y="2830953"/>
            <a:ext cx="825322" cy="85658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9B7F8-A01F-244E-ECC4-74682318B41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71864" y="3867899"/>
            <a:ext cx="896863" cy="2762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2B574-6577-F02A-3466-9AD07E86F3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7728" y="4653136"/>
            <a:ext cx="2520280" cy="28549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EBB409-F01D-E721-EF97-A708EDBE614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5760" y="5651958"/>
            <a:ext cx="1836621" cy="23834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404-5943-F6F1-159B-4A66276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5412234" cy="936000"/>
          </a:xfrm>
        </p:spPr>
        <p:txBody>
          <a:bodyPr/>
          <a:lstStyle/>
          <a:p>
            <a:r>
              <a:rPr lang="en-GB" dirty="0"/>
              <a:t>The ‘header’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662-2813-BB18-E1D1-951E070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0524803" cy="4317624"/>
          </a:xfrm>
        </p:spPr>
        <p:txBody>
          <a:bodyPr/>
          <a:lstStyle/>
          <a:p>
            <a:pPr marL="1792288" indent="-1792288">
              <a:buNone/>
            </a:pPr>
            <a:r>
              <a:rPr lang="en-GB" dirty="0">
                <a:solidFill>
                  <a:schemeClr val="accent6"/>
                </a:solidFill>
              </a:rPr>
              <a:t>name:</a:t>
            </a:r>
            <a:r>
              <a:rPr lang="en-GB" dirty="0"/>
              <a:t>	Name of the experiment set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description:</a:t>
            </a:r>
            <a:r>
              <a:rPr lang="en-GB" dirty="0"/>
              <a:t> 	Optional (highly recommended) description of the experiments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modelFile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explicit relative path to the OSP system structure.</a:t>
            </a:r>
          </a:p>
          <a:p>
            <a:pPr marL="1343025" indent="-1343025">
              <a:buNone/>
            </a:pPr>
            <a:r>
              <a:rPr lang="en-GB" dirty="0"/>
              <a:t>		default: “ospSystemStructure.xml” in same folder as .cases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logLevel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the OSP log level (default: “FATAL”)</a:t>
            </a:r>
            <a:br>
              <a:rPr lang="en-GB" dirty="0"/>
            </a:br>
            <a:r>
              <a:rPr lang="en-GB" dirty="0"/>
              <a:t>	possible: TRACE, DEBUG, INFO, WARNING, ERROR, FATAL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timeUnit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basic time unit other than “second”</a:t>
            </a:r>
            <a:br>
              <a:rPr lang="en-GB" dirty="0"/>
            </a:br>
            <a:r>
              <a:rPr lang="en-GB" dirty="0"/>
              <a:t>	possible: </a:t>
            </a:r>
            <a:r>
              <a:rPr lang="en-US" dirty="0"/>
              <a:t>ns, us, </a:t>
            </a:r>
            <a:r>
              <a:rPr lang="en-US" dirty="0" err="1"/>
              <a:t>ms</a:t>
            </a:r>
            <a:r>
              <a:rPr lang="en-US" dirty="0"/>
              <a:t>, sec, min, h, d, or extensions of that, like 'second’</a:t>
            </a:r>
            <a:endParaRPr lang="en-GB" dirty="0"/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variables:</a:t>
            </a:r>
            <a:r>
              <a:rPr lang="en-GB" dirty="0"/>
              <a:t>		alias variable definitions. Must be unique within the experiment set.</a:t>
            </a:r>
            <a:br>
              <a:rPr lang="en-GB" dirty="0"/>
            </a:br>
            <a:r>
              <a:rPr lang="en-GB" dirty="0"/>
              <a:t>	See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9CC0-1F0E-9829-E9FE-A0DA306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F8D77-66A0-B202-6F72-5241B346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-11971"/>
            <a:ext cx="7009976" cy="12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B77-75FF-94EB-4CAC-9F59D50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(alias)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FB8-1AF3-7B35-43CD-89AFD51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only uniquely defined together with their component (instance)</a:t>
            </a:r>
          </a:p>
          <a:p>
            <a:r>
              <a:rPr lang="en-GB" dirty="0"/>
              <a:t>Component variable names may be clumsily long to work with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GB" dirty="0"/>
              <a:t>Alias variable definition:</a:t>
            </a:r>
            <a:br>
              <a:rPr lang="en-GB" dirty="0"/>
            </a:br>
            <a:r>
              <a:rPr lang="en-GB" dirty="0"/>
              <a:t>	&lt;alias-name&gt; : [&lt;model-name(s)&gt;, &lt;</a:t>
            </a:r>
            <a:r>
              <a:rPr lang="en-GB" dirty="0" err="1"/>
              <a:t>variab</a:t>
            </a:r>
            <a:r>
              <a:rPr lang="en-GB" dirty="0"/>
              <a:t>-name(s)&gt;, &lt;optional-description&gt;]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D59-911B-8607-1722-011B6DCE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F9C9-1D56-62F9-8B61-41FCECC8734E}"/>
              </a:ext>
            </a:extLst>
          </p:cNvPr>
          <p:cNvSpPr txBox="1"/>
          <p:nvPr/>
        </p:nvSpPr>
        <p:spPr>
          <a:xfrm>
            <a:off x="407368" y="5790195"/>
            <a:ext cx="9953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unique within  experiment set. Programming naming rules recommended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0E9E4-DD45-0F9F-CC18-DA92323DBF09}"/>
              </a:ext>
            </a:extLst>
          </p:cNvPr>
          <p:cNvCxnSpPr>
            <a:stCxn id="7" idx="1"/>
          </p:cNvCxnSpPr>
          <p:nvPr/>
        </p:nvCxnSpPr>
        <p:spPr>
          <a:xfrm flipV="1">
            <a:off x="407368" y="3212976"/>
            <a:ext cx="1224136" cy="27311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A939D-207B-C08F-3D0E-C764F51AA450}"/>
              </a:ext>
            </a:extLst>
          </p:cNvPr>
          <p:cNvSpPr txBox="1"/>
          <p:nvPr/>
        </p:nvSpPr>
        <p:spPr>
          <a:xfrm>
            <a:off x="1014578" y="5069280"/>
            <a:ext cx="7981352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instance name(s). If several, they must relate to the same FMU.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models: matching start of name and wildcards ‘*’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9DD64-4737-9DEA-441C-1A0FA5F90CB5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1014578" y="3212976"/>
            <a:ext cx="2345118" cy="21640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C9DDB-5F0A-FD12-DC79-E5A59404C55C}"/>
              </a:ext>
            </a:extLst>
          </p:cNvPr>
          <p:cNvSpPr txBox="1"/>
          <p:nvPr/>
        </p:nvSpPr>
        <p:spPr>
          <a:xfrm>
            <a:off x="2196758" y="4323728"/>
            <a:ext cx="7644721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variable name(s), e.g. vector. Same type enforces.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variables: matching start of name and wildcards ‘*’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E571E7-80E7-F907-6300-A684EB40BCF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2196758" y="3212976"/>
            <a:ext cx="3240089" cy="14185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710503-07C9-4DBD-B984-27E07AAD42BE}"/>
              </a:ext>
            </a:extLst>
          </p:cNvPr>
          <p:cNvSpPr txBox="1"/>
          <p:nvPr/>
        </p:nvSpPr>
        <p:spPr>
          <a:xfrm>
            <a:off x="4719064" y="3578176"/>
            <a:ext cx="5607304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Description of variable. Very useful.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May in future be automatically provided from .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fmu</a:t>
            </a:r>
            <a:endParaRPr lang="en-GB" sz="20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2C48E-E907-FD90-A04F-2EA36859A65F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19064" y="3212976"/>
            <a:ext cx="2889104" cy="67297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6C8-5074-2FD6-446A-46AF6D0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38B-6053-7602-F100-5B011526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4332115" cy="43176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&lt;case-name&gt; 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spec : { &lt;settings&gt;},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results : [ &lt;settings],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assert : { &lt;settings&gt;}},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3F84-3F80-B78C-402C-5840E0B0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5BB-5853-1140-6982-BAB4965FD71C}"/>
              </a:ext>
            </a:extLst>
          </p:cNvPr>
          <p:cNvSpPr txBox="1"/>
          <p:nvPr/>
        </p:nvSpPr>
        <p:spPr>
          <a:xfrm>
            <a:off x="5519936" y="1321861"/>
            <a:ext cx="47016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Case name unique within experiment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A35FF-6EBA-C4E2-483A-2D676D095D37}"/>
              </a:ext>
            </a:extLst>
          </p:cNvPr>
          <p:cNvSpPr txBox="1"/>
          <p:nvPr/>
        </p:nvSpPr>
        <p:spPr>
          <a:xfrm>
            <a:off x="5672336" y="1801951"/>
            <a:ext cx="4775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Settings using alias variables (see below)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A4A60-8775-DA18-38FB-62D49593875A}"/>
              </a:ext>
            </a:extLst>
          </p:cNvPr>
          <p:cNvSpPr txBox="1"/>
          <p:nvPr/>
        </p:nvSpPr>
        <p:spPr>
          <a:xfrm>
            <a:off x="5824736" y="2282041"/>
            <a:ext cx="5716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section. Can also be included within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497F6-BE35-A83C-C829-5CEF3B4A6461}"/>
              </a:ext>
            </a:extLst>
          </p:cNvPr>
          <p:cNvSpPr txBox="1"/>
          <p:nvPr/>
        </p:nvSpPr>
        <p:spPr>
          <a:xfrm>
            <a:off x="5977136" y="2762131"/>
            <a:ext cx="53107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expected result (not yet implemented)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23CFE-4718-C252-3EE8-2E0EE198634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79576" y="1475750"/>
            <a:ext cx="3240360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314B4-CA43-42B6-D589-0FACBA6343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91744" y="1955840"/>
            <a:ext cx="1880592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E659-38BF-D19C-1259-A81580307A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9576" y="2435930"/>
            <a:ext cx="3545160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4C4B2-6216-FE2B-933D-EFBDD5F2FA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07568" y="2916020"/>
            <a:ext cx="3769568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911-A19C-1893-7EFC-D49F748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and 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E21-651A-3B7F-1DA5-56DAB253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3901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&lt;variable-name&gt;&lt;slice&gt;&lt;@time&gt; : &lt;value&gt;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7EF9-3E4A-E646-B52A-9958A78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112-C06F-419A-F82A-24DDE7012CAD}"/>
              </a:ext>
            </a:extLst>
          </p:cNvPr>
          <p:cNvSpPr txBox="1"/>
          <p:nvPr/>
        </p:nvSpPr>
        <p:spPr>
          <a:xfrm>
            <a:off x="788510" y="3831477"/>
            <a:ext cx="49983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as defined in alias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B9E-C8DF-4A56-C9BA-66A6DCA8A4D2}"/>
              </a:ext>
            </a:extLst>
          </p:cNvPr>
          <p:cNvSpPr txBox="1"/>
          <p:nvPr/>
        </p:nvSpPr>
        <p:spPr>
          <a:xfrm>
            <a:off x="2279576" y="3315700"/>
            <a:ext cx="52754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slice of variable, e.g. [1], [1..2], [1,2,4]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37A8-2169-2C76-ABFE-F9C2BFADA274}"/>
              </a:ext>
            </a:extLst>
          </p:cNvPr>
          <p:cNvSpPr txBox="1"/>
          <p:nvPr/>
        </p:nvSpPr>
        <p:spPr>
          <a:xfrm>
            <a:off x="3397947" y="2799923"/>
            <a:ext cx="6442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time specification, e.g. @2.0, @step, @step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F50F-C02F-B8FD-35F2-7AEBD39583A9}"/>
              </a:ext>
            </a:extLst>
          </p:cNvPr>
          <p:cNvSpPr txBox="1"/>
          <p:nvPr/>
        </p:nvSpPr>
        <p:spPr>
          <a:xfrm>
            <a:off x="4445874" y="2328545"/>
            <a:ext cx="62183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Value of correct type or ‘res’, ‘result’ to mark get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EBDE-5959-62E8-F438-E79A2E2C2A2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88510" y="2060848"/>
            <a:ext cx="770986" cy="19245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47D76-97E2-EFCD-714C-5185F2CFE3F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279576" y="2060848"/>
            <a:ext cx="576064" cy="14087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FA28B-EB22-8719-475B-D57BBFEA328A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397947" y="2060848"/>
            <a:ext cx="432048" cy="89296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78161-2A63-3C70-1125-8FC8515972C9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445874" y="2013008"/>
            <a:ext cx="209966" cy="4694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34F22E-67EC-74DD-FFB8-13A47DDE7684}"/>
              </a:ext>
            </a:extLst>
          </p:cNvPr>
          <p:cNvSpPr txBox="1">
            <a:spLocks/>
          </p:cNvSpPr>
          <p:nvPr/>
        </p:nvSpPr>
        <p:spPr>
          <a:xfrm>
            <a:off x="539749" y="4588495"/>
            <a:ext cx="11110914" cy="39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‒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g : 9.81, # set the gravitational acceleration</a:t>
            </a:r>
          </a:p>
          <a:p>
            <a:r>
              <a:rPr lang="en-GB" dirty="0"/>
              <a:t>x[2]@step : ‘res’ # define the z-component of x as results variable, measured at every step</a:t>
            </a:r>
          </a:p>
          <a:p>
            <a:r>
              <a:rPr lang="en-GB" dirty="0"/>
              <a:t>g@0.0 : ‘res’ # report initial setting of g. Note: not needed! Initial settings are always reported</a:t>
            </a:r>
          </a:p>
        </p:txBody>
      </p:sp>
    </p:spTree>
    <p:extLst>
      <p:ext uri="{BB962C8B-B14F-4D97-AF65-F5344CB8AC3E}">
        <p14:creationId xmlns:p14="http://schemas.microsoft.com/office/powerpoint/2010/main" val="417064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67F-3702-45E0-1666-D1D4CBC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56DD-4312-9A95-43F0-46B3D56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are reported as Json5 files with name (default) &lt;case-name&gt;.js5</a:t>
            </a:r>
          </a:p>
          <a:p>
            <a:r>
              <a:rPr lang="en-GB" dirty="0"/>
              <a:t>There are functions to extract time series and plotting time series</a:t>
            </a:r>
          </a:p>
          <a:p>
            <a:r>
              <a:rPr lang="en-GB" dirty="0"/>
              <a:t>Command Line Interface </a:t>
            </a:r>
            <a:r>
              <a:rPr lang="en-GB" dirty="0" err="1"/>
              <a:t>interface</a:t>
            </a:r>
            <a:r>
              <a:rPr lang="en-GB" dirty="0"/>
              <a:t> soon to be added.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465F-51AD-4F44-8FE3-1B5EDE6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939-5089-6D2C-8FE0-6681AA9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3B7-DF0E-DBC2-AE2F-DB84B1D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8" y="1730376"/>
            <a:ext cx="11532915" cy="431762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usage: sim-explorer cases [options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sim-explorer cases --info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                The sim-explorer specification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--info                Display the structure of the defined 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single case.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case and all its sub-cases.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-q, --quiet           console output will be quiet.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--verbose         console output will be verbose.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name of log file. If specified, this will activate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--log-level {DEBUG,INFO,WARNING,ERROR,CRITICAL}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log level applied to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--version         show program's version number and exit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F939-5E67-D7D1-3EFC-FE2CAD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6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701</TotalTime>
  <Words>827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Courier New</vt:lpstr>
      <vt:lpstr>DNV</vt:lpstr>
      <vt:lpstr>sim-explorer</vt:lpstr>
      <vt:lpstr>Sim-explorer an emerging OSP experimentation manager</vt:lpstr>
      <vt:lpstr>Sim-explorer properties</vt:lpstr>
      <vt:lpstr>The ‘header’ element</vt:lpstr>
      <vt:lpstr>(alias) variables</vt:lpstr>
      <vt:lpstr>Case definition</vt:lpstr>
      <vt:lpstr>Set and get variables</vt:lpstr>
      <vt:lpstr>Results</vt:lpstr>
      <vt:lpstr>Sim-explorer command line interface</vt:lpstr>
      <vt:lpstr>Sim-explorer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21</cp:revision>
  <dcterms:created xsi:type="dcterms:W3CDTF">2024-04-24T06:20:01Z</dcterms:created>
  <dcterms:modified xsi:type="dcterms:W3CDTF">2024-11-11T11:22:59Z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MSIP_Label_48141450-2387-4aca-b41f-19cd6be9dd3c_Enabled">
    <vt:lpwstr>true</vt:lpwstr>
  </property>
  <property fmtid="{D5CDD505-2E9C-101B-9397-08002B2CF9AE}" pid="7" name="MSIP_Label_48141450-2387-4aca-b41f-19cd6be9dd3c_SetDate">
    <vt:lpwstr>2024-04-24T06:39:29Z</vt:lpwstr>
  </property>
  <property fmtid="{D5CDD505-2E9C-101B-9397-08002B2CF9AE}" pid="8" name="MSIP_Label_48141450-2387-4aca-b41f-19cd6be9dd3c_Method">
    <vt:lpwstr>Standard</vt:lpwstr>
  </property>
  <property fmtid="{D5CDD505-2E9C-101B-9397-08002B2CF9AE}" pid="9" name="MSIP_Label_48141450-2387-4aca-b41f-19cd6be9dd3c_Name">
    <vt:lpwstr>Restricted_Unprotected</vt:lpwstr>
  </property>
  <property fmtid="{D5CDD505-2E9C-101B-9397-08002B2CF9AE}" pid="10" name="MSIP_Label_48141450-2387-4aca-b41f-19cd6be9dd3c_SiteId">
    <vt:lpwstr>adf10e2b-b6e9-41d6-be2f-c12bb566019c</vt:lpwstr>
  </property>
  <property fmtid="{D5CDD505-2E9C-101B-9397-08002B2CF9AE}" pid="11" name="MSIP_Label_48141450-2387-4aca-b41f-19cd6be9dd3c_ActionId">
    <vt:lpwstr>e8019fd4-2371-45c6-a8d3-db2e7328fdc8</vt:lpwstr>
  </property>
  <property fmtid="{D5CDD505-2E9C-101B-9397-08002B2CF9AE}" pid="12" name="MSIP_Label_48141450-2387-4aca-b41f-19cd6be9dd3c_ContentBits">
    <vt:lpwstr>0</vt:lpwstr>
  </property>
  <property fmtid="{D5CDD505-2E9C-101B-9397-08002B2CF9AE}" pid="13" name="SD_DocumentLanguage">
    <vt:lpwstr>en-GB</vt:lpwstr>
  </property>
  <property fmtid="{D5CDD505-2E9C-101B-9397-08002B2CF9AE}" pid="14" name="sdDocumentDate">
    <vt:lpwstr>45607</vt:lpwstr>
  </property>
  <property fmtid="{D5CDD505-2E9C-101B-9397-08002B2CF9AE}" pid="15" name="sdDocumentDateFormat">
    <vt:lpwstr>en-GB:dd MMMM yyyy</vt:lpwstr>
  </property>
</Properties>
</file>