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5" r:id="rId4"/>
    <p:sldId id="276" r:id="rId5"/>
    <p:sldId id="278" r:id="rId6"/>
    <p:sldId id="279" r:id="rId7"/>
    <p:sldId id="27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 showGuides="1">
      <p:cViewPr varScale="1">
        <p:scale>
          <a:sx n="107" d="100"/>
          <a:sy n="107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10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10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320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10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10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10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mailto:Jorge.Luis.Mendez@DNV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 &amp; </a:t>
            </a:r>
            <a:r>
              <a:rPr lang="pt-BR" dirty="0">
                <a:hlinkClick r:id="rId4"/>
              </a:rPr>
              <a:t>Jorge.Luis.Mendez@dnv.com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4E783E-DD48-210E-C977-87B7FEC8F0C9}"/>
              </a:ext>
            </a:extLst>
          </p:cNvPr>
          <p:cNvSpPr/>
          <p:nvPr/>
        </p:nvSpPr>
        <p:spPr>
          <a:xfrm>
            <a:off x="3268216" y="3238085"/>
            <a:ext cx="3942911" cy="11229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73BFE-88C6-068E-1E6E-3B86D50FAE86}"/>
              </a:ext>
            </a:extLst>
          </p:cNvPr>
          <p:cNvSpPr/>
          <p:nvPr/>
        </p:nvSpPr>
        <p:spPr>
          <a:xfrm>
            <a:off x="3394703" y="4896433"/>
            <a:ext cx="374441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9C3C8-1EE3-4070-87EA-38845D6B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PythonFMU</a:t>
            </a:r>
            <a:r>
              <a:rPr lang="en-GB" dirty="0"/>
              <a:t>++ </a:t>
            </a:r>
            <a:br>
              <a:rPr lang="en-GB" dirty="0"/>
            </a:br>
            <a:r>
              <a:rPr lang="en-GB" sz="2000" dirty="0"/>
              <a:t>a quick and nice way to construct FMUs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F7BC-0E6D-4690-B6A3-C0EE4F4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FE391-BA96-6CA7-F86D-05A4110B867F}"/>
              </a:ext>
            </a:extLst>
          </p:cNvPr>
          <p:cNvSpPr txBox="1"/>
          <p:nvPr/>
        </p:nvSpPr>
        <p:spPr>
          <a:xfrm>
            <a:off x="3538719" y="5184465"/>
            <a:ext cx="1286177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Fmi2Slave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256E3-D5AC-4E90-F928-499BF55CC747}"/>
              </a:ext>
            </a:extLst>
          </p:cNvPr>
          <p:cNvSpPr txBox="1"/>
          <p:nvPr/>
        </p:nvSpPr>
        <p:spPr>
          <a:xfrm>
            <a:off x="5266911" y="5184465"/>
            <a:ext cx="1723989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ScalarVariable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F778-2F5D-1DA9-AF6D-56888665A39F}"/>
              </a:ext>
            </a:extLst>
          </p:cNvPr>
          <p:cNvSpPr txBox="1"/>
          <p:nvPr/>
        </p:nvSpPr>
        <p:spPr>
          <a:xfrm>
            <a:off x="3394703" y="4896433"/>
            <a:ext cx="8111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 err="1">
                <a:solidFill>
                  <a:schemeClr val="accent1"/>
                </a:solidFill>
              </a:rPr>
              <a:t>PythonFMU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BC62B-A151-C99D-5B3E-9BAE8F98700C}"/>
              </a:ext>
            </a:extLst>
          </p:cNvPr>
          <p:cNvSpPr txBox="1"/>
          <p:nvPr/>
        </p:nvSpPr>
        <p:spPr>
          <a:xfrm>
            <a:off x="3538718" y="3888321"/>
            <a:ext cx="771612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F6C2B-7465-D015-A96E-98E0CF7F1CE2}"/>
              </a:ext>
            </a:extLst>
          </p:cNvPr>
          <p:cNvSpPr txBox="1"/>
          <p:nvPr/>
        </p:nvSpPr>
        <p:spPr>
          <a:xfrm>
            <a:off x="5266910" y="3888321"/>
            <a:ext cx="996226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15F80-8B7F-8B6E-CA14-3906A9333B29}"/>
              </a:ext>
            </a:extLst>
          </p:cNvPr>
          <p:cNvSpPr txBox="1"/>
          <p:nvPr/>
        </p:nvSpPr>
        <p:spPr>
          <a:xfrm>
            <a:off x="5583928" y="3363825"/>
            <a:ext cx="1353695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VariableNP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B17F9-EFCA-8FCD-0561-EB45FA5E8869}"/>
              </a:ext>
            </a:extLst>
          </p:cNvPr>
          <p:cNvSpPr txBox="1"/>
          <p:nvPr/>
        </p:nvSpPr>
        <p:spPr>
          <a:xfrm>
            <a:off x="3303664" y="3240249"/>
            <a:ext cx="12936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 err="1">
                <a:solidFill>
                  <a:schemeClr val="accent1"/>
                </a:solidFill>
              </a:rPr>
              <a:t>Component_model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A7648-AE78-85BC-BF21-795FE5FAAC86}"/>
              </a:ext>
            </a:extLst>
          </p:cNvPr>
          <p:cNvSpPr txBox="1"/>
          <p:nvPr/>
        </p:nvSpPr>
        <p:spPr>
          <a:xfrm>
            <a:off x="6528048" y="2130065"/>
            <a:ext cx="77161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Crane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C8F48-E166-CBD1-BD54-B0B51CF6C2D6}"/>
              </a:ext>
            </a:extLst>
          </p:cNvPr>
          <p:cNvSpPr txBox="1"/>
          <p:nvPr/>
        </p:nvSpPr>
        <p:spPr>
          <a:xfrm>
            <a:off x="5093173" y="2123732"/>
            <a:ext cx="1256169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InputTable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684D2-3C01-3B71-2842-9248C9370E7C}"/>
              </a:ext>
            </a:extLst>
          </p:cNvPr>
          <p:cNvSpPr txBox="1"/>
          <p:nvPr/>
        </p:nvSpPr>
        <p:spPr>
          <a:xfrm>
            <a:off x="3303530" y="2120847"/>
            <a:ext cx="1573114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BouncingBall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06116-294C-DCC5-4402-61D493367B2B}"/>
              </a:ext>
            </a:extLst>
          </p:cNvPr>
          <p:cNvSpPr txBox="1"/>
          <p:nvPr/>
        </p:nvSpPr>
        <p:spPr>
          <a:xfrm>
            <a:off x="7799570" y="4022579"/>
            <a:ext cx="7841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Units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BC411-3693-BA1F-2F6B-7190E7E0C641}"/>
              </a:ext>
            </a:extLst>
          </p:cNvPr>
          <p:cNvSpPr txBox="1"/>
          <p:nvPr/>
        </p:nvSpPr>
        <p:spPr>
          <a:xfrm>
            <a:off x="8036876" y="3238085"/>
            <a:ext cx="7632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Vector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091178-F1ED-69B4-6423-903DE9315C3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263136" y="4078561"/>
            <a:ext cx="1536434" cy="1902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D67ADF-6939-70A9-9258-27F377638E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6937623" y="3361196"/>
            <a:ext cx="1099253" cy="1928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12D772-B7B3-F59C-83F8-62D17661C6AC}"/>
              </a:ext>
            </a:extLst>
          </p:cNvPr>
          <p:cNvSpPr txBox="1"/>
          <p:nvPr/>
        </p:nvSpPr>
        <p:spPr>
          <a:xfrm>
            <a:off x="813153" y="3721349"/>
            <a:ext cx="21715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Variable management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FMU build 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D07B9-A4DE-D574-EB2C-9D729A2B9328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>
            <a:off x="2984710" y="3967571"/>
            <a:ext cx="554008" cy="110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E911A-EFEA-1043-3539-A4984FE6F80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824896" y="5374705"/>
            <a:ext cx="44201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9AF14-1EF1-CBF9-F68C-12AF864CC9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10330" y="4078561"/>
            <a:ext cx="9565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FBC32F-37FF-B5D8-335B-5DA1D986D8B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310330" y="3554065"/>
            <a:ext cx="1273598" cy="5244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A4C2F0-2ED0-869A-4BF0-5EB192F09C63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H="1" flipV="1">
            <a:off x="3924524" y="4268801"/>
            <a:ext cx="257284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8D53DD-611F-563C-9AE0-63F47307F918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H="1" flipV="1">
            <a:off x="5765023" y="4268801"/>
            <a:ext cx="363883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0682A-7422-9C74-A19F-9D3BD6934EB7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239672" y="2510545"/>
            <a:ext cx="1674182" cy="727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4DC331-2BED-7ABB-9BA6-CA8679C7A2EE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5239672" y="2504212"/>
            <a:ext cx="481586" cy="733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40178E-A698-F2D0-6FFC-E48520AD15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090087" y="2501327"/>
            <a:ext cx="1149585" cy="7304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7FB84B-4DC6-5BB7-578E-988AB8FFE679}"/>
              </a:ext>
            </a:extLst>
          </p:cNvPr>
          <p:cNvSpPr txBox="1"/>
          <p:nvPr/>
        </p:nvSpPr>
        <p:spPr>
          <a:xfrm>
            <a:off x="7795427" y="5150553"/>
            <a:ext cx="9444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Updates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C7CC1-747D-10F8-6267-45C36929D68D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7139119" y="5256473"/>
            <a:ext cx="656308" cy="171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7438DB-AA96-4411-C8E7-0304D324729E}"/>
              </a:ext>
            </a:extLst>
          </p:cNvPr>
          <p:cNvSpPr txBox="1"/>
          <p:nvPr/>
        </p:nvSpPr>
        <p:spPr>
          <a:xfrm>
            <a:off x="7464152" y="2132856"/>
            <a:ext cx="194020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ForcedOscillator</a:t>
            </a:r>
            <a:endParaRPr lang="en-GB" sz="20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9A3ADE-8125-C4E3-CD65-0AD4C008509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239672" y="2513336"/>
            <a:ext cx="3194581" cy="7247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48A9-DEDE-4D66-C265-10E3F9F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model class: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8183-4200-C495-2D56-D87FE41A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interface according to FMU rules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Input connectors</a:t>
            </a:r>
          </a:p>
          <a:p>
            <a:pPr lvl="1"/>
            <a:r>
              <a:rPr lang="en-GB" dirty="0"/>
              <a:t>Output connectors</a:t>
            </a:r>
          </a:p>
          <a:p>
            <a:pPr marL="0" indent="0">
              <a:buNone/>
            </a:pPr>
            <a:r>
              <a:rPr lang="en-GB" dirty="0"/>
              <a:t>for all these </a:t>
            </a:r>
          </a:p>
          <a:p>
            <a:pPr lvl="1"/>
            <a:r>
              <a:rPr lang="en-GB" dirty="0"/>
              <a:t>units can be defined (provide start value as string with units)</a:t>
            </a:r>
          </a:p>
          <a:p>
            <a:pPr lvl="1"/>
            <a:r>
              <a:rPr lang="en-GB" dirty="0"/>
              <a:t>range can be defined (lower and upper value)</a:t>
            </a:r>
          </a:p>
          <a:p>
            <a:pPr lvl="1"/>
            <a:r>
              <a:rPr lang="en-GB" dirty="0"/>
              <a:t>variables can be </a:t>
            </a:r>
            <a:r>
              <a:rPr lang="en-GB" dirty="0" err="1"/>
              <a:t>numpy</a:t>
            </a:r>
            <a:r>
              <a:rPr lang="en-GB" dirty="0"/>
              <a:t> vectors 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9F7D-1A1A-3F29-9176-BA26A3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7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2DB6-B3EB-216A-C671-CE81F769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definition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2A30-5ED4-10E3-C5F7-994C5A82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0" y="1412776"/>
            <a:ext cx="11110914" cy="46352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Variable(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self,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name= "pos",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description= "The 3D position of the ball [m] …",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causality= "output",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variability= "continuous",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initial= "exact",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start= ("1 m", "1 m", "1 inch"),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= ((0, "100 m"), None, (0, "10 m"))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)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626D-2241-9059-5649-553024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078B-37CF-33CC-51DE-0B09D4791B03}"/>
              </a:ext>
            </a:extLst>
          </p:cNvPr>
          <p:cNvSpPr txBox="1"/>
          <p:nvPr/>
        </p:nvSpPr>
        <p:spPr>
          <a:xfrm>
            <a:off x="4511824" y="1628800"/>
            <a:ext cx="39177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model is owner of the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86DA2-77D7-22B0-43E2-247740E338C1}"/>
              </a:ext>
            </a:extLst>
          </p:cNvPr>
          <p:cNvCxnSpPr>
            <a:stCxn id="5" idx="1"/>
          </p:cNvCxnSpPr>
          <p:nvPr/>
        </p:nvCxnSpPr>
        <p:spPr>
          <a:xfrm flipH="1">
            <a:off x="2207568" y="1782689"/>
            <a:ext cx="2304256" cy="27815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2D9C3-0C22-64B2-15C5-185E1EBBD046}"/>
              </a:ext>
            </a:extLst>
          </p:cNvPr>
          <p:cNvSpPr txBox="1"/>
          <p:nvPr/>
        </p:nvSpPr>
        <p:spPr>
          <a:xfrm>
            <a:off x="5058581" y="2041103"/>
            <a:ext cx="55657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value is accessible as ‘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self.pos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’ inside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4579C-00CC-448C-B37B-EC93E23A9E1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87688" y="2194992"/>
            <a:ext cx="1770893" cy="29790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9B31E7-070C-8C9B-2823-DF2D36C62966}"/>
              </a:ext>
            </a:extLst>
          </p:cNvPr>
          <p:cNvSpPr txBox="1"/>
          <p:nvPr/>
        </p:nvSpPr>
        <p:spPr>
          <a:xfrm>
            <a:off x="7032104" y="4290417"/>
            <a:ext cx="37478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Position with units. z-axis in inch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030-9F3B-DF9A-E07E-8C25AFFF6963}"/>
              </a:ext>
            </a:extLst>
          </p:cNvPr>
          <p:cNvSpPr txBox="1"/>
          <p:nvPr/>
        </p:nvSpPr>
        <p:spPr>
          <a:xfrm>
            <a:off x="7647917" y="4725144"/>
            <a:ext cx="43767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Range of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components.y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-axis constant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FA414-68F2-96C0-6DA5-AB44F3E8494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176120" y="4879033"/>
            <a:ext cx="471797" cy="28083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14254D-37CD-2781-B360-191D03EA5F5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7167" y="4444306"/>
            <a:ext cx="874937" cy="29430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4EA-FDCA-696C-0273-C69C951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729010"/>
          </a:xfrm>
        </p:spPr>
        <p:txBody>
          <a:bodyPr/>
          <a:lstStyle/>
          <a:p>
            <a:r>
              <a:rPr lang="en-GB" dirty="0"/>
              <a:t>FMI flow within co-simulation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BEF5-C7CA-0E56-9839-81BF9A6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F8649-86A2-5CB0-E7C6-FE63BBFF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28" y="0"/>
            <a:ext cx="5699799" cy="631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AA08B-64E8-14B5-34B3-602144AB1E20}"/>
              </a:ext>
            </a:extLst>
          </p:cNvPr>
          <p:cNvSpPr txBox="1"/>
          <p:nvPr/>
        </p:nvSpPr>
        <p:spPr>
          <a:xfrm>
            <a:off x="191345" y="1055589"/>
            <a:ext cx="4536504" cy="60016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setup_experiment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start_time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model instantiated.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Internal states can be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9800-0B30-C355-A526-484AFB494932}"/>
              </a:ext>
            </a:extLst>
          </p:cNvPr>
          <p:cNvSpPr txBox="1"/>
          <p:nvPr/>
        </p:nvSpPr>
        <p:spPr>
          <a:xfrm>
            <a:off x="191344" y="1700808"/>
            <a:ext cx="5257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enter_initialization_mode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Variables not yet initialized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8E55-2D3B-3480-C1A2-15340295D41E}"/>
              </a:ext>
            </a:extLst>
          </p:cNvPr>
          <p:cNvSpPr txBox="1"/>
          <p:nvPr/>
        </p:nvSpPr>
        <p:spPr>
          <a:xfrm>
            <a:off x="191345" y="2110255"/>
            <a:ext cx="6197401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exit_initialization_mode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Variables initialized (initial=‘exact’ or ‘approx.’. Internal states  dependent on these can be calculated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EB6D4-E5FE-BCBF-20A1-9586648C9B21}"/>
              </a:ext>
            </a:extLst>
          </p:cNvPr>
          <p:cNvSpPr txBox="1"/>
          <p:nvPr/>
        </p:nvSpPr>
        <p:spPr>
          <a:xfrm>
            <a:off x="198024" y="2706562"/>
            <a:ext cx="54915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do_step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time,step_size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The inner loop of the model. !return True!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C5BB7-9A02-E169-DDDF-82ABE936FBC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27849" y="1268760"/>
            <a:ext cx="2160239" cy="8691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49CE6-B599-0ABB-BAEA-01FBF22AD10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448681" y="1355671"/>
            <a:ext cx="3527639" cy="4990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C793C-E401-7FA8-9195-9DE6D328549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88746" y="2110255"/>
            <a:ext cx="2587574" cy="26161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497DC0-1832-BDC3-260F-71AE59781CE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689527" y="2860451"/>
            <a:ext cx="1270569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6CCBFF-67FC-0E1A-89F2-A5C718AFD291}"/>
              </a:ext>
            </a:extLst>
          </p:cNvPr>
          <p:cNvSpPr txBox="1"/>
          <p:nvPr/>
        </p:nvSpPr>
        <p:spPr>
          <a:xfrm>
            <a:off x="191344" y="3121223"/>
            <a:ext cx="4623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terminate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Terminates the model. Normally left alone.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09295-AEFA-4165-699C-6700F06451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15302" y="3275112"/>
            <a:ext cx="2720858" cy="5139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7CC-AA82-FEBC-92E8-C9CEAB6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Variable </a:t>
            </a:r>
            <a:r>
              <a:rPr lang="en-GB"/>
              <a:t>instantiation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CAD-406D-6D34-12EC-3B58B7D8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4587874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Variable( model,                                # Variable owned by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name: str,                            # Unique name within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description: str = "",                # Optional but highly recommended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causality: str | None = "parameter",  # parameter,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calculatedParameter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input, output, local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variability: str | None = "fixed",    # constant, fixed,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discrete, continuous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initial: str | None = None,           # see fmi2, 2.2.7. -, exact,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calculated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type | None = None,              # explicit component type (necessary for int and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start = None,                         # initial value (with units, as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tuple | None = tuple(),          # optional range ((lower, upper), 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annotations: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None = None,      # optional annotations as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value_check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Check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#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Check.r_none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deactivate range check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# optional function (time,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@do_step()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 # optional function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with changed value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owner: Any | None = None,             # optional owner other than model, e.g. sub-model-unit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value_reference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None    # optional manual setting. Unique! Careful!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186D-2D87-81F7-3DBB-2688108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4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 &amp; </a:t>
            </a:r>
            <a:r>
              <a:rPr lang="pt-BR" dirty="0">
                <a:hlinkClick r:id="rId4"/>
              </a:rPr>
              <a:t>Jorge.Luis.Mendez@DNV.com</a:t>
            </a:r>
            <a:endParaRPr lang="pt-B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1576</TotalTime>
  <Words>632</Words>
  <Application>Microsoft Office PowerPoint</Application>
  <PresentationFormat>Widescreen</PresentationFormat>
  <Paragraphs>82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Cascadia Mono</vt:lpstr>
      <vt:lpstr>Courier New</vt:lpstr>
      <vt:lpstr>DNV</vt:lpstr>
      <vt:lpstr>component-model</vt:lpstr>
      <vt:lpstr>PythonFMU++  a quick and nice way to construct FMUs</vt:lpstr>
      <vt:lpstr>In addition to model class: interface</vt:lpstr>
      <vt:lpstr>Variable definition example</vt:lpstr>
      <vt:lpstr>FMI flow within co-simulation</vt:lpstr>
      <vt:lpstr>Full Variable instantiation options</vt:lpstr>
      <vt:lpstr>component-model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19</cp:revision>
  <dcterms:created xsi:type="dcterms:W3CDTF">2024-04-24T06:20:01Z</dcterms:created>
  <dcterms:modified xsi:type="dcterms:W3CDTF">2024-11-11T09:35:32Z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DocumentDate">
    <vt:lpwstr>45406</vt:lpwstr>
  </property>
  <property fmtid="{D5CDD505-2E9C-101B-9397-08002B2CF9AE}" pid="7" name="sdDocumentDateFormat">
    <vt:lpwstr>en-GB:dd MMMM yyyy</vt:lpwstr>
  </property>
  <property fmtid="{D5CDD505-2E9C-101B-9397-08002B2CF9AE}" pid="8" name="SD_UserprofileName">
    <vt:lpwstr/>
  </property>
  <property fmtid="{D5CDD505-2E9C-101B-9397-08002B2CF9AE}" pid="9" name="MSIP_Label_48141450-2387-4aca-b41f-19cd6be9dd3c_Enabled">
    <vt:lpwstr>true</vt:lpwstr>
  </property>
  <property fmtid="{D5CDD505-2E9C-101B-9397-08002B2CF9AE}" pid="10" name="MSIP_Label_48141450-2387-4aca-b41f-19cd6be9dd3c_SetDate">
    <vt:lpwstr>2024-04-24T06:39:29Z</vt:lpwstr>
  </property>
  <property fmtid="{D5CDD505-2E9C-101B-9397-08002B2CF9AE}" pid="11" name="MSIP_Label_48141450-2387-4aca-b41f-19cd6be9dd3c_Method">
    <vt:lpwstr>Standard</vt:lpwstr>
  </property>
  <property fmtid="{D5CDD505-2E9C-101B-9397-08002B2CF9AE}" pid="12" name="MSIP_Label_48141450-2387-4aca-b41f-19cd6be9dd3c_Name">
    <vt:lpwstr>Restricted_Unprotected</vt:lpwstr>
  </property>
  <property fmtid="{D5CDD505-2E9C-101B-9397-08002B2CF9AE}" pid="13" name="MSIP_Label_48141450-2387-4aca-b41f-19cd6be9dd3c_SiteId">
    <vt:lpwstr>adf10e2b-b6e9-41d6-be2f-c12bb566019c</vt:lpwstr>
  </property>
  <property fmtid="{D5CDD505-2E9C-101B-9397-08002B2CF9AE}" pid="14" name="MSIP_Label_48141450-2387-4aca-b41f-19cd6be9dd3c_ActionId">
    <vt:lpwstr>e8019fd4-2371-45c6-a8d3-db2e7328fdc8</vt:lpwstr>
  </property>
  <property fmtid="{D5CDD505-2E9C-101B-9397-08002B2CF9AE}" pid="15" name="MSIP_Label_48141450-2387-4aca-b41f-19cd6be9dd3c_ContentBits">
    <vt:lpwstr>0</vt:lpwstr>
  </property>
</Properties>
</file>