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11198" r:id="rId3"/>
    <p:sldId id="11197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70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Objects="1" showGuides="1">
      <p:cViewPr varScale="1">
        <p:scale>
          <a:sx n="101" d="100"/>
          <a:sy n="101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2" d="100"/>
          <a:sy n="92" d="100"/>
        </p:scale>
        <p:origin x="26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7CB7862F-FDFE-4CE4-A641-F1E8428402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20 January 2025</a:t>
            </a:fld>
            <a:endParaRPr lang="en-GB" sz="8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9624864-B27E-4B59-BD9F-CF6E4178C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935AD34-C408-4EB3-AA44-EDC087E19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9" name="Header Placeholder 12">
            <a:extLst>
              <a:ext uri="{FF2B5EF4-FFF2-40B4-BE49-F238E27FC236}">
                <a16:creationId xmlns:a16="http://schemas.microsoft.com/office/drawing/2014/main" id="{1BF2EE41-CFE8-437F-A002-558200137E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F131BA30-CA4C-4B3C-BAD8-233EFAD8F292}"/>
              </a:ext>
            </a:extLst>
          </p:cNvPr>
          <p:cNvGrpSpPr/>
          <p:nvPr/>
        </p:nvGrpSpPr>
        <p:grpSpPr>
          <a:xfrm>
            <a:off x="5615732" y="238993"/>
            <a:ext cx="755843" cy="322808"/>
            <a:chOff x="6380216" y="4059273"/>
            <a:chExt cx="2905863" cy="12410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5C6FB2-F83B-4BF1-9578-6489988FA8E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D3B574-3971-4C87-B602-DA0CF5429938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464B63-A19A-438D-8507-5B2CEEB29B6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14272-585B-4DD7-9889-D2AC8F80B3C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817243-274B-4667-95B7-949DA44CEC3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A481D-11CB-4EA0-9689-E6D9992AC1CF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1436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685800"/>
            <a:ext cx="6138000" cy="3452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0000" y="4343400"/>
            <a:ext cx="6138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2BFA88E3-6CCC-4641-A98D-7398F6E1A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20 January 2025</a:t>
            </a:fld>
            <a:endParaRPr lang="en-GB" sz="800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3087DC9-C8CF-4A7D-A808-05173EBAB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D3E5D5B4-5B5B-4A78-9FBF-12149241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11" name="Header Placeholder 12">
            <a:extLst>
              <a:ext uri="{FF2B5EF4-FFF2-40B4-BE49-F238E27FC236}">
                <a16:creationId xmlns:a16="http://schemas.microsoft.com/office/drawing/2014/main" id="{AB4E7CF5-96AC-4C46-8B0F-AA454984B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80380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11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2547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3789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1486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19933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5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47258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8199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7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2204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8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07534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9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50794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4106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AD30D56-7424-4830-ABBC-E1CCEDA7A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Logo">
            <a:extLst>
              <a:ext uri="{FF2B5EF4-FFF2-40B4-BE49-F238E27FC236}">
                <a16:creationId xmlns:a16="http://schemas.microsoft.com/office/drawing/2014/main" id="{1E1CB065-BC3E-419D-8CD5-6001359B1A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9751" y="540001"/>
            <a:ext cx="1702800" cy="727237"/>
            <a:chOff x="6380216" y="4059273"/>
            <a:chExt cx="2905863" cy="124104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EF3EE0-04F6-4F0F-9C30-138E10130D0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F265DC-74E8-4BFF-92A1-092ADEFABD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C07ABC-F814-4A0D-B933-8FF8308531B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4A0EA-43E9-4563-A55A-F825A81DC14D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704FAE-A924-4ACA-BF5E-2A8B000538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A7CF80-4160-43E8-868F-65E74933C8A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7" name="TAGLINE 60Black">
            <a:extLst>
              <a:ext uri="{FF2B5EF4-FFF2-40B4-BE49-F238E27FC236}">
                <a16:creationId xmlns:a16="http://schemas.microsoft.com/office/drawing/2014/main" id="{3A5FFB45-3585-4395-809E-0CF65EFB70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8863" y="539750"/>
            <a:ext cx="1703386" cy="110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19" name="SD_FLD_DocumentDate">
            <a:extLst>
              <a:ext uri="{FF2B5EF4-FFF2-40B4-BE49-F238E27FC236}">
                <a16:creationId xmlns:a16="http://schemas.microsoft.com/office/drawing/2014/main" id="{33759508-D1FD-40CE-9331-F01D5EE3CC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2" name="SD_FLD_Draft" hidden="1">
            <a:extLst>
              <a:ext uri="{FF2B5EF4-FFF2-40B4-BE49-F238E27FC236}">
                <a16:creationId xmlns:a16="http://schemas.microsoft.com/office/drawing/2014/main" id="{F9687746-12E1-43B0-8EEE-BCA876E5FD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2E43B5A0-A24B-4D49-B18D-5419D4E44B91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2pPr marL="360000" indent="-180000">
              <a:buFont typeface="Arial" panose="020B0604020202020204" pitchFamily="34" charset="0"/>
              <a:buChar char="‒"/>
              <a:defRPr/>
            </a:lvl2pPr>
            <a:lvl3pPr marL="540000" indent="-180000">
              <a:buFont typeface="Courier New" panose="02070309020205020404" pitchFamily="49" charset="0"/>
              <a:buChar char="o"/>
              <a:defRPr/>
            </a:lvl3pPr>
            <a:lvl5pP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7621BA-8EDC-4C18-975C-5EE1161FA8FD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9" name="Logo">
            <a:extLst>
              <a:ext uri="{FF2B5EF4-FFF2-40B4-BE49-F238E27FC236}">
                <a16:creationId xmlns:a16="http://schemas.microsoft.com/office/drawing/2014/main" id="{F04E253C-783D-4CA5-8CCB-57C4CC10216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124B4D-CBE2-46DB-B0AE-2AC98C56E78E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16864-12FB-478F-99EE-83C970865F0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FF8E64-431E-4917-BD40-4BD55CF6B8D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450DA2-D1AF-4EFD-A7B9-9D1161ADD54F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553B8-1481-4E85-83A7-689A7C6CC67F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AB55C8-079A-4ACE-9DFB-9EBA23B48B0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5pPr>
              <a:defRPr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_SD_FLD_Copyright">
            <a:extLst>
              <a:ext uri="{FF2B5EF4-FFF2-40B4-BE49-F238E27FC236}">
                <a16:creationId xmlns:a16="http://schemas.microsoft.com/office/drawing/2014/main" id="{3F542136-6583-4929-BA8F-876E7200FCF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D4FFA251-3F5C-4E9A-9A80-F62650B473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21F368A2-F525-4249-A72B-F904922C97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859FDC4D-A513-43EC-AC0B-76C98697BB4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6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4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1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6407150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A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49" y="1730374"/>
            <a:ext cx="6407151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85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5" y="1730374"/>
            <a:ext cx="2641601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20 January 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4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33FA6-1C4E-42C4-8006-62087DF1C543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786373BD-6312-4785-AB25-0C8D34698A7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A879B-ABBD-4A04-9477-6154675E4CEB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D20163-892E-44FF-9991-ABC1BF13FFCD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DE72FB-849D-47F9-B4E9-277EA2622D69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D47151-F3A9-4197-B445-BAF922408872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6374B-F400-46EE-AA11-2A1EC51357CB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9F7A1C-77DA-4373-B4B2-DAA6FC4DE31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4" y="1730374"/>
            <a:ext cx="2643189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20 January 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_SD_FLD_Copyright">
            <a:extLst>
              <a:ext uri="{FF2B5EF4-FFF2-40B4-BE49-F238E27FC236}">
                <a16:creationId xmlns:a16="http://schemas.microsoft.com/office/drawing/2014/main" id="{082F9C54-512B-45F5-982C-08FA99BDF95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22" name="SD_FLD_DocumentDate">
            <a:extLst>
              <a:ext uri="{FF2B5EF4-FFF2-40B4-BE49-F238E27FC236}">
                <a16:creationId xmlns:a16="http://schemas.microsoft.com/office/drawing/2014/main" id="{CA5DA168-821C-4063-906D-4954EC9A25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CB94A54D-DD3C-4298-BDF3-BD0A4E048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13226BD7-8851-4901-A408-8E1422BBD689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8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1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D5351953-1134-42DD-AF00-B4B22DEFC1E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0893600" y="6350400"/>
            <a:ext cx="756000" cy="322875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120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1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FEC56FF-AE50-4EFB-941E-E0B008ED6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7" name="Logo">
            <a:extLst>
              <a:ext uri="{FF2B5EF4-FFF2-40B4-BE49-F238E27FC236}">
                <a16:creationId xmlns:a16="http://schemas.microsoft.com/office/drawing/2014/main" id="{FEB7131A-3640-498A-8512-14CA3C3D2916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D26F1-547B-4B41-9723-EF0612B78E90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BEF58-2858-4FD7-B365-BD33C9B4ABBF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CB4FEF-3E65-4473-98FD-06637DF17B5A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DF14B-8314-43CC-9550-32B284295E07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AD1000-04BD-4E8C-88FE-2D68653EDFD9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3E06DF-69BA-40E0-83B4-306829A187BB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377104A8-79D3-4EC7-8FA7-FC40F8087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1DB9ED39-CFDE-4196-AB07-F0AC0AB157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B540F12F-7F36-4021-A362-D466EDB92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3" name="SD_FLD_Confidentiality">
            <a:extLst>
              <a:ext uri="{FF2B5EF4-FFF2-40B4-BE49-F238E27FC236}">
                <a16:creationId xmlns:a16="http://schemas.microsoft.com/office/drawing/2014/main" id="{3A818D00-8E4C-41C4-8292-4942AE5E164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609600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1" name="Logo">
            <a:extLst>
              <a:ext uri="{FF2B5EF4-FFF2-40B4-BE49-F238E27FC236}">
                <a16:creationId xmlns:a16="http://schemas.microsoft.com/office/drawing/2014/main" id="{26E38492-38DC-4F62-A1DB-9A97676C26A0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EC2D85-7D36-4AED-AD50-B03C0C97ABB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2EAFAB-3C70-48F7-9D3F-051715B6123C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310211-76A4-4411-88BA-72405A8FD55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CAD2A2-AFBE-49CC-AAB3-10D0B317330B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3357-ACD2-4FEB-A799-CCA900A77E5A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2E6E2-28C5-4015-AD5C-7B36FECA67F8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998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1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446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9797F799-9D4E-44C1-9C94-5D81A10E73B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5478A4-BD9D-4AF3-830D-D8C4ECC8BD6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D1A283-D484-41F6-8D7E-9FA95DDC6EEE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0C41DB-E2AE-48EB-9E60-96525D5D2BA1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7B6332-097C-4B17-BAF1-B2B881F421E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B1D607-7CB2-48A4-9112-F1F9E5B66AB3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111258-3B5D-4ADA-94B5-170A44D042C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1" y="0"/>
            <a:ext cx="60960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8" name="Logo">
            <a:extLst>
              <a:ext uri="{FF2B5EF4-FFF2-40B4-BE49-F238E27FC236}">
                <a16:creationId xmlns:a16="http://schemas.microsoft.com/office/drawing/2014/main" id="{2A4DCA37-D5BC-45B5-969C-67CBA623350D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C60709-F769-498C-8576-9765B07F378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AFB28D-E363-4553-84FE-9D1E73CCA32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8CF8D9-4524-464E-96BB-446077DFCF9E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0695EC-0262-4050-8C36-B81EAE73A086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BE55B35-BCD3-452D-ACF7-4C9EE830DAF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507E5F-080B-4B43-8774-A56A2FC9A2FD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7838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5999" y="539750"/>
            <a:ext cx="5019555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accent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CBE67342-2E3A-472F-99DC-5A501BFB7E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ED9239D1-7B53-4A1A-9075-35947DE7366F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9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12191999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9556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2446" y="539750"/>
            <a:ext cx="5018217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0" name="Logo">
            <a:extLst>
              <a:ext uri="{FF2B5EF4-FFF2-40B4-BE49-F238E27FC236}">
                <a16:creationId xmlns:a16="http://schemas.microsoft.com/office/drawing/2014/main" id="{09F58BCB-349D-4CC0-8F66-E3D4A604364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5BB903-91B3-4C64-AE64-AAC4942FD2A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EDA47-3086-46DB-BCBE-D169392A4A6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B5DC88-1778-444D-A3B1-B396024A726B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1697D9-4CF2-4944-93CF-B1FC9B02CC7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5C48EF-8251-429D-871E-391A6900D19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5CC11-5108-4662-A8B5-EA30F6DA9B5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7" name="SD_FLD_Draft" hidden="1">
            <a:extLst>
              <a:ext uri="{FF2B5EF4-FFF2-40B4-BE49-F238E27FC236}">
                <a16:creationId xmlns:a16="http://schemas.microsoft.com/office/drawing/2014/main" id="{3FC1FDE6-634E-475F-B714-288B04163A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8" name="SD_FLD_Confidentiality">
            <a:extLst>
              <a:ext uri="{FF2B5EF4-FFF2-40B4-BE49-F238E27FC236}">
                <a16:creationId xmlns:a16="http://schemas.microsoft.com/office/drawing/2014/main" id="{6D820B52-C017-4C68-9F43-1FC845791716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BB740F-040E-4C29-B57E-B7474FA2CC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46788"/>
          </a:xfrm>
          <a:blipFill>
            <a:blip r:embed="rId2"/>
            <a:stretch>
              <a:fillRect/>
            </a:stretch>
          </a:blipFill>
        </p:spPr>
        <p:txBody>
          <a:bodyPr lIns="8064000" tIns="612000" rIns="1116000" anchor="ctr" anchorCtr="0"/>
          <a:lstStyle>
            <a:lvl1pPr marL="0" indent="0" algn="l">
              <a:buNone/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77DA-1553-4ACE-88F0-1D90541A6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41648-A3C2-4094-8260-D7F9C81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F7D00-E655-476E-9A8D-16044B0B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1CC6-F316-448C-8910-5F3BA8E6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85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CFE-DCB6-4202-B09A-637C5745A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DD2C-6775-40D3-B625-6A94E4E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6E17-02D9-4235-9720-961CB10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E4F1-4AE5-4A49-949A-BDA5C7AF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3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D_FLD_Draft" hidden="1">
            <a:extLst>
              <a:ext uri="{FF2B5EF4-FFF2-40B4-BE49-F238E27FC236}">
                <a16:creationId xmlns:a16="http://schemas.microsoft.com/office/drawing/2014/main" id="{9324EF98-2F0A-4D7C-ACD4-6C69299B3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8" name="SD_FLD_Confidentiality">
            <a:extLst>
              <a:ext uri="{FF2B5EF4-FFF2-40B4-BE49-F238E27FC236}">
                <a16:creationId xmlns:a16="http://schemas.microsoft.com/office/drawing/2014/main" id="{44B7048E-FFD7-4E41-AC43-9BDB83CCE1EC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" y="0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0B91A6F-3F96-48D5-B578-BC55BEA05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Logo">
            <a:extLst>
              <a:ext uri="{FF2B5EF4-FFF2-40B4-BE49-F238E27FC236}">
                <a16:creationId xmlns:a16="http://schemas.microsoft.com/office/drawing/2014/main" id="{582D80DA-3434-42F0-8BBA-787FFCEA7180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9950400" y="5800971"/>
            <a:ext cx="1702800" cy="727237"/>
            <a:chOff x="6380216" y="4059273"/>
            <a:chExt cx="2905863" cy="12410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79ECA6-9859-4013-A93B-16010BF55817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EF638-291C-4421-9C1B-EB934A0F0109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C0FCA9-D6D8-4B36-A4E6-0244141FD9FC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552AFE-81A2-4ED5-8069-997ABD975336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AB6C2-8FD2-440E-99DD-96E8F19C42CD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00F770-E88D-4351-983E-F7B95197A7D1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TAGLINE WHITE">
            <a:extLst>
              <a:ext uri="{FF2B5EF4-FFF2-40B4-BE49-F238E27FC236}">
                <a16:creationId xmlns:a16="http://schemas.microsoft.com/office/drawing/2014/main" id="{41DB66F5-46D4-4959-A143-077E1F7FE0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1730374"/>
            <a:ext cx="8290800" cy="1339453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296628"/>
            <a:ext cx="8290800" cy="6372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_SD_FLD_Copyright">
            <a:extLst>
              <a:ext uri="{FF2B5EF4-FFF2-40B4-BE49-F238E27FC236}">
                <a16:creationId xmlns:a16="http://schemas.microsoft.com/office/drawing/2014/main" id="{E122E57C-11B4-4446-AF00-71B795F3C91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8" name="SD_FLD_DocumentDate">
            <a:extLst>
              <a:ext uri="{FF2B5EF4-FFF2-40B4-BE49-F238E27FC236}">
                <a16:creationId xmlns:a16="http://schemas.microsoft.com/office/drawing/2014/main" id="{D32510BA-5DCF-4A7B-89DB-D5A3E2A78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E78AC084-F0D7-48FF-A5A0-62B259C3E6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E98D3-1B1D-490D-90C3-F274802AC561}"/>
              </a:ext>
            </a:extLst>
          </p:cNvPr>
          <p:cNvSpPr txBox="1"/>
          <p:nvPr userDrawn="1"/>
        </p:nvSpPr>
        <p:spPr>
          <a:xfrm>
            <a:off x="540000" y="5879827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bg1"/>
                </a:solidFill>
              </a:rPr>
              <a:t>www.dnv.com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98E8765-505F-453E-BC7E-D85D0B5D95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836965"/>
            <a:ext cx="8291049" cy="36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Email address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1D187BC-8B38-417E-BA95-DF961274B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1" y="5270701"/>
            <a:ext cx="8291049" cy="3600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Telephone number</a:t>
            </a:r>
            <a:endParaRPr lang="en-GB" dirty="0"/>
          </a:p>
        </p:txBody>
      </p:sp>
      <p:sp>
        <p:nvSpPr>
          <p:cNvPr id="33" name="SD_FLD_Confidentiality">
            <a:extLst>
              <a:ext uri="{FF2B5EF4-FFF2-40B4-BE49-F238E27FC236}">
                <a16:creationId xmlns:a16="http://schemas.microsoft.com/office/drawing/2014/main" id="{E93E9BF8-0018-4174-8A59-3D40E3E2712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0BB3B459-CDFE-44C8-879C-511BDE5A64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442790"/>
            <a:ext cx="24480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6B3FBB4-61DE-493B-8F38-CB78E008D9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98494" y="1442790"/>
            <a:ext cx="2448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7EA80A0-F605-4897-AE2A-18933CAB6D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76214" y="1442790"/>
            <a:ext cx="24480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2642E-922E-4D3E-9481-C027E3A93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2727" y="4779904"/>
            <a:ext cx="475428" cy="176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7E3D92-3923-49A5-9D66-A01D0529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726550" y="1735179"/>
            <a:ext cx="341204" cy="321707"/>
          </a:xfrm>
          <a:prstGeom prst="rect">
            <a:avLst/>
          </a:prstGeom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EE4BD888-DAA9-4A3B-ADD9-0ACB9540A6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32727" y="3962909"/>
            <a:ext cx="328881" cy="505501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ADF46DFB-ABDB-43BA-AD93-FDEE2D7642D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35425" y="3229754"/>
            <a:ext cx="538465" cy="172841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CF6F40E1-EF2A-4675-A88E-429AD3ADD3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2694" y="2453659"/>
            <a:ext cx="313788" cy="54390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EEB59ED-856C-4646-8080-8164D2973D0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17337" y="1980536"/>
            <a:ext cx="378293" cy="54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3BD4-04BC-40A0-B801-FB79B088402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2727" y="2518464"/>
            <a:ext cx="457143" cy="2571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2284-6888-4337-9A6F-80EFD8C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B70A-6BC5-4C66-869E-61F2A38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F8ED-36EE-4F7B-8B5E-A531C6E8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74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20 January 2025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Logo">
            <a:extLst>
              <a:ext uri="{FF2B5EF4-FFF2-40B4-BE49-F238E27FC236}">
                <a16:creationId xmlns:a16="http://schemas.microsoft.com/office/drawing/2014/main" id="{38FB97ED-5A4B-484F-BA47-613177090BCB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5DDA26-00FD-4EB4-98FC-C3CA907FBBFB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CB032C-9E7C-4EB0-A639-A1F06C45D200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DD5104-FF83-40C7-AA43-C17183E0159B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483200-DEA7-441E-B11A-6554B16BE995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3B82D2-D994-4BA1-81E5-F06092A32375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107E4C-634D-4DED-A03F-46DF1723185F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A98F511B-B3B4-46F3-ACF7-28F2D6378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 algn="l"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7E2B10C4-BD8D-4AE7-9B25-DFBE307FFE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D3B7CDF1-E10F-4E39-9E5D-AE11897E4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B504DBE6-F10B-43A3-A35B-E9AA5F4CDC43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7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8AF7DD-9CF9-4309-AF51-B766036264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 bwMode="white"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E5AF79C5-94DD-46C5-8CC3-1113D3AF2285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287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AD5BBEBA-5503-4301-834E-0266E3956A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8A9F0C40-3C7F-4DF3-821F-6D35E44CE13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365B6A09-D9FD-4ED0-98F5-8CCC60EAA84E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400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igh-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8064000" tIns="576000" rIns="10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op white Text Placeholder 62">
            <a:extLst>
              <a:ext uri="{FF2B5EF4-FFF2-40B4-BE49-F238E27FC236}">
                <a16:creationId xmlns:a16="http://schemas.microsoft.com/office/drawing/2014/main" id="{86FA6806-F06F-4815-9C58-9A21745653C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39750" y="-1"/>
            <a:ext cx="6407150" cy="3429001"/>
          </a:xfrm>
          <a:solidFill>
            <a:schemeClr val="bg1"/>
          </a:solid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5" name="Top blue Text Placeholder 64">
            <a:extLst>
              <a:ext uri="{FF2B5EF4-FFF2-40B4-BE49-F238E27FC236}">
                <a16:creationId xmlns:a16="http://schemas.microsoft.com/office/drawing/2014/main" id="{44396705-2401-41FF-AC70-D310928798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0000" y="3390298"/>
            <a:ext cx="6408000" cy="1234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8E2B2C2-0C1A-4F16-AB97-87EF9E7EA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592796"/>
            <a:ext cx="5320800" cy="1436524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5756018-EA5B-4F5B-8ECA-D5A1005CDF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6398" y="3661200"/>
            <a:ext cx="5342402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5036F0-513C-4690-81A2-F2137A557D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0000" y="3114000"/>
            <a:ext cx="5320800" cy="2592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400" b="0">
                <a:solidFill>
                  <a:schemeClr val="tx2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 dirty="0"/>
              <a:t>Insert date DD Month Year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0001" y="4021200"/>
            <a:ext cx="5320800" cy="396000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name, title etc..</a:t>
            </a:r>
          </a:p>
          <a:p>
            <a:pPr lvl="0"/>
            <a:endParaRPr lang="en-GB" dirty="0"/>
          </a:p>
        </p:txBody>
      </p:sp>
      <p:sp>
        <p:nvSpPr>
          <p:cNvPr id="67" name="Logo Text Placeholder 66">
            <a:extLst>
              <a:ext uri="{FF2B5EF4-FFF2-40B4-BE49-F238E27FC236}">
                <a16:creationId xmlns:a16="http://schemas.microsoft.com/office/drawing/2014/main" id="{8F2A53FB-F4DD-4718-B83E-681A97D8089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0000" y="540000"/>
            <a:ext cx="1702800" cy="727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9" name="Tagline Text Placeholder 68">
            <a:extLst>
              <a:ext uri="{FF2B5EF4-FFF2-40B4-BE49-F238E27FC236}">
                <a16:creationId xmlns:a16="http://schemas.microsoft.com/office/drawing/2014/main" id="{B2E61313-541F-4AA3-BFA3-10A9209FA81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16000" y="540000"/>
            <a:ext cx="1702800" cy="1116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9073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1EE7B84-21D7-4D19-B8C2-98FB782C5002}"/>
              </a:ext>
            </a:extLst>
          </p:cNvPr>
          <p:cNvSpPr/>
          <p:nvPr userDrawn="1"/>
        </p:nvSpPr>
        <p:spPr>
          <a:xfrm>
            <a:off x="10892788" y="3428991"/>
            <a:ext cx="1299210" cy="343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16D1-DD8A-448B-8C91-3F9644937B8A}"/>
              </a:ext>
            </a:extLst>
          </p:cNvPr>
          <p:cNvSpPr/>
          <p:nvPr userDrawn="1"/>
        </p:nvSpPr>
        <p:spPr>
          <a:xfrm>
            <a:off x="10892788" y="0"/>
            <a:ext cx="1299210" cy="3428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5691DC5-BC42-4673-ABEB-824D2A1A48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347" t="1675" r="7579" b="42703"/>
          <a:stretch/>
        </p:blipFill>
        <p:spPr>
          <a:xfrm>
            <a:off x="10892789" y="0"/>
            <a:ext cx="1299210" cy="3428993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53A26F8-896D-4566-BE5C-C8CD2E8BB8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3428993"/>
            <a:ext cx="10892788" cy="34290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3348000" rIns="306000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1591200"/>
            <a:ext cx="6586538" cy="977407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2620800"/>
            <a:ext cx="6586538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2980800"/>
            <a:ext cx="6586538" cy="3960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 hidden="1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 hidden="1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46" name="SD_FLD_Confidentiality">
            <a:extLst>
              <a:ext uri="{FF2B5EF4-FFF2-40B4-BE49-F238E27FC236}">
                <a16:creationId xmlns:a16="http://schemas.microsoft.com/office/drawing/2014/main" id="{4E7786D1-21E1-42FD-A034-CC844823A79D}"/>
              </a:ext>
            </a:extLst>
          </p:cNvPr>
          <p:cNvSpPr/>
          <p:nvPr userDrawn="1"/>
        </p:nvSpPr>
        <p:spPr>
          <a:xfrm>
            <a:off x="7126289" y="3095995"/>
            <a:ext cx="3223962" cy="223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algn="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SD_FLD_DocumentDate">
            <a:extLst>
              <a:ext uri="{FF2B5EF4-FFF2-40B4-BE49-F238E27FC236}">
                <a16:creationId xmlns:a16="http://schemas.microsoft.com/office/drawing/2014/main" id="{8708ADB9-3B0F-453F-A039-DB1191DA8B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26289" y="2983229"/>
            <a:ext cx="3223962" cy="18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r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Draft" hidden="1">
            <a:extLst>
              <a:ext uri="{FF2B5EF4-FFF2-40B4-BE49-F238E27FC236}">
                <a16:creationId xmlns:a16="http://schemas.microsoft.com/office/drawing/2014/main" id="{2F1643DB-FB69-4D52-AC31-87438698F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196DDB45-CDCA-476F-809B-C62C8425576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0000" y="540001"/>
            <a:ext cx="1702800" cy="727237"/>
            <a:chOff x="6380216" y="4059273"/>
            <a:chExt cx="2905863" cy="124104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AE0E04-A811-402C-9CE3-BBE238EC2F38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80A0FC-DDF7-4C0C-ACFB-2F429FB794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9E4B05-CB75-4B58-9E28-2FAA335E1493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D928C2-5DAA-462E-90D6-80E99E2F3A7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08F6C9-1226-467B-81CC-D21D6869BD16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BFF170-9966-4D97-BD59-699C843D4DB9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7" name="TAGLINE 60Black">
            <a:extLst>
              <a:ext uri="{FF2B5EF4-FFF2-40B4-BE49-F238E27FC236}">
                <a16:creationId xmlns:a16="http://schemas.microsoft.com/office/drawing/2014/main" id="{1DDB6F67-2C8F-419C-A09A-62A18305D4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6865" y="539750"/>
            <a:ext cx="1703386" cy="1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Logo">
            <a:extLst>
              <a:ext uri="{FF2B5EF4-FFF2-40B4-BE49-F238E27FC236}">
                <a16:creationId xmlns:a16="http://schemas.microsoft.com/office/drawing/2014/main" id="{695A7F22-D090-4AF8-A177-30D9606CFDBE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3685D1-9F07-4341-8451-6ACA3C76F37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5DB9FB-B858-4B06-A61C-9DAA21B1D160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4A08-8823-4FD6-88C7-8415CF19C262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EAD51D-BC75-421A-AA39-A25C2993AF8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0EDFBF-F6DC-4EE5-B961-FB8227BC86A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9D8410-AE1F-42D5-9F0C-1407AD71DD5C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agenda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30375"/>
            <a:ext cx="11110913" cy="431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spcBef>
                <a:spcPts val="600"/>
              </a:spcBef>
              <a:buClr>
                <a:srgbClr val="333333"/>
              </a:buClr>
              <a:buFont typeface="Arial" panose="020B0604020202020204" pitchFamily="34" charset="0"/>
              <a:buChar char="​"/>
              <a:defRPr sz="2800" b="0">
                <a:solidFill>
                  <a:schemeClr val="bg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60000"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agenda topic, use DNV colour to highlight topic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C51AD2-C7F6-4AF5-83C7-C3346E7B2B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645AE-FC10-4F79-953E-599B36B67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0CD4-9BE0-473A-A859-807C538E7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_SD_FLD_Copyright">
            <a:extLst>
              <a:ext uri="{FF2B5EF4-FFF2-40B4-BE49-F238E27FC236}">
                <a16:creationId xmlns:a16="http://schemas.microsoft.com/office/drawing/2014/main" id="{91DD9A75-AAB0-4D34-9DD6-745202F2B6EC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1BACBB39-DAB4-4191-818A-2C30244CF3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92C90B5D-5FAE-415E-B4B3-FF93FD8C92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3DEC7C90-257A-486B-BBAD-EACD348C6498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-1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1536806"/>
            <a:ext cx="10170863" cy="3784387"/>
          </a:xfrm>
        </p:spPr>
        <p:txBody>
          <a:bodyPr anchor="ctr" anchorCtr="0">
            <a:noAutofit/>
          </a:bodyPr>
          <a:lstStyle>
            <a:lvl1pPr algn="l">
              <a:defRPr sz="6000" b="0" cap="none" baseline="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grpSp>
        <p:nvGrpSpPr>
          <p:cNvPr id="14" name="Logo">
            <a:extLst>
              <a:ext uri="{FF2B5EF4-FFF2-40B4-BE49-F238E27FC236}">
                <a16:creationId xmlns:a16="http://schemas.microsoft.com/office/drawing/2014/main" id="{FFD8B2ED-D29A-4DD2-802B-39A737104C76}"/>
              </a:ext>
            </a:extLst>
          </p:cNvPr>
          <p:cNvGrpSpPr/>
          <p:nvPr userDrawn="1"/>
        </p:nvGrpSpPr>
        <p:grpSpPr bwMode="black"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E34447-D162-4F7B-935A-955BE9F11910}"/>
                </a:ext>
              </a:extLst>
            </p:cNvPr>
            <p:cNvSpPr/>
            <p:nvPr/>
          </p:nvSpPr>
          <p:spPr bwMode="black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62DE1-D960-4214-AF24-6FCCF8E1E2CB}"/>
                </a:ext>
              </a:extLst>
            </p:cNvPr>
            <p:cNvSpPr/>
            <p:nvPr/>
          </p:nvSpPr>
          <p:spPr bwMode="black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A82B21-5583-4BEB-BD57-5F9CEB1A8934}"/>
                </a:ext>
              </a:extLst>
            </p:cNvPr>
            <p:cNvSpPr/>
            <p:nvPr/>
          </p:nvSpPr>
          <p:spPr bwMode="black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E20039-795E-4D11-8AE0-90EC7F537A0F}"/>
                </a:ext>
              </a:extLst>
            </p:cNvPr>
            <p:cNvSpPr/>
            <p:nvPr/>
          </p:nvSpPr>
          <p:spPr bwMode="black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8DD760-2FAF-4320-9DEA-72623C379E8E}"/>
                </a:ext>
              </a:extLst>
            </p:cNvPr>
            <p:cNvSpPr/>
            <p:nvPr/>
          </p:nvSpPr>
          <p:spPr bwMode="black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1B905B-6234-4D84-87BB-D0AC1BB118FB}"/>
                </a:ext>
              </a:extLst>
            </p:cNvPr>
            <p:cNvSpPr/>
            <p:nvPr/>
          </p:nvSpPr>
          <p:spPr bwMode="black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_SD_FLD_Copyright">
            <a:extLst>
              <a:ext uri="{FF2B5EF4-FFF2-40B4-BE49-F238E27FC236}">
                <a16:creationId xmlns:a16="http://schemas.microsoft.com/office/drawing/2014/main" id="{88BB9A6B-143D-4AB2-9315-1A85C0FD59C1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0" name="SD_FLD_DocumentDate">
            <a:extLst>
              <a:ext uri="{FF2B5EF4-FFF2-40B4-BE49-F238E27FC236}">
                <a16:creationId xmlns:a16="http://schemas.microsoft.com/office/drawing/2014/main" id="{AD49DE91-72EC-4016-8964-B40560EF53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630717C7-BDDC-469E-A681-3386855F62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29E2B795-4D5A-4BB6-835E-D4542969C28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4.xml"/><Relationship Id="rId42" Type="http://schemas.openxmlformats.org/officeDocument/2006/relationships/tags" Target="../tags/tag12.xml"/><Relationship Id="rId47" Type="http://schemas.openxmlformats.org/officeDocument/2006/relationships/tags" Target="../tags/tag17.xml"/><Relationship Id="rId50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46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37" Type="http://schemas.openxmlformats.org/officeDocument/2006/relationships/tags" Target="../tags/tag7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53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6.xml"/><Relationship Id="rId49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4" Type="http://schemas.openxmlformats.org/officeDocument/2006/relationships/tags" Target="../tags/tag14.xml"/><Relationship Id="rId52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5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1730376"/>
            <a:ext cx="11110914" cy="4317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BB63DCEC-AAD3-4DB4-9AE3-B5D19A9C2484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54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0FD117DA-A2A8-4F9D-B936-69DCC4F5F5D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130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2C7B45E7-1F83-4137-A47D-8B64435080C5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48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A8B3B5FE-7988-4FC0-84E6-9CF1C3C4CA51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2242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1EDC7C3A-9F84-479D-9C27-16EAE38E647C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422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0D6D4D25-7264-48B4-AADE-6A2F1A824C8B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183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D415979B-387F-475E-814F-C88D5AB822CB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363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877E9948-C983-44F5-B38B-9D9B79AB0C1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4124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C90019DE-0E2E-4D25-8EBB-2AA6C9805FCB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304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5743DD09-14AA-4131-9DA2-5E4B49BF541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5065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54D98BB9-B9BA-4230-9B6C-2B0937D4CADC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245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0E84BDF3-3A6F-4957-9C70-3E513F17F8E6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6006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F8D87BF2-62DC-4044-8884-CD295F80035D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6186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id="{997FA058-ADE0-4733-B4D3-D07665FA08E4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6947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CF0CB68A-836B-4424-A951-4595D080DA84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127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1" name="Rectangle 30" hidden="1">
            <a:extLst>
              <a:ext uri="{FF2B5EF4-FFF2-40B4-BE49-F238E27FC236}">
                <a16:creationId xmlns:a16="http://schemas.microsoft.com/office/drawing/2014/main" id="{37E6161D-D1CC-43BF-868E-E0728DA933D2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888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B91C25CE-0CFC-46B9-8355-74CBDF16BA65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8068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E20CDAE-9F45-4CE8-A05F-6A96B2B5939F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8829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6432E07F-A333-4B52-865F-B73930C08029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009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4391A0C5-6CD6-4DC4-8D81-B703452F555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9770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C2BB7253-FD9F-45C4-B7EC-3DFA632E9A5C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95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8551C5F9-5795-44CA-A212-05C6ED297020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1071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9BA724BC-F1B2-426A-9B61-ACA60B3A108B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89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41159307-D2B4-4D3F-A332-4F79D6D74E94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12840-1B77-4571-AEF6-084C7CA9B155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A81581-576B-48A7-8DE8-ED168555C1E3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230431-2867-4E73-880C-8C7079DEE770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53E370-A14B-4752-8604-69F1D46FD559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EAE3BE-38C7-419F-AAB5-25C869D361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311A0A-BE4B-477F-A258-403879A87BF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noFill/>
              </a:defRPr>
            </a:lvl1pPr>
          </a:lstStyle>
          <a:p>
            <a:endParaRPr lang="en-GB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00" y="6440400"/>
            <a:ext cx="26388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cap="all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0400"/>
            <a:ext cx="2664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_SD_FLD_Copyright"/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Confidentiality">
            <a:extLst>
              <a:ext uri="{FF2B5EF4-FFF2-40B4-BE49-F238E27FC236}">
                <a16:creationId xmlns:a16="http://schemas.microsoft.com/office/drawing/2014/main" id="{93DBE27C-CF05-4B0E-B0C5-CDDB19365D1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D_FLD_Draft" hidden="1">
            <a:extLst>
              <a:ext uri="{FF2B5EF4-FFF2-40B4-BE49-F238E27FC236}">
                <a16:creationId xmlns:a16="http://schemas.microsoft.com/office/drawing/2014/main" id="{EBD04EA3-2614-447C-8C02-69A389AD5F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80" r:id="rId4"/>
    <p:sldLayoutId id="2147483661" r:id="rId5"/>
    <p:sldLayoutId id="2147483702" r:id="rId6"/>
    <p:sldLayoutId id="2147483682" r:id="rId7"/>
    <p:sldLayoutId id="2147483674" r:id="rId8"/>
    <p:sldLayoutId id="2147483651" r:id="rId9"/>
    <p:sldLayoutId id="2147483650" r:id="rId10"/>
    <p:sldLayoutId id="2147483683" r:id="rId11"/>
    <p:sldLayoutId id="2147483698" r:id="rId12"/>
    <p:sldLayoutId id="2147483699" r:id="rId13"/>
    <p:sldLayoutId id="2147483652" r:id="rId14"/>
    <p:sldLayoutId id="2147483684" r:id="rId15"/>
    <p:sldLayoutId id="2147483685" r:id="rId16"/>
    <p:sldLayoutId id="2147483686" r:id="rId17"/>
    <p:sldLayoutId id="2147483664" r:id="rId18"/>
    <p:sldLayoutId id="2147483701" r:id="rId19"/>
    <p:sldLayoutId id="2147483695" r:id="rId20"/>
    <p:sldLayoutId id="2147483696" r:id="rId21"/>
    <p:sldLayoutId id="2147483690" r:id="rId22"/>
    <p:sldLayoutId id="2147483691" r:id="rId23"/>
    <p:sldLayoutId id="2147483697" r:id="rId24"/>
    <p:sldLayoutId id="2147483694" r:id="rId25"/>
    <p:sldLayoutId id="2147483655" r:id="rId26"/>
    <p:sldLayoutId id="2147483667" r:id="rId27"/>
    <p:sldLayoutId id="2147483692" r:id="rId28"/>
    <p:sldLayoutId id="2147483693" r:id="rId29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•"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​"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​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spcBef>
          <a:spcPts val="600"/>
        </a:spcBef>
        <a:buFont typeface="Arial" pitchFamily="34" charset="0"/>
        <a:buChar char="•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buFont typeface="Arial" panose="020B0604020202020204" pitchFamily="34" charset="0"/>
        <a:buChar char="​"/>
        <a:defRPr sz="6000" b="1" kern="1200" spc="-3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809" userDrawn="1">
          <p15:clr>
            <a:srgbClr val="F26B43"/>
          </p15:clr>
        </p15:guide>
        <p15:guide id="5" pos="932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25" userDrawn="1">
          <p15:clr>
            <a:srgbClr val="F26B43"/>
          </p15:clr>
        </p15:guide>
        <p15:guide id="8" pos="2005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597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90" userDrawn="1">
          <p15:clr>
            <a:srgbClr val="F26B43"/>
          </p15:clr>
        </p15:guide>
        <p15:guide id="13" pos="3303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6" userDrawn="1">
          <p15:clr>
            <a:srgbClr val="F26B43"/>
          </p15:clr>
        </p15:guide>
        <p15:guide id="16" pos="4376" userDrawn="1">
          <p15:clr>
            <a:srgbClr val="F26B43"/>
          </p15:clr>
        </p15:guide>
        <p15:guide id="17" pos="4489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082" userDrawn="1">
          <p15:clr>
            <a:srgbClr val="F26B43"/>
          </p15:clr>
        </p15:guide>
        <p15:guide id="20" pos="5561" userDrawn="1">
          <p15:clr>
            <a:srgbClr val="F26B43"/>
          </p15:clr>
        </p15:guide>
        <p15:guide id="21" pos="5674" userDrawn="1">
          <p15:clr>
            <a:srgbClr val="F26B43"/>
          </p15:clr>
        </p15:guide>
        <p15:guide id="22" pos="6154" userDrawn="1">
          <p15:clr>
            <a:srgbClr val="F26B43"/>
          </p15:clr>
        </p15:guide>
        <p15:guide id="23" pos="6267" userDrawn="1">
          <p15:clr>
            <a:srgbClr val="F26B43"/>
          </p15:clr>
        </p15:guide>
        <p15:guide id="24" pos="6747" userDrawn="1">
          <p15:clr>
            <a:srgbClr val="F26B43"/>
          </p15:clr>
        </p15:guide>
        <p15:guide id="25" pos="6860" userDrawn="1">
          <p15:clr>
            <a:srgbClr val="F26B43"/>
          </p15:clr>
        </p15:guide>
        <p15:guide id="26" pos="7339" userDrawn="1">
          <p15:clr>
            <a:srgbClr val="F26B43"/>
          </p15:clr>
        </p15:guide>
        <p15:guide id="27" orient="horz" pos="10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fmi-standard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json5.org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F47-A382-4A48-9F1B-1E46B4B6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A0DD25-260E-469A-9E65-62422B545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B879D-A4F5-4E37-916F-6EDD551AEB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Jorge.Luis.Mendez@DNV.com</a:t>
            </a:r>
            <a:r>
              <a:rPr lang="en-GB" dirty="0"/>
              <a:t> and </a:t>
            </a:r>
            <a:r>
              <a:rPr lang="en-GB" dirty="0">
                <a:hlinkClick r:id="rId5"/>
              </a:rPr>
              <a:t>Claas.Rostock@DNV.com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1F7-7A1F-41AE-A1CD-33B2E83BFA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50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67F-3702-45E0-1666-D1D4CBC3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56DD-4312-9A95-43F0-46B3D560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are reported as Json5 files with name (default) &lt;case-name&gt;.js5</a:t>
            </a:r>
          </a:p>
          <a:p>
            <a:r>
              <a:rPr lang="en-GB" dirty="0"/>
              <a:t>There are functions to extract time series and plotting time series</a:t>
            </a:r>
          </a:p>
          <a:p>
            <a:r>
              <a:rPr lang="en-GB" dirty="0"/>
              <a:t>Command Line Interface with results report.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465F-51AD-4F44-8FE3-1B5EDE6D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3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5939-5089-6D2C-8FE0-6681AA9E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03B7-DF0E-DBC2-AE2F-DB84B1D9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8" y="1730376"/>
            <a:ext cx="11532915" cy="4317624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usage: sim-explorer cases [options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sim-explorer cases --info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                The sim-explorer specification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-h, --help            show this help message and exit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--info                Display the structure of the defined 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single case.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case and all its sub-cases.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-q, --quiet           console output will be quiet.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--verbose         console output will be verbose.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name of log file. If specified, this will activate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--log-level { DEBUG,INFO,WARNING,ERROR,CRITICAL}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log level applied to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--version         show program's version number and exit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F939-5E67-D7D1-3EFC-FE2CAD2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6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36C63-3370-40CC-A68B-A5A38104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8D4F6-1197-4C74-8A1A-A927165EB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726E-FB32-4BE7-A175-AA81ADF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FE0E5-DD38-4845-9DD7-71DAD8FBE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Jorge.Luis.Mendez@DNV.com</a:t>
            </a:r>
            <a:r>
              <a:rPr lang="en-GB" dirty="0"/>
              <a:t> and </a:t>
            </a:r>
            <a:r>
              <a:rPr lang="en-GB" dirty="0" err="1">
                <a:hlinkClick r:id="rId5"/>
              </a:rPr>
              <a:t>Claas.Rostock@</a:t>
            </a:r>
            <a:r>
              <a:rPr lang="en-GB" err="1">
                <a:hlinkClick r:id="rId5"/>
              </a:rPr>
              <a:t>DNV</a:t>
            </a:r>
            <a:r>
              <a:rPr lang="en-GB">
                <a:hlinkClick r:id="rId5"/>
              </a:rPr>
              <a:t>.com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90AC70-B994-482E-B2B8-084B5E9200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663AB-38E1-6D23-A30E-54068770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2524E6-E268-AC19-1631-43E4BD01F7AE}"/>
              </a:ext>
            </a:extLst>
          </p:cNvPr>
          <p:cNvSpPr/>
          <p:nvPr/>
        </p:nvSpPr>
        <p:spPr>
          <a:xfrm>
            <a:off x="1055440" y="1988840"/>
            <a:ext cx="5510904" cy="3562280"/>
          </a:xfrm>
          <a:prstGeom prst="roundRect">
            <a:avLst>
              <a:gd name="adj" fmla="val 4568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GB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699D0F-8D67-59DD-5B16-B5B4B70F1826}"/>
              </a:ext>
            </a:extLst>
          </p:cNvPr>
          <p:cNvGrpSpPr/>
          <p:nvPr/>
        </p:nvGrpSpPr>
        <p:grpSpPr>
          <a:xfrm>
            <a:off x="2606818" y="2209233"/>
            <a:ext cx="1295602" cy="966848"/>
            <a:chOff x="2639616" y="1847631"/>
            <a:chExt cx="1295602" cy="9668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235B1B-9CE8-EE69-1B0E-433145DC8A50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F13013-F17A-8DF1-754C-1F65E85EB179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11A1598-FD19-91D1-6009-408A0251956C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E9D05E-40A3-28D9-3BC9-527BBC31E0ED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4D13306-7C6F-4A41-3E87-BC0B1225F8E6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2707CB-3240-32B1-2182-A6E68EFC0B62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D4F2AD-DFFF-75D8-E03A-60C8E7A20600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69D6D0D-F4CC-C0D1-AB86-0CA9A76BBF49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357C630-9C77-8C55-9EA8-424F08D9947D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C73994-78D6-F40C-BB95-22D9ADB332A0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4EE955-4B7B-7FAE-CCF7-C82E2CF127D9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1898C3-D42C-FC32-4AF3-1EAA0E2CD2B7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73542B2-5887-44E4-ED76-80D200B4874A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70CE4E-4D3C-F1B8-1135-7747A4360F46}"/>
                </a:ext>
              </a:extLst>
            </p:cNvPr>
            <p:cNvSpPr txBox="1"/>
            <p:nvPr/>
          </p:nvSpPr>
          <p:spPr>
            <a:xfrm>
              <a:off x="2676595" y="2603276"/>
              <a:ext cx="121955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GB" sz="900" dirty="0">
                  <a:latin typeface="Verdana" panose="020B0604030504040204" pitchFamily="34" charset="0"/>
                  <a:ea typeface="Verdana" panose="020B0604030504040204" pitchFamily="34" charset="0"/>
                </a:rPr>
                <a:t>Component A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732409-BED7-E3E4-23F8-C46D65E1D66A}"/>
              </a:ext>
            </a:extLst>
          </p:cNvPr>
          <p:cNvCxnSpPr>
            <a:cxnSpLocks/>
            <a:stCxn id="11" idx="5"/>
            <a:endCxn id="86" idx="2"/>
          </p:cNvCxnSpPr>
          <p:nvPr/>
        </p:nvCxnSpPr>
        <p:spPr>
          <a:xfrm>
            <a:off x="3890977" y="2326975"/>
            <a:ext cx="956628" cy="1496294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1F9C50-0E76-5DD2-110A-78B775F07797}"/>
              </a:ext>
            </a:extLst>
          </p:cNvPr>
          <p:cNvCxnSpPr>
            <a:cxnSpLocks/>
            <a:stCxn id="49" idx="6"/>
            <a:endCxn id="87" idx="1"/>
          </p:cNvCxnSpPr>
          <p:nvPr/>
        </p:nvCxnSpPr>
        <p:spPr>
          <a:xfrm>
            <a:off x="4460405" y="3560298"/>
            <a:ext cx="398643" cy="512334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914EF7-169A-E3A3-4B37-34D71446F017}"/>
              </a:ext>
            </a:extLst>
          </p:cNvPr>
          <p:cNvCxnSpPr>
            <a:cxnSpLocks/>
            <a:stCxn id="64" idx="1"/>
            <a:endCxn id="88" idx="2"/>
          </p:cNvCxnSpPr>
          <p:nvPr/>
        </p:nvCxnSpPr>
        <p:spPr>
          <a:xfrm flipV="1">
            <a:off x="4378243" y="4377249"/>
            <a:ext cx="469362" cy="26931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F6E5E-4368-A726-489E-17F959BCC790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590775" y="3283308"/>
            <a:ext cx="574028" cy="226322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EE1D61-2DC1-88DB-2288-BD418641EB82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590775" y="3560298"/>
            <a:ext cx="574028" cy="226322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B5C8B0-A528-717C-1C21-629F419EDD99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590775" y="3786620"/>
            <a:ext cx="570006" cy="582954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ACB6FB-7137-A17C-C792-F5E6573893CB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579332" y="4091237"/>
            <a:ext cx="570006" cy="582954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F191EA-4E3F-9484-04BA-E6B09D9FCC38}"/>
              </a:ext>
            </a:extLst>
          </p:cNvPr>
          <p:cNvGrpSpPr/>
          <p:nvPr/>
        </p:nvGrpSpPr>
        <p:grpSpPr>
          <a:xfrm>
            <a:off x="1311267" y="3430955"/>
            <a:ext cx="1295602" cy="966848"/>
            <a:chOff x="2639616" y="1847631"/>
            <a:chExt cx="1295602" cy="966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8C2547C-372C-CC9D-FACF-2E57E7386CF9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0CDC22-7B62-0991-5828-7A22F8E377E9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5C967EE-9E51-0A12-1B51-402B8F8B328F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0EDFB69-850D-CA6D-9149-9E25CE934B17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A5AB51C-ED0E-89C4-D146-46B480D7C577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15DA66-BDC0-300E-2B28-0627174D8612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7A96AE-3D82-6DB3-C0B1-B1794ED31614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3EE589-970F-84C5-796F-849990C019C2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D91D4A1-7EDC-5CB9-93A2-DF6855FC8FF8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C4E7720-142C-4C01-F5D1-5D615265BBB7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9D85AE1-289E-CC0C-A0AB-C68EB8144888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1EF49EC-0F00-DFF9-E083-744C765F00F0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A26DD-36EC-59FA-0D74-7AD7CA6784B8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21EB10-8D25-4563-AFC6-49A68919F5BE}"/>
                </a:ext>
              </a:extLst>
            </p:cNvPr>
            <p:cNvSpPr txBox="1"/>
            <p:nvPr/>
          </p:nvSpPr>
          <p:spPr>
            <a:xfrm>
              <a:off x="2676595" y="2603276"/>
              <a:ext cx="121955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da-DK"/>
              </a:defPPr>
              <a:lvl1pPr algn="ctr">
                <a:defRPr sz="900"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n-GB" dirty="0"/>
                <a:t>Component 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68A160-CD93-2CED-46D2-C26E984E0CFB}"/>
              </a:ext>
            </a:extLst>
          </p:cNvPr>
          <p:cNvGrpSpPr/>
          <p:nvPr/>
        </p:nvGrpSpPr>
        <p:grpSpPr>
          <a:xfrm>
            <a:off x="3164803" y="3193193"/>
            <a:ext cx="1390125" cy="966848"/>
            <a:chOff x="2639616" y="1847631"/>
            <a:chExt cx="1390125" cy="9668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FF7FA82-0B50-6981-3488-3A825B9555D7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837DE0-5232-F1A8-B89F-2EC0FE05F042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415B8FE-F339-8921-D38E-57C883E39571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B76955-0766-0087-2914-3DA3BFB462DE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7F86882-2358-3487-4161-F893637ED138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8E4E08-9465-5DD2-E459-9079DCA17879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791844-FEB0-75DB-6FE3-C8E58A475867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3C0DEBF-4F9E-2656-78AB-D1B6BDC480BC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86169E8-D8E1-558B-DE25-FAC208FCB111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7A9230-B2A2-D45E-7178-5718A939EDD6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D8CB73C-14E0-71CC-8A19-1EC1A8D65F35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176BA15-75C0-2B11-B456-C9894B8553E7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55649B-B816-6990-2E32-6FFB999C0532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BFBAC2-A6AA-7071-ED35-24C31A64B52C}"/>
                </a:ext>
              </a:extLst>
            </p:cNvPr>
            <p:cNvSpPr txBox="1"/>
            <p:nvPr/>
          </p:nvSpPr>
          <p:spPr>
            <a:xfrm>
              <a:off x="2676594" y="2603276"/>
              <a:ext cx="1353147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da-DK"/>
              </a:defPPr>
              <a:lvl1pPr algn="ctr">
                <a:defRPr sz="900"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n-GB" dirty="0"/>
                <a:t>Component C1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7BBF9B-2114-1642-DB76-CF90BBE1A534}"/>
              </a:ext>
            </a:extLst>
          </p:cNvPr>
          <p:cNvGrpSpPr/>
          <p:nvPr/>
        </p:nvGrpSpPr>
        <p:grpSpPr>
          <a:xfrm>
            <a:off x="3149338" y="4307086"/>
            <a:ext cx="1390125" cy="1105347"/>
            <a:chOff x="2639616" y="1847631"/>
            <a:chExt cx="1390125" cy="110534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4966AA-2B3C-FAAA-130D-58E9D35119D5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764B10-EEF5-D2FD-885F-AB55A206D6A4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B8359FC-14B6-5B08-2066-C9E4765C3DC9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065472F-75A6-0D05-7242-3999F4A3F260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A921C40-6B22-8715-3044-12A2E367348C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3E183B-562D-E1AA-D8FB-BD505A8F3922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0BA624-EFD2-B768-9E3C-4F31F535886B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8811AC-21D2-5AE8-874E-FED96061D643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3AC8FE1-003F-4C7C-BF0E-AD59239B3AA5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E3D5CDC-6161-CEF6-1256-4127CED8062E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F877DFF-F418-8333-DAD8-BEA342719E63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1AF0B56-3C15-C9F3-5C11-F7610DF1610E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6E69DF6-5BBC-964A-D679-A70E7CDF4C75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504860-6539-7D64-E886-0C5C828E289E}"/>
                </a:ext>
              </a:extLst>
            </p:cNvPr>
            <p:cNvSpPr txBox="1"/>
            <p:nvPr/>
          </p:nvSpPr>
          <p:spPr>
            <a:xfrm>
              <a:off x="2676594" y="2603276"/>
              <a:ext cx="1353147" cy="3497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da-DK"/>
              </a:defPPr>
              <a:lvl1pPr algn="ctr">
                <a:defRPr sz="900"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n-GB" dirty="0"/>
                <a:t>Component C2</a:t>
              </a:r>
              <a:br>
                <a:rPr lang="en-GB" dirty="0"/>
              </a:br>
              <a:r>
                <a:rPr lang="en-GB" dirty="0"/>
                <a:t>e.g. Water Pump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2A23D0-DA36-EF72-2E7A-CDC2299069EB}"/>
              </a:ext>
            </a:extLst>
          </p:cNvPr>
          <p:cNvGrpSpPr/>
          <p:nvPr/>
        </p:nvGrpSpPr>
        <p:grpSpPr>
          <a:xfrm>
            <a:off x="4847605" y="3733154"/>
            <a:ext cx="1295602" cy="966848"/>
            <a:chOff x="2639616" y="1847631"/>
            <a:chExt cx="1295602" cy="96684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804D648-776B-334B-5F44-DEE059DD3A06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805628F-42B8-9603-5375-419F04CE0965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452507A-DD7B-25A5-1C35-DA7457D12E86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1BEF896-1611-1188-7B9C-18993BC37E7E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30DE09D-0930-1EF7-0D9E-9BABBDFAA9BA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210ED9D-C4B4-BC85-19E9-A741E5025730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17DEF30-1C03-4B14-B0E1-40522C297F0B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1B8BA3B-4D83-2614-F127-1FC0EC9057E8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1EF0443-E6E8-9EAE-EB46-F89DF56F9609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6F7EB6-E09B-0F25-86B7-31EDCFA64BDF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85C6FCD-641A-01B3-E99C-E1C578E4B122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4324520-EA77-4A2A-F176-145949DCEFB1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6168C2-33E5-E8F8-19E7-E6263F9CB027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3075683-E71F-B556-ECFB-759F554F5236}"/>
                </a:ext>
              </a:extLst>
            </p:cNvPr>
            <p:cNvSpPr txBox="1"/>
            <p:nvPr/>
          </p:nvSpPr>
          <p:spPr>
            <a:xfrm>
              <a:off x="2676595" y="2603276"/>
              <a:ext cx="121955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da-DK"/>
              </a:defPPr>
              <a:lvl1pPr algn="ctr">
                <a:defRPr sz="900"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n-GB"/>
                <a:t>Component D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32FC179D-C68F-E23B-9F02-8BC785CBA889}"/>
              </a:ext>
            </a:extLst>
          </p:cNvPr>
          <p:cNvSpPr txBox="1"/>
          <p:nvPr/>
        </p:nvSpPr>
        <p:spPr>
          <a:xfrm>
            <a:off x="1169173" y="2111376"/>
            <a:ext cx="104506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GB" sz="9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 Model</a:t>
            </a:r>
          </a:p>
          <a:p>
            <a:r>
              <a:rPr lang="en-GB" sz="9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e.g. Engine</a:t>
            </a: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E89D3E08-9BC2-B634-62E2-50E3FCCF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730" y="2012507"/>
            <a:ext cx="1481401" cy="118086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0E9FCEC-FB31-5D22-21FA-E5F846D1F3CB}"/>
              </a:ext>
            </a:extLst>
          </p:cNvPr>
          <p:cNvSpPr txBox="1"/>
          <p:nvPr/>
        </p:nvSpPr>
        <p:spPr>
          <a:xfrm>
            <a:off x="4835101" y="3216060"/>
            <a:ext cx="1731243" cy="269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3000"/>
              </a:lnSpc>
              <a:spcBef>
                <a:spcPts val="600"/>
              </a:spcBef>
            </a:pPr>
            <a:r>
              <a:rPr lang="en-GB" sz="1000" i="1" dirty="0">
                <a:solidFill>
                  <a:schemeClr val="bg1">
                    <a:lumMod val="65000"/>
                  </a:schemeClr>
                </a:solidFill>
              </a:rPr>
              <a:t>Diesel engine.</a:t>
            </a:r>
            <a:br>
              <a:rPr lang="en-GB" sz="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600" dirty="0">
                <a:solidFill>
                  <a:schemeClr val="bg1">
                    <a:lumMod val="65000"/>
                  </a:schemeClr>
                </a:solidFill>
              </a:rPr>
              <a:t>Source: https://en.wikipedia.org/wiki/Volvo_Penta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BDD37E88-DB61-C454-84C4-85928BD2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406683"/>
            <a:ext cx="11481712" cy="548967"/>
          </a:xfrm>
        </p:spPr>
        <p:txBody>
          <a:bodyPr/>
          <a:lstStyle/>
          <a:p>
            <a:r>
              <a:rPr lang="en-GB" dirty="0"/>
              <a:t>Modularization and collaboration crucial for simulation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BD87028-A09C-1367-30B4-35FFD4E7305F}"/>
              </a:ext>
            </a:extLst>
          </p:cNvPr>
          <p:cNvSpPr txBox="1"/>
          <p:nvPr/>
        </p:nvSpPr>
        <p:spPr>
          <a:xfrm>
            <a:off x="7116300" y="2404491"/>
            <a:ext cx="4687269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System Models can/should be built from Component Models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Collaboration requires standardized interfaces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Protection of IPR requires precautions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Requires co-simulation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76933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51D7-EAEB-40E9-A470-63DFC759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584994"/>
          </a:xfrm>
        </p:spPr>
        <p:txBody>
          <a:bodyPr/>
          <a:lstStyle/>
          <a:p>
            <a:r>
              <a:rPr lang="en-GB" dirty="0"/>
              <a:t>Functional Mock-up Interface (FMI):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C089-5756-4169-9B9D-7C84D5DD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11DC4-E9C9-4263-A186-D09C17AD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26" y="1743501"/>
            <a:ext cx="10607923" cy="4464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5AC79-A750-4B0B-9670-EDD7B32C0C8C}"/>
              </a:ext>
            </a:extLst>
          </p:cNvPr>
          <p:cNvSpPr txBox="1"/>
          <p:nvPr/>
        </p:nvSpPr>
        <p:spPr>
          <a:xfrm>
            <a:off x="7392144" y="1890027"/>
            <a:ext cx="3578273" cy="2553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3000"/>
              </a:lnSpc>
              <a:spcBef>
                <a:spcPts val="600"/>
              </a:spcBef>
            </a:pPr>
            <a:r>
              <a:rPr lang="en-GB" sz="1600" dirty="0">
                <a:solidFill>
                  <a:srgbClr val="333333"/>
                </a:solidFill>
                <a:hlinkClick r:id="rId4"/>
              </a:rPr>
              <a:t>www.fmi-standard.org</a:t>
            </a:r>
            <a:r>
              <a:rPr lang="en-GB" sz="1600" dirty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AF6DB-27D0-AA94-3CB2-34B2AD951B7E}"/>
              </a:ext>
            </a:extLst>
          </p:cNvPr>
          <p:cNvSpPr txBox="1"/>
          <p:nvPr/>
        </p:nvSpPr>
        <p:spPr>
          <a:xfrm>
            <a:off x="806400" y="1197530"/>
            <a:ext cx="9472337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Component interface and packaging standard developed by automotive industry.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Now version 3</a:t>
            </a:r>
          </a:p>
        </p:txBody>
      </p:sp>
    </p:spTree>
    <p:extLst>
      <p:ext uri="{BB962C8B-B14F-4D97-AF65-F5344CB8AC3E}">
        <p14:creationId xmlns:p14="http://schemas.microsoft.com/office/powerpoint/2010/main" val="32798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D0FF-885E-B7F5-2F47-7E74FA6F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  <a:br>
              <a:rPr lang="en-GB" dirty="0"/>
            </a:br>
            <a:r>
              <a:rPr lang="en-GB" sz="2000" dirty="0"/>
              <a:t>an emerging OSP experimentation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FEA9-2696-96A0-C630-7D72DA8F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5556251" cy="4317624"/>
          </a:xfrm>
        </p:spPr>
        <p:txBody>
          <a:bodyPr/>
          <a:lstStyle/>
          <a:p>
            <a:r>
              <a:rPr lang="en-GB" dirty="0"/>
              <a:t>How to efficiently</a:t>
            </a:r>
          </a:p>
          <a:p>
            <a:pPr lvl="1"/>
            <a:r>
              <a:rPr lang="en-GB" dirty="0"/>
              <a:t>set up simulation experiments</a:t>
            </a:r>
          </a:p>
          <a:p>
            <a:pPr lvl="1"/>
            <a:r>
              <a:rPr lang="en-GB" dirty="0"/>
              <a:t>capture results</a:t>
            </a:r>
          </a:p>
          <a:p>
            <a:pPr lvl="1"/>
            <a:r>
              <a:rPr lang="en-GB" dirty="0"/>
              <a:t>re-run experiments</a:t>
            </a:r>
          </a:p>
          <a:p>
            <a:pPr lvl="1"/>
            <a:r>
              <a:rPr lang="en-GB" dirty="0"/>
              <a:t>check results </a:t>
            </a:r>
            <a:r>
              <a:rPr lang="en-GB" dirty="0" err="1"/>
              <a:t>wrt</a:t>
            </a:r>
            <a:r>
              <a:rPr lang="en-GB" dirty="0"/>
              <a:t>. expectations</a:t>
            </a:r>
          </a:p>
          <a:p>
            <a:pPr lvl="1"/>
            <a:r>
              <a:rPr lang="en-GB" dirty="0"/>
              <a:t>ensure readability by humans and machine</a:t>
            </a:r>
          </a:p>
          <a:p>
            <a:pPr lvl="1"/>
            <a:r>
              <a:rPr lang="en-GB" dirty="0"/>
              <a:t>based on 25 years of experience with simulation studies for industry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49C3-8087-6528-9447-CDAC8641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DE131-0BFD-2975-FCDF-6B12D0A6A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0"/>
            <a:ext cx="7252580" cy="61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8AE0-D4CC-42B6-2E85-83A87560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8" y="340186"/>
            <a:ext cx="11110914" cy="936000"/>
          </a:xfrm>
        </p:spPr>
        <p:txBody>
          <a:bodyPr/>
          <a:lstStyle/>
          <a:p>
            <a:r>
              <a:rPr lang="en-GB" dirty="0"/>
              <a:t>Sim-explorer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E302-891D-5646-8662-E2469350F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37" y="1088802"/>
            <a:ext cx="5396823" cy="4317624"/>
          </a:xfrm>
        </p:spPr>
        <p:txBody>
          <a:bodyPr/>
          <a:lstStyle/>
          <a:p>
            <a:r>
              <a:rPr lang="en-GB" dirty="0"/>
              <a:t>Uses </a:t>
            </a:r>
            <a:r>
              <a:rPr lang="en-GB" dirty="0">
                <a:hlinkClick r:id="rId3"/>
              </a:rPr>
              <a:t>json5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human and machine-readable</a:t>
            </a:r>
          </a:p>
          <a:p>
            <a:pPr lvl="1"/>
            <a:r>
              <a:rPr lang="en-GB" dirty="0"/>
              <a:t>simplifies and extends </a:t>
            </a:r>
            <a:r>
              <a:rPr lang="en-GB" dirty="0" err="1"/>
              <a:t>json</a:t>
            </a:r>
            <a:endParaRPr lang="en-GB" dirty="0"/>
          </a:p>
          <a:p>
            <a:pPr lvl="2"/>
            <a:r>
              <a:rPr lang="en-GB" dirty="0"/>
              <a:t>Keys without quotation marks</a:t>
            </a:r>
          </a:p>
          <a:p>
            <a:pPr lvl="2"/>
            <a:r>
              <a:rPr lang="en-GB" dirty="0"/>
              <a:t>Comments (#, //, /* ...*/, “””…”””)</a:t>
            </a:r>
          </a:p>
          <a:p>
            <a:pPr lvl="2"/>
            <a:r>
              <a:rPr lang="en-GB" dirty="0"/>
              <a:t>Optional trailing comma</a:t>
            </a:r>
          </a:p>
          <a:p>
            <a:pPr lvl="1"/>
            <a:r>
              <a:rPr lang="en-GB" dirty="0"/>
              <a:t>easily translatable to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alias variable definitions</a:t>
            </a:r>
          </a:p>
          <a:p>
            <a:r>
              <a:rPr lang="en-GB" dirty="0"/>
              <a:t>Instructions on which results to collect</a:t>
            </a:r>
          </a:p>
          <a:p>
            <a:r>
              <a:rPr lang="en-GB" dirty="0"/>
              <a:t>Hierarchical case structure</a:t>
            </a:r>
          </a:p>
          <a:p>
            <a:pPr lvl="1"/>
            <a:r>
              <a:rPr lang="en-GB" dirty="0"/>
              <a:t>Keep experiments as simple as possible</a:t>
            </a:r>
          </a:p>
          <a:p>
            <a:r>
              <a:rPr lang="en-GB" dirty="0"/>
              <a:t>Include results expectations using expressions and (simplified)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525E-81CE-CFBD-E38E-0F086840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CB1C3-5F8E-70C9-0C01-EB875BA58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10" y="2290893"/>
            <a:ext cx="8023750" cy="1080120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04278-3B5E-0788-CF44-023F4A839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727" y="3591635"/>
            <a:ext cx="2172003" cy="552527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2FDDF7-F00D-310A-AB49-AC3A22784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008" y="4508753"/>
            <a:ext cx="5905390" cy="859756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F8C05B-3C9A-0A3B-0C4F-854FEAF94E2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11624" y="1276186"/>
            <a:ext cx="2426718" cy="5727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652500-A994-DD11-4F2A-63CFBFC3AC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87688" y="2830953"/>
            <a:ext cx="825322" cy="85658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59B7F8-A01F-244E-ECC4-74682318B41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71864" y="3867899"/>
            <a:ext cx="896863" cy="27626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2B574-6577-F02A-3466-9AD07E86F3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7728" y="4653136"/>
            <a:ext cx="2520280" cy="28549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EBB409-F01D-E721-EF97-A708EDBE614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591944" y="5769198"/>
            <a:ext cx="936704" cy="18899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27A8C-AFA0-47D8-BE45-A7D42456D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342" y="576381"/>
            <a:ext cx="6317734" cy="15141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657A4D-E4C8-DA59-6DA6-B48E4AD41BC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422"/>
          <a:stretch/>
        </p:blipFill>
        <p:spPr>
          <a:xfrm>
            <a:off x="6528648" y="5506760"/>
            <a:ext cx="5400000" cy="902871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0999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3404-5943-F6F1-159B-4A662762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5412234" cy="936000"/>
          </a:xfrm>
        </p:spPr>
        <p:txBody>
          <a:bodyPr/>
          <a:lstStyle/>
          <a:p>
            <a:r>
              <a:rPr lang="en-GB" dirty="0"/>
              <a:t>The ‘header’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662-2813-BB18-E1D1-951E070B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0524803" cy="4506936"/>
          </a:xfrm>
        </p:spPr>
        <p:txBody>
          <a:bodyPr/>
          <a:lstStyle/>
          <a:p>
            <a:pPr marL="1792288" indent="-1792288">
              <a:buNone/>
            </a:pPr>
            <a:r>
              <a:rPr lang="en-GB" dirty="0">
                <a:solidFill>
                  <a:schemeClr val="accent6"/>
                </a:solidFill>
              </a:rPr>
              <a:t>name:</a:t>
            </a:r>
            <a:r>
              <a:rPr lang="en-GB" dirty="0"/>
              <a:t>	Name of the experiment set</a:t>
            </a:r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description:</a:t>
            </a:r>
            <a:r>
              <a:rPr lang="en-GB" dirty="0"/>
              <a:t> 	Optional (highly recommended) description of the experiments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modelFile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explicit relative path to the OSP system structure.</a:t>
            </a:r>
          </a:p>
          <a:p>
            <a:pPr marL="1343025" indent="-1343025">
              <a:buNone/>
            </a:pPr>
            <a:r>
              <a:rPr lang="en-GB" dirty="0"/>
              <a:t>		default: “ospSystemStructure.xml” in same folder as .cases</a:t>
            </a:r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simulator:</a:t>
            </a:r>
            <a:r>
              <a:rPr lang="en-GB" dirty="0"/>
              <a:t>		Set the system simulator, e.g. ‘OSP’ or ‘STC’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logLevel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the OSP log level (default: “FATAL”)</a:t>
            </a:r>
            <a:br>
              <a:rPr lang="en-GB" dirty="0"/>
            </a:br>
            <a:r>
              <a:rPr lang="en-GB" dirty="0"/>
              <a:t>	possible: TRACE, DEBUG, INFO, WARNING, ERROR, FATAL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timeUnit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basic time unit other than “second”</a:t>
            </a:r>
            <a:br>
              <a:rPr lang="en-GB" dirty="0"/>
            </a:br>
            <a:r>
              <a:rPr lang="en-GB" dirty="0"/>
              <a:t>	possible: </a:t>
            </a:r>
            <a:r>
              <a:rPr lang="en-US" dirty="0"/>
              <a:t>ns, us, </a:t>
            </a:r>
            <a:r>
              <a:rPr lang="en-US" dirty="0" err="1"/>
              <a:t>ms</a:t>
            </a:r>
            <a:r>
              <a:rPr lang="en-US" dirty="0"/>
              <a:t>, sec, min, h, d, or extensions of that, like 'second’</a:t>
            </a:r>
            <a:endParaRPr lang="en-GB" dirty="0"/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variables:</a:t>
            </a:r>
            <a:r>
              <a:rPr lang="en-GB" dirty="0"/>
              <a:t>		alias variable definitions. Must be unique within the experiment set.</a:t>
            </a:r>
            <a:br>
              <a:rPr lang="en-GB" dirty="0"/>
            </a:br>
            <a:r>
              <a:rPr lang="en-GB" dirty="0"/>
              <a:t>	See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B9CC0-1F0E-9829-E9FE-A0DA306E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875F8-FEC4-49F9-EF5A-AE84ACE4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59179"/>
            <a:ext cx="6763535" cy="1621012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0822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B77-75FF-94EB-4CAC-9F59D501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(alias)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FB8-1AF3-7B35-43CD-89AFD513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are only uniquely defined together with their component (instance)</a:t>
            </a:r>
          </a:p>
          <a:p>
            <a:r>
              <a:rPr lang="en-GB" dirty="0"/>
              <a:t>Component variable names may be clumsily long to work with</a:t>
            </a:r>
          </a:p>
          <a:p>
            <a:pPr marL="0" indent="0">
              <a:buNone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⇒ </a:t>
            </a:r>
            <a:r>
              <a:rPr lang="en-GB" dirty="0"/>
              <a:t>Alias variable definition:</a:t>
            </a:r>
            <a:br>
              <a:rPr lang="en-GB" dirty="0"/>
            </a:br>
            <a:r>
              <a:rPr lang="en-GB" dirty="0"/>
              <a:t>	&lt;alias-name&gt; : [&lt;model-name(s)&gt;, &lt;</a:t>
            </a:r>
            <a:r>
              <a:rPr lang="en-GB" dirty="0" err="1"/>
              <a:t>variab</a:t>
            </a:r>
            <a:r>
              <a:rPr lang="en-GB" dirty="0"/>
              <a:t>-name(s)&gt;, &lt;optional-description&gt;]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DAD59-911B-8607-1722-011B6DCE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4F9C9-1D56-62F9-8B61-41FCECC8734E}"/>
              </a:ext>
            </a:extLst>
          </p:cNvPr>
          <p:cNvSpPr txBox="1"/>
          <p:nvPr/>
        </p:nvSpPr>
        <p:spPr>
          <a:xfrm>
            <a:off x="407368" y="5790195"/>
            <a:ext cx="99532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unique within  experiment set. Programming naming rules recommended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0E9E4-DD45-0F9F-CC18-DA92323DBF09}"/>
              </a:ext>
            </a:extLst>
          </p:cNvPr>
          <p:cNvCxnSpPr>
            <a:stCxn id="7" idx="1"/>
          </p:cNvCxnSpPr>
          <p:nvPr/>
        </p:nvCxnSpPr>
        <p:spPr>
          <a:xfrm flipV="1">
            <a:off x="407368" y="3212976"/>
            <a:ext cx="1224136" cy="273110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6A939D-207B-C08F-3D0E-C764F51AA450}"/>
              </a:ext>
            </a:extLst>
          </p:cNvPr>
          <p:cNvSpPr txBox="1"/>
          <p:nvPr/>
        </p:nvSpPr>
        <p:spPr>
          <a:xfrm>
            <a:off x="1014578" y="5069280"/>
            <a:ext cx="7981352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instance name(s). If several, they must relate to the same FMU.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models: matching start of name and wildcards ‘*’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9DD64-4737-9DEA-441C-1A0FA5F90CB5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1014578" y="3212976"/>
            <a:ext cx="2345118" cy="216408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0C9DDB-5F0A-FD12-DC79-E5A59404C55C}"/>
              </a:ext>
            </a:extLst>
          </p:cNvPr>
          <p:cNvSpPr txBox="1"/>
          <p:nvPr/>
        </p:nvSpPr>
        <p:spPr>
          <a:xfrm>
            <a:off x="2196758" y="4323728"/>
            <a:ext cx="7644721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variable name(s), e.g. vector. Same type enforces.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variables: matching start of name and wildcards ‘*’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E571E7-80E7-F907-6300-A684EB40BCF5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2196758" y="3212976"/>
            <a:ext cx="3240089" cy="141852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710503-07C9-4DBD-B984-27E07AAD42BE}"/>
              </a:ext>
            </a:extLst>
          </p:cNvPr>
          <p:cNvSpPr txBox="1"/>
          <p:nvPr/>
        </p:nvSpPr>
        <p:spPr>
          <a:xfrm>
            <a:off x="4719064" y="3578176"/>
            <a:ext cx="5607304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Description of variable. Very useful.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May in future be automatically provided from .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fmu</a:t>
            </a:r>
            <a:endParaRPr lang="en-GB" sz="2000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62C48E-E907-FD90-A04F-2EA36859A65F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719064" y="3212976"/>
            <a:ext cx="2889104" cy="67297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7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A6C8-5074-2FD6-446A-46AF6D08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738B-6053-7602-F100-5B011526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4332115" cy="43176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&lt;case-name&gt; 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spec : { &lt;settings&gt;},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results : [ &lt;settings],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assert : { &lt;settings&gt;}},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83F84-3F80-B78C-402C-5840E0B0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0D5BB-5853-1140-6982-BAB4965FD71C}"/>
              </a:ext>
            </a:extLst>
          </p:cNvPr>
          <p:cNvSpPr txBox="1"/>
          <p:nvPr/>
        </p:nvSpPr>
        <p:spPr>
          <a:xfrm>
            <a:off x="5519936" y="1321861"/>
            <a:ext cx="47016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Case name unique within experiment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A35FF-6EBA-C4E2-483A-2D676D095D37}"/>
              </a:ext>
            </a:extLst>
          </p:cNvPr>
          <p:cNvSpPr txBox="1"/>
          <p:nvPr/>
        </p:nvSpPr>
        <p:spPr>
          <a:xfrm>
            <a:off x="5672336" y="1801951"/>
            <a:ext cx="4775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Settings using alias variables (see below)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A4A60-8775-DA18-38FB-62D49593875A}"/>
              </a:ext>
            </a:extLst>
          </p:cNvPr>
          <p:cNvSpPr txBox="1"/>
          <p:nvPr/>
        </p:nvSpPr>
        <p:spPr>
          <a:xfrm>
            <a:off x="5824736" y="2282041"/>
            <a:ext cx="5716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section. Can also be included within spec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497F6-BE35-A83C-C829-5CEF3B4A6461}"/>
              </a:ext>
            </a:extLst>
          </p:cNvPr>
          <p:cNvSpPr txBox="1"/>
          <p:nvPr/>
        </p:nvSpPr>
        <p:spPr>
          <a:xfrm>
            <a:off x="5977136" y="2762131"/>
            <a:ext cx="53107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expected result (not yet implemented)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23CFE-4718-C252-3EE8-2E0EE198634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79576" y="1475750"/>
            <a:ext cx="3240360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314B4-CA43-42B6-D589-0FACBA63435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91744" y="1955840"/>
            <a:ext cx="1880592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DE659-38BF-D19C-1259-A81580307A0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79576" y="2435930"/>
            <a:ext cx="3545160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14C4B2-6216-FE2B-933D-EFBDD5F2FA0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207568" y="2916020"/>
            <a:ext cx="3769568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3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B911-A19C-1893-7EFC-D49F7489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and 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4E21-651A-3B7F-1DA5-56DAB253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1110914" cy="39016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&lt;variable-name&gt;&lt;slice&gt;&lt;@time&gt; : &lt;value(s)&gt;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7EF9-3E4A-E646-B52A-9958A78F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A2112-C06F-419A-F82A-24DDE7012CAD}"/>
              </a:ext>
            </a:extLst>
          </p:cNvPr>
          <p:cNvSpPr txBox="1"/>
          <p:nvPr/>
        </p:nvSpPr>
        <p:spPr>
          <a:xfrm>
            <a:off x="788510" y="3831477"/>
            <a:ext cx="49983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as defined in alias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B9E-C8DF-4A56-C9BA-66A6DCA8A4D2}"/>
              </a:ext>
            </a:extLst>
          </p:cNvPr>
          <p:cNvSpPr txBox="1"/>
          <p:nvPr/>
        </p:nvSpPr>
        <p:spPr>
          <a:xfrm>
            <a:off x="2279576" y="3315700"/>
            <a:ext cx="52754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slice of variable, e.g. [1], [1..2], [1,2,4]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637A8-2169-2C76-ABFE-F9C2BFADA274}"/>
              </a:ext>
            </a:extLst>
          </p:cNvPr>
          <p:cNvSpPr txBox="1"/>
          <p:nvPr/>
        </p:nvSpPr>
        <p:spPr>
          <a:xfrm>
            <a:off x="3397947" y="2799923"/>
            <a:ext cx="64424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time specification, e.g. @2.0, @step, @step 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CF50F-C02F-B8FD-35F2-7AEBD39583A9}"/>
              </a:ext>
            </a:extLst>
          </p:cNvPr>
          <p:cNvSpPr txBox="1"/>
          <p:nvPr/>
        </p:nvSpPr>
        <p:spPr>
          <a:xfrm>
            <a:off x="4445874" y="2328545"/>
            <a:ext cx="62183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Value of correct type or ‘res’, ‘result’ to mark get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7EBDE-5959-62E8-F438-E79A2E2C2A2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788510" y="2060848"/>
            <a:ext cx="770986" cy="192451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E47D76-97E2-EFCD-714C-5185F2CFE3F6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2279576" y="2060848"/>
            <a:ext cx="576064" cy="14087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FFA28B-EB22-8719-475B-D57BBFEA328A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3397947" y="2060848"/>
            <a:ext cx="432048" cy="89296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C78161-2A63-3C70-1125-8FC8515972C9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4445874" y="2013008"/>
            <a:ext cx="209966" cy="4694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34F22E-67EC-74DD-FFB8-13A47DDE7684}"/>
              </a:ext>
            </a:extLst>
          </p:cNvPr>
          <p:cNvSpPr txBox="1">
            <a:spLocks/>
          </p:cNvSpPr>
          <p:nvPr/>
        </p:nvSpPr>
        <p:spPr>
          <a:xfrm>
            <a:off x="539749" y="4588495"/>
            <a:ext cx="11110914" cy="390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‒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​"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6000" b="1" kern="1200" spc="-3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Examples:</a:t>
            </a:r>
          </a:p>
          <a:p>
            <a:r>
              <a:rPr lang="en-GB" dirty="0"/>
              <a:t>g : 9.81, # set the gravitational acceleration</a:t>
            </a:r>
          </a:p>
          <a:p>
            <a:r>
              <a:rPr lang="en-GB" dirty="0"/>
              <a:t>x[2]@step : ‘res’ # define the z-component of x as results variable, measured at every step</a:t>
            </a:r>
          </a:p>
          <a:p>
            <a:r>
              <a:rPr lang="en-GB" dirty="0"/>
              <a:t>g@0.0 : ‘res’ # report initial setting of g. Note: not needed! Initial settings are always reported</a:t>
            </a:r>
          </a:p>
        </p:txBody>
      </p:sp>
    </p:spTree>
    <p:extLst>
      <p:ext uri="{BB962C8B-B14F-4D97-AF65-F5344CB8AC3E}">
        <p14:creationId xmlns:p14="http://schemas.microsoft.com/office/powerpoint/2010/main" val="4170649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NV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tlCol="0" anchor="ctr"/>
      <a:lstStyle>
        <a:defPPr algn="ctr">
          <a:lnSpc>
            <a:spcPct val="10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600"/>
          </a:spcBef>
          <a:defRPr sz="20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462ADBFF-273A-4567-B294-D5011C0B512B}" vid="{1EFF4E61-7111-49E7-B341-7E4FF95B340F}"/>
    </a:ext>
  </a:extLst>
</a:theme>
</file>

<file path=ppt/theme/theme2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</a:theme>
</file>

<file path=ppt/theme/theme3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959</TotalTime>
  <Words>967</Words>
  <Application>Microsoft Office PowerPoint</Application>
  <PresentationFormat>Widescreen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Courier New</vt:lpstr>
      <vt:lpstr>Verdana</vt:lpstr>
      <vt:lpstr>DNV</vt:lpstr>
      <vt:lpstr>sim-explorer</vt:lpstr>
      <vt:lpstr>Modularization and collaboration crucial for simulation </vt:lpstr>
      <vt:lpstr>Functional Mock-up Interface (FMI): </vt:lpstr>
      <vt:lpstr>Sim-explorer an emerging OSP experimentation manager</vt:lpstr>
      <vt:lpstr>Sim-explorer properties</vt:lpstr>
      <vt:lpstr>The ‘header’ element</vt:lpstr>
      <vt:lpstr>(alias) variables</vt:lpstr>
      <vt:lpstr>Case definition</vt:lpstr>
      <vt:lpstr>Set and get variables</vt:lpstr>
      <vt:lpstr>Results</vt:lpstr>
      <vt:lpstr>Sim-explorer command line interface</vt:lpstr>
      <vt:lpstr>Sim-explorer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OSP</dc:title>
  <dc:creator>Eisinger, Siegfried</dc:creator>
  <cp:lastModifiedBy>Eisinger, Siegfried</cp:lastModifiedBy>
  <cp:revision>28</cp:revision>
  <dcterms:created xsi:type="dcterms:W3CDTF">2024-04-24T06:20:01Z</dcterms:created>
  <dcterms:modified xsi:type="dcterms:W3CDTF">2025-01-20T12:12:51Z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DocumentInfoFinished">
    <vt:lpwstr>True</vt:lpwstr>
  </property>
  <property fmtid="{D5CDD505-2E9C-101B-9397-08002B2CF9AE}" pid="4" name="SD_DocumentLanguageString">
    <vt:lpwstr>English (United Kingdom)</vt:lpwstr>
  </property>
  <property fmtid="{D5CDD505-2E9C-101B-9397-08002B2CF9AE}" pid="5" name="SD_UserprofileName">
    <vt:lpwstr/>
  </property>
  <property fmtid="{D5CDD505-2E9C-101B-9397-08002B2CF9AE}" pid="6" name="MSIP_Label_48141450-2387-4aca-b41f-19cd6be9dd3c_Enabled">
    <vt:lpwstr>true</vt:lpwstr>
  </property>
  <property fmtid="{D5CDD505-2E9C-101B-9397-08002B2CF9AE}" pid="7" name="MSIP_Label_48141450-2387-4aca-b41f-19cd6be9dd3c_SetDate">
    <vt:lpwstr>2024-04-24T06:39:29Z</vt:lpwstr>
  </property>
  <property fmtid="{D5CDD505-2E9C-101B-9397-08002B2CF9AE}" pid="8" name="MSIP_Label_48141450-2387-4aca-b41f-19cd6be9dd3c_Method">
    <vt:lpwstr>Standard</vt:lpwstr>
  </property>
  <property fmtid="{D5CDD505-2E9C-101B-9397-08002B2CF9AE}" pid="9" name="MSIP_Label_48141450-2387-4aca-b41f-19cd6be9dd3c_Name">
    <vt:lpwstr>Restricted_Unprotected</vt:lpwstr>
  </property>
  <property fmtid="{D5CDD505-2E9C-101B-9397-08002B2CF9AE}" pid="10" name="MSIP_Label_48141450-2387-4aca-b41f-19cd6be9dd3c_SiteId">
    <vt:lpwstr>adf10e2b-b6e9-41d6-be2f-c12bb566019c</vt:lpwstr>
  </property>
  <property fmtid="{D5CDD505-2E9C-101B-9397-08002B2CF9AE}" pid="11" name="MSIP_Label_48141450-2387-4aca-b41f-19cd6be9dd3c_ActionId">
    <vt:lpwstr>e8019fd4-2371-45c6-a8d3-db2e7328fdc8</vt:lpwstr>
  </property>
  <property fmtid="{D5CDD505-2E9C-101B-9397-08002B2CF9AE}" pid="12" name="MSIP_Label_48141450-2387-4aca-b41f-19cd6be9dd3c_ContentBits">
    <vt:lpwstr>0</vt:lpwstr>
  </property>
  <property fmtid="{D5CDD505-2E9C-101B-9397-08002B2CF9AE}" pid="13" name="SD_DocumentLanguage">
    <vt:lpwstr>en-GB</vt:lpwstr>
  </property>
  <property fmtid="{D5CDD505-2E9C-101B-9397-08002B2CF9AE}" pid="14" name="sdDocumentDate">
    <vt:lpwstr>45607</vt:lpwstr>
  </property>
  <property fmtid="{D5CDD505-2E9C-101B-9397-08002B2CF9AE}" pid="15" name="sdDocumentDateFormat">
    <vt:lpwstr>en-GB:dd MMMM yyyy</vt:lpwstr>
  </property>
</Properties>
</file>