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DA63-B21D-4357-A83D-178059659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8A8AD-6104-4869-891B-D9F6E05B8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98A02-B07C-400F-A6A0-BBB62ACF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0B48-6AFC-4D9F-87AE-1626A56E89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A261-95B1-44FA-9510-50AB0A99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48E54-E6DB-4071-822B-E94A49FA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ABC-C26A-4AD0-AA98-76193B1F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0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4D39-313F-4D6A-BD79-4689DF58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A3010-99FF-47C6-81CD-006B8B85A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68A67-41C4-48C7-837C-79E6B7EC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0B48-6AFC-4D9F-87AE-1626A56E89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D001-48BE-46FB-92C0-E24003B4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281C1-0D6F-4901-8B10-5709E44F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ABC-C26A-4AD0-AA98-76193B1F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2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41119-DB92-4706-994B-1EF82324D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6BB28-61C6-4E96-88D6-E8CC47C41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771A-DD4F-4A3A-87AB-29F905D8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0B48-6AFC-4D9F-87AE-1626A56E89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A827-85D1-4EA1-AA12-6F744EB1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2BDE0-D9AF-4B18-9AC9-68EA8A6D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ABC-C26A-4AD0-AA98-76193B1F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5744-278A-4D19-8DB0-DFC47FBD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BA648-D1F8-431C-87D6-111E32D9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1B52E-B031-4CBF-B51F-7AAA358A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0B48-6AFC-4D9F-87AE-1626A56E89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BAF4B-18DA-478B-B210-71B2C00A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F77B-222E-448B-A488-53D4C5D5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ABC-C26A-4AD0-AA98-76193B1F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564E-9A3D-494C-8774-63E9E381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27EA9-D7E1-4690-BA1A-2D6EAB1D2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1AB6-8899-4667-9B4A-4325DD89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0B48-6AFC-4D9F-87AE-1626A56E89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79BD-F350-4298-AC14-A035991A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ED44B-AD21-414E-A04B-75BBB14C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ABC-C26A-4AD0-AA98-76193B1F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5655-8A42-4F02-81F2-0D31625B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1B13-7C70-4290-8A53-2A0C2C728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5F89C-97B4-42C2-923E-51DF7B9C0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5B3C1-92B3-48A4-BCC7-251B021C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0B48-6AFC-4D9F-87AE-1626A56E89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B61D3-5E3C-4E06-91ED-7ED42DF4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7CB1D-46C5-4FEF-91DE-16B69358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ABC-C26A-4AD0-AA98-76193B1F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9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B04B-5335-427A-83BD-05425392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A14EC-38DE-4F44-8C4D-4B2A352E6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0555A-F55F-4029-9E33-3CE499D95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AA632-DAE7-4A5A-B397-D9166AF25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AB50E-36AA-489A-8721-BCA2ACFBD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DC997-757B-4BFE-B8DD-0927283C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0B48-6AFC-4D9F-87AE-1626A56E89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827E1-85CA-47C6-99D9-E61AE6F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D2AE7-2228-4AB0-9CE3-BD441837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ABC-C26A-4AD0-AA98-76193B1F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5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32C9-5E98-4664-B134-00C60C85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39498-0037-4604-BE24-A290238B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0B48-6AFC-4D9F-87AE-1626A56E89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1D8F6-6D41-4A8B-A10F-49A8BED6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5578C-681F-4A2E-A125-573E74C1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ABC-C26A-4AD0-AA98-76193B1F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C8799-F4F4-4415-9CB2-D4817229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0B48-6AFC-4D9F-87AE-1626A56E89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9C60E-BC5F-4DB9-8C2D-CC8281A1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3A176-C862-409B-8623-26A5CFA4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ABC-C26A-4AD0-AA98-76193B1F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1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F80D-7912-4C02-A395-4247AE71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97AB-32E7-49BA-BA9A-2B9119F4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C9A3-1E89-48FF-AD39-55F660D0F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33B45-3357-4A29-B871-DB1ACBBB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0B48-6AFC-4D9F-87AE-1626A56E89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3C9B5-F57B-4C26-824A-DF8AF186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34F02-0A91-49A3-9937-D78629FB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ABC-C26A-4AD0-AA98-76193B1F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F351-F4C4-4877-ADC8-D6DAF043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47A6D-6400-42A6-ACEF-45C0F1E68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3474D-8F01-41BB-8C00-0D214BD8A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9C31C-21E3-45EA-9743-E7B59F17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60B48-6AFC-4D9F-87AE-1626A56E89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E4762-8FE5-46AC-8906-59D04E0C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43BAC-29D9-41D6-8815-3C6EF171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4ABC-C26A-4AD0-AA98-76193B1F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6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53D6A-ACEB-4DF4-B522-FDC6332D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FC22C-75C9-43AA-BBE0-5BF20877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98183-800D-4FEF-8814-8AF939DF5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0B48-6AFC-4D9F-87AE-1626A56E89A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E079-73A7-4095-9397-9BFB36D5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2617-FDE9-45AE-9815-61DC9A988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4ABC-C26A-4AD0-AA98-76193B1FB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entagon 22"/>
          <p:cNvSpPr/>
          <p:nvPr/>
        </p:nvSpPr>
        <p:spPr>
          <a:xfrm>
            <a:off x="465236" y="2238051"/>
            <a:ext cx="1506969" cy="431769"/>
          </a:xfrm>
          <a:prstGeom prst="homePlate">
            <a:avLst>
              <a:gd name="adj" fmla="val 252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91440" bIns="0" rtlCol="0" anchor="ctr"/>
          <a:lstStyle/>
          <a:p>
            <a:pPr algn="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Pentagon 23"/>
          <p:cNvSpPr/>
          <p:nvPr/>
        </p:nvSpPr>
        <p:spPr>
          <a:xfrm>
            <a:off x="464537" y="2953812"/>
            <a:ext cx="1506969" cy="431769"/>
          </a:xfrm>
          <a:prstGeom prst="homePlate">
            <a:avLst>
              <a:gd name="adj" fmla="val 252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91440" bIns="0" rtlCol="0" anchor="ctr"/>
          <a:lstStyle/>
          <a:p>
            <a:pPr algn="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478508" y="3692578"/>
            <a:ext cx="1506969" cy="431769"/>
          </a:xfrm>
          <a:prstGeom prst="homePlate">
            <a:avLst>
              <a:gd name="adj" fmla="val 25292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91440" bIns="0" rtlCol="0" anchor="ctr"/>
          <a:lstStyle/>
          <a:p>
            <a:pPr algn="r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03357" y="2223102"/>
            <a:ext cx="8517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Covid19 Policy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23180" y="2942103"/>
            <a:ext cx="950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Case Metrics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3683" y="3681699"/>
            <a:ext cx="986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Om Prem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Case Metrics</a:t>
            </a:r>
          </a:p>
        </p:txBody>
      </p:sp>
      <p:sp>
        <p:nvSpPr>
          <p:cNvPr id="44" name="Snip and Round Single Corner Rectangle 43"/>
          <p:cNvSpPr/>
          <p:nvPr/>
        </p:nvSpPr>
        <p:spPr>
          <a:xfrm>
            <a:off x="463632" y="1272585"/>
            <a:ext cx="1536700" cy="313674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Source System</a:t>
            </a:r>
          </a:p>
        </p:txBody>
      </p:sp>
      <p:sp>
        <p:nvSpPr>
          <p:cNvPr id="46" name="Snip and Round Single Corner Rectangle 45"/>
          <p:cNvSpPr/>
          <p:nvPr/>
        </p:nvSpPr>
        <p:spPr>
          <a:xfrm>
            <a:off x="2413467" y="1241008"/>
            <a:ext cx="1437173" cy="383079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Data Lake</a:t>
            </a:r>
          </a:p>
        </p:txBody>
      </p:sp>
      <p:sp>
        <p:nvSpPr>
          <p:cNvPr id="50" name="Snip and Round Single Corner Rectangle 49"/>
          <p:cNvSpPr/>
          <p:nvPr/>
        </p:nvSpPr>
        <p:spPr>
          <a:xfrm>
            <a:off x="7784255" y="1237330"/>
            <a:ext cx="1328771" cy="383079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Visualization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2413467" y="2223102"/>
            <a:ext cx="1420092" cy="2230233"/>
          </a:xfrm>
          <a:prstGeom prst="roundRect">
            <a:avLst>
              <a:gd name="adj" fmla="val 10946"/>
            </a:avLst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 defTabSz="544245"/>
            <a:endParaRPr lang="en-US" sz="120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7784254" y="1668404"/>
            <a:ext cx="1400385" cy="3705145"/>
          </a:xfrm>
          <a:prstGeom prst="roundRect">
            <a:avLst>
              <a:gd name="adj" fmla="val 10946"/>
            </a:avLst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 defTabSz="544245"/>
            <a:endParaRPr lang="en-US" sz="120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63566" y="1668405"/>
            <a:ext cx="5405634" cy="373197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nip and Round Single Corner Rectangle 44"/>
          <p:cNvSpPr/>
          <p:nvPr/>
        </p:nvSpPr>
        <p:spPr>
          <a:xfrm>
            <a:off x="3962249" y="1244554"/>
            <a:ext cx="1534439" cy="383079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ODS</a:t>
            </a:r>
          </a:p>
        </p:txBody>
      </p:sp>
      <p:sp>
        <p:nvSpPr>
          <p:cNvPr id="47" name="Snip and Round Single Corner Rectangle 46"/>
          <p:cNvSpPr/>
          <p:nvPr/>
        </p:nvSpPr>
        <p:spPr>
          <a:xfrm>
            <a:off x="5670516" y="1243884"/>
            <a:ext cx="1534439" cy="383079"/>
          </a:xfrm>
          <a:prstGeom prst="snip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DWH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3951345" y="2223102"/>
            <a:ext cx="1534439" cy="2230233"/>
          </a:xfrm>
          <a:prstGeom prst="roundRect">
            <a:avLst>
              <a:gd name="adj" fmla="val 10946"/>
            </a:avLst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 defTabSz="544245"/>
            <a:endParaRPr lang="en-US" sz="120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5670516" y="2251180"/>
            <a:ext cx="1534439" cy="2202156"/>
          </a:xfrm>
          <a:prstGeom prst="roundRect">
            <a:avLst>
              <a:gd name="adj" fmla="val 10946"/>
            </a:avLst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 defTabSz="544245"/>
            <a:endParaRPr lang="en-US" sz="120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362789" y="1668406"/>
            <a:ext cx="1714541" cy="3729142"/>
          </a:xfrm>
          <a:prstGeom prst="roundRect">
            <a:avLst>
              <a:gd name="adj" fmla="val 10946"/>
            </a:avLst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 defTabSz="544245"/>
            <a:endParaRPr lang="en-US" sz="120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162315" y="3136616"/>
            <a:ext cx="959177" cy="29238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sz="1100" dirty="0">
                <a:solidFill>
                  <a:schemeClr val="bg1"/>
                </a:solidFill>
              </a:rPr>
              <a:t> PBI Reports 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2561570" y="4736968"/>
            <a:ext cx="1289070" cy="4550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rgbClr val="1F497D">
                    <a:lumMod val="75000"/>
                  </a:srgbClr>
                </a:solidFill>
              </a:rPr>
              <a:t>          GIT CI/CD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CCCA03-E80D-42EB-BA9D-2F16B80B3834}"/>
              </a:ext>
            </a:extLst>
          </p:cNvPr>
          <p:cNvSpPr txBox="1"/>
          <p:nvPr/>
        </p:nvSpPr>
        <p:spPr>
          <a:xfrm>
            <a:off x="2858061" y="3060012"/>
            <a:ext cx="956295" cy="46166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sz="1100" dirty="0">
                <a:solidFill>
                  <a:schemeClr val="bg1"/>
                </a:solidFill>
              </a:rPr>
              <a:t>Raw Staging area</a:t>
            </a:r>
          </a:p>
        </p:txBody>
      </p:sp>
      <p:sp>
        <p:nvSpPr>
          <p:cNvPr id="88" name="Rounded Rectangle 118">
            <a:extLst>
              <a:ext uri="{FF2B5EF4-FFF2-40B4-BE49-F238E27FC236}">
                <a16:creationId xmlns:a16="http://schemas.microsoft.com/office/drawing/2014/main" id="{18089CF2-DBD1-42C8-AC27-D473B4840195}"/>
              </a:ext>
            </a:extLst>
          </p:cNvPr>
          <p:cNvSpPr/>
          <p:nvPr/>
        </p:nvSpPr>
        <p:spPr>
          <a:xfrm>
            <a:off x="2456682" y="4677694"/>
            <a:ext cx="4748274" cy="608670"/>
          </a:xfrm>
          <a:prstGeom prst="roundRect">
            <a:avLst>
              <a:gd name="adj" fmla="val 10946"/>
            </a:avLst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 defTabSz="544245"/>
            <a:endParaRPr lang="en-US" sz="120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C129C8A-13DA-475C-A1B8-351533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52" y="2251179"/>
            <a:ext cx="626226" cy="39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437442E-A871-4E91-AB65-07DC997F3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4" y="2980470"/>
            <a:ext cx="383593" cy="383593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2689188-8097-4818-BA81-3BEA8F6BE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87" y="3718957"/>
            <a:ext cx="365578" cy="365578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0ADE3ADD-5D15-455B-A9CA-7119F2E7F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31" y="2023341"/>
            <a:ext cx="338581" cy="337503"/>
          </a:xfrm>
          <a:prstGeom prst="rect">
            <a:avLst/>
          </a:prstGeom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9BB754E6-1245-4776-B8A0-06E2CB634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97" y="3064947"/>
            <a:ext cx="412767" cy="4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84A087A-E18E-4E0F-AA4C-AF7E2F17A5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99" y="1978908"/>
            <a:ext cx="461660" cy="461660"/>
          </a:xfrm>
          <a:prstGeom prst="rect">
            <a:avLst/>
          </a:prstGeom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D5D970D-BA2C-42F9-9059-5EDE98014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61" y="3048981"/>
            <a:ext cx="380019" cy="38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85AEB443-5331-41C1-9939-C3E9BC5A6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110" y="4788419"/>
            <a:ext cx="336499" cy="3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24C3AF-D150-4ACA-B3E5-DB42101FA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9" y="3074574"/>
            <a:ext cx="460200" cy="46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FDB48FB-A5FA-48DB-8FB6-190CDEBECA42}"/>
              </a:ext>
            </a:extLst>
          </p:cNvPr>
          <p:cNvSpPr txBox="1"/>
          <p:nvPr/>
        </p:nvSpPr>
        <p:spPr>
          <a:xfrm>
            <a:off x="6105602" y="3062618"/>
            <a:ext cx="1097147" cy="46166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sz="1100" dirty="0">
                <a:solidFill>
                  <a:schemeClr val="bg1"/>
                </a:solidFill>
              </a:rPr>
              <a:t> Data Warehouse</a:t>
            </a:r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27C5D00C-0ACC-44A9-92E6-9D59782C8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06" y="2054350"/>
            <a:ext cx="338581" cy="33750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54CA520D-8B34-42EB-A10E-550D65BBCDFC}"/>
              </a:ext>
            </a:extLst>
          </p:cNvPr>
          <p:cNvSpPr/>
          <p:nvPr/>
        </p:nvSpPr>
        <p:spPr>
          <a:xfrm>
            <a:off x="4177385" y="4736968"/>
            <a:ext cx="1289070" cy="4550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rgbClr val="1F497D">
                    <a:lumMod val="75000"/>
                  </a:srgbClr>
                </a:solidFill>
              </a:rPr>
              <a:t>          Security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8428A3-1EC5-4354-AB17-9CEC9155FE48}"/>
              </a:ext>
            </a:extLst>
          </p:cNvPr>
          <p:cNvSpPr/>
          <p:nvPr/>
        </p:nvSpPr>
        <p:spPr>
          <a:xfrm>
            <a:off x="5793200" y="4750399"/>
            <a:ext cx="1289070" cy="4550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rgbClr val="1F497D">
                    <a:lumMod val="75000"/>
                  </a:srgbClr>
                </a:solidFill>
              </a:rPr>
              <a:t>           Documents</a:t>
            </a:r>
          </a:p>
        </p:txBody>
      </p:sp>
      <p:pic>
        <p:nvPicPr>
          <p:cNvPr id="58" name="Picture 22">
            <a:extLst>
              <a:ext uri="{FF2B5EF4-FFF2-40B4-BE49-F238E27FC236}">
                <a16:creationId xmlns:a16="http://schemas.microsoft.com/office/drawing/2014/main" id="{3B897C3C-C559-49F5-A665-E62DAF558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009" y="4816104"/>
            <a:ext cx="281131" cy="28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F97134-889A-4FBC-9B63-90A7DBD48068}"/>
              </a:ext>
            </a:extLst>
          </p:cNvPr>
          <p:cNvSpPr txBox="1"/>
          <p:nvPr/>
        </p:nvSpPr>
        <p:spPr>
          <a:xfrm>
            <a:off x="4435821" y="3082814"/>
            <a:ext cx="1038387" cy="461661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sz="1100" dirty="0">
                <a:solidFill>
                  <a:schemeClr val="bg1"/>
                </a:solidFill>
              </a:rPr>
              <a:t> Normalized ODS</a:t>
            </a:r>
          </a:p>
        </p:txBody>
      </p:sp>
      <p:pic>
        <p:nvPicPr>
          <p:cNvPr id="60" name="Picture 22">
            <a:extLst>
              <a:ext uri="{FF2B5EF4-FFF2-40B4-BE49-F238E27FC236}">
                <a16:creationId xmlns:a16="http://schemas.microsoft.com/office/drawing/2014/main" id="{2C58D6C5-732E-4B1B-9EC7-EFB021A7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60" y="3064946"/>
            <a:ext cx="412767" cy="4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70FA501-63AB-4992-97DC-2B432218B4F9}"/>
              </a:ext>
            </a:extLst>
          </p:cNvPr>
          <p:cNvSpPr txBox="1"/>
          <p:nvPr/>
        </p:nvSpPr>
        <p:spPr>
          <a:xfrm>
            <a:off x="199254" y="303255"/>
            <a:ext cx="11765742" cy="430883"/>
          </a:xfrm>
          <a:prstGeom prst="rect">
            <a:avLst/>
          </a:prstGeom>
          <a:solidFill>
            <a:schemeClr val="tx2"/>
          </a:solidFill>
        </p:spPr>
        <p:txBody>
          <a:bodyPr wrap="square" lIns="121917" tIns="60958" rIns="121917" bIns="60958" rtlCol="0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B3C35B-EDC3-4374-8499-FFB6AAE12E27}"/>
              </a:ext>
            </a:extLst>
          </p:cNvPr>
          <p:cNvSpPr txBox="1"/>
          <p:nvPr/>
        </p:nvSpPr>
        <p:spPr>
          <a:xfrm>
            <a:off x="9511760" y="1184978"/>
            <a:ext cx="2453236" cy="50475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i="1" u="sng" dirty="0">
                <a:solidFill>
                  <a:schemeClr val="accent3"/>
                </a:solidFill>
              </a:rPr>
              <a:t>Key Highlights:</a:t>
            </a:r>
          </a:p>
          <a:p>
            <a:endParaRPr lang="en-US" sz="14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ADF/Synapse data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ADLS Gen 2 for file-based staging and ODS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Retain historical raw data in  ADLS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Normalized data in ODS for quick analysis and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Dedicated SQL pool  based distributed table and  computational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Power BI based intuitive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1 hour refresh for quick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Geo- replicated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Version control using GIT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Secure Azure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Code and documentations in GIT and ADLS</a:t>
            </a:r>
            <a:endParaRPr lang="en-US" sz="1400" dirty="0">
              <a:solidFill>
                <a:schemeClr val="accent3"/>
              </a:solidFill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DDE63D69-C41D-4CA6-BDCD-9DA130C939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43" y="4785441"/>
            <a:ext cx="361294" cy="36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7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DA32AAD8AB64EB208327BA3D03490" ma:contentTypeVersion="10" ma:contentTypeDescription="Create a new document." ma:contentTypeScope="" ma:versionID="3aac2c6c4fe295f68448d94ff43c4746">
  <xsd:schema xmlns:xsd="http://www.w3.org/2001/XMLSchema" xmlns:xs="http://www.w3.org/2001/XMLSchema" xmlns:p="http://schemas.microsoft.com/office/2006/metadata/properties" xmlns:ns3="35058e56-de02-4627-8d0b-5acdb04cac55" xmlns:ns4="fe6493d9-7450-4139-a136-020c7bd5a127" targetNamespace="http://schemas.microsoft.com/office/2006/metadata/properties" ma:root="true" ma:fieldsID="2bbae404cf2c101f3e5c603f1510e4f9" ns3:_="" ns4:_="">
    <xsd:import namespace="35058e56-de02-4627-8d0b-5acdb04cac55"/>
    <xsd:import namespace="fe6493d9-7450-4139-a136-020c7bd5a1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58e56-de02-4627-8d0b-5acdb04cac5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493d9-7450-4139-a136-020c7bd5a1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91863A-7C0F-420B-9ADA-6B270E1311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DB0D88-6064-4031-A770-D88A97D0F0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058e56-de02-4627-8d0b-5acdb04cac55"/>
    <ds:schemaRef ds:uri="fe6493d9-7450-4139-a136-020c7bd5a1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1656C9-054E-4A30-B0C2-52F9AC948629}">
  <ds:schemaRefs>
    <ds:schemaRef ds:uri="http://schemas.microsoft.com/office/2006/documentManagement/types"/>
    <ds:schemaRef ds:uri="http://purl.org/dc/elements/1.1/"/>
    <ds:schemaRef ds:uri="http://purl.org/dc/dcmitype/"/>
    <ds:schemaRef ds:uri="35058e56-de02-4627-8d0b-5acdb04cac55"/>
    <ds:schemaRef ds:uri="fe6493d9-7450-4139-a136-020c7bd5a127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4916</TotalTime>
  <Words>107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Vidya Doddihithlu Narayana (BRILLIO LLC)</dc:creator>
  <cp:lastModifiedBy>Vidya Doddihithlu Narayana (BRILLIO LLC)</cp:lastModifiedBy>
  <cp:revision>33</cp:revision>
  <dcterms:created xsi:type="dcterms:W3CDTF">2022-02-04T04:07:50Z</dcterms:created>
  <dcterms:modified xsi:type="dcterms:W3CDTF">2022-02-14T07:48:04Z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0x01010001EDA32AAD8AB64EB208327BA3D03490</vt:lpwstr>
  </property>
</Properties>
</file>