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3"/>
  </p:notesMasterIdLst>
  <p:handoutMasterIdLst>
    <p:handoutMasterId r:id="rId14"/>
  </p:handoutMasterIdLst>
  <p:sldIdLst>
    <p:sldId id="1034" r:id="rId2"/>
    <p:sldId id="1036" r:id="rId3"/>
    <p:sldId id="1045" r:id="rId4"/>
    <p:sldId id="1046" r:id="rId5"/>
    <p:sldId id="1047" r:id="rId6"/>
    <p:sldId id="1048" r:id="rId7"/>
    <p:sldId id="1053" r:id="rId8"/>
    <p:sldId id="1051" r:id="rId9"/>
    <p:sldId id="1052" r:id="rId10"/>
    <p:sldId id="1050" r:id="rId11"/>
    <p:sldId id="1044" r:id="rId12"/>
  </p:sldIdLst>
  <p:sldSz cx="9144000" cy="5143500" type="screen16x9"/>
  <p:notesSz cx="6858000" cy="9144000"/>
  <p:custDataLst>
    <p:tags r:id="rId1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方正大黑简体"/>
        <a:ea typeface="方正大黑简体"/>
        <a:cs typeface="方正大黑简体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方正大黑简体"/>
        <a:ea typeface="方正大黑简体"/>
        <a:cs typeface="方正大黑简体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方正大黑简体"/>
        <a:ea typeface="方正大黑简体"/>
        <a:cs typeface="方正大黑简体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方正大黑简体"/>
        <a:ea typeface="方正大黑简体"/>
        <a:cs typeface="方正大黑简体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方正大黑简体"/>
        <a:ea typeface="方正大黑简体"/>
        <a:cs typeface="方正大黑简体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方正大黑简体"/>
        <a:ea typeface="方正大黑简体"/>
        <a:cs typeface="方正大黑简体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方正大黑简体"/>
        <a:ea typeface="方正大黑简体"/>
        <a:cs typeface="方正大黑简体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方正大黑简体"/>
        <a:ea typeface="方正大黑简体"/>
        <a:cs typeface="方正大黑简体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方正大黑简体"/>
        <a:ea typeface="方正大黑简体"/>
        <a:cs typeface="方正大黑简体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00"/>
    <a:srgbClr val="1D8DE5"/>
    <a:srgbClr val="FF0000"/>
    <a:srgbClr val="DCE6F2"/>
    <a:srgbClr val="FF0066"/>
    <a:srgbClr val="339933"/>
    <a:srgbClr val="6280AF"/>
    <a:srgbClr val="3636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29" autoAdjust="0"/>
    <p:restoredTop sz="81058" autoAdjust="0"/>
  </p:normalViewPr>
  <p:slideViewPr>
    <p:cSldViewPr snapToObjects="1">
      <p:cViewPr varScale="1">
        <p:scale>
          <a:sx n="103" d="100"/>
          <a:sy n="103" d="100"/>
        </p:scale>
        <p:origin x="618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6280D679-94FA-4056-A3A1-DED45BB4B1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127E74D1-646D-4848-B18C-AF12A64CC4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0" lang="zh-CN" altLang="en-US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3699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4264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4299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CE8506-6CC2-432E-85B0-0A504204588A}" type="slidenum">
              <a:rPr lang="en-US" altLang="zh-CN" smtClean="0">
                <a:solidFill>
                  <a:srgbClr val="000000"/>
                </a:solidFill>
                <a:ea typeface="宋体" charset="-122"/>
              </a:rPr>
              <a:pPr/>
              <a:t>11</a:t>
            </a:fld>
            <a:endParaRPr lang="en-US" altLang="zh-CN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4" descr="slide1546_image34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4763" y="0"/>
            <a:ext cx="9156701" cy="514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60718"/>
            <a:ext cx="5186370" cy="51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03660"/>
            <a:ext cx="8229600" cy="3964809"/>
          </a:xfrm>
          <a:prstGeom prst="rect">
            <a:avLst/>
          </a:prstGeom>
        </p:spPr>
        <p:txBody>
          <a:bodyPr/>
          <a:lstStyle>
            <a:lvl1pPr>
              <a:defRPr sz="2800" b="1">
                <a:latin typeface="微软雅黑" pitchFamily="34" charset="-122"/>
                <a:ea typeface="微软雅黑" pitchFamily="34" charset="-122"/>
              </a:defRPr>
            </a:lvl1pPr>
            <a:lvl2pPr>
              <a:defRPr sz="2400" b="1"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方正大黑简体" pitchFamily="2" charset="-122"/>
                <a:ea typeface="方正大黑简体" pitchFamily="2" charset="-122"/>
              </a:defRPr>
            </a:lvl3pPr>
            <a:lvl4pPr>
              <a:defRPr>
                <a:latin typeface="方正大黑简体" pitchFamily="2" charset="-122"/>
                <a:ea typeface="方正大黑简体" pitchFamily="2" charset="-122"/>
              </a:defRPr>
            </a:lvl4pPr>
            <a:lvl5pPr>
              <a:defRPr>
                <a:latin typeface="方正大黑简体" pitchFamily="2" charset="-122"/>
                <a:ea typeface="方正大黑简体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 descr="2013年PPT78模板 拷贝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-7938" y="-4763"/>
            <a:ext cx="9151938" cy="514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15888" y="160338"/>
            <a:ext cx="39624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0" r:id="rId2"/>
    <p:sldLayoutId id="2147483671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2051050" y="842963"/>
            <a:ext cx="4859338" cy="1060450"/>
          </a:xfrm>
          <a:prstGeom prst="rect">
            <a:avLst/>
          </a:prstGeom>
          <a:noFill/>
          <a:ln>
            <a:noFill/>
          </a:ln>
        </p:spPr>
        <p:txBody>
          <a:bodyPr anchor="ctr" anchorCtr="1"/>
          <a:lstStyle/>
          <a:p>
            <a:pPr algn="ctr">
              <a:defRPr/>
            </a:pPr>
            <a:r>
              <a:rPr lang="en-US" altLang="zh-CN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CellLayout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0" name="副标题 2"/>
          <p:cNvSpPr txBox="1">
            <a:spLocks/>
          </p:cNvSpPr>
          <p:nvPr/>
        </p:nvSpPr>
        <p:spPr bwMode="auto">
          <a:xfrm>
            <a:off x="2555875" y="2716213"/>
            <a:ext cx="392112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>
              <a:spcBef>
                <a:spcPct val="20000"/>
              </a:spcBef>
            </a:pP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endParaRPr lang="en-US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spcBef>
                <a:spcPct val="20000"/>
              </a:spcBef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王德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南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spcBef>
                <a:spcPct val="20000"/>
              </a:spcBef>
            </a:pP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512570056@qq.com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2"/>
          <p:cNvSpPr txBox="1">
            <a:spLocks noChangeArrowheads="1"/>
          </p:cNvSpPr>
          <p:nvPr/>
        </p:nvSpPr>
        <p:spPr bwMode="auto">
          <a:xfrm>
            <a:off x="250825" y="195263"/>
            <a:ext cx="3024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3.1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问题与扩展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31749" name="Text Box 7"/>
          <p:cNvSpPr txBox="1">
            <a:spLocks noChangeArrowheads="1"/>
          </p:cNvSpPr>
          <p:nvPr/>
        </p:nvSpPr>
        <p:spPr bwMode="auto">
          <a:xfrm>
            <a:off x="250825" y="873125"/>
            <a:ext cx="2232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宋体" charset="-122"/>
              </a:rPr>
              <a:t>已知问题</a:t>
            </a:r>
            <a:endParaRPr lang="en-US" altLang="zh-CN" dirty="0"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323528" y="1414463"/>
            <a:ext cx="81369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宋体" charset="-122"/>
              </a:rPr>
              <a:t>焦点被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宋体" charset="-122"/>
              </a:rPr>
              <a:t>CellLayout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宋体" charset="-122"/>
              </a:rPr>
              <a:t>由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宋体" charset="-122"/>
              </a:rPr>
              <a:t>接管，通过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宋体" charset="-122"/>
              </a:rPr>
              <a:t>FocusManager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宋体" charset="-122"/>
              </a:rPr>
              <a:t>控制分发到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宋体" charset="-122"/>
              </a:rPr>
              <a:t>Cell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宋体" charset="-122"/>
              </a:rPr>
              <a:t>（目前方案）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323528" y="1881665"/>
            <a:ext cx="81369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宋体" charset="-122"/>
              </a:rPr>
              <a:t>目前无法将焦点分配到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宋体" charset="-122"/>
              </a:rPr>
              <a:t>Cell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宋体" charset="-122"/>
              </a:rPr>
              <a:t>所展示视图的子视图上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350615" y="3291830"/>
            <a:ext cx="81369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宋体" charset="-122"/>
              </a:rPr>
              <a:t>增加类似与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宋体" charset="-122"/>
              </a:rPr>
              <a:t>ListView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宋体" charset="-122"/>
              </a:rPr>
              <a:t>/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宋体" charset="-122"/>
              </a:rPr>
              <a:t>GridView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宋体" charset="-122"/>
              </a:rPr>
              <a:t>的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宋体" charset="-122"/>
              </a:rPr>
              <a:t>CellGroup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宋体" charset="-122"/>
              </a:rPr>
              <a:t>，需要动态增加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宋体" charset="-122"/>
              </a:rPr>
              <a:t>Cell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宋体" charset="-122"/>
              </a:rPr>
              <a:t>个数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301477" y="2824628"/>
            <a:ext cx="2232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宋体" charset="-122"/>
              </a:rPr>
              <a:t>扩展</a:t>
            </a:r>
            <a:endParaRPr lang="en-US" altLang="zh-CN" dirty="0"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2" descr="D:\Desktop\封面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9525" y="0"/>
            <a:ext cx="9170988" cy="514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椭圆 5"/>
          <p:cNvSpPr/>
          <p:nvPr/>
        </p:nvSpPr>
        <p:spPr bwMode="auto">
          <a:xfrm>
            <a:off x="1250950" y="2292350"/>
            <a:ext cx="6642100" cy="646113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60000"/>
                </a:schemeClr>
              </a:gs>
              <a:gs pos="23000">
                <a:schemeClr val="bg1">
                  <a:alpha val="0"/>
                </a:scheme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5662" tIns="32831" rIns="65662" bIns="32831"/>
          <a:lstStyle/>
          <a:p>
            <a:pPr defTabSz="686270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方正大黑简体" pitchFamily="2" charset="-122"/>
              <a:ea typeface="宋体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43000" y="1560513"/>
            <a:ext cx="6858000" cy="14636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lang="zh-CN" altLang="en-US" sz="6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/>
                <a:ea typeface="微软雅黑"/>
                <a:cs typeface="+mn-cs"/>
              </a:rPr>
              <a:t>交流与讨论</a:t>
            </a:r>
            <a:endParaRPr lang="en-US" altLang="zh-CN" sz="6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/>
              <a:ea typeface="微软雅黑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4"/>
          <p:cNvSpPr txBox="1">
            <a:spLocks noChangeArrowheads="1"/>
          </p:cNvSpPr>
          <p:nvPr/>
        </p:nvSpPr>
        <p:spPr bwMode="auto">
          <a:xfrm>
            <a:off x="755650" y="1276350"/>
            <a:ext cx="3024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宋体" charset="-122"/>
              </a:rPr>
              <a:t>1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charset="-122"/>
              </a:rPr>
              <a:t>.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charset="-122"/>
              </a:rPr>
              <a:t>框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宋体" charset="-122"/>
              </a:rPr>
              <a:t>架结构</a:t>
            </a:r>
          </a:p>
        </p:txBody>
      </p:sp>
      <p:sp>
        <p:nvSpPr>
          <p:cNvPr id="8194" name="Text Box 9"/>
          <p:cNvSpPr txBox="1">
            <a:spLocks noChangeArrowheads="1"/>
          </p:cNvSpPr>
          <p:nvPr/>
        </p:nvSpPr>
        <p:spPr bwMode="auto">
          <a:xfrm>
            <a:off x="755650" y="3427413"/>
            <a:ext cx="4392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charset="-122"/>
              </a:rPr>
              <a:t>4.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宋体" charset="-122"/>
              </a:rPr>
              <a:t>遗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charset="-122"/>
              </a:rPr>
              <a:t>留问题讨论</a:t>
            </a:r>
            <a:endParaRPr lang="zh-CN" altLang="en-US" sz="2400" dirty="0"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8196" name="Text Box 13"/>
          <p:cNvSpPr txBox="1">
            <a:spLocks noChangeArrowheads="1"/>
          </p:cNvSpPr>
          <p:nvPr/>
        </p:nvSpPr>
        <p:spPr bwMode="auto">
          <a:xfrm>
            <a:off x="753418" y="1944655"/>
            <a:ext cx="417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宋体" charset="-122"/>
              </a:rPr>
              <a:t>2.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宋体" charset="-122"/>
              </a:rPr>
              <a:t>部分模块逻辑解析</a:t>
            </a:r>
          </a:p>
        </p:txBody>
      </p:sp>
      <p:sp>
        <p:nvSpPr>
          <p:cNvPr id="8197" name="Text Box 14"/>
          <p:cNvSpPr txBox="1">
            <a:spLocks noChangeArrowheads="1"/>
          </p:cNvSpPr>
          <p:nvPr/>
        </p:nvSpPr>
        <p:spPr bwMode="auto">
          <a:xfrm>
            <a:off x="755650" y="2643188"/>
            <a:ext cx="467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宋体" charset="-122"/>
              </a:rPr>
              <a:t>3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charset="-122"/>
              </a:rPr>
              <a:t>.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charset="-122"/>
              </a:rPr>
              <a:t>代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宋体" charset="-122"/>
              </a:rPr>
              <a:t>码评审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5" name="Text Box 2"/>
          <p:cNvSpPr txBox="1">
            <a:spLocks noChangeArrowheads="1"/>
          </p:cNvSpPr>
          <p:nvPr/>
        </p:nvSpPr>
        <p:spPr bwMode="auto">
          <a:xfrm>
            <a:off x="250825" y="195263"/>
            <a:ext cx="3024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1.1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框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架结构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32" y="1275606"/>
            <a:ext cx="3923809" cy="29523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4455" y="692511"/>
            <a:ext cx="5392994" cy="4118569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0" name="Text Box 2"/>
          <p:cNvSpPr txBox="1">
            <a:spLocks noChangeArrowheads="1"/>
          </p:cNvSpPr>
          <p:nvPr/>
        </p:nvSpPr>
        <p:spPr bwMode="auto">
          <a:xfrm>
            <a:off x="250825" y="195263"/>
            <a:ext cx="3024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1.2 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布局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方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式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13" y="678787"/>
            <a:ext cx="3714023" cy="195643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724035"/>
            <a:ext cx="4320480" cy="397151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28" y="2709114"/>
            <a:ext cx="3864405" cy="197482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1403648" y="1275606"/>
            <a:ext cx="2736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宋体" charset="-122"/>
              </a:rPr>
              <a:t>水平垂直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宋体" charset="-122"/>
              </a:rPr>
              <a:t>嵌套滑动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23528" y="195486"/>
            <a:ext cx="3024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1.3 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布局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方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式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403648" y="1813956"/>
            <a:ext cx="2736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宋体" charset="-122"/>
              </a:rPr>
              <a:t>边界裁剪</a:t>
            </a:r>
            <a:endParaRPr lang="zh-CN" altLang="en-US" dirty="0"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435696" y="2333068"/>
            <a:ext cx="2736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宋体" charset="-122"/>
              </a:rPr>
              <a:t>线性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宋体" charset="-122"/>
              </a:rPr>
              <a:t>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宋体" charset="-122"/>
              </a:rPr>
              <a:t>网格嵌套</a:t>
            </a:r>
            <a:endParaRPr lang="zh-CN" altLang="en-US" dirty="0"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435696" y="2852180"/>
            <a:ext cx="2736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宋体" charset="-122"/>
              </a:rPr>
              <a:t>动态添加</a:t>
            </a:r>
            <a:endParaRPr lang="zh-CN" altLang="en-US" dirty="0"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435696" y="3390530"/>
            <a:ext cx="2736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焦点控制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5729402" y="1593365"/>
            <a:ext cx="2736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滑动边界监听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5744818" y="2069210"/>
            <a:ext cx="2736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缓存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5750092" y="2524736"/>
            <a:ext cx="2736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层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叠选中效果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5744818" y="3023818"/>
            <a:ext cx="2736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长按快速定位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1446446" y="3928880"/>
            <a:ext cx="2736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宋体" charset="-122"/>
              </a:rPr>
              <a:t>分辨率适配</a:t>
            </a:r>
            <a:endParaRPr lang="zh-CN" altLang="en-US" dirty="0"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5750092" y="3522900"/>
            <a:ext cx="2736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数据绑定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Text Box 2"/>
          <p:cNvSpPr txBox="1">
            <a:spLocks noChangeArrowheads="1"/>
          </p:cNvSpPr>
          <p:nvPr/>
        </p:nvSpPr>
        <p:spPr bwMode="auto">
          <a:xfrm>
            <a:off x="250825" y="195263"/>
            <a:ext cx="3024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2.1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性能对比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671918"/>
            <a:ext cx="4059943" cy="228371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1671918"/>
            <a:ext cx="4059943" cy="2283718"/>
          </a:xfrm>
          <a:prstGeom prst="rect">
            <a:avLst/>
          </a:prstGeom>
        </p:spPr>
      </p:pic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179512" y="1023846"/>
            <a:ext cx="2736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宋体" charset="-122"/>
              </a:rPr>
              <a:t>CellLayout</a:t>
            </a:r>
            <a:endParaRPr lang="zh-CN" altLang="en-US" dirty="0"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4716016" y="1023846"/>
            <a:ext cx="2736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宋体" charset="-122"/>
              </a:rPr>
              <a:t>RecycleView</a:t>
            </a:r>
            <a:endParaRPr lang="zh-CN" altLang="en-US" dirty="0"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87827" y="4236996"/>
            <a:ext cx="27368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宋体" charset="-122"/>
              </a:rPr>
              <a:t>滑动过程中</a:t>
            </a:r>
            <a:endParaRPr lang="zh-CN" altLang="en-US" dirty="0"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Text Box 2"/>
          <p:cNvSpPr txBox="1">
            <a:spLocks noChangeArrowheads="1"/>
          </p:cNvSpPr>
          <p:nvPr/>
        </p:nvSpPr>
        <p:spPr bwMode="auto">
          <a:xfrm>
            <a:off x="250825" y="195263"/>
            <a:ext cx="3024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2.1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性能对比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150303" y="868884"/>
            <a:ext cx="27368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宋体" charset="-122"/>
              </a:rPr>
              <a:t>滑动过程中的内存形态</a:t>
            </a:r>
            <a:endParaRPr lang="zh-CN" altLang="en-US" dirty="0"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0" y="1420323"/>
            <a:ext cx="9144000" cy="302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2502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Text Box 2"/>
          <p:cNvSpPr txBox="1">
            <a:spLocks noChangeArrowheads="1"/>
          </p:cNvSpPr>
          <p:nvPr/>
        </p:nvSpPr>
        <p:spPr bwMode="auto">
          <a:xfrm>
            <a:off x="250825" y="195263"/>
            <a:ext cx="3024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2.2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滑动过程解析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 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81540" y="1226718"/>
            <a:ext cx="74318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宋体" charset="-122"/>
              </a:rPr>
              <a:t>根据键盘方向和焦点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宋体" charset="-122"/>
              </a:rPr>
              <a:t>Cell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宋体" charset="-122"/>
              </a:rPr>
              <a:t>直属父亲布局方向移动所有兄弟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宋体" charset="-122"/>
              </a:rPr>
              <a:t>Cell</a:t>
            </a:r>
            <a:endParaRPr lang="zh-CN" altLang="en-US" dirty="0"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96550" y="1758724"/>
            <a:ext cx="2736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Cell</a:t>
            </a:r>
            <a:r>
              <a:rPr lang="zh-CN" altLang="en-US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位</a:t>
            </a:r>
            <a:r>
              <a:rPr lang="zh-CN" altLang="en-US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置</a:t>
            </a:r>
            <a:r>
              <a:rPr lang="en-US" altLang="zh-CN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/</a:t>
            </a:r>
            <a:r>
              <a:rPr lang="zh-CN" altLang="en-US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状态更改</a:t>
            </a:r>
            <a:endParaRPr lang="zh-CN" altLang="en-US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96550" y="2378846"/>
            <a:ext cx="77048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cs typeface="宋体" charset="-122"/>
              </a:rPr>
              <a:t>根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宋体" charset="-122"/>
              </a:rPr>
              <a:t>据父亲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宋体" charset="-122"/>
              </a:rPr>
              <a:t>ScrollXY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宋体" charset="-122"/>
              </a:rPr>
              <a:t>和移动前的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宋体" charset="-122"/>
              </a:rPr>
              <a:t>Cell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宋体" charset="-122"/>
              </a:rPr>
              <a:t>坐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宋体" charset="-122"/>
              </a:rPr>
              <a:t>标，直接绘制到指定位置</a:t>
            </a:r>
            <a:endParaRPr lang="zh-CN" altLang="en-US" dirty="0"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96550" y="3003798"/>
            <a:ext cx="59766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移动结束之后进行</a:t>
            </a:r>
            <a:r>
              <a:rPr lang="en-US" altLang="zh-CN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Layout</a:t>
            </a:r>
            <a:r>
              <a:rPr lang="zh-CN" altLang="en-US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，</a:t>
            </a:r>
            <a:r>
              <a:rPr lang="en-US" altLang="zh-CN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Measure</a:t>
            </a:r>
            <a:endParaRPr lang="zh-CN" altLang="en-US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2020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Text Box 2"/>
          <p:cNvSpPr txBox="1">
            <a:spLocks noChangeArrowheads="1"/>
          </p:cNvSpPr>
          <p:nvPr/>
        </p:nvSpPr>
        <p:spPr bwMode="auto">
          <a:xfrm>
            <a:off x="250825" y="195263"/>
            <a:ext cx="3024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2.2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滑动过程解析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 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822970"/>
            <a:ext cx="4581401" cy="3871056"/>
          </a:xfrm>
          <a:prstGeom prst="rect">
            <a:avLst/>
          </a:prstGeom>
        </p:spPr>
      </p:pic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5580112" y="1715034"/>
            <a:ext cx="28803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cs typeface="宋体" charset="-122"/>
              </a:rPr>
              <a:t>异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宋体" charset="-122"/>
              </a:rPr>
              <a:t>步更新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宋体" charset="-122"/>
              </a:rPr>
              <a:t>Cell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宋体" charset="-122"/>
              </a:rPr>
              <a:t>位置及状态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5580112" y="2236766"/>
            <a:ext cx="33843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cs typeface="宋体" charset="-122"/>
              </a:rPr>
              <a:t>滑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宋体" charset="-122"/>
              </a:rPr>
              <a:t>动结束之后加载非缓存试图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5580112" y="2758498"/>
            <a:ext cx="33843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cs typeface="宋体" charset="-122"/>
              </a:rPr>
              <a:t>滑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宋体" charset="-122"/>
              </a:rPr>
              <a:t>动过程中不进行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宋体" charset="-122"/>
              </a:rPr>
              <a:t>layout/measure</a:t>
            </a:r>
          </a:p>
        </p:txBody>
      </p:sp>
    </p:spTree>
    <p:extLst>
      <p:ext uri="{BB962C8B-B14F-4D97-AF65-F5344CB8AC3E}">
        <p14:creationId xmlns:p14="http://schemas.microsoft.com/office/powerpoint/2010/main" val="210130103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44"/>
</p:tagLst>
</file>

<file path=ppt/theme/theme1.xml><?xml version="1.0" encoding="utf-8"?>
<a:theme xmlns:a="http://schemas.openxmlformats.org/drawingml/2006/main" name="06-汪慧-2013年半年度个人计划总结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HRD个人年度述职-魏述勇</Template>
  <TotalTime>67233</TotalTime>
  <Words>327</Words>
  <Application>Microsoft Office PowerPoint</Application>
  <PresentationFormat>全屏显示(16:9)</PresentationFormat>
  <Paragraphs>45</Paragraphs>
  <Slides>11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方正大黑简体</vt:lpstr>
      <vt:lpstr>宋体</vt:lpstr>
      <vt:lpstr>微软雅黑</vt:lpstr>
      <vt:lpstr>Arial</vt:lpstr>
      <vt:lpstr>Times New Roman</vt:lpstr>
      <vt:lpstr>06-汪慧-2013年半年度个人计划总结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BISIE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HY</dc:creator>
  <cp:lastModifiedBy>Dnwang</cp:lastModifiedBy>
  <cp:revision>13846</cp:revision>
  <dcterms:created xsi:type="dcterms:W3CDTF">2001-04-21T13:08:31Z</dcterms:created>
  <dcterms:modified xsi:type="dcterms:W3CDTF">2018-12-27T07:47:13Z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107744B1-9FBA-43A5-3F3F-3F3F3F573F14</vt:lpwstr>
  </property>
  <property fmtid="{D5CDD505-2E9C-101B-9397-08002B2CF9AE}" pid="3" name="ArticulatePath">
    <vt:lpwstr>★管理通道_讨论稿_201412</vt:lpwstr>
  </property>
</Properties>
</file>