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75" r:id="rId8"/>
    <p:sldId id="261" r:id="rId9"/>
    <p:sldId id="262" r:id="rId10"/>
    <p:sldId id="263" r:id="rId11"/>
    <p:sldId id="279" r:id="rId12"/>
    <p:sldId id="277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>
        <p:scale>
          <a:sx n="100" d="100"/>
          <a:sy n="100" d="100"/>
        </p:scale>
        <p:origin x="33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7697E8-94DD-4CE2-AAAB-ACD426070550}" type="doc">
      <dgm:prSet loTypeId="urn:microsoft.com/office/officeart/2005/8/layout/target3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2CB4B2A-A584-4E66-90A5-47B8D90584DA}">
      <dgm:prSet phldrT="[텍스트]" custT="1"/>
      <dgm:spPr/>
      <dgm:t>
        <a:bodyPr/>
        <a:lstStyle/>
        <a:p>
          <a:pPr latinLnBrk="1"/>
          <a:r>
            <a:rPr lang="en-US" altLang="ko-KR" sz="2000" dirty="0">
              <a:latin typeface="나눔스퀘어라운드 Bold" pitchFamily="50" charset="-127"/>
              <a:ea typeface="나눔스퀘어라운드 Bold" pitchFamily="50" charset="-127"/>
            </a:rPr>
            <a:t>UBCF</a:t>
          </a:r>
          <a:endParaRPr lang="ko-KR" altLang="en-US" sz="2000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8DB69335-8248-4811-9E82-F9753F96E642}" type="parTrans" cxnId="{CA262095-88ED-468E-9CA3-EF06F6914C2F}">
      <dgm:prSet/>
      <dgm:spPr/>
      <dgm:t>
        <a:bodyPr/>
        <a:lstStyle/>
        <a:p>
          <a:pPr latinLnBrk="1"/>
          <a:endParaRPr lang="ko-KR" altLang="en-US"/>
        </a:p>
      </dgm:t>
    </dgm:pt>
    <dgm:pt modelId="{123B3FA4-8685-4884-8172-0E04E46EC619}" type="sibTrans" cxnId="{CA262095-88ED-468E-9CA3-EF06F6914C2F}">
      <dgm:prSet/>
      <dgm:spPr/>
      <dgm:t>
        <a:bodyPr/>
        <a:lstStyle/>
        <a:p>
          <a:pPr latinLnBrk="1"/>
          <a:endParaRPr lang="ko-KR" altLang="en-US"/>
        </a:p>
      </dgm:t>
    </dgm:pt>
    <dgm:pt modelId="{9D3575E6-F6F9-4006-B1B9-DC58C6AEA82A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라운드 Bold" pitchFamily="50" charset="-127"/>
              <a:ea typeface="나눔스퀘어라운드 Bold" pitchFamily="50" charset="-127"/>
            </a:rPr>
            <a:t>데이터 분할</a:t>
          </a:r>
        </a:p>
      </dgm:t>
    </dgm:pt>
    <dgm:pt modelId="{3133889A-C5EF-442C-B80A-6937FDC2756C}" type="parTrans" cxnId="{7834FC2C-6E8D-4C01-A5B4-7A02616F3AA2}">
      <dgm:prSet/>
      <dgm:spPr/>
      <dgm:t>
        <a:bodyPr/>
        <a:lstStyle/>
        <a:p>
          <a:pPr latinLnBrk="1"/>
          <a:endParaRPr lang="ko-KR" altLang="en-US"/>
        </a:p>
      </dgm:t>
    </dgm:pt>
    <dgm:pt modelId="{97B9E385-20CB-4EAE-9611-3E39E9F5350B}" type="sibTrans" cxnId="{7834FC2C-6E8D-4C01-A5B4-7A02616F3AA2}">
      <dgm:prSet/>
      <dgm:spPr/>
      <dgm:t>
        <a:bodyPr/>
        <a:lstStyle/>
        <a:p>
          <a:pPr latinLnBrk="1"/>
          <a:endParaRPr lang="ko-KR" altLang="en-US"/>
        </a:p>
      </dgm:t>
    </dgm:pt>
    <dgm:pt modelId="{04D9282F-5828-4507-B1E0-4E9B01DC1330}">
      <dgm:prSet phldrT="[텍스트]" custT="1"/>
      <dgm:spPr/>
      <dgm:t>
        <a:bodyPr/>
        <a:lstStyle/>
        <a:p>
          <a:pPr latinLnBrk="1"/>
          <a:r>
            <a:rPr lang="en-US" altLang="ko-KR" sz="2000" dirty="0">
              <a:latin typeface="나눔스퀘어라운드 Bold" pitchFamily="50" charset="-127"/>
              <a:ea typeface="나눔스퀘어라운드 Bold" pitchFamily="50" charset="-127"/>
            </a:rPr>
            <a:t>k-fold</a:t>
          </a:r>
          <a:endParaRPr lang="ko-KR" altLang="en-US" sz="2000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4C2969D1-F0C0-4A6A-8C98-7D942A47DC15}" type="parTrans" cxnId="{11B2587D-93A0-41EE-B8C0-49E91F8C59FF}">
      <dgm:prSet/>
      <dgm:spPr/>
      <dgm:t>
        <a:bodyPr/>
        <a:lstStyle/>
        <a:p>
          <a:pPr latinLnBrk="1"/>
          <a:endParaRPr lang="ko-KR" altLang="en-US"/>
        </a:p>
      </dgm:t>
    </dgm:pt>
    <dgm:pt modelId="{99416ACB-52F3-4E00-8472-0855F0B9042B}" type="sibTrans" cxnId="{11B2587D-93A0-41EE-B8C0-49E91F8C59FF}">
      <dgm:prSet/>
      <dgm:spPr/>
      <dgm:t>
        <a:bodyPr/>
        <a:lstStyle/>
        <a:p>
          <a:pPr latinLnBrk="1"/>
          <a:endParaRPr lang="ko-KR" altLang="en-US"/>
        </a:p>
      </dgm:t>
    </dgm:pt>
    <dgm:pt modelId="{734CDBF6-059D-4DD6-AA43-9DA10DB7E1CB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라운드 Bold" pitchFamily="50" charset="-127"/>
              <a:ea typeface="나눔스퀘어라운드 Bold" pitchFamily="50" charset="-127"/>
            </a:rPr>
            <a:t>매개변수</a:t>
          </a:r>
        </a:p>
      </dgm:t>
    </dgm:pt>
    <dgm:pt modelId="{C5B5F4D3-5995-4B5D-B033-17FBA6437A07}" type="parTrans" cxnId="{16963F83-2B63-4780-9B03-AF7844582D83}">
      <dgm:prSet/>
      <dgm:spPr/>
      <dgm:t>
        <a:bodyPr/>
        <a:lstStyle/>
        <a:p>
          <a:pPr latinLnBrk="1"/>
          <a:endParaRPr lang="ko-KR" altLang="en-US"/>
        </a:p>
      </dgm:t>
    </dgm:pt>
    <dgm:pt modelId="{7252E1EF-3C24-4C1C-A722-004FAA068346}" type="sibTrans" cxnId="{16963F83-2B63-4780-9B03-AF7844582D83}">
      <dgm:prSet/>
      <dgm:spPr/>
      <dgm:t>
        <a:bodyPr/>
        <a:lstStyle/>
        <a:p>
          <a:pPr latinLnBrk="1"/>
          <a:endParaRPr lang="ko-KR" altLang="en-US"/>
        </a:p>
      </dgm:t>
    </dgm:pt>
    <dgm:pt modelId="{ED5EAEC8-A308-4C5F-8022-86164D80D094}">
      <dgm:prSet phldrT="[텍스트]" custT="1"/>
      <dgm:spPr/>
      <dgm:t>
        <a:bodyPr/>
        <a:lstStyle/>
        <a:p>
          <a:pPr latinLnBrk="1"/>
          <a:r>
            <a:rPr lang="en-US" altLang="ko-KR" sz="2000" dirty="0" err="1">
              <a:latin typeface="나눔스퀘어라운드 Bold" pitchFamily="50" charset="-127"/>
              <a:ea typeface="나눔스퀘어라운드 Bold" pitchFamily="50" charset="-127"/>
            </a:rPr>
            <a:t>nn</a:t>
          </a:r>
          <a:r>
            <a:rPr lang="en-US" altLang="ko-KR" sz="2000" dirty="0">
              <a:latin typeface="나눔스퀘어라운드 Bold" pitchFamily="50" charset="-127"/>
              <a:ea typeface="나눔스퀘어라운드 Bold" pitchFamily="50" charset="-127"/>
            </a:rPr>
            <a:t>=30</a:t>
          </a:r>
          <a:endParaRPr lang="ko-KR" altLang="en-US" sz="2000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2CC40667-73A8-43A6-B7C3-BCB3D10CF0DC}" type="parTrans" cxnId="{83B7305B-F3C7-43D8-BDB5-87C976A5D661}">
      <dgm:prSet/>
      <dgm:spPr/>
      <dgm:t>
        <a:bodyPr/>
        <a:lstStyle/>
        <a:p>
          <a:pPr latinLnBrk="1"/>
          <a:endParaRPr lang="ko-KR" altLang="en-US"/>
        </a:p>
      </dgm:t>
    </dgm:pt>
    <dgm:pt modelId="{2DE3361B-C62F-422B-A00E-78065477208F}" type="sibTrans" cxnId="{83B7305B-F3C7-43D8-BDB5-87C976A5D661}">
      <dgm:prSet/>
      <dgm:spPr/>
      <dgm:t>
        <a:bodyPr/>
        <a:lstStyle/>
        <a:p>
          <a:pPr latinLnBrk="1"/>
          <a:endParaRPr lang="ko-KR" altLang="en-US"/>
        </a:p>
      </dgm:t>
    </dgm:pt>
    <dgm:pt modelId="{377A83E7-F2E4-4BA7-858D-41339467FEDF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라운드 Bold" pitchFamily="50" charset="-127"/>
              <a:ea typeface="나눔스퀘어라운드 Bold" pitchFamily="50" charset="-127"/>
            </a:rPr>
            <a:t>모델</a:t>
          </a:r>
        </a:p>
      </dgm:t>
    </dgm:pt>
    <dgm:pt modelId="{D1CB1C99-F151-4074-9478-E2C3C1536C03}" type="sibTrans" cxnId="{EA0D2CB6-8A29-4550-9825-BC7AC5DD2257}">
      <dgm:prSet/>
      <dgm:spPr/>
      <dgm:t>
        <a:bodyPr/>
        <a:lstStyle/>
        <a:p>
          <a:pPr latinLnBrk="1"/>
          <a:endParaRPr lang="ko-KR" altLang="en-US"/>
        </a:p>
      </dgm:t>
    </dgm:pt>
    <dgm:pt modelId="{9A39CB64-184C-4D17-B75B-F7283EC0C884}" type="parTrans" cxnId="{EA0D2CB6-8A29-4550-9825-BC7AC5DD2257}">
      <dgm:prSet/>
      <dgm:spPr/>
      <dgm:t>
        <a:bodyPr/>
        <a:lstStyle/>
        <a:p>
          <a:pPr latinLnBrk="1"/>
          <a:endParaRPr lang="ko-KR" altLang="en-US"/>
        </a:p>
      </dgm:t>
    </dgm:pt>
    <dgm:pt modelId="{2C551693-99A0-429D-80A0-D7BAA78963D8}" type="pres">
      <dgm:prSet presAssocID="{117697E8-94DD-4CE2-AAAB-ACD42607055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AF3F1F3-C966-4665-818E-FFE844176A80}" type="pres">
      <dgm:prSet presAssocID="{377A83E7-F2E4-4BA7-858D-41339467FEDF}" presName="circle1" presStyleLbl="node1" presStyleIdx="0" presStyleCnt="3" custLinFactNeighborX="1730" custLinFactNeighborY="-346"/>
      <dgm:spPr>
        <a:solidFill>
          <a:schemeClr val="accent2">
            <a:lumMod val="40000"/>
            <a:lumOff val="60000"/>
          </a:schemeClr>
        </a:solidFill>
      </dgm:spPr>
    </dgm:pt>
    <dgm:pt modelId="{46150619-E48C-4579-8139-5BD692265E8E}" type="pres">
      <dgm:prSet presAssocID="{377A83E7-F2E4-4BA7-858D-41339467FEDF}" presName="space" presStyleCnt="0"/>
      <dgm:spPr/>
    </dgm:pt>
    <dgm:pt modelId="{0FCF3E2E-D1F0-4529-A257-10356B9A1A91}" type="pres">
      <dgm:prSet presAssocID="{377A83E7-F2E4-4BA7-858D-41339467FEDF}" presName="rect1" presStyleLbl="alignAcc1" presStyleIdx="0" presStyleCnt="3" custScaleY="92616" custLinFactNeighborX="0" custLinFactNeighborY="-3406"/>
      <dgm:spPr/>
    </dgm:pt>
    <dgm:pt modelId="{51844EFA-A712-4115-8AF7-83442BF85318}" type="pres">
      <dgm:prSet presAssocID="{9D3575E6-F6F9-4006-B1B9-DC58C6AEA82A}" presName="vertSpace2" presStyleLbl="node1" presStyleIdx="0" presStyleCnt="3"/>
      <dgm:spPr/>
    </dgm:pt>
    <dgm:pt modelId="{942D3653-8728-495F-A117-3E5B812EB688}" type="pres">
      <dgm:prSet presAssocID="{9D3575E6-F6F9-4006-B1B9-DC58C6AEA82A}" presName="circle2" presStyleLbl="node1" presStyleIdx="1" presStyleCnt="3" custLinFactNeighborX="1597"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</dgm:pt>
    <dgm:pt modelId="{FB548C01-9277-488D-86E7-CB18F579AE15}" type="pres">
      <dgm:prSet presAssocID="{9D3575E6-F6F9-4006-B1B9-DC58C6AEA82A}" presName="rect2" presStyleLbl="alignAcc1" presStyleIdx="1" presStyleCnt="3"/>
      <dgm:spPr/>
    </dgm:pt>
    <dgm:pt modelId="{2049DE32-FA34-4099-B95D-0C6DC33EEE09}" type="pres">
      <dgm:prSet presAssocID="{734CDBF6-059D-4DD6-AA43-9DA10DB7E1CB}" presName="vertSpace3" presStyleLbl="node1" presStyleIdx="1" presStyleCnt="3"/>
      <dgm:spPr/>
    </dgm:pt>
    <dgm:pt modelId="{7A82B511-B069-4BCA-9021-79E618B5D39D}" type="pres">
      <dgm:prSet presAssocID="{734CDBF6-059D-4DD6-AA43-9DA10DB7E1CB}" presName="circle3" presStyleLbl="node1" presStyleIdx="2" presStyleCnt="3" custLinFactNeighborY="6920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</dgm:pt>
    <dgm:pt modelId="{2FD747CC-3B1E-4D7F-AB27-24C6C4D11065}" type="pres">
      <dgm:prSet presAssocID="{734CDBF6-059D-4DD6-AA43-9DA10DB7E1CB}" presName="rect3" presStyleLbl="alignAcc1" presStyleIdx="2" presStyleCnt="3" custScaleY="130879" custLinFactNeighborY="17301"/>
      <dgm:spPr/>
    </dgm:pt>
    <dgm:pt modelId="{36EF053F-A027-476F-AD83-10CC240CCCE0}" type="pres">
      <dgm:prSet presAssocID="{377A83E7-F2E4-4BA7-858D-41339467FEDF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9EFA54DE-422D-4151-9D0C-05CC75A90C3B}" type="pres">
      <dgm:prSet presAssocID="{377A83E7-F2E4-4BA7-858D-41339467FEDF}" presName="rect1ChTx" presStyleLbl="alignAcc1" presStyleIdx="2" presStyleCnt="3">
        <dgm:presLayoutVars>
          <dgm:bulletEnabled val="1"/>
        </dgm:presLayoutVars>
      </dgm:prSet>
      <dgm:spPr/>
    </dgm:pt>
    <dgm:pt modelId="{87BEC567-0955-42A3-A56E-FA1D66CD1AB7}" type="pres">
      <dgm:prSet presAssocID="{9D3575E6-F6F9-4006-B1B9-DC58C6AEA82A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DBFF5624-CE89-4D0A-9E57-69726F9B8AF2}" type="pres">
      <dgm:prSet presAssocID="{9D3575E6-F6F9-4006-B1B9-DC58C6AEA82A}" presName="rect2ChTx" presStyleLbl="alignAcc1" presStyleIdx="2" presStyleCnt="3" custLinFactNeighborY="3460">
        <dgm:presLayoutVars>
          <dgm:bulletEnabled val="1"/>
        </dgm:presLayoutVars>
      </dgm:prSet>
      <dgm:spPr/>
    </dgm:pt>
    <dgm:pt modelId="{AFC5D3BC-1979-477C-9E18-009301DF01D6}" type="pres">
      <dgm:prSet presAssocID="{734CDBF6-059D-4DD6-AA43-9DA10DB7E1CB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10FE7C6F-3B8F-49EC-B1E0-A50E53E0AC0A}" type="pres">
      <dgm:prSet presAssocID="{734CDBF6-059D-4DD6-AA43-9DA10DB7E1CB}" presName="rect3ChTx" presStyleLbl="alignAcc1" presStyleIdx="2" presStyleCnt="3" custLinFactNeighborX="-1186" custLinFactNeighborY="24221">
        <dgm:presLayoutVars>
          <dgm:bulletEnabled val="1"/>
        </dgm:presLayoutVars>
      </dgm:prSet>
      <dgm:spPr/>
    </dgm:pt>
  </dgm:ptLst>
  <dgm:cxnLst>
    <dgm:cxn modelId="{7834FC2C-6E8D-4C01-A5B4-7A02616F3AA2}" srcId="{117697E8-94DD-4CE2-AAAB-ACD426070550}" destId="{9D3575E6-F6F9-4006-B1B9-DC58C6AEA82A}" srcOrd="1" destOrd="0" parTransId="{3133889A-C5EF-442C-B80A-6937FDC2756C}" sibTransId="{97B9E385-20CB-4EAE-9611-3E39E9F5350B}"/>
    <dgm:cxn modelId="{477B7F38-109B-44FF-A3BF-47F7FE0ADE82}" type="presOf" srcId="{734CDBF6-059D-4DD6-AA43-9DA10DB7E1CB}" destId="{2FD747CC-3B1E-4D7F-AB27-24C6C4D11065}" srcOrd="0" destOrd="0" presId="urn:microsoft.com/office/officeart/2005/8/layout/target3"/>
    <dgm:cxn modelId="{4AB6E13A-13B2-4E2A-8AB9-FF69CA493514}" type="presOf" srcId="{734CDBF6-059D-4DD6-AA43-9DA10DB7E1CB}" destId="{AFC5D3BC-1979-477C-9E18-009301DF01D6}" srcOrd="1" destOrd="0" presId="urn:microsoft.com/office/officeart/2005/8/layout/target3"/>
    <dgm:cxn modelId="{83B7305B-F3C7-43D8-BDB5-87C976A5D661}" srcId="{734CDBF6-059D-4DD6-AA43-9DA10DB7E1CB}" destId="{ED5EAEC8-A308-4C5F-8022-86164D80D094}" srcOrd="0" destOrd="0" parTransId="{2CC40667-73A8-43A6-B7C3-BCB3D10CF0DC}" sibTransId="{2DE3361B-C62F-422B-A00E-78065477208F}"/>
    <dgm:cxn modelId="{CE41EA62-700B-437F-B4A3-280296D1DB76}" type="presOf" srcId="{377A83E7-F2E4-4BA7-858D-41339467FEDF}" destId="{0FCF3E2E-D1F0-4529-A257-10356B9A1A91}" srcOrd="0" destOrd="0" presId="urn:microsoft.com/office/officeart/2005/8/layout/target3"/>
    <dgm:cxn modelId="{0062E16B-4082-47B9-BFB6-7CCF29E2351E}" type="presOf" srcId="{9D3575E6-F6F9-4006-B1B9-DC58C6AEA82A}" destId="{87BEC567-0955-42A3-A56E-FA1D66CD1AB7}" srcOrd="1" destOrd="0" presId="urn:microsoft.com/office/officeart/2005/8/layout/target3"/>
    <dgm:cxn modelId="{11B2587D-93A0-41EE-B8C0-49E91F8C59FF}" srcId="{9D3575E6-F6F9-4006-B1B9-DC58C6AEA82A}" destId="{04D9282F-5828-4507-B1E0-4E9B01DC1330}" srcOrd="0" destOrd="0" parTransId="{4C2969D1-F0C0-4A6A-8C98-7D942A47DC15}" sibTransId="{99416ACB-52F3-4E00-8472-0855F0B9042B}"/>
    <dgm:cxn modelId="{16963F83-2B63-4780-9B03-AF7844582D83}" srcId="{117697E8-94DD-4CE2-AAAB-ACD426070550}" destId="{734CDBF6-059D-4DD6-AA43-9DA10DB7E1CB}" srcOrd="2" destOrd="0" parTransId="{C5B5F4D3-5995-4B5D-B033-17FBA6437A07}" sibTransId="{7252E1EF-3C24-4C1C-A722-004FAA068346}"/>
    <dgm:cxn modelId="{CA262095-88ED-468E-9CA3-EF06F6914C2F}" srcId="{377A83E7-F2E4-4BA7-858D-41339467FEDF}" destId="{52CB4B2A-A584-4E66-90A5-47B8D90584DA}" srcOrd="0" destOrd="0" parTransId="{8DB69335-8248-4811-9E82-F9753F96E642}" sibTransId="{123B3FA4-8685-4884-8172-0E04E46EC619}"/>
    <dgm:cxn modelId="{E97B77AF-10EF-4259-96D7-03D29E08AE37}" type="presOf" srcId="{ED5EAEC8-A308-4C5F-8022-86164D80D094}" destId="{10FE7C6F-3B8F-49EC-B1E0-A50E53E0AC0A}" srcOrd="0" destOrd="0" presId="urn:microsoft.com/office/officeart/2005/8/layout/target3"/>
    <dgm:cxn modelId="{EA0D2CB6-8A29-4550-9825-BC7AC5DD2257}" srcId="{117697E8-94DD-4CE2-AAAB-ACD426070550}" destId="{377A83E7-F2E4-4BA7-858D-41339467FEDF}" srcOrd="0" destOrd="0" parTransId="{9A39CB64-184C-4D17-B75B-F7283EC0C884}" sibTransId="{D1CB1C99-F151-4074-9478-E2C3C1536C03}"/>
    <dgm:cxn modelId="{EC950BC0-60FF-4A37-B9DB-0FA1D8FC7A1B}" type="presOf" srcId="{377A83E7-F2E4-4BA7-858D-41339467FEDF}" destId="{36EF053F-A027-476F-AD83-10CC240CCCE0}" srcOrd="1" destOrd="0" presId="urn:microsoft.com/office/officeart/2005/8/layout/target3"/>
    <dgm:cxn modelId="{FFA94EC6-5B9E-47B7-9BEB-151B1C480ADF}" type="presOf" srcId="{117697E8-94DD-4CE2-AAAB-ACD426070550}" destId="{2C551693-99A0-429D-80A0-D7BAA78963D8}" srcOrd="0" destOrd="0" presId="urn:microsoft.com/office/officeart/2005/8/layout/target3"/>
    <dgm:cxn modelId="{77D33AD4-B5F7-4187-93F4-FDE1088F1541}" type="presOf" srcId="{9D3575E6-F6F9-4006-B1B9-DC58C6AEA82A}" destId="{FB548C01-9277-488D-86E7-CB18F579AE15}" srcOrd="0" destOrd="0" presId="urn:microsoft.com/office/officeart/2005/8/layout/target3"/>
    <dgm:cxn modelId="{4E487BE3-63CC-40AF-A5E9-3D07C15C26A1}" type="presOf" srcId="{52CB4B2A-A584-4E66-90A5-47B8D90584DA}" destId="{9EFA54DE-422D-4151-9D0C-05CC75A90C3B}" srcOrd="0" destOrd="0" presId="urn:microsoft.com/office/officeart/2005/8/layout/target3"/>
    <dgm:cxn modelId="{5246D5E7-010C-4D2F-9986-42556832AFFA}" type="presOf" srcId="{04D9282F-5828-4507-B1E0-4E9B01DC1330}" destId="{DBFF5624-CE89-4D0A-9E57-69726F9B8AF2}" srcOrd="0" destOrd="0" presId="urn:microsoft.com/office/officeart/2005/8/layout/target3"/>
    <dgm:cxn modelId="{F918DEA0-FD39-4C6D-95BA-A033046D4C61}" type="presParOf" srcId="{2C551693-99A0-429D-80A0-D7BAA78963D8}" destId="{0AF3F1F3-C966-4665-818E-FFE844176A80}" srcOrd="0" destOrd="0" presId="urn:microsoft.com/office/officeart/2005/8/layout/target3"/>
    <dgm:cxn modelId="{3E793BE0-AA3A-4CF5-882E-FEE0D2A747A1}" type="presParOf" srcId="{2C551693-99A0-429D-80A0-D7BAA78963D8}" destId="{46150619-E48C-4579-8139-5BD692265E8E}" srcOrd="1" destOrd="0" presId="urn:microsoft.com/office/officeart/2005/8/layout/target3"/>
    <dgm:cxn modelId="{4EF9E016-8144-4E26-89BF-DDEF9FE30A4D}" type="presParOf" srcId="{2C551693-99A0-429D-80A0-D7BAA78963D8}" destId="{0FCF3E2E-D1F0-4529-A257-10356B9A1A91}" srcOrd="2" destOrd="0" presId="urn:microsoft.com/office/officeart/2005/8/layout/target3"/>
    <dgm:cxn modelId="{7B9A76DF-83E1-487B-AE44-79C9550A138E}" type="presParOf" srcId="{2C551693-99A0-429D-80A0-D7BAA78963D8}" destId="{51844EFA-A712-4115-8AF7-83442BF85318}" srcOrd="3" destOrd="0" presId="urn:microsoft.com/office/officeart/2005/8/layout/target3"/>
    <dgm:cxn modelId="{4299C00E-940D-4F48-BEDE-DB564B170AC9}" type="presParOf" srcId="{2C551693-99A0-429D-80A0-D7BAA78963D8}" destId="{942D3653-8728-495F-A117-3E5B812EB688}" srcOrd="4" destOrd="0" presId="urn:microsoft.com/office/officeart/2005/8/layout/target3"/>
    <dgm:cxn modelId="{638FDA7D-7B8D-4E81-B861-D7226CF8A887}" type="presParOf" srcId="{2C551693-99A0-429D-80A0-D7BAA78963D8}" destId="{FB548C01-9277-488D-86E7-CB18F579AE15}" srcOrd="5" destOrd="0" presId="urn:microsoft.com/office/officeart/2005/8/layout/target3"/>
    <dgm:cxn modelId="{D966BE8E-8057-4F1E-84C9-106C01E5E72A}" type="presParOf" srcId="{2C551693-99A0-429D-80A0-D7BAA78963D8}" destId="{2049DE32-FA34-4099-B95D-0C6DC33EEE09}" srcOrd="6" destOrd="0" presId="urn:microsoft.com/office/officeart/2005/8/layout/target3"/>
    <dgm:cxn modelId="{7228424E-63FA-42CD-B11F-83E7EC9AEFB5}" type="presParOf" srcId="{2C551693-99A0-429D-80A0-D7BAA78963D8}" destId="{7A82B511-B069-4BCA-9021-79E618B5D39D}" srcOrd="7" destOrd="0" presId="urn:microsoft.com/office/officeart/2005/8/layout/target3"/>
    <dgm:cxn modelId="{D9A41CD6-8BB9-46E9-A4A8-5CEDD5B9260A}" type="presParOf" srcId="{2C551693-99A0-429D-80A0-D7BAA78963D8}" destId="{2FD747CC-3B1E-4D7F-AB27-24C6C4D11065}" srcOrd="8" destOrd="0" presId="urn:microsoft.com/office/officeart/2005/8/layout/target3"/>
    <dgm:cxn modelId="{1E5B6A39-A68F-4C35-B22D-2D03FC6DBD36}" type="presParOf" srcId="{2C551693-99A0-429D-80A0-D7BAA78963D8}" destId="{36EF053F-A027-476F-AD83-10CC240CCCE0}" srcOrd="9" destOrd="0" presId="urn:microsoft.com/office/officeart/2005/8/layout/target3"/>
    <dgm:cxn modelId="{99EDF201-2988-4C1B-89E9-983FABD21A8A}" type="presParOf" srcId="{2C551693-99A0-429D-80A0-D7BAA78963D8}" destId="{9EFA54DE-422D-4151-9D0C-05CC75A90C3B}" srcOrd="10" destOrd="0" presId="urn:microsoft.com/office/officeart/2005/8/layout/target3"/>
    <dgm:cxn modelId="{33F38DD2-3AA2-49B5-A52F-32375595CC26}" type="presParOf" srcId="{2C551693-99A0-429D-80A0-D7BAA78963D8}" destId="{87BEC567-0955-42A3-A56E-FA1D66CD1AB7}" srcOrd="11" destOrd="0" presId="urn:microsoft.com/office/officeart/2005/8/layout/target3"/>
    <dgm:cxn modelId="{25683A2B-8195-4F8A-8EE1-97EECD9D157F}" type="presParOf" srcId="{2C551693-99A0-429D-80A0-D7BAA78963D8}" destId="{DBFF5624-CE89-4D0A-9E57-69726F9B8AF2}" srcOrd="12" destOrd="0" presId="urn:microsoft.com/office/officeart/2005/8/layout/target3"/>
    <dgm:cxn modelId="{ACFE933F-1F5B-4DA9-88CD-104AB36820CA}" type="presParOf" srcId="{2C551693-99A0-429D-80A0-D7BAA78963D8}" destId="{AFC5D3BC-1979-477C-9E18-009301DF01D6}" srcOrd="13" destOrd="0" presId="urn:microsoft.com/office/officeart/2005/8/layout/target3"/>
    <dgm:cxn modelId="{1BB14A6E-09E4-4046-8F9E-DAA4D62FDBF8}" type="presParOf" srcId="{2C551693-99A0-429D-80A0-D7BAA78963D8}" destId="{10FE7C6F-3B8F-49EC-B1E0-A50E53E0AC0A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3F1F3-C966-4665-818E-FFE844176A80}">
      <dsp:nvSpPr>
        <dsp:cNvPr id="0" name=""/>
        <dsp:cNvSpPr/>
      </dsp:nvSpPr>
      <dsp:spPr>
        <a:xfrm>
          <a:off x="52548" y="247139"/>
          <a:ext cx="3037490" cy="303749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CF3E2E-D1F0-4529-A257-10356B9A1A91}">
      <dsp:nvSpPr>
        <dsp:cNvPr id="0" name=""/>
        <dsp:cNvSpPr/>
      </dsp:nvSpPr>
      <dsp:spPr>
        <a:xfrm>
          <a:off x="1518745" y="266336"/>
          <a:ext cx="3543738" cy="28132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>
              <a:latin typeface="나눔스퀘어라운드 Bold" pitchFamily="50" charset="-127"/>
              <a:ea typeface="나눔스퀘어라운드 Bold" pitchFamily="50" charset="-127"/>
            </a:rPr>
            <a:t>모델</a:t>
          </a:r>
        </a:p>
      </dsp:txBody>
      <dsp:txXfrm>
        <a:off x="1518745" y="266336"/>
        <a:ext cx="1771869" cy="843962"/>
      </dsp:txXfrm>
    </dsp:sp>
    <dsp:sp modelId="{942D3653-8728-495F-A117-3E5B812EB688}">
      <dsp:nvSpPr>
        <dsp:cNvPr id="0" name=""/>
        <dsp:cNvSpPr/>
      </dsp:nvSpPr>
      <dsp:spPr>
        <a:xfrm>
          <a:off x="563092" y="1168897"/>
          <a:ext cx="1974366" cy="1974366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B548C01-9277-488D-86E7-CB18F579AE15}">
      <dsp:nvSpPr>
        <dsp:cNvPr id="0" name=""/>
        <dsp:cNvSpPr/>
      </dsp:nvSpPr>
      <dsp:spPr>
        <a:xfrm>
          <a:off x="1518745" y="1168897"/>
          <a:ext cx="3543738" cy="19743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>
              <a:latin typeface="나눔스퀘어라운드 Bold" pitchFamily="50" charset="-127"/>
              <a:ea typeface="나눔스퀘어라운드 Bold" pitchFamily="50" charset="-127"/>
            </a:rPr>
            <a:t>데이터 분할</a:t>
          </a:r>
        </a:p>
      </dsp:txBody>
      <dsp:txXfrm>
        <a:off x="1518745" y="1168897"/>
        <a:ext cx="1771869" cy="911246"/>
      </dsp:txXfrm>
    </dsp:sp>
    <dsp:sp modelId="{7A82B511-B069-4BCA-9021-79E618B5D39D}">
      <dsp:nvSpPr>
        <dsp:cNvPr id="0" name=""/>
        <dsp:cNvSpPr/>
      </dsp:nvSpPr>
      <dsp:spPr>
        <a:xfrm>
          <a:off x="1063122" y="2143202"/>
          <a:ext cx="911246" cy="911246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D747CC-3B1E-4D7F-AB27-24C6C4D11065}">
      <dsp:nvSpPr>
        <dsp:cNvPr id="0" name=""/>
        <dsp:cNvSpPr/>
      </dsp:nvSpPr>
      <dsp:spPr>
        <a:xfrm>
          <a:off x="1518745" y="2097106"/>
          <a:ext cx="3543738" cy="11926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>
              <a:latin typeface="나눔스퀘어라운드 Bold" pitchFamily="50" charset="-127"/>
              <a:ea typeface="나눔스퀘어라운드 Bold" pitchFamily="50" charset="-127"/>
            </a:rPr>
            <a:t>매개변수</a:t>
          </a:r>
        </a:p>
      </dsp:txBody>
      <dsp:txXfrm>
        <a:off x="1518745" y="2097106"/>
        <a:ext cx="1771869" cy="1192629"/>
      </dsp:txXfrm>
    </dsp:sp>
    <dsp:sp modelId="{9EFA54DE-422D-4151-9D0C-05CC75A90C3B}">
      <dsp:nvSpPr>
        <dsp:cNvPr id="0" name=""/>
        <dsp:cNvSpPr/>
      </dsp:nvSpPr>
      <dsp:spPr>
        <a:xfrm>
          <a:off x="3290614" y="257648"/>
          <a:ext cx="1771869" cy="91124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>
              <a:latin typeface="나눔스퀘어라운드 Bold" pitchFamily="50" charset="-127"/>
              <a:ea typeface="나눔스퀘어라운드 Bold" pitchFamily="50" charset="-127"/>
            </a:rPr>
            <a:t>UBCF</a:t>
          </a:r>
          <a:endParaRPr lang="ko-KR" altLang="en-US" sz="20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3290614" y="257648"/>
        <a:ext cx="1771869" cy="911249"/>
      </dsp:txXfrm>
    </dsp:sp>
    <dsp:sp modelId="{DBFF5624-CE89-4D0A-9E57-69726F9B8AF2}">
      <dsp:nvSpPr>
        <dsp:cNvPr id="0" name=""/>
        <dsp:cNvSpPr/>
      </dsp:nvSpPr>
      <dsp:spPr>
        <a:xfrm>
          <a:off x="3290614" y="1200427"/>
          <a:ext cx="1771869" cy="9112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>
              <a:latin typeface="나눔스퀘어라운드 Bold" pitchFamily="50" charset="-127"/>
              <a:ea typeface="나눔스퀘어라운드 Bold" pitchFamily="50" charset="-127"/>
            </a:rPr>
            <a:t>k-fold</a:t>
          </a:r>
          <a:endParaRPr lang="ko-KR" altLang="en-US" sz="20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3290614" y="1200427"/>
        <a:ext cx="1771869" cy="911246"/>
      </dsp:txXfrm>
    </dsp:sp>
    <dsp:sp modelId="{10FE7C6F-3B8F-49EC-B1E0-A50E53E0AC0A}">
      <dsp:nvSpPr>
        <dsp:cNvPr id="0" name=""/>
        <dsp:cNvSpPr/>
      </dsp:nvSpPr>
      <dsp:spPr>
        <a:xfrm>
          <a:off x="3269600" y="2300856"/>
          <a:ext cx="1771869" cy="9112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 err="1">
              <a:latin typeface="나눔스퀘어라운드 Bold" pitchFamily="50" charset="-127"/>
              <a:ea typeface="나눔스퀘어라운드 Bold" pitchFamily="50" charset="-127"/>
            </a:rPr>
            <a:t>nn</a:t>
          </a:r>
          <a:r>
            <a:rPr lang="en-US" altLang="ko-KR" sz="2000" kern="1200" dirty="0">
              <a:latin typeface="나눔스퀘어라운드 Bold" pitchFamily="50" charset="-127"/>
              <a:ea typeface="나눔스퀘어라운드 Bold" pitchFamily="50" charset="-127"/>
            </a:rPr>
            <a:t>=30</a:t>
          </a:r>
          <a:endParaRPr lang="ko-KR" altLang="en-US" sz="20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3269600" y="2300856"/>
        <a:ext cx="1771869" cy="911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BF7DA-F95F-4C81-80A4-765077373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9F1226-818A-4EAD-89D3-636BBFFCC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823AC-0852-4CFE-9812-9E76C638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C087-25D3-466B-91D5-DF0975FD52F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F4E68-96BD-4601-B2CA-02508C4C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F0DA5-C884-4CF8-9118-122F3751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E057-418C-412F-AA02-D954E1C1D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76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93BB1-CF83-4CE6-9640-48A1BD93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C87B16-F4EA-4F85-959E-7FC5E43D0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9AA22-5122-4C72-8E6D-DE801DC3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C087-25D3-466B-91D5-DF0975FD52F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13C3B-138E-4175-8752-D5F1D983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7FEFE-37CD-436F-AF59-7516A77F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E057-418C-412F-AA02-D954E1C1D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01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E4D715-E16A-4A51-8993-631B6E37B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DA969C-257B-4746-AE11-278487B3B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8EF39-7192-4C08-BA40-C1B77FB7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C087-25D3-466B-91D5-DF0975FD52F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7627E-D42F-4C0D-BA3B-CFC74F907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12841-E938-45D8-831D-16D471CB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E057-418C-412F-AA02-D954E1C1D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40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C5B16-5217-4001-9D4A-7001CB94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F4107-C3AD-44C1-89F6-0AE10DC35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5672C-7DCB-4278-BD06-6941AAC5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C087-25D3-466B-91D5-DF0975FD52F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9EEE8-C710-4CFF-BE4A-7ECDC20B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47A3E-6506-4F63-96AE-82DB7E67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E057-418C-412F-AA02-D954E1C1D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1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686EA-67B8-4FE8-B50F-0058B04C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267CA5-B185-4C3D-837A-2337CA114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A8698-B803-4410-B374-DC91F624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C087-25D3-466B-91D5-DF0975FD52F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57138-1B5D-4F8D-9A30-A79B6D30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BB106-4CD9-4EF5-A8D6-7FD2389D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E057-418C-412F-AA02-D954E1C1D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64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B50DC-A3BD-4456-8209-BD2932C0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A996B-F1DD-4AD1-A2A0-F8037704A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CCF9CC-9002-4609-9465-2A32BBF34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8F548B-478A-40CE-B593-B494AE17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C087-25D3-466B-91D5-DF0975FD52F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EC1637-41FC-46F7-B420-EC5FEC6A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80A6F1-6757-48BF-82E9-4D52C7F5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E057-418C-412F-AA02-D954E1C1D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18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0AAAF-E48B-4721-911D-69A043B7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7C8B86-B071-4423-8716-DA0A1A54C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66B032-3F77-4AEF-85CA-17F6FB7C8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F520C1-6061-4AF2-A62A-7A3FBAA63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884626-D121-4A70-9179-B427DD9CD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C60122-DFBB-4C49-8F42-6E185967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C087-25D3-466B-91D5-DF0975FD52F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2F461A-E804-4302-AD2D-2E4803F6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E2F5C7-253E-4C9F-82A8-3973AE43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E057-418C-412F-AA02-D954E1C1D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07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96D1A-9F8D-4E9F-AE3D-6707B190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405C60-838A-4F73-8845-D19959D7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C087-25D3-466B-91D5-DF0975FD52F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F7DF8D-113F-4349-A492-BF350D58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81AED9-60B2-4E35-A525-F1C8D723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E057-418C-412F-AA02-D954E1C1D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44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6DBDC6-5D3F-4241-A00F-F0781BE42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C087-25D3-466B-91D5-DF0975FD52F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2D1E76-F15F-4BCE-93E5-20674B25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88AC59-E4DA-4981-89CE-670FE65D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E057-418C-412F-AA02-D954E1C1D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10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3F18E-C5B7-49A0-A1AE-2D57F31B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F76BE-D849-437C-894A-D6A54F33F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BE4E4E-EAE9-40C7-B333-FED144BAF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3D7E49-274B-4E0A-B0C5-DEEE5026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C087-25D3-466B-91D5-DF0975FD52F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FD30B-2B0E-450D-A963-7C814C68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1A050E-1583-4A43-BBB3-DA29AF9B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E057-418C-412F-AA02-D954E1C1D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96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E2B3A-1556-4B1D-8D0C-82117FBED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7A426B-052F-4C3D-A910-3DE0CAB11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917CD7-0C8D-491A-B3B9-97C4ECB60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A91E39-E305-4E29-AC7E-3C20C106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C087-25D3-466B-91D5-DF0975FD52F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2FA429-B6E5-4563-A3BB-5779FF88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38AE7-709A-4CC1-8037-2EE27F76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E057-418C-412F-AA02-D954E1C1D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85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CE848F-A512-40BC-880E-CCA7E0A5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062697-3094-4C87-B3C4-0FA143258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631BFF-D727-44D5-AFA4-058A1FF7F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0C087-25D3-466B-91D5-DF0975FD52F0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3BD1C-85F2-46EA-AA7F-36B47E139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D871B-FF55-41AE-8B44-4FBF31BBB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8E057-418C-412F-AA02-D954E1C1D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76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google.co.kr/url?sa=i&amp;rct=j&amp;q=&amp;esrc=s&amp;source=images&amp;cd=&amp;cad=rja&amp;uact=8&amp;ved=0ahUKEwicyPDXmv_YAhUCwbwKHWffANcQjRwIBw&amp;url=https://erikbern.com/2015/09/24/nearest-neighbor-methods-vector-models-part-1.html&amp;psig=AOvVaw18B__vPcxL1SvYz17S9AKO&amp;ust=151738523520583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ena.kakao.com/forum/topics/19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.kr/url?sa=i&amp;rct=j&amp;q=&amp;esrc=s&amp;source=images&amp;cd=&amp;cad=rja&amp;uact=8&amp;ved=2ahUKEwjbg_Tgn_zYAhXCfrwKHaysBM0QjRx6BAgAEAY&amp;url=https://www.slideshare.net/xlvector/recommender-system-algorithm-and-architecture-13098396&amp;psig=AOvVaw0fiLLmj6dx3WI8bcgJ3dXO&amp;ust=151728351124070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62479-6A67-4202-A2B6-BA51B2CF84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5ACECB-C145-462E-BE38-4E98C5FE3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902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50A8E-9239-4D54-8C4E-E5FFA50D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UBCF (</a:t>
            </a:r>
            <a:r>
              <a:rPr lang="ko-KR" altLang="en-US" dirty="0"/>
              <a:t>유저 기반 협업 필터링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4D9B4-FA34-4E11-AEBC-7348837F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6690" y="1825625"/>
            <a:ext cx="5387109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유저 간의 유사도를 계산하여 자신과 비슷한 소비자가 구매한 제품 추천</a:t>
            </a:r>
            <a:endParaRPr lang="en-US" altLang="ko-KR" dirty="0"/>
          </a:p>
          <a:p>
            <a:r>
              <a:rPr lang="ko-KR" altLang="en-US" dirty="0"/>
              <a:t>단계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유저 간의 유사도를 나타내는 유저 매트릭스</a:t>
            </a:r>
            <a:r>
              <a:rPr lang="en-US" altLang="ko-KR" dirty="0"/>
              <a:t>(user-user matrix)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매트릭스를</a:t>
            </a:r>
            <a:r>
              <a:rPr lang="en-US" altLang="ko-KR" dirty="0"/>
              <a:t> </a:t>
            </a:r>
            <a:r>
              <a:rPr lang="ko-KR" altLang="en-US" dirty="0"/>
              <a:t>사용하여 유사한 유저가 구매한 제품으로 유저의 기호를 유추한다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User-based-collaborative-filtering-algorithm.png">
            <a:extLst>
              <a:ext uri="{FF2B5EF4-FFF2-40B4-BE49-F238E27FC236}">
                <a16:creationId xmlns:a16="http://schemas.microsoft.com/office/drawing/2014/main" id="{45B16790-BE67-4BB6-8DF4-0C856ECAD80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800" y="1576799"/>
            <a:ext cx="4614042" cy="28693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BCF0B9A-E342-40AD-A491-C05EF1DD6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6" y="3741804"/>
            <a:ext cx="36861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3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2892352-D2F1-4375-BCC8-238AB61EE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04" y="465337"/>
            <a:ext cx="4281296" cy="5927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35C22B-0373-4718-B311-DD5175873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094" y="314325"/>
            <a:ext cx="5784306" cy="257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68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8DB48-75DF-4D76-9127-45584FB9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Tail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52E4DD-8B28-42BC-997A-BE58E3D5D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28" y="1690688"/>
            <a:ext cx="5188896" cy="409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8341D8B-B472-46E9-B1E5-C07E32C58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633" y="39596"/>
            <a:ext cx="4879367" cy="250357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497D23-CCC0-49DC-A6D7-D60EA6B1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유사도 계산하는 방법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2E0F1-B96E-452D-B542-FEC44EEF2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228291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1. </a:t>
            </a:r>
            <a:r>
              <a:rPr lang="ko-KR" altLang="en-US" sz="2500" dirty="0" err="1"/>
              <a:t>유클라디언</a:t>
            </a:r>
            <a:r>
              <a:rPr lang="ko-KR" altLang="en-US" sz="2500" dirty="0"/>
              <a:t> 거리 </a:t>
            </a:r>
            <a:r>
              <a:rPr lang="en-US" altLang="ko-KR" sz="2500" dirty="0"/>
              <a:t>(p, q </a:t>
            </a:r>
            <a:r>
              <a:rPr lang="ko-KR" altLang="en-US" sz="2500" dirty="0"/>
              <a:t>제품 또는 </a:t>
            </a:r>
            <a:r>
              <a:rPr lang="ko-KR" altLang="en-US" sz="2500" dirty="0" err="1"/>
              <a:t>유저간의</a:t>
            </a:r>
            <a:r>
              <a:rPr lang="ko-KR" altLang="en-US" sz="2500" dirty="0"/>
              <a:t> 차이</a:t>
            </a:r>
            <a:r>
              <a:rPr lang="en-US" altLang="ko-KR" sz="2500" dirty="0"/>
              <a:t>)</a:t>
            </a:r>
          </a:p>
          <a:p>
            <a:r>
              <a:rPr lang="en-US" altLang="ko-KR" sz="2500" dirty="0"/>
              <a:t>2. </a:t>
            </a:r>
            <a:r>
              <a:rPr lang="ko-KR" altLang="en-US" sz="2500" dirty="0" err="1"/>
              <a:t>피어슨</a:t>
            </a:r>
            <a:r>
              <a:rPr lang="ko-KR" altLang="en-US" sz="2500" dirty="0"/>
              <a:t> 상관계수 </a:t>
            </a:r>
            <a:r>
              <a:rPr lang="en-US" altLang="ko-KR" sz="2500" dirty="0"/>
              <a:t>(x, y </a:t>
            </a:r>
            <a:r>
              <a:rPr lang="ko-KR" altLang="en-US" sz="2500" dirty="0"/>
              <a:t>제품</a:t>
            </a:r>
            <a:r>
              <a:rPr lang="en-US" altLang="ko-KR" sz="2500" dirty="0"/>
              <a:t> </a:t>
            </a:r>
            <a:r>
              <a:rPr lang="ko-KR" altLang="en-US" sz="2500" dirty="0"/>
              <a:t>또는 </a:t>
            </a:r>
            <a:r>
              <a:rPr lang="ko-KR" altLang="en-US" sz="2500" dirty="0" err="1"/>
              <a:t>유저간의</a:t>
            </a:r>
            <a:r>
              <a:rPr lang="ko-KR" altLang="en-US" sz="2500" dirty="0"/>
              <a:t> 상관계수</a:t>
            </a:r>
            <a:r>
              <a:rPr lang="en-US" altLang="ko-KR" sz="2500" dirty="0"/>
              <a:t>)</a:t>
            </a:r>
          </a:p>
          <a:p>
            <a:r>
              <a:rPr lang="en-US" altLang="ko-KR" sz="2500" dirty="0"/>
              <a:t>3. </a:t>
            </a:r>
            <a:r>
              <a:rPr lang="ko-KR" altLang="en-US" sz="2500" dirty="0"/>
              <a:t>코사인</a:t>
            </a:r>
            <a:r>
              <a:rPr lang="en-US" altLang="ko-KR" sz="2500" dirty="0"/>
              <a:t> </a:t>
            </a:r>
            <a:r>
              <a:rPr lang="ko-KR" altLang="en-US" sz="2500" dirty="0"/>
              <a:t>거리</a:t>
            </a:r>
            <a:r>
              <a:rPr lang="en-US" altLang="ko-KR" sz="2500" dirty="0"/>
              <a:t>(A, B </a:t>
            </a:r>
            <a:r>
              <a:rPr lang="ko-KR" altLang="en-US" sz="2500" dirty="0"/>
              <a:t>제품</a:t>
            </a:r>
            <a:r>
              <a:rPr lang="en-US" altLang="ko-KR" sz="2500" dirty="0"/>
              <a:t> </a:t>
            </a:r>
            <a:r>
              <a:rPr lang="ko-KR" altLang="en-US" sz="2500" dirty="0"/>
              <a:t>또는 </a:t>
            </a:r>
            <a:r>
              <a:rPr lang="ko-KR" altLang="en-US" sz="2500" dirty="0" err="1"/>
              <a:t>유저간의</a:t>
            </a:r>
            <a:r>
              <a:rPr lang="ko-KR" altLang="en-US" sz="2500" dirty="0"/>
              <a:t> 벡터 유사도 값</a:t>
            </a:r>
            <a:r>
              <a:rPr lang="en-US" altLang="ko-KR" sz="2500" dirty="0"/>
              <a:t>)</a:t>
            </a:r>
          </a:p>
          <a:p>
            <a:r>
              <a:rPr lang="en-US" altLang="ko-KR" sz="2500" dirty="0"/>
              <a:t>4. </a:t>
            </a:r>
            <a:r>
              <a:rPr lang="ko-KR" altLang="en-US" sz="2500" dirty="0" err="1"/>
              <a:t>자카드</a:t>
            </a:r>
            <a:r>
              <a:rPr lang="ko-KR" altLang="en-US" sz="2500" dirty="0"/>
              <a:t> 거리 이용</a:t>
            </a:r>
            <a:r>
              <a:rPr lang="en-US" altLang="ko-KR" sz="2500" dirty="0"/>
              <a:t>(</a:t>
            </a:r>
            <a:r>
              <a:rPr lang="ko-KR" altLang="en-US" sz="2500" dirty="0"/>
              <a:t>이진데이터에 적합</a:t>
            </a:r>
            <a:r>
              <a:rPr lang="en-US" altLang="ko-KR" sz="2500" dirty="0"/>
              <a:t>)</a:t>
            </a:r>
          </a:p>
          <a:p>
            <a:endParaRPr lang="en-US" altLang="ko-KR" sz="2500" dirty="0"/>
          </a:p>
          <a:p>
            <a:r>
              <a:rPr lang="ko-KR" altLang="en-US" sz="2500" dirty="0"/>
              <a:t>아이템기반</a:t>
            </a:r>
            <a:r>
              <a:rPr lang="en-US" altLang="ko-KR" sz="2500" dirty="0"/>
              <a:t>(IBCF) : A, B </a:t>
            </a:r>
            <a:r>
              <a:rPr lang="ko-KR" altLang="en-US" sz="2500" dirty="0"/>
              <a:t>제품을 모두 구매한 </a:t>
            </a:r>
            <a:r>
              <a:rPr lang="ko-KR" altLang="en-US" sz="2500" dirty="0" err="1"/>
              <a:t>고객수</a:t>
            </a:r>
            <a:r>
              <a:rPr lang="en-US" altLang="ko-KR" sz="2500" dirty="0"/>
              <a:t>/A,B</a:t>
            </a:r>
            <a:r>
              <a:rPr lang="ko-KR" altLang="en-US" sz="2500" dirty="0"/>
              <a:t> 둘 중 하나라도 구매한 고객 수</a:t>
            </a:r>
            <a:endParaRPr lang="en-US" altLang="ko-KR" sz="2500" dirty="0"/>
          </a:p>
          <a:p>
            <a:r>
              <a:rPr lang="ko-KR" altLang="en-US" sz="2500" dirty="0"/>
              <a:t>사용자기반</a:t>
            </a:r>
            <a:r>
              <a:rPr lang="en-US" altLang="ko-KR" sz="2500" dirty="0"/>
              <a:t>(UBCF) : A, B </a:t>
            </a:r>
            <a:r>
              <a:rPr lang="ko-KR" altLang="en-US" sz="2500" dirty="0"/>
              <a:t>유저가</a:t>
            </a:r>
            <a:r>
              <a:rPr lang="en-US" altLang="ko-KR" sz="2500" dirty="0"/>
              <a:t> </a:t>
            </a:r>
            <a:r>
              <a:rPr lang="ko-KR" altLang="en-US" sz="2500" dirty="0"/>
              <a:t>모두 구매한 제품 수</a:t>
            </a:r>
            <a:r>
              <a:rPr lang="en-US" altLang="ko-KR" sz="2500" dirty="0"/>
              <a:t>/ A, B </a:t>
            </a:r>
            <a:r>
              <a:rPr lang="ko-KR" altLang="en-US" sz="2500" dirty="0"/>
              <a:t>유저 중 한명이라도 구매한 제품 수</a:t>
            </a:r>
          </a:p>
        </p:txBody>
      </p:sp>
    </p:spTree>
    <p:extLst>
      <p:ext uri="{BB962C8B-B14F-4D97-AF65-F5344CB8AC3E}">
        <p14:creationId xmlns:p14="http://schemas.microsoft.com/office/powerpoint/2010/main" val="1998681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F5FCD-A5A7-4090-92A2-E9B6AF84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 모델 찾기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F8CBB-09E2-4C53-A1A3-9466BA3AD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트레이닝 데이터를 사용하여 </a:t>
            </a:r>
            <a:r>
              <a:rPr lang="en-US" altLang="ko-KR" dirty="0"/>
              <a:t>IBCF</a:t>
            </a:r>
            <a:r>
              <a:rPr lang="ko-KR" altLang="en-US" dirty="0"/>
              <a:t>와 </a:t>
            </a:r>
            <a:r>
              <a:rPr lang="en-US" altLang="ko-KR" dirty="0"/>
              <a:t>UBCF </a:t>
            </a:r>
            <a:r>
              <a:rPr lang="ko-KR" altLang="en-US" dirty="0"/>
              <a:t>모델을 만들어 성능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ROC </a:t>
            </a:r>
            <a:r>
              <a:rPr lang="ko-KR" altLang="en-US" dirty="0"/>
              <a:t>곡선의 아래 면적이 넓을 수록</a:t>
            </a:r>
            <a:r>
              <a:rPr lang="en-US" altLang="ko-KR" dirty="0"/>
              <a:t>, </a:t>
            </a:r>
            <a:r>
              <a:rPr lang="ko-KR" altLang="en-US" dirty="0"/>
              <a:t>정확도와 </a:t>
            </a:r>
            <a:r>
              <a:rPr lang="ko-KR" altLang="en-US" dirty="0" err="1"/>
              <a:t>재현력이</a:t>
            </a:r>
            <a:r>
              <a:rPr lang="ko-KR" altLang="en-US" dirty="0"/>
              <a:t> 높을 수록 좋은 모델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UBCF(</a:t>
            </a:r>
            <a:r>
              <a:rPr lang="ko-KR" altLang="en-US" dirty="0"/>
              <a:t>또는 </a:t>
            </a:r>
            <a:r>
              <a:rPr lang="en-US" altLang="ko-KR" dirty="0"/>
              <a:t>IBCF) </a:t>
            </a:r>
            <a:r>
              <a:rPr lang="ko-KR" altLang="en-US" dirty="0"/>
              <a:t>모델이 월등히 더 성능이 높다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9F232112-9082-447E-966C-CB14B11BE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8722" y="2737590"/>
            <a:ext cx="9915078" cy="126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9226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64186-BBDD-469A-9740-693AF097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데이터분할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0B96B-DEB3-45FD-88F5-12615B07A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Training  data</a:t>
            </a:r>
          </a:p>
          <a:p>
            <a:r>
              <a:rPr lang="en-US" altLang="ko-KR" dirty="0"/>
              <a:t>Validation data</a:t>
            </a:r>
          </a:p>
          <a:p>
            <a:r>
              <a:rPr lang="en-US" altLang="ko-KR" dirty="0"/>
              <a:t>Test data</a:t>
            </a:r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분할방법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단순분할</a:t>
            </a:r>
            <a:r>
              <a:rPr lang="en-US" altLang="ko-KR" dirty="0"/>
              <a:t>(split) : </a:t>
            </a:r>
            <a:r>
              <a:rPr lang="ko-KR" altLang="en-US" dirty="0"/>
              <a:t>랜덤으로 전체데이터셋을 나눔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부트스트랩</a:t>
            </a:r>
            <a:r>
              <a:rPr lang="en-US" altLang="ko-KR" dirty="0"/>
              <a:t>: </a:t>
            </a:r>
            <a:r>
              <a:rPr lang="ko-KR" altLang="en-US" dirty="0"/>
              <a:t>트레이닝 데이터를 추출할 </a:t>
            </a:r>
            <a:r>
              <a:rPr lang="ko-KR" altLang="en-US" dirty="0" err="1"/>
              <a:t>떄</a:t>
            </a:r>
            <a:r>
              <a:rPr lang="ko-KR" altLang="en-US" dirty="0"/>
              <a:t> 복원 추출을 하고 나머지는 테스트 데이터를 분해함으로써 테스트 데이터에 더 많은 사용자가 포함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K-fold: </a:t>
            </a:r>
            <a:r>
              <a:rPr lang="ko-KR" altLang="en-US" dirty="0"/>
              <a:t>데이터를 여러 개의 덩어리로 나눠 덩어리마다 일부분을 테스트 데이터로 씀</a:t>
            </a:r>
            <a:r>
              <a:rPr lang="en-US" altLang="ko-KR" dirty="0"/>
              <a:t>. </a:t>
            </a:r>
            <a:r>
              <a:rPr lang="ko-KR" altLang="en-US" dirty="0"/>
              <a:t>모든 사용자의 추천 결과를 테스트 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정확도는 테스트들의 평균으로 계산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어떤게</a:t>
            </a:r>
            <a:r>
              <a:rPr lang="ko-KR" altLang="en-US" dirty="0"/>
              <a:t> 더 분할했을 시</a:t>
            </a:r>
            <a:r>
              <a:rPr lang="en-US" altLang="ko-KR" dirty="0"/>
              <a:t>, </a:t>
            </a:r>
            <a:r>
              <a:rPr lang="ko-KR" altLang="en-US" dirty="0"/>
              <a:t>성능이 </a:t>
            </a:r>
            <a:r>
              <a:rPr lang="ko-KR" altLang="en-US" dirty="0" err="1"/>
              <a:t>좋은지</a:t>
            </a:r>
            <a:r>
              <a:rPr lang="ko-KR" altLang="en-US" dirty="0"/>
              <a:t> 확인</a:t>
            </a:r>
            <a:endParaRPr lang="en-US" altLang="ko-K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560A674-1623-415C-B762-186846436E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t="1" b="5948"/>
          <a:stretch/>
        </p:blipFill>
        <p:spPr bwMode="auto">
          <a:xfrm>
            <a:off x="4024411" y="5920390"/>
            <a:ext cx="7835357" cy="736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9588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3CF4B-F54B-4484-BCAA-6106A96C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A4390-B8F6-4DA1-9FD9-4B890357D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accuracy.PNG">
            <a:extLst>
              <a:ext uri="{FF2B5EF4-FFF2-40B4-BE49-F238E27FC236}">
                <a16:creationId xmlns:a16="http://schemas.microsoft.com/office/drawing/2014/main" id="{DED447E8-43EC-4907-883E-60E1BC84694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268" y="491800"/>
            <a:ext cx="7721339" cy="2858168"/>
          </a:xfrm>
          <a:prstGeom prst="rect">
            <a:avLst/>
          </a:prstGeom>
        </p:spPr>
      </p:pic>
      <p:pic>
        <p:nvPicPr>
          <p:cNvPr id="5" name="그림 4" descr="ac.PNG">
            <a:extLst>
              <a:ext uri="{FF2B5EF4-FFF2-40B4-BE49-F238E27FC236}">
                <a16:creationId xmlns:a16="http://schemas.microsoft.com/office/drawing/2014/main" id="{56EC6F4F-0302-40A5-92D4-8B0D6B7598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268" y="3616724"/>
            <a:ext cx="3158484" cy="1589776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9C0D31C-103F-44C3-BFF6-4BA6442DC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0362" y="2778075"/>
            <a:ext cx="47434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7716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6434A-4769-4589-9C07-AC9F2D53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 최적화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D92A2-71DB-4FF6-ACE3-F3B8F7399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최근접 이웃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한점을 기준으로 가장 거리가 가까운 점들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UBCF </a:t>
            </a:r>
            <a:r>
              <a:rPr lang="ko-KR" altLang="en-US" dirty="0"/>
              <a:t>모델은 각 </a:t>
            </a:r>
            <a:r>
              <a:rPr lang="en-US" altLang="ko-KR" dirty="0"/>
              <a:t>user</a:t>
            </a:r>
            <a:r>
              <a:rPr lang="ko-KR" altLang="en-US" dirty="0"/>
              <a:t>의 최근접 이웃을 몇 개로 둘 것인지를 </a:t>
            </a:r>
            <a:r>
              <a:rPr lang="ko-KR" altLang="en-US" dirty="0" err="1"/>
              <a:t>매겨변수</a:t>
            </a:r>
            <a:r>
              <a:rPr lang="ko-KR" altLang="en-US" dirty="0"/>
              <a:t> </a:t>
            </a:r>
            <a:r>
              <a:rPr lang="en-US" altLang="ko-KR" dirty="0" err="1"/>
              <a:t>nn</a:t>
            </a:r>
            <a:r>
              <a:rPr lang="ko-KR" altLang="en-US" dirty="0"/>
              <a:t>으로 가진다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 </a:t>
            </a:r>
            <a:r>
              <a:rPr lang="ko-KR" altLang="en-US" dirty="0"/>
              <a:t>개수가 </a:t>
            </a:r>
            <a:r>
              <a:rPr lang="en-US" altLang="ko-KR" dirty="0"/>
              <a:t>5, 10, 15, 20… </a:t>
            </a:r>
            <a:r>
              <a:rPr lang="ko-KR" altLang="en-US" dirty="0" err="1"/>
              <a:t>일때</a:t>
            </a:r>
            <a:r>
              <a:rPr lang="ko-KR" altLang="en-US" dirty="0"/>
              <a:t> 모델 성능 테스트를 통해 최적의 매개변수 검색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 descr="nearest neighbor에 대한 이미지 검색결과">
            <a:hlinkClick r:id="rId2"/>
            <a:extLst>
              <a:ext uri="{FF2B5EF4-FFF2-40B4-BE49-F238E27FC236}">
                <a16:creationId xmlns:a16="http://schemas.microsoft.com/office/drawing/2014/main" id="{50C28578-7DB0-47D1-B213-3718CB76E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6301" y="384916"/>
            <a:ext cx="3373711" cy="2611544"/>
          </a:xfrm>
          <a:prstGeom prst="rect">
            <a:avLst/>
          </a:prstGeom>
          <a:noFill/>
        </p:spPr>
      </p:pic>
      <p:pic>
        <p:nvPicPr>
          <p:cNvPr id="5" name="그림 4" descr="nn.PNG">
            <a:extLst>
              <a:ext uri="{FF2B5EF4-FFF2-40B4-BE49-F238E27FC236}">
                <a16:creationId xmlns:a16="http://schemas.microsoft.com/office/drawing/2014/main" id="{95B80184-553D-467F-9A06-C90FCEE816C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84382" y="3861541"/>
            <a:ext cx="9023235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82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97FF8-3276-4CD8-9824-98DE1F53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39995-113C-4045-B17A-E67655C94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948" y="1825625"/>
            <a:ext cx="4805851" cy="4351338"/>
          </a:xfrm>
        </p:spPr>
        <p:txBody>
          <a:bodyPr/>
          <a:lstStyle/>
          <a:p>
            <a:r>
              <a:rPr lang="en-US" altLang="ko-KR" dirty="0"/>
              <a:t>Parameter </a:t>
            </a:r>
            <a:r>
              <a:rPr lang="en-US" altLang="ko-KR" dirty="0" err="1"/>
              <a:t>nn</a:t>
            </a:r>
            <a:r>
              <a:rPr lang="ko-KR" altLang="en-US" dirty="0"/>
              <a:t>이 커질 수록 모델의 성능도 근소하게 좋아지는 편이지만 </a:t>
            </a:r>
            <a:r>
              <a:rPr lang="en-US" altLang="ko-KR" dirty="0" err="1"/>
              <a:t>nn</a:t>
            </a:r>
            <a:r>
              <a:rPr lang="en-US" altLang="ko-KR" dirty="0"/>
              <a:t>=25 </a:t>
            </a:r>
            <a:r>
              <a:rPr lang="ko-KR" altLang="en-US" dirty="0"/>
              <a:t>이상일 때 성능의 한계 </a:t>
            </a:r>
            <a:r>
              <a:rPr lang="ko-KR" altLang="en-US" dirty="0" err="1"/>
              <a:t>증가량이</a:t>
            </a:r>
            <a:r>
              <a:rPr lang="ko-KR" altLang="en-US" dirty="0"/>
              <a:t> 매우 작으므로 </a:t>
            </a:r>
            <a:r>
              <a:rPr lang="en-US" altLang="ko-KR" dirty="0" err="1"/>
              <a:t>nn</a:t>
            </a:r>
            <a:r>
              <a:rPr lang="en-US" altLang="ko-KR" dirty="0"/>
              <a:t>=30 </a:t>
            </a:r>
            <a:r>
              <a:rPr lang="ko-KR" altLang="en-US" dirty="0"/>
              <a:t>으로 지정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 descr="Rplot02.jpeg">
            <a:extLst>
              <a:ext uri="{FF2B5EF4-FFF2-40B4-BE49-F238E27FC236}">
                <a16:creationId xmlns:a16="http://schemas.microsoft.com/office/drawing/2014/main" id="{DB857FD5-1AE3-4B42-AC41-89FE1B4EB9C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7971" y="573962"/>
            <a:ext cx="4656082" cy="2537099"/>
          </a:xfrm>
          <a:prstGeom prst="rect">
            <a:avLst/>
          </a:prstGeom>
        </p:spPr>
      </p:pic>
      <p:pic>
        <p:nvPicPr>
          <p:cNvPr id="5" name="그림 4" descr="Rplot03.jpeg">
            <a:extLst>
              <a:ext uri="{FF2B5EF4-FFF2-40B4-BE49-F238E27FC236}">
                <a16:creationId xmlns:a16="http://schemas.microsoft.com/office/drawing/2014/main" id="{A0B69162-E918-4901-A45A-C8077B17494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7974" y="3321269"/>
            <a:ext cx="4666592" cy="249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80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92FCD-4BB7-4815-8503-33F0EF23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E254C5-045C-4902-9608-F35E6D24E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70% training set.</a:t>
            </a:r>
          </a:p>
          <a:p>
            <a:pPr marL="0" indent="0">
              <a:buNone/>
            </a:pPr>
            <a:r>
              <a:rPr lang="en-US" altLang="ko-KR" dirty="0"/>
              <a:t>20% validation set.</a:t>
            </a:r>
          </a:p>
          <a:p>
            <a:pPr marL="0" indent="0">
              <a:buNone/>
            </a:pPr>
            <a:r>
              <a:rPr lang="en-US" altLang="ko-KR" dirty="0"/>
              <a:t>10% test set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모든 소비자들의 추천 결과를 추출 해내기 위해 모델 구축과 예측 </a:t>
            </a:r>
            <a:r>
              <a:rPr lang="en-US" altLang="ko-KR" dirty="0"/>
              <a:t>5</a:t>
            </a:r>
            <a:r>
              <a:rPr lang="ko-KR" altLang="en-US" dirty="0"/>
              <a:t>번 반복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D62C9C45-A0B0-443C-BDA0-E9F82C340C83}"/>
              </a:ext>
            </a:extLst>
          </p:cNvPr>
          <p:cNvGraphicFramePr/>
          <p:nvPr/>
        </p:nvGraphicFramePr>
        <p:xfrm>
          <a:off x="749738" y="1734208"/>
          <a:ext cx="5062484" cy="35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710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3676B-445A-4CDC-8228-F23948CE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6B462-1187-4C50-AEF5-A54629A94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분석 배경</a:t>
            </a:r>
            <a:r>
              <a:rPr lang="en-US" altLang="ko-KR" dirty="0"/>
              <a:t>&amp;</a:t>
            </a:r>
            <a:r>
              <a:rPr lang="ko-KR" altLang="en-US" dirty="0"/>
              <a:t>목적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데이터 구조</a:t>
            </a:r>
            <a:r>
              <a:rPr lang="en-US" altLang="ko-KR" dirty="0"/>
              <a:t>&amp;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모델 설명</a:t>
            </a:r>
            <a:r>
              <a:rPr lang="en-US" altLang="ko-KR" dirty="0"/>
              <a:t>&amp;</a:t>
            </a:r>
            <a:r>
              <a:rPr lang="ko-KR" altLang="en-US" dirty="0"/>
              <a:t>구축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결과</a:t>
            </a:r>
            <a:r>
              <a:rPr lang="en-US" altLang="ko-KR" dirty="0"/>
              <a:t>&amp;</a:t>
            </a:r>
            <a:r>
              <a:rPr lang="ko-KR" altLang="en-US" dirty="0"/>
              <a:t>해석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8909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E764D-8F82-44F2-80BA-5CE820F53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1E482-ADF8-462A-B472-03AB8ACC4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785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A8679-422E-460C-8AFC-47E2FEA4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평가 지표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6533B-7FC9-4F4D-9582-BE468C2C1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F6C6F6-B5E5-438A-AB19-C76E46B40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34" y="1644968"/>
            <a:ext cx="4867275" cy="49815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48B755-5655-4DC3-BBEC-83888C1C2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077" y="2167890"/>
            <a:ext cx="51911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08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5526F-AB56-4C8F-9FC0-D0307BDA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검증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837EF-59E0-454A-ADEE-F05A15AA7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830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2E86D-9DA2-4A5D-9520-7A82EF85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2F4F1-7426-4FAD-8A8E-2859D3A7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97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CEB0F-AA11-4737-AF74-9C58CE96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배경</a:t>
            </a:r>
            <a:r>
              <a:rPr lang="en-US" altLang="ko-KR" dirty="0"/>
              <a:t>&amp;</a:t>
            </a:r>
            <a:r>
              <a:rPr lang="ko-KR" altLang="en-US" dirty="0"/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54749-9DA3-432B-A10F-F3B5076A4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카카오 아레나에서 </a:t>
            </a:r>
            <a:r>
              <a:rPr lang="ko-KR" altLang="en-US" dirty="0" err="1"/>
              <a:t>요구하는거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70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5D451-FEE2-49B5-926E-5212186D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구조</a:t>
            </a:r>
            <a:r>
              <a:rPr lang="en-US" altLang="ko-KR" dirty="0"/>
              <a:t>&amp;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219C1-93A0-4B1E-9307-F8DC3CC7F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목록 및 설명</a:t>
            </a:r>
            <a:endParaRPr lang="en-US" altLang="ko-KR" dirty="0"/>
          </a:p>
          <a:p>
            <a:r>
              <a:rPr lang="ko-KR" altLang="en-US" dirty="0"/>
              <a:t>데이터 점검</a:t>
            </a:r>
            <a:endParaRPr lang="en-US" altLang="ko-KR" dirty="0"/>
          </a:p>
          <a:p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EDA(</a:t>
            </a:r>
            <a:r>
              <a:rPr lang="ko-KR" altLang="en-US" dirty="0"/>
              <a:t>자료 분석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https://arena.kakao.com/forum/topics/191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54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CBA41-FC41-487E-BBB1-1DD54105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설명</a:t>
            </a:r>
            <a:r>
              <a:rPr lang="en-US" altLang="ko-KR" dirty="0"/>
              <a:t>&amp;</a:t>
            </a:r>
            <a:r>
              <a:rPr lang="ko-KR" altLang="en-US" dirty="0"/>
              <a:t>구축</a:t>
            </a:r>
          </a:p>
        </p:txBody>
      </p:sp>
      <p:pic>
        <p:nvPicPr>
          <p:cNvPr id="4" name="Picture 2" descr="recommendation algorithm에 대한 이미지 검색결과">
            <a:hlinkClick r:id="rId2"/>
            <a:extLst>
              <a:ext uri="{FF2B5EF4-FFF2-40B4-BE49-F238E27FC236}">
                <a16:creationId xmlns:a16="http://schemas.microsoft.com/office/drawing/2014/main" id="{F3D6B869-8A46-4044-A1C9-B1C6522EB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904" y="1690688"/>
            <a:ext cx="4811557" cy="5071730"/>
          </a:xfrm>
          <a:prstGeom prst="rect">
            <a:avLst/>
          </a:prstGeom>
          <a:noFill/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4E2D6C62-0A40-4E2A-ACEC-4B75D56CE7D7}"/>
              </a:ext>
            </a:extLst>
          </p:cNvPr>
          <p:cNvSpPr/>
          <p:nvPr/>
        </p:nvSpPr>
        <p:spPr>
          <a:xfrm>
            <a:off x="1132514" y="3548542"/>
            <a:ext cx="970072" cy="4483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BB2E3-0F4E-4EDE-8A2D-BECC8EFFE9D4}"/>
              </a:ext>
            </a:extLst>
          </p:cNvPr>
          <p:cNvSpPr txBox="1"/>
          <p:nvPr/>
        </p:nvSpPr>
        <p:spPr>
          <a:xfrm>
            <a:off x="4907560" y="1690688"/>
            <a:ext cx="7113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Why collaborative Filtering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많은 데이터가 있을 때 모델 성능이 좋다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소비자의 프로필 등의 추가적인 정보 없이 아이템</a:t>
            </a:r>
            <a:r>
              <a:rPr lang="en-US" altLang="ko-KR" dirty="0"/>
              <a:t>/</a:t>
            </a:r>
            <a:r>
              <a:rPr lang="ko-KR" altLang="en-US" dirty="0"/>
              <a:t>소비자 간의 유사도 만으로 추천을 할 수 있다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DC298-1256-4774-8C4C-60847CE13D77}"/>
              </a:ext>
            </a:extLst>
          </p:cNvPr>
          <p:cNvSpPr txBox="1"/>
          <p:nvPr/>
        </p:nvSpPr>
        <p:spPr>
          <a:xfrm>
            <a:off x="5033394" y="3733101"/>
            <a:ext cx="465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Recommenderlab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364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0A28898-6378-4BB3-BEBE-6B8F36417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37"/>
          <a:stretch/>
        </p:blipFill>
        <p:spPr>
          <a:xfrm>
            <a:off x="287868" y="1"/>
            <a:ext cx="7869162" cy="34686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92A6A3-A3DC-4308-B8E4-C67CFB6B49C5}"/>
              </a:ext>
            </a:extLst>
          </p:cNvPr>
          <p:cNvSpPr txBox="1"/>
          <p:nvPr/>
        </p:nvSpPr>
        <p:spPr>
          <a:xfrm>
            <a:off x="5470677" y="237415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협업 필터링에는 </a:t>
            </a:r>
            <a:endParaRPr lang="en-US" altLang="ko-KR" dirty="0"/>
          </a:p>
          <a:p>
            <a:r>
              <a:rPr lang="ko-KR" altLang="en-US" dirty="0"/>
              <a:t>사용자</a:t>
            </a:r>
            <a:r>
              <a:rPr lang="en-US" altLang="ko-KR" dirty="0"/>
              <a:t>-</a:t>
            </a:r>
            <a:r>
              <a:rPr lang="ko-KR" altLang="en-US" dirty="0"/>
              <a:t>아이템 행렬 데이터가 존재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2DC787-A56E-4619-9BD8-1670C292B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629" y="234489"/>
            <a:ext cx="2809408" cy="13920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901A36-36F7-4938-8E1B-59EA4C95D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70" y="3412207"/>
            <a:ext cx="6031591" cy="21322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AC6B83-409C-48BB-BFE4-CF3FFDC3C04A}"/>
              </a:ext>
            </a:extLst>
          </p:cNvPr>
          <p:cNvSpPr txBox="1"/>
          <p:nvPr/>
        </p:nvSpPr>
        <p:spPr>
          <a:xfrm>
            <a:off x="3824250" y="5458545"/>
            <a:ext cx="52662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사용자 기반</a:t>
            </a:r>
            <a:r>
              <a:rPr lang="en-US" altLang="ko-KR" sz="1600" dirty="0"/>
              <a:t>-&gt; </a:t>
            </a:r>
            <a:r>
              <a:rPr lang="ko-KR" altLang="en-US" sz="1600" dirty="0"/>
              <a:t>사용자의 플레이리스트 제작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아이템 기반</a:t>
            </a:r>
            <a:r>
              <a:rPr lang="en-US" altLang="ko-KR" sz="1600" dirty="0"/>
              <a:t>-&gt; </a:t>
            </a:r>
            <a:r>
              <a:rPr lang="ko-KR" altLang="en-US" sz="1600" dirty="0"/>
              <a:t>비슷한 아이템끼리 묶을 수 있어야함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ex) ‘</a:t>
            </a:r>
            <a:r>
              <a:rPr lang="ko-KR" altLang="en-US" sz="1600" dirty="0"/>
              <a:t>신나는</a:t>
            </a:r>
            <a:r>
              <a:rPr lang="en-US" altLang="ko-KR" sz="1600" dirty="0"/>
              <a:t>’ </a:t>
            </a:r>
            <a:r>
              <a:rPr lang="ko-KR" altLang="en-US" sz="1600" dirty="0"/>
              <a:t>이라는 태그와 비슷한 </a:t>
            </a:r>
            <a:r>
              <a:rPr lang="en-US" altLang="ko-KR" sz="1600" dirty="0"/>
              <a:t>‘</a:t>
            </a:r>
            <a:r>
              <a:rPr lang="ko-KR" altLang="en-US" sz="1600" dirty="0"/>
              <a:t>설렘</a:t>
            </a:r>
            <a:r>
              <a:rPr lang="en-US" altLang="ko-KR" sz="1600" dirty="0"/>
              <a:t>’ </a:t>
            </a:r>
            <a:r>
              <a:rPr lang="ko-KR" altLang="en-US" sz="1600" dirty="0"/>
              <a:t>등등</a:t>
            </a: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383DD8-0142-48C9-B2EB-989891926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6359" y="2569181"/>
            <a:ext cx="5445641" cy="213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8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8BC423F-B331-443B-8FB9-DD9D99F00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879"/>
            <a:ext cx="12192000" cy="483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0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17462-57CB-4D9C-AAD0-1361AB9F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3A78AA-AF34-410B-A52B-965072572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협업 필터링</a:t>
            </a:r>
            <a:r>
              <a:rPr lang="en-US" altLang="ko-KR" dirty="0"/>
              <a:t>: </a:t>
            </a:r>
            <a:r>
              <a:rPr lang="ko-KR" altLang="en-US" dirty="0"/>
              <a:t>아이템 기반 </a:t>
            </a:r>
            <a:r>
              <a:rPr lang="en-US" altLang="ko-KR" dirty="0"/>
              <a:t>&amp; </a:t>
            </a:r>
            <a:r>
              <a:rPr lang="ko-KR" altLang="en-US" dirty="0"/>
              <a:t>사용자 기반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A491D39-AC67-4DC7-950E-F10E3141D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9153" y="2715490"/>
            <a:ext cx="3394647" cy="32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E96E7B-A6B5-4873-AF5D-4DD6108F4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4001294"/>
            <a:ext cx="4848225" cy="2552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429C4E7-C593-4C51-A3EC-4578EB0C8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303" y="2568575"/>
            <a:ext cx="283451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5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50A8E-9239-4D54-8C4E-E5FFA50D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IBCF (</a:t>
            </a:r>
            <a:r>
              <a:rPr lang="ko-KR" altLang="en-US" dirty="0"/>
              <a:t>아이템 기반 협업 필터링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4D9B4-FA34-4E11-AEBC-7348837F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6690" y="1825625"/>
            <a:ext cx="5387109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제품간의</a:t>
            </a:r>
            <a:r>
              <a:rPr lang="ko-KR" altLang="en-US" dirty="0"/>
              <a:t> 유사도를 계산하여 소비자가 구매한 제품과 비슷한 제품 추천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단계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아이템 간의 유사도를 나타내는 아이템 매트릭스</a:t>
            </a:r>
            <a:r>
              <a:rPr lang="en-US" altLang="ko-KR" dirty="0"/>
              <a:t>(item-item matrix)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매트릭스를</a:t>
            </a:r>
            <a:r>
              <a:rPr lang="en-US" altLang="ko-KR" dirty="0"/>
              <a:t> </a:t>
            </a:r>
            <a:r>
              <a:rPr lang="ko-KR" altLang="en-US" dirty="0"/>
              <a:t>사용하여 최신 사용자의 데이터를 기반으로 그 사용자의 기호를 유추한다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 descr="Item-based-collaborative-filtering-algorithm-adjusted-cosine-similarity-team-three.png">
            <a:extLst>
              <a:ext uri="{FF2B5EF4-FFF2-40B4-BE49-F238E27FC236}">
                <a16:creationId xmlns:a16="http://schemas.microsoft.com/office/drawing/2014/main" id="{AE9E04C9-DF05-4910-A074-D8254449680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012" y="1369459"/>
            <a:ext cx="4855825" cy="32687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B92849-B69D-442B-B96A-F3C319D1E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1" t="1972"/>
          <a:stretch/>
        </p:blipFill>
        <p:spPr>
          <a:xfrm>
            <a:off x="2143600" y="3674533"/>
            <a:ext cx="4014312" cy="308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4641</TotalTime>
  <Words>558</Words>
  <Application>Microsoft Office PowerPoint</Application>
  <PresentationFormat>와이드스크린</PresentationFormat>
  <Paragraphs>91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분석 배경&amp;목적</vt:lpstr>
      <vt:lpstr>데이터 구조&amp;전처리</vt:lpstr>
      <vt:lpstr>모델 설명&amp;구축</vt:lpstr>
      <vt:lpstr>PowerPoint 프레젠테이션</vt:lpstr>
      <vt:lpstr>PowerPoint 프레젠테이션</vt:lpstr>
      <vt:lpstr>모델 설명</vt:lpstr>
      <vt:lpstr>IBCF (아이템 기반 협업 필터링)</vt:lpstr>
      <vt:lpstr>UBCF (유저 기반 협업 필터링)</vt:lpstr>
      <vt:lpstr>PowerPoint 프레젠테이션</vt:lpstr>
      <vt:lpstr>Long Tail</vt:lpstr>
      <vt:lpstr>유사도 계산하는 방법 </vt:lpstr>
      <vt:lpstr>최적 모델 찾기 </vt:lpstr>
      <vt:lpstr>데이터분할 </vt:lpstr>
      <vt:lpstr>PowerPoint 프레젠테이션</vt:lpstr>
      <vt:lpstr>매개변수 최적화</vt:lpstr>
      <vt:lpstr>PowerPoint 프레젠테이션</vt:lpstr>
      <vt:lpstr>모델 구축</vt:lpstr>
      <vt:lpstr>모델 결과</vt:lpstr>
      <vt:lpstr>모델 평가 지표</vt:lpstr>
      <vt:lpstr>모델 검증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우정</dc:creator>
  <cp:lastModifiedBy>한 우정</cp:lastModifiedBy>
  <cp:revision>13</cp:revision>
  <dcterms:created xsi:type="dcterms:W3CDTF">2020-05-19T02:26:47Z</dcterms:created>
  <dcterms:modified xsi:type="dcterms:W3CDTF">2020-05-22T15:51:29Z</dcterms:modified>
</cp:coreProperties>
</file>