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7199313" cy="20159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5" autoAdjust="0"/>
  </p:normalViewPr>
  <p:slideViewPr>
    <p:cSldViewPr snapToGrid="0">
      <p:cViewPr>
        <p:scale>
          <a:sx n="75" d="100"/>
          <a:sy n="75" d="100"/>
        </p:scale>
        <p:origin x="1464" y="-3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3299280"/>
            <a:ext cx="6119416" cy="7018549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0588491"/>
            <a:ext cx="5399485" cy="4867250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18A8-9D22-485A-80D8-C957EAB67803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B0C7-FA5A-44BC-9E4D-2E2006E0E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6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18A8-9D22-485A-80D8-C957EAB67803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B0C7-FA5A-44BC-9E4D-2E2006E0E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6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1073315"/>
            <a:ext cx="1552352" cy="1708438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073315"/>
            <a:ext cx="4567064" cy="1708438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18A8-9D22-485A-80D8-C957EAB67803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B0C7-FA5A-44BC-9E4D-2E2006E0E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0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18A8-9D22-485A-80D8-C957EAB67803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B0C7-FA5A-44BC-9E4D-2E2006E0E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1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5025922"/>
            <a:ext cx="6209407" cy="838585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13491114"/>
            <a:ext cx="6209407" cy="4409925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18A8-9D22-485A-80D8-C957EAB67803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B0C7-FA5A-44BC-9E4D-2E2006E0E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45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5366577"/>
            <a:ext cx="3059708" cy="127911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5366577"/>
            <a:ext cx="3059708" cy="127911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18A8-9D22-485A-80D8-C957EAB67803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B0C7-FA5A-44BC-9E4D-2E2006E0E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19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073320"/>
            <a:ext cx="6209407" cy="389660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4941919"/>
            <a:ext cx="3045646" cy="2421958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7363877"/>
            <a:ext cx="3045646" cy="1083115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4941919"/>
            <a:ext cx="3060646" cy="2421958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7363877"/>
            <a:ext cx="3060646" cy="1083115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18A8-9D22-485A-80D8-C957EAB67803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B0C7-FA5A-44BC-9E4D-2E2006E0E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7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18A8-9D22-485A-80D8-C957EAB67803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B0C7-FA5A-44BC-9E4D-2E2006E0E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0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18A8-9D22-485A-80D8-C957EAB67803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B0C7-FA5A-44BC-9E4D-2E2006E0E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23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1343978"/>
            <a:ext cx="2321966" cy="4703921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2902623"/>
            <a:ext cx="3644652" cy="14326427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6047899"/>
            <a:ext cx="2321966" cy="112044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18A8-9D22-485A-80D8-C957EAB67803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B0C7-FA5A-44BC-9E4D-2E2006E0E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61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1343978"/>
            <a:ext cx="2321966" cy="4703921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2902623"/>
            <a:ext cx="3644652" cy="14326427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6047899"/>
            <a:ext cx="2321966" cy="112044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18A8-9D22-485A-80D8-C957EAB67803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B0C7-FA5A-44BC-9E4D-2E2006E0E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0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073320"/>
            <a:ext cx="6209407" cy="389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5366577"/>
            <a:ext cx="6209407" cy="12791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8685026"/>
            <a:ext cx="1619845" cy="1073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18A8-9D22-485A-80D8-C957EAB67803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8685026"/>
            <a:ext cx="2429768" cy="1073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8685026"/>
            <a:ext cx="1619845" cy="1073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8B0C7-FA5A-44BC-9E4D-2E2006E0E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1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19907" rtl="0" eaLnBrk="1" latinLnBrk="1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438881"/>
              </p:ext>
            </p:extLst>
          </p:nvPr>
        </p:nvGraphicFramePr>
        <p:xfrm>
          <a:off x="0" y="0"/>
          <a:ext cx="7198830" cy="1395683"/>
        </p:xfrm>
        <a:graphic>
          <a:graphicData uri="http://schemas.openxmlformats.org/drawingml/2006/table">
            <a:tbl>
              <a:tblPr/>
              <a:tblGrid>
                <a:gridCol w="924075">
                  <a:extLst>
                    <a:ext uri="{9D8B030D-6E8A-4147-A177-3AD203B41FA5}">
                      <a16:colId xmlns:a16="http://schemas.microsoft.com/office/drawing/2014/main" xmlns="" val="1504759308"/>
                    </a:ext>
                  </a:extLst>
                </a:gridCol>
                <a:gridCol w="2804934">
                  <a:extLst>
                    <a:ext uri="{9D8B030D-6E8A-4147-A177-3AD203B41FA5}">
                      <a16:colId xmlns:a16="http://schemas.microsoft.com/office/drawing/2014/main" xmlns="" val="1424594452"/>
                    </a:ext>
                  </a:extLst>
                </a:gridCol>
                <a:gridCol w="1204941">
                  <a:extLst>
                    <a:ext uri="{9D8B030D-6E8A-4147-A177-3AD203B41FA5}">
                      <a16:colId xmlns:a16="http://schemas.microsoft.com/office/drawing/2014/main" xmlns="" val="1257332675"/>
                    </a:ext>
                  </a:extLst>
                </a:gridCol>
                <a:gridCol w="2264880">
                  <a:extLst>
                    <a:ext uri="{9D8B030D-6E8A-4147-A177-3AD203B41FA5}">
                      <a16:colId xmlns:a16="http://schemas.microsoft.com/office/drawing/2014/main" xmlns="" val="175034313"/>
                    </a:ext>
                  </a:extLst>
                </a:gridCol>
              </a:tblGrid>
              <a:tr h="1035471">
                <a:tc gridSpan="4">
                  <a:txBody>
                    <a:bodyPr/>
                    <a:lstStyle/>
                    <a:p>
                      <a:pPr marL="0" marR="0" lvl="0" indent="0" algn="ctr" defTabSz="93598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눈 특징 분석을 위한 </a:t>
                      </a:r>
                      <a:r>
                        <a:rPr lang="en-US" altLang="ko-KR" sz="3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</a:t>
                      </a:r>
                      <a:r>
                        <a:rPr lang="ko-KR" altLang="en-US" sz="3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동공 검출</a:t>
                      </a:r>
                    </a:p>
                  </a:txBody>
                  <a:tcPr marL="55413" marR="55413" marT="27706" marB="277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4227704"/>
                  </a:ext>
                </a:extLst>
              </a:tr>
              <a:tr h="332476"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</a:pPr>
                      <a:r>
                        <a:rPr lang="ko-KR" altLang="en-US" sz="2000" dirty="0" err="1">
                          <a:latin typeface="+mj-ea"/>
                          <a:ea typeface="+mj-ea"/>
                        </a:rPr>
                        <a:t>팀이름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marL="55413" marR="55413" marT="27706" marB="27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59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+mj-ea"/>
                          <a:ea typeface="+mj-ea"/>
                        </a:rPr>
                        <a:t>동글동글 공대생</a:t>
                      </a:r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dirty="0">
                          <a:latin typeface="+mj-ea"/>
                          <a:ea typeface="+mj-ea"/>
                        </a:rPr>
                        <a:t>동공</a:t>
                      </a:r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marL="55413" marR="55413" marT="27706" marB="27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</a:pPr>
                      <a:r>
                        <a:rPr lang="ko-KR" altLang="en-US" sz="2000" dirty="0" err="1">
                          <a:latin typeface="+mj-ea"/>
                          <a:ea typeface="+mj-ea"/>
                        </a:rPr>
                        <a:t>교과목명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marL="55413" marR="55413" marT="27706" marB="27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59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SM AI </a:t>
                      </a:r>
                      <a:r>
                        <a:rPr lang="ko-KR" altLang="en-US" sz="2000" dirty="0">
                          <a:latin typeface="+mj-ea"/>
                          <a:ea typeface="+mj-ea"/>
                        </a:rPr>
                        <a:t>경진대회</a:t>
                      </a:r>
                    </a:p>
                  </a:txBody>
                  <a:tcPr marL="55413" marR="55413" marT="27706" marB="27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788282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-1" y="1431408"/>
            <a:ext cx="7198831" cy="1673663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2000" dirty="0">
                <a:latin typeface="+mn-ea"/>
              </a:rPr>
              <a:t>1. </a:t>
            </a:r>
            <a:r>
              <a:rPr lang="ko-KR" altLang="en-US" sz="2000" dirty="0">
                <a:latin typeface="+mn-ea"/>
              </a:rPr>
              <a:t>요약</a:t>
            </a:r>
            <a:endParaRPr lang="en-US" altLang="ko-KR" sz="1818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+mn-ea"/>
              </a:rPr>
              <a:t>실시간으로 적외선 카메라로 촬영된 눈 영상에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인공지능 기술을 적용하여 동공 영역을 검출</a:t>
            </a:r>
            <a:r>
              <a:rPr lang="ko-KR" altLang="en-US" sz="2000" dirty="0">
                <a:latin typeface="+mn-ea"/>
              </a:rPr>
              <a:t>함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+mn-ea"/>
              </a:rPr>
              <a:t>검출한 동공 영역에서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동공의 크기를 측정</a:t>
            </a:r>
            <a:r>
              <a:rPr lang="ko-KR" altLang="en-US" sz="2000" dirty="0">
                <a:latin typeface="+mn-ea"/>
              </a:rPr>
              <a:t>하고 동공의 중심점을 이용해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시선을 추적</a:t>
            </a:r>
            <a:r>
              <a:rPr lang="ko-KR" altLang="en-US" sz="2000" dirty="0">
                <a:latin typeface="+mn-ea"/>
              </a:rPr>
              <a:t>함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+mn-ea"/>
              </a:rPr>
              <a:t>시선 추적 기반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미로 찾기 게임</a:t>
            </a:r>
            <a:r>
              <a:rPr lang="ko-KR" altLang="en-US" sz="2000" dirty="0">
                <a:latin typeface="+mn-ea"/>
              </a:rPr>
              <a:t>을 구현함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+mn-ea"/>
              </a:rPr>
              <a:t>기존 규칙 기반 동공 영역 검출 알고리즘이 갖고 있는 한계들을 </a:t>
            </a:r>
            <a:r>
              <a:rPr lang="en-US" altLang="ko-KR" sz="2000" dirty="0">
                <a:latin typeface="+mn-ea"/>
              </a:rPr>
              <a:t>AI</a:t>
            </a:r>
            <a:r>
              <a:rPr lang="ko-KR" altLang="en-US" sz="2000" dirty="0">
                <a:latin typeface="+mn-ea"/>
              </a:rPr>
              <a:t>를 이용해 해결함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latin typeface="+mn-ea"/>
              </a:rPr>
              <a:t>DeepLab</a:t>
            </a:r>
            <a:r>
              <a:rPr lang="en-US" altLang="ko-KR" sz="2000" dirty="0">
                <a:latin typeface="+mn-ea"/>
              </a:rPr>
              <a:t> V3+ </a:t>
            </a:r>
            <a:r>
              <a:rPr lang="ko-KR" altLang="en-US" sz="2000" dirty="0">
                <a:latin typeface="+mn-ea"/>
              </a:rPr>
              <a:t>모델을 사용한 동공 검출은 기존 방법보다 정확도 측면에서 좋은 성능을 보여줌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+mn-ea"/>
              </a:rPr>
              <a:t>특허 등록을 통해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시장 경쟁력</a:t>
            </a:r>
            <a:r>
              <a:rPr lang="ko-KR" altLang="en-US" sz="2000" dirty="0">
                <a:latin typeface="+mn-ea"/>
              </a:rPr>
              <a:t>을 갖추고 비교적 저렴한 장비를 사용해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가격 경쟁력</a:t>
            </a:r>
            <a:r>
              <a:rPr lang="ko-KR" altLang="en-US" sz="2000" dirty="0">
                <a:latin typeface="+mn-ea"/>
              </a:rPr>
              <a:t>을 갖춤 </a:t>
            </a:r>
            <a:endParaRPr lang="en-US" altLang="ko-KR" sz="2000" dirty="0">
              <a:latin typeface="+mn-ea"/>
            </a:endParaRPr>
          </a:p>
          <a:p>
            <a:endParaRPr lang="en-US" altLang="ko-KR" sz="1818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2. </a:t>
            </a:r>
            <a:r>
              <a:rPr lang="ko-KR" altLang="en-US" sz="2000" dirty="0">
                <a:latin typeface="+mn-ea"/>
              </a:rPr>
              <a:t>필요성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게임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광고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영화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헬스케어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스포츠 산업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영유아 가정 등 다양한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분야에 활용 가능</a:t>
            </a:r>
            <a:endParaRPr lang="en-US" altLang="ko-KR" sz="2000" dirty="0">
              <a:latin typeface="+mn-ea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>
                <a:latin typeface="+mn-ea"/>
              </a:rPr>
              <a:t>3. </a:t>
            </a:r>
            <a:r>
              <a:rPr lang="ko-KR" altLang="en-US" sz="2000" dirty="0">
                <a:latin typeface="+mn-ea"/>
              </a:rPr>
              <a:t>설계절차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>
                <a:latin typeface="+mn-ea"/>
              </a:rPr>
              <a:t>4. </a:t>
            </a:r>
            <a:r>
              <a:rPr lang="ko-KR" altLang="en-US" sz="2000" dirty="0">
                <a:latin typeface="+mn-ea"/>
              </a:rPr>
              <a:t>구현</a:t>
            </a:r>
            <a:endParaRPr lang="en-US" altLang="ko-KR" sz="1818" dirty="0">
              <a:latin typeface="+mn-ea"/>
            </a:endParaRPr>
          </a:p>
          <a:p>
            <a:endParaRPr lang="en-US" altLang="ko-KR" sz="1818" dirty="0">
              <a:latin typeface="+mn-ea"/>
            </a:endParaRPr>
          </a:p>
          <a:p>
            <a:endParaRPr lang="en-US" altLang="ko-KR" sz="1818" dirty="0">
              <a:latin typeface="+mn-ea"/>
            </a:endParaRPr>
          </a:p>
          <a:p>
            <a:endParaRPr lang="en-US" altLang="ko-KR" sz="1818" dirty="0">
              <a:latin typeface="+mn-ea"/>
            </a:endParaRPr>
          </a:p>
          <a:p>
            <a:endParaRPr lang="en-US" altLang="ko-KR" sz="1818" dirty="0">
              <a:latin typeface="+mn-ea"/>
            </a:endParaRPr>
          </a:p>
          <a:p>
            <a:endParaRPr lang="en-US" altLang="ko-KR" sz="1818" dirty="0">
              <a:latin typeface="+mn-ea"/>
            </a:endParaRPr>
          </a:p>
          <a:p>
            <a:endParaRPr lang="en-US" altLang="ko-KR" sz="1818" dirty="0">
              <a:latin typeface="+mn-ea"/>
            </a:endParaRPr>
          </a:p>
          <a:p>
            <a:endParaRPr lang="en-US" altLang="ko-KR" sz="1818" dirty="0">
              <a:latin typeface="+mn-ea"/>
            </a:endParaRPr>
          </a:p>
          <a:p>
            <a:endParaRPr lang="en-US" altLang="ko-KR" sz="1818" dirty="0">
              <a:latin typeface="+mn-ea"/>
            </a:endParaRPr>
          </a:p>
          <a:p>
            <a:endParaRPr lang="en-US" altLang="ko-KR" sz="1818" dirty="0">
              <a:latin typeface="+mn-ea"/>
            </a:endParaRPr>
          </a:p>
          <a:p>
            <a:endParaRPr lang="en-US" altLang="ko-KR" sz="1818" dirty="0">
              <a:latin typeface="+mn-ea"/>
            </a:endParaRPr>
          </a:p>
          <a:p>
            <a:endParaRPr lang="en-US" altLang="ko-KR" sz="1818" dirty="0">
              <a:latin typeface="+mn-ea"/>
            </a:endParaRPr>
          </a:p>
          <a:p>
            <a:endParaRPr lang="en-US" altLang="ko-KR" sz="1818" dirty="0">
              <a:latin typeface="+mn-ea"/>
            </a:endParaRPr>
          </a:p>
          <a:p>
            <a:endParaRPr lang="en-US" altLang="ko-KR" sz="1818" dirty="0">
              <a:latin typeface="+mn-ea"/>
            </a:endParaRPr>
          </a:p>
          <a:p>
            <a:endParaRPr lang="en-US" altLang="ko-KR" sz="1818" dirty="0">
              <a:latin typeface="+mn-ea"/>
            </a:endParaRPr>
          </a:p>
          <a:p>
            <a:endParaRPr lang="en-US" altLang="ko-KR" sz="1818" dirty="0">
              <a:latin typeface="+mn-ea"/>
            </a:endParaRPr>
          </a:p>
          <a:p>
            <a:endParaRPr lang="ko-KR" altLang="en-US" sz="1818" dirty="0">
              <a:latin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A7096FA-064E-436D-927D-6127BEFA7D67}"/>
              </a:ext>
            </a:extLst>
          </p:cNvPr>
          <p:cNvGrpSpPr/>
          <p:nvPr/>
        </p:nvGrpSpPr>
        <p:grpSpPr>
          <a:xfrm>
            <a:off x="187193" y="18053561"/>
            <a:ext cx="3703254" cy="2049851"/>
            <a:chOff x="187193" y="18053561"/>
            <a:chExt cx="3703254" cy="20498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009F692-507F-4547-82CE-3A8493F4A004}"/>
                </a:ext>
              </a:extLst>
            </p:cNvPr>
            <p:cNvSpPr txBox="1"/>
            <p:nvPr/>
          </p:nvSpPr>
          <p:spPr>
            <a:xfrm>
              <a:off x="1660885" y="18695153"/>
              <a:ext cx="62284" cy="1366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EDA7366F-8E49-454D-820B-72654A2282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50" r="89194" b="42047"/>
            <a:stretch/>
          </p:blipFill>
          <p:spPr>
            <a:xfrm>
              <a:off x="1362637" y="18094292"/>
              <a:ext cx="836948" cy="665213"/>
            </a:xfrm>
            <a:prstGeom prst="rect">
              <a:avLst/>
            </a:prstGeom>
          </p:spPr>
        </p:pic>
        <p:sp>
          <p:nvSpPr>
            <p:cNvPr id="18" name="화살표: 오른쪽 23">
              <a:extLst>
                <a:ext uri="{FF2B5EF4-FFF2-40B4-BE49-F238E27FC236}">
                  <a16:creationId xmlns:a16="http://schemas.microsoft.com/office/drawing/2014/main" xmlns="" id="{2C7876AD-A8C5-4D18-A2B9-8228F3450170}"/>
                </a:ext>
              </a:extLst>
            </p:cNvPr>
            <p:cNvSpPr/>
            <p:nvPr/>
          </p:nvSpPr>
          <p:spPr>
            <a:xfrm>
              <a:off x="1057223" y="18339973"/>
              <a:ext cx="253895" cy="116112"/>
            </a:xfrm>
            <a:prstGeom prst="rightArrow">
              <a:avLst>
                <a:gd name="adj1" fmla="val 50000"/>
                <a:gd name="adj2" fmla="val 70000"/>
              </a:avLst>
            </a:prstGeom>
            <a:solidFill>
              <a:srgbClr val="00CC99">
                <a:alpha val="60000"/>
              </a:srgbClr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24">
              <a:extLst>
                <a:ext uri="{FF2B5EF4-FFF2-40B4-BE49-F238E27FC236}">
                  <a16:creationId xmlns:a16="http://schemas.microsoft.com/office/drawing/2014/main" xmlns="" id="{54AF7337-E473-49AD-BD52-A2C42DA5F1E4}"/>
                </a:ext>
              </a:extLst>
            </p:cNvPr>
            <p:cNvSpPr/>
            <p:nvPr/>
          </p:nvSpPr>
          <p:spPr>
            <a:xfrm>
              <a:off x="2229974" y="18339973"/>
              <a:ext cx="253895" cy="116112"/>
            </a:xfrm>
            <a:prstGeom prst="rightArrow">
              <a:avLst>
                <a:gd name="adj1" fmla="val 50000"/>
                <a:gd name="adj2" fmla="val 70000"/>
              </a:avLst>
            </a:prstGeom>
            <a:solidFill>
              <a:srgbClr val="00CC99">
                <a:alpha val="60000"/>
              </a:srgbClr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른쪽 25">
              <a:extLst>
                <a:ext uri="{FF2B5EF4-FFF2-40B4-BE49-F238E27FC236}">
                  <a16:creationId xmlns:a16="http://schemas.microsoft.com/office/drawing/2014/main" xmlns="" id="{F6517AC8-46A2-474F-8F4B-AFD01362A590}"/>
                </a:ext>
              </a:extLst>
            </p:cNvPr>
            <p:cNvSpPr/>
            <p:nvPr/>
          </p:nvSpPr>
          <p:spPr>
            <a:xfrm rot="2969807">
              <a:off x="3357089" y="18812902"/>
              <a:ext cx="278670" cy="105789"/>
            </a:xfrm>
            <a:prstGeom prst="rightArrow">
              <a:avLst>
                <a:gd name="adj1" fmla="val 50000"/>
                <a:gd name="adj2" fmla="val 70000"/>
              </a:avLst>
            </a:prstGeom>
            <a:solidFill>
              <a:srgbClr val="00CC99">
                <a:alpha val="60000"/>
              </a:srgbClr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오른쪽 26">
              <a:extLst>
                <a:ext uri="{FF2B5EF4-FFF2-40B4-BE49-F238E27FC236}">
                  <a16:creationId xmlns:a16="http://schemas.microsoft.com/office/drawing/2014/main" xmlns="" id="{7EB0D0CC-BB85-4490-B5C7-8EC5E8FB1C5D}"/>
                </a:ext>
              </a:extLst>
            </p:cNvPr>
            <p:cNvSpPr/>
            <p:nvPr/>
          </p:nvSpPr>
          <p:spPr>
            <a:xfrm rot="10800000">
              <a:off x="2276655" y="19475112"/>
              <a:ext cx="253895" cy="116112"/>
            </a:xfrm>
            <a:prstGeom prst="rightArrow">
              <a:avLst>
                <a:gd name="adj1" fmla="val 50000"/>
                <a:gd name="adj2" fmla="val 70000"/>
              </a:avLst>
            </a:prstGeom>
            <a:solidFill>
              <a:srgbClr val="00CC99">
                <a:alpha val="60000"/>
              </a:srgbClr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69E705F8-6110-4B9A-913C-9648D30A1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4559" y="19084939"/>
              <a:ext cx="661816" cy="1018473"/>
            </a:xfrm>
            <a:prstGeom prst="rect">
              <a:avLst/>
            </a:prstGeom>
            <a:solidFill>
              <a:srgbClr val="FF0000"/>
            </a:solidFill>
          </p:spPr>
        </p:pic>
        <p:pic>
          <p:nvPicPr>
            <p:cNvPr id="23" name="그림 22" descr="그리기, 시계, 플레이트이(가) 표시된 사진&#10;&#10;자동 생성된 설명">
              <a:extLst>
                <a:ext uri="{FF2B5EF4-FFF2-40B4-BE49-F238E27FC236}">
                  <a16:creationId xmlns:a16="http://schemas.microsoft.com/office/drawing/2014/main" xmlns="" id="{9F481D40-D972-44D1-BDEA-8A3BF2608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57" y="19183358"/>
              <a:ext cx="703111" cy="771722"/>
            </a:xfrm>
            <a:prstGeom prst="rect">
              <a:avLst/>
            </a:prstGeom>
          </p:spPr>
        </p:pic>
        <p:sp>
          <p:nvSpPr>
            <p:cNvPr id="24" name="자유형: 도형 35">
              <a:extLst>
                <a:ext uri="{FF2B5EF4-FFF2-40B4-BE49-F238E27FC236}">
                  <a16:creationId xmlns:a16="http://schemas.microsoft.com/office/drawing/2014/main" xmlns="" id="{B9BC2C41-CC56-4FB1-82FF-F4B39EA2D532}"/>
                </a:ext>
              </a:extLst>
            </p:cNvPr>
            <p:cNvSpPr/>
            <p:nvPr/>
          </p:nvSpPr>
          <p:spPr>
            <a:xfrm>
              <a:off x="1522863" y="19232236"/>
              <a:ext cx="7087" cy="167313"/>
            </a:xfrm>
            <a:custGeom>
              <a:avLst/>
              <a:gdLst>
                <a:gd name="connsiteX0" fmla="*/ 21021 w 21021"/>
                <a:gd name="connsiteY0" fmla="*/ 0 h 452120"/>
                <a:gd name="connsiteX1" fmla="*/ 15941 w 21021"/>
                <a:gd name="connsiteY1" fmla="*/ 40640 h 452120"/>
                <a:gd name="connsiteX2" fmla="*/ 10861 w 21021"/>
                <a:gd name="connsiteY2" fmla="*/ 55880 h 452120"/>
                <a:gd name="connsiteX3" fmla="*/ 701 w 21021"/>
                <a:gd name="connsiteY3" fmla="*/ 101600 h 452120"/>
                <a:gd name="connsiteX4" fmla="*/ 701 w 21021"/>
                <a:gd name="connsiteY4" fmla="*/ 452120 h 452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1" h="452120">
                  <a:moveTo>
                    <a:pt x="21021" y="0"/>
                  </a:moveTo>
                  <a:cubicBezTo>
                    <a:pt x="19328" y="13547"/>
                    <a:pt x="18383" y="27208"/>
                    <a:pt x="15941" y="40640"/>
                  </a:cubicBezTo>
                  <a:cubicBezTo>
                    <a:pt x="14983" y="45908"/>
                    <a:pt x="12332" y="50731"/>
                    <a:pt x="10861" y="55880"/>
                  </a:cubicBezTo>
                  <a:cubicBezTo>
                    <a:pt x="8842" y="62948"/>
                    <a:pt x="775" y="96102"/>
                    <a:pt x="701" y="101600"/>
                  </a:cubicBezTo>
                  <a:cubicBezTo>
                    <a:pt x="-878" y="218429"/>
                    <a:pt x="701" y="335280"/>
                    <a:pt x="701" y="45212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37">
              <a:extLst>
                <a:ext uri="{FF2B5EF4-FFF2-40B4-BE49-F238E27FC236}">
                  <a16:creationId xmlns:a16="http://schemas.microsoft.com/office/drawing/2014/main" xmlns="" id="{2DCBD57B-9695-4A0E-A9DA-E15596C8F8DB}"/>
                </a:ext>
              </a:extLst>
            </p:cNvPr>
            <p:cNvSpPr/>
            <p:nvPr/>
          </p:nvSpPr>
          <p:spPr>
            <a:xfrm>
              <a:off x="1523099" y="19390621"/>
              <a:ext cx="102767" cy="301009"/>
            </a:xfrm>
            <a:custGeom>
              <a:avLst/>
              <a:gdLst>
                <a:gd name="connsiteX0" fmla="*/ 0 w 304800"/>
                <a:gd name="connsiteY0" fmla="*/ 19044 h 813400"/>
                <a:gd name="connsiteX1" fmla="*/ 294640 w 304800"/>
                <a:gd name="connsiteY1" fmla="*/ 13964 h 813400"/>
                <a:gd name="connsiteX2" fmla="*/ 289560 w 304800"/>
                <a:gd name="connsiteY2" fmla="*/ 90164 h 813400"/>
                <a:gd name="connsiteX3" fmla="*/ 279400 w 304800"/>
                <a:gd name="connsiteY3" fmla="*/ 161284 h 813400"/>
                <a:gd name="connsiteX4" fmla="*/ 274320 w 304800"/>
                <a:gd name="connsiteY4" fmla="*/ 201924 h 813400"/>
                <a:gd name="connsiteX5" fmla="*/ 264160 w 304800"/>
                <a:gd name="connsiteY5" fmla="*/ 293364 h 813400"/>
                <a:gd name="connsiteX6" fmla="*/ 254000 w 304800"/>
                <a:gd name="connsiteY6" fmla="*/ 354324 h 813400"/>
                <a:gd name="connsiteX7" fmla="*/ 248920 w 304800"/>
                <a:gd name="connsiteY7" fmla="*/ 394964 h 813400"/>
                <a:gd name="connsiteX8" fmla="*/ 35560 w 304800"/>
                <a:gd name="connsiteY8" fmla="*/ 400044 h 813400"/>
                <a:gd name="connsiteX9" fmla="*/ 20320 w 304800"/>
                <a:gd name="connsiteY9" fmla="*/ 405124 h 813400"/>
                <a:gd name="connsiteX10" fmla="*/ 35560 w 304800"/>
                <a:gd name="connsiteY10" fmla="*/ 796284 h 813400"/>
                <a:gd name="connsiteX11" fmla="*/ 162560 w 304800"/>
                <a:gd name="connsiteY11" fmla="*/ 791204 h 813400"/>
                <a:gd name="connsiteX12" fmla="*/ 304800 w 304800"/>
                <a:gd name="connsiteY12" fmla="*/ 781044 h 81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4800" h="813400">
                  <a:moveTo>
                    <a:pt x="0" y="19044"/>
                  </a:moveTo>
                  <a:cubicBezTo>
                    <a:pt x="88672" y="7221"/>
                    <a:pt x="220330" y="-14345"/>
                    <a:pt x="294640" y="13964"/>
                  </a:cubicBezTo>
                  <a:cubicBezTo>
                    <a:pt x="318429" y="23026"/>
                    <a:pt x="291765" y="64803"/>
                    <a:pt x="289560" y="90164"/>
                  </a:cubicBezTo>
                  <a:cubicBezTo>
                    <a:pt x="285990" y="131220"/>
                    <a:pt x="284621" y="124735"/>
                    <a:pt x="279400" y="161284"/>
                  </a:cubicBezTo>
                  <a:cubicBezTo>
                    <a:pt x="277469" y="174799"/>
                    <a:pt x="275749" y="188347"/>
                    <a:pt x="274320" y="201924"/>
                  </a:cubicBezTo>
                  <a:cubicBezTo>
                    <a:pt x="253947" y="395465"/>
                    <a:pt x="280981" y="158794"/>
                    <a:pt x="264160" y="293364"/>
                  </a:cubicBezTo>
                  <a:cubicBezTo>
                    <a:pt x="257354" y="347809"/>
                    <a:pt x="264325" y="323349"/>
                    <a:pt x="254000" y="354324"/>
                  </a:cubicBezTo>
                  <a:cubicBezTo>
                    <a:pt x="252307" y="367871"/>
                    <a:pt x="262283" y="392167"/>
                    <a:pt x="248920" y="394964"/>
                  </a:cubicBezTo>
                  <a:cubicBezTo>
                    <a:pt x="179289" y="409538"/>
                    <a:pt x="106630" y="396885"/>
                    <a:pt x="35560" y="400044"/>
                  </a:cubicBezTo>
                  <a:cubicBezTo>
                    <a:pt x="30210" y="400282"/>
                    <a:pt x="25400" y="403431"/>
                    <a:pt x="20320" y="405124"/>
                  </a:cubicBezTo>
                  <a:cubicBezTo>
                    <a:pt x="25400" y="535511"/>
                    <a:pt x="-9550" y="673844"/>
                    <a:pt x="35560" y="796284"/>
                  </a:cubicBezTo>
                  <a:cubicBezTo>
                    <a:pt x="50207" y="836039"/>
                    <a:pt x="120324" y="794538"/>
                    <a:pt x="162560" y="791204"/>
                  </a:cubicBezTo>
                  <a:cubicBezTo>
                    <a:pt x="340175" y="777182"/>
                    <a:pt x="107714" y="781044"/>
                    <a:pt x="304800" y="781044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26" name="자유형: 도형 40">
              <a:extLst>
                <a:ext uri="{FF2B5EF4-FFF2-40B4-BE49-F238E27FC236}">
                  <a16:creationId xmlns:a16="http://schemas.microsoft.com/office/drawing/2014/main" xmlns="" id="{BCCF9BFC-C456-4CF4-8CEB-17331463D72B}"/>
                </a:ext>
              </a:extLst>
            </p:cNvPr>
            <p:cNvSpPr/>
            <p:nvPr/>
          </p:nvSpPr>
          <p:spPr>
            <a:xfrm>
              <a:off x="1618936" y="19636418"/>
              <a:ext cx="383759" cy="396663"/>
            </a:xfrm>
            <a:custGeom>
              <a:avLst/>
              <a:gdLst>
                <a:gd name="connsiteX0" fmla="*/ 15475 w 1138204"/>
                <a:gd name="connsiteY0" fmla="*/ 127000 h 1071880"/>
                <a:gd name="connsiteX1" fmla="*/ 10395 w 1138204"/>
                <a:gd name="connsiteY1" fmla="*/ 96520 h 1071880"/>
                <a:gd name="connsiteX2" fmla="*/ 235 w 1138204"/>
                <a:gd name="connsiteY2" fmla="*/ 76200 h 1071880"/>
                <a:gd name="connsiteX3" fmla="*/ 5315 w 1138204"/>
                <a:gd name="connsiteY3" fmla="*/ 0 h 1071880"/>
                <a:gd name="connsiteX4" fmla="*/ 157715 w 1138204"/>
                <a:gd name="connsiteY4" fmla="*/ 5080 h 1071880"/>
                <a:gd name="connsiteX5" fmla="*/ 198355 w 1138204"/>
                <a:gd name="connsiteY5" fmla="*/ 15240 h 1071880"/>
                <a:gd name="connsiteX6" fmla="*/ 284715 w 1138204"/>
                <a:gd name="connsiteY6" fmla="*/ 20320 h 1071880"/>
                <a:gd name="connsiteX7" fmla="*/ 299955 w 1138204"/>
                <a:gd name="connsiteY7" fmla="*/ 30480 h 1071880"/>
                <a:gd name="connsiteX8" fmla="*/ 284715 w 1138204"/>
                <a:gd name="connsiteY8" fmla="*/ 111760 h 1071880"/>
                <a:gd name="connsiteX9" fmla="*/ 279635 w 1138204"/>
                <a:gd name="connsiteY9" fmla="*/ 127000 h 1071880"/>
                <a:gd name="connsiteX10" fmla="*/ 274555 w 1138204"/>
                <a:gd name="connsiteY10" fmla="*/ 142240 h 1071880"/>
                <a:gd name="connsiteX11" fmla="*/ 269475 w 1138204"/>
                <a:gd name="connsiteY11" fmla="*/ 375920 h 1071880"/>
                <a:gd name="connsiteX12" fmla="*/ 274555 w 1138204"/>
                <a:gd name="connsiteY12" fmla="*/ 441960 h 1071880"/>
                <a:gd name="connsiteX13" fmla="*/ 406635 w 1138204"/>
                <a:gd name="connsiteY13" fmla="*/ 431800 h 1071880"/>
                <a:gd name="connsiteX14" fmla="*/ 482835 w 1138204"/>
                <a:gd name="connsiteY14" fmla="*/ 421640 h 1071880"/>
                <a:gd name="connsiteX15" fmla="*/ 518395 w 1138204"/>
                <a:gd name="connsiteY15" fmla="*/ 436880 h 1071880"/>
                <a:gd name="connsiteX16" fmla="*/ 533635 w 1138204"/>
                <a:gd name="connsiteY16" fmla="*/ 462280 h 1071880"/>
                <a:gd name="connsiteX17" fmla="*/ 548875 w 1138204"/>
                <a:gd name="connsiteY17" fmla="*/ 472440 h 1071880"/>
                <a:gd name="connsiteX18" fmla="*/ 543795 w 1138204"/>
                <a:gd name="connsiteY18" fmla="*/ 574040 h 1071880"/>
                <a:gd name="connsiteX19" fmla="*/ 538715 w 1138204"/>
                <a:gd name="connsiteY19" fmla="*/ 635000 h 1071880"/>
                <a:gd name="connsiteX20" fmla="*/ 503155 w 1138204"/>
                <a:gd name="connsiteY20" fmla="*/ 650240 h 1071880"/>
                <a:gd name="connsiteX21" fmla="*/ 457435 w 1138204"/>
                <a:gd name="connsiteY21" fmla="*/ 665480 h 1071880"/>
                <a:gd name="connsiteX22" fmla="*/ 299955 w 1138204"/>
                <a:gd name="connsiteY22" fmla="*/ 675640 h 1071880"/>
                <a:gd name="connsiteX23" fmla="*/ 203435 w 1138204"/>
                <a:gd name="connsiteY23" fmla="*/ 680720 h 1071880"/>
                <a:gd name="connsiteX24" fmla="*/ 157715 w 1138204"/>
                <a:gd name="connsiteY24" fmla="*/ 690880 h 1071880"/>
                <a:gd name="connsiteX25" fmla="*/ 147555 w 1138204"/>
                <a:gd name="connsiteY25" fmla="*/ 706120 h 1071880"/>
                <a:gd name="connsiteX26" fmla="*/ 137395 w 1138204"/>
                <a:gd name="connsiteY26" fmla="*/ 736600 h 1071880"/>
                <a:gd name="connsiteX27" fmla="*/ 132315 w 1138204"/>
                <a:gd name="connsiteY27" fmla="*/ 751840 h 1071880"/>
                <a:gd name="connsiteX28" fmla="*/ 335515 w 1138204"/>
                <a:gd name="connsiteY28" fmla="*/ 944880 h 1071880"/>
                <a:gd name="connsiteX29" fmla="*/ 396475 w 1138204"/>
                <a:gd name="connsiteY29" fmla="*/ 939800 h 1071880"/>
                <a:gd name="connsiteX30" fmla="*/ 401555 w 1138204"/>
                <a:gd name="connsiteY30" fmla="*/ 822960 h 1071880"/>
                <a:gd name="connsiteX31" fmla="*/ 670795 w 1138204"/>
                <a:gd name="connsiteY31" fmla="*/ 833120 h 1071880"/>
                <a:gd name="connsiteX32" fmla="*/ 686035 w 1138204"/>
                <a:gd name="connsiteY32" fmla="*/ 868680 h 1071880"/>
                <a:gd name="connsiteX33" fmla="*/ 716515 w 1138204"/>
                <a:gd name="connsiteY33" fmla="*/ 1071880 h 1071880"/>
                <a:gd name="connsiteX34" fmla="*/ 1077195 w 1138204"/>
                <a:gd name="connsiteY34" fmla="*/ 1061720 h 1071880"/>
                <a:gd name="connsiteX35" fmla="*/ 1092435 w 1138204"/>
                <a:gd name="connsiteY35" fmla="*/ 1046480 h 1071880"/>
                <a:gd name="connsiteX36" fmla="*/ 1107675 w 1138204"/>
                <a:gd name="connsiteY36" fmla="*/ 934720 h 1071880"/>
                <a:gd name="connsiteX37" fmla="*/ 1112755 w 1138204"/>
                <a:gd name="connsiteY37" fmla="*/ 904240 h 1071880"/>
                <a:gd name="connsiteX38" fmla="*/ 1097515 w 1138204"/>
                <a:gd name="connsiteY38" fmla="*/ 909320 h 1071880"/>
                <a:gd name="connsiteX39" fmla="*/ 1097515 w 1138204"/>
                <a:gd name="connsiteY39" fmla="*/ 995680 h 1071880"/>
                <a:gd name="connsiteX40" fmla="*/ 1122915 w 1138204"/>
                <a:gd name="connsiteY40" fmla="*/ 990600 h 1071880"/>
                <a:gd name="connsiteX41" fmla="*/ 1138155 w 1138204"/>
                <a:gd name="connsiteY41" fmla="*/ 939800 h 1071880"/>
                <a:gd name="connsiteX42" fmla="*/ 1133075 w 1138204"/>
                <a:gd name="connsiteY42" fmla="*/ 924560 h 1071880"/>
                <a:gd name="connsiteX43" fmla="*/ 1117835 w 1138204"/>
                <a:gd name="connsiteY43" fmla="*/ 934720 h 107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38204" h="1071880">
                  <a:moveTo>
                    <a:pt x="15475" y="127000"/>
                  </a:moveTo>
                  <a:cubicBezTo>
                    <a:pt x="13782" y="116840"/>
                    <a:pt x="13355" y="106386"/>
                    <a:pt x="10395" y="96520"/>
                  </a:cubicBezTo>
                  <a:cubicBezTo>
                    <a:pt x="8219" y="89267"/>
                    <a:pt x="633" y="83762"/>
                    <a:pt x="235" y="76200"/>
                  </a:cubicBezTo>
                  <a:cubicBezTo>
                    <a:pt x="-1103" y="50779"/>
                    <a:pt x="3622" y="25400"/>
                    <a:pt x="5315" y="0"/>
                  </a:cubicBezTo>
                  <a:cubicBezTo>
                    <a:pt x="56115" y="1693"/>
                    <a:pt x="107044" y="1080"/>
                    <a:pt x="157715" y="5080"/>
                  </a:cubicBezTo>
                  <a:cubicBezTo>
                    <a:pt x="171635" y="6179"/>
                    <a:pt x="184491" y="13576"/>
                    <a:pt x="198355" y="15240"/>
                  </a:cubicBezTo>
                  <a:cubicBezTo>
                    <a:pt x="226986" y="18676"/>
                    <a:pt x="255928" y="18627"/>
                    <a:pt x="284715" y="20320"/>
                  </a:cubicBezTo>
                  <a:cubicBezTo>
                    <a:pt x="289795" y="23707"/>
                    <a:pt x="298951" y="24458"/>
                    <a:pt x="299955" y="30480"/>
                  </a:cubicBezTo>
                  <a:cubicBezTo>
                    <a:pt x="304735" y="59160"/>
                    <a:pt x="293381" y="85762"/>
                    <a:pt x="284715" y="111760"/>
                  </a:cubicBezTo>
                  <a:lnTo>
                    <a:pt x="279635" y="127000"/>
                  </a:lnTo>
                  <a:lnTo>
                    <a:pt x="274555" y="142240"/>
                  </a:lnTo>
                  <a:cubicBezTo>
                    <a:pt x="272862" y="220133"/>
                    <a:pt x="269475" y="298008"/>
                    <a:pt x="269475" y="375920"/>
                  </a:cubicBezTo>
                  <a:cubicBezTo>
                    <a:pt x="269475" y="397998"/>
                    <a:pt x="254108" y="433630"/>
                    <a:pt x="274555" y="441960"/>
                  </a:cubicBezTo>
                  <a:cubicBezTo>
                    <a:pt x="315448" y="458620"/>
                    <a:pt x="362640" y="435571"/>
                    <a:pt x="406635" y="431800"/>
                  </a:cubicBezTo>
                  <a:cubicBezTo>
                    <a:pt x="445037" y="428508"/>
                    <a:pt x="449022" y="427275"/>
                    <a:pt x="482835" y="421640"/>
                  </a:cubicBezTo>
                  <a:cubicBezTo>
                    <a:pt x="494688" y="426720"/>
                    <a:pt x="508325" y="428824"/>
                    <a:pt x="518395" y="436880"/>
                  </a:cubicBezTo>
                  <a:cubicBezTo>
                    <a:pt x="526105" y="443048"/>
                    <a:pt x="527209" y="454783"/>
                    <a:pt x="533635" y="462280"/>
                  </a:cubicBezTo>
                  <a:cubicBezTo>
                    <a:pt x="537608" y="466916"/>
                    <a:pt x="543795" y="469053"/>
                    <a:pt x="548875" y="472440"/>
                  </a:cubicBezTo>
                  <a:cubicBezTo>
                    <a:pt x="547182" y="506307"/>
                    <a:pt x="545910" y="540197"/>
                    <a:pt x="543795" y="574040"/>
                  </a:cubicBezTo>
                  <a:cubicBezTo>
                    <a:pt x="542523" y="594391"/>
                    <a:pt x="544317" y="615394"/>
                    <a:pt x="538715" y="635000"/>
                  </a:cubicBezTo>
                  <a:cubicBezTo>
                    <a:pt x="535933" y="644736"/>
                    <a:pt x="508508" y="648593"/>
                    <a:pt x="503155" y="650240"/>
                  </a:cubicBezTo>
                  <a:cubicBezTo>
                    <a:pt x="487801" y="654964"/>
                    <a:pt x="473375" y="663487"/>
                    <a:pt x="457435" y="665480"/>
                  </a:cubicBezTo>
                  <a:cubicBezTo>
                    <a:pt x="375667" y="675701"/>
                    <a:pt x="437416" y="669094"/>
                    <a:pt x="299955" y="675640"/>
                  </a:cubicBezTo>
                  <a:lnTo>
                    <a:pt x="203435" y="680720"/>
                  </a:lnTo>
                  <a:cubicBezTo>
                    <a:pt x="203123" y="680772"/>
                    <a:pt x="164297" y="685614"/>
                    <a:pt x="157715" y="690880"/>
                  </a:cubicBezTo>
                  <a:cubicBezTo>
                    <a:pt x="152947" y="694694"/>
                    <a:pt x="150035" y="700541"/>
                    <a:pt x="147555" y="706120"/>
                  </a:cubicBezTo>
                  <a:cubicBezTo>
                    <a:pt x="143205" y="715907"/>
                    <a:pt x="140782" y="726440"/>
                    <a:pt x="137395" y="736600"/>
                  </a:cubicBezTo>
                  <a:lnTo>
                    <a:pt x="132315" y="751840"/>
                  </a:lnTo>
                  <a:cubicBezTo>
                    <a:pt x="145585" y="1010609"/>
                    <a:pt x="76553" y="955238"/>
                    <a:pt x="335515" y="944880"/>
                  </a:cubicBezTo>
                  <a:cubicBezTo>
                    <a:pt x="355889" y="944065"/>
                    <a:pt x="376155" y="941493"/>
                    <a:pt x="396475" y="939800"/>
                  </a:cubicBezTo>
                  <a:cubicBezTo>
                    <a:pt x="398168" y="900853"/>
                    <a:pt x="366687" y="840394"/>
                    <a:pt x="401555" y="822960"/>
                  </a:cubicBezTo>
                  <a:cubicBezTo>
                    <a:pt x="431671" y="807902"/>
                    <a:pt x="595501" y="825591"/>
                    <a:pt x="670795" y="833120"/>
                  </a:cubicBezTo>
                  <a:cubicBezTo>
                    <a:pt x="673660" y="838850"/>
                    <a:pt x="685412" y="859959"/>
                    <a:pt x="686035" y="868680"/>
                  </a:cubicBezTo>
                  <a:cubicBezTo>
                    <a:pt x="700760" y="1074824"/>
                    <a:pt x="631598" y="1050651"/>
                    <a:pt x="716515" y="1071880"/>
                  </a:cubicBezTo>
                  <a:cubicBezTo>
                    <a:pt x="836742" y="1068493"/>
                    <a:pt x="957194" y="1069828"/>
                    <a:pt x="1077195" y="1061720"/>
                  </a:cubicBezTo>
                  <a:cubicBezTo>
                    <a:pt x="1084363" y="1061236"/>
                    <a:pt x="1090292" y="1053337"/>
                    <a:pt x="1092435" y="1046480"/>
                  </a:cubicBezTo>
                  <a:cubicBezTo>
                    <a:pt x="1099160" y="1024959"/>
                    <a:pt x="1104105" y="961492"/>
                    <a:pt x="1107675" y="934720"/>
                  </a:cubicBezTo>
                  <a:cubicBezTo>
                    <a:pt x="1109036" y="924510"/>
                    <a:pt x="1116580" y="913803"/>
                    <a:pt x="1112755" y="904240"/>
                  </a:cubicBezTo>
                  <a:cubicBezTo>
                    <a:pt x="1110766" y="899268"/>
                    <a:pt x="1102595" y="907627"/>
                    <a:pt x="1097515" y="909320"/>
                  </a:cubicBezTo>
                  <a:cubicBezTo>
                    <a:pt x="1097048" y="913995"/>
                    <a:pt x="1085945" y="984110"/>
                    <a:pt x="1097515" y="995680"/>
                  </a:cubicBezTo>
                  <a:cubicBezTo>
                    <a:pt x="1103620" y="1001785"/>
                    <a:pt x="1114448" y="992293"/>
                    <a:pt x="1122915" y="990600"/>
                  </a:cubicBezTo>
                  <a:cubicBezTo>
                    <a:pt x="1127202" y="977739"/>
                    <a:pt x="1137324" y="948108"/>
                    <a:pt x="1138155" y="939800"/>
                  </a:cubicBezTo>
                  <a:cubicBezTo>
                    <a:pt x="1138688" y="934472"/>
                    <a:pt x="1134768" y="929640"/>
                    <a:pt x="1133075" y="924560"/>
                  </a:cubicBezTo>
                  <a:cubicBezTo>
                    <a:pt x="1110432" y="930221"/>
                    <a:pt x="1107818" y="924703"/>
                    <a:pt x="1117835" y="93472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27" name="화살표: 오른쪽 44">
              <a:extLst>
                <a:ext uri="{FF2B5EF4-FFF2-40B4-BE49-F238E27FC236}">
                  <a16:creationId xmlns:a16="http://schemas.microsoft.com/office/drawing/2014/main" xmlns="" id="{9D3E8C31-4EEE-4220-85FE-92EE6B4853AD}"/>
                </a:ext>
              </a:extLst>
            </p:cNvPr>
            <p:cNvSpPr/>
            <p:nvPr/>
          </p:nvSpPr>
          <p:spPr>
            <a:xfrm rot="20765095">
              <a:off x="820288" y="19324351"/>
              <a:ext cx="705094" cy="81463"/>
            </a:xfrm>
            <a:prstGeom prst="rightArrow">
              <a:avLst>
                <a:gd name="adj1" fmla="val 50000"/>
                <a:gd name="adj2" fmla="val 150000"/>
              </a:avLst>
            </a:prstGeom>
            <a:solidFill>
              <a:srgbClr val="C0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xmlns="" id="{0846B87A-5930-4EDB-852A-1F32AB09E3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30" t="8824"/>
            <a:stretch/>
          </p:blipFill>
          <p:spPr>
            <a:xfrm>
              <a:off x="2720830" y="19302272"/>
              <a:ext cx="1169617" cy="481525"/>
            </a:xfrm>
            <a:prstGeom prst="rect">
              <a:avLst/>
            </a:prstGeom>
          </p:spPr>
        </p:pic>
        <p:pic>
          <p:nvPicPr>
            <p:cNvPr id="30" name="그림 29" descr="사람, 남자, 사진, 검은색이(가) 표시된 사진&#10;&#10;자동 생성된 설명">
              <a:extLst>
                <a:ext uri="{FF2B5EF4-FFF2-40B4-BE49-F238E27FC236}">
                  <a16:creationId xmlns:a16="http://schemas.microsoft.com/office/drawing/2014/main" xmlns="" id="{53F32210-6895-4559-9CB5-53C0C79F73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50" r="1856" b="14376"/>
            <a:stretch/>
          </p:blipFill>
          <p:spPr>
            <a:xfrm>
              <a:off x="187193" y="18086185"/>
              <a:ext cx="831341" cy="62305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xmlns="" id="{34ACD559-D68A-4E5E-9921-9061A3FDB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25" t="20608" r="44820" b="42652"/>
            <a:stretch/>
          </p:blipFill>
          <p:spPr>
            <a:xfrm>
              <a:off x="2519302" y="18053561"/>
              <a:ext cx="839263" cy="692602"/>
            </a:xfrm>
            <a:prstGeom prst="rect">
              <a:avLst/>
            </a:prstGeom>
          </p:spPr>
        </p:pic>
      </p:grpSp>
      <p:pic>
        <p:nvPicPr>
          <p:cNvPr id="32" name="내용 개체 틀 3">
            <a:extLst>
              <a:ext uri="{FF2B5EF4-FFF2-40B4-BE49-F238E27FC236}">
                <a16:creationId xmlns:a16="http://schemas.microsoft.com/office/drawing/2014/main" xmlns="" id="{79975867-CB88-4C38-A8FB-ADDF4CF3F3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40" y="13032322"/>
            <a:ext cx="3703255" cy="23762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495" y="15423476"/>
            <a:ext cx="4136774" cy="246452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8DA0232A-2FA0-4247-9018-6938ECD958D7}"/>
              </a:ext>
            </a:extLst>
          </p:cNvPr>
          <p:cNvGrpSpPr/>
          <p:nvPr/>
        </p:nvGrpSpPr>
        <p:grpSpPr>
          <a:xfrm>
            <a:off x="976794" y="6374960"/>
            <a:ext cx="4625091" cy="2116691"/>
            <a:chOff x="976794" y="6374960"/>
            <a:chExt cx="4625091" cy="2116691"/>
          </a:xfrm>
        </p:grpSpPr>
        <p:pic>
          <p:nvPicPr>
            <p:cNvPr id="45" name="_x183820320" descr="EMB000025a818fb">
              <a:extLst>
                <a:ext uri="{FF2B5EF4-FFF2-40B4-BE49-F238E27FC236}">
                  <a16:creationId xmlns:a16="http://schemas.microsoft.com/office/drawing/2014/main" xmlns="" id="{9E0584DC-E7AF-4128-A058-2628E8DEF7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1146" y="7547850"/>
              <a:ext cx="582486" cy="942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_x183820880" descr="EMB000025a818f6">
              <a:extLst>
                <a:ext uri="{FF2B5EF4-FFF2-40B4-BE49-F238E27FC236}">
                  <a16:creationId xmlns:a16="http://schemas.microsoft.com/office/drawing/2014/main" xmlns="" id="{ED70750A-1EF4-4B22-BB34-9801857F54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794" y="6434086"/>
              <a:ext cx="1315937" cy="1028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_x183817680" descr="EMB000025a818ec">
              <a:extLst>
                <a:ext uri="{FF2B5EF4-FFF2-40B4-BE49-F238E27FC236}">
                  <a16:creationId xmlns:a16="http://schemas.microsoft.com/office/drawing/2014/main" xmlns="" id="{F9AFAF81-2752-4BB8-B0A3-F7FD973528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0677" y="6394848"/>
              <a:ext cx="1171235" cy="949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_x183820160" descr="EMB000025a818f1">
              <a:extLst>
                <a:ext uri="{FF2B5EF4-FFF2-40B4-BE49-F238E27FC236}">
                  <a16:creationId xmlns:a16="http://schemas.microsoft.com/office/drawing/2014/main" xmlns="" id="{E362B865-333A-4640-B8C6-891A56CC43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7" t="3249" r="5405" b="4688"/>
            <a:stretch>
              <a:fillRect/>
            </a:stretch>
          </p:blipFill>
          <p:spPr bwMode="auto">
            <a:xfrm>
              <a:off x="4899712" y="6374960"/>
              <a:ext cx="702173" cy="1202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_x183817600" descr="EMB000025a818e2">
              <a:extLst>
                <a:ext uri="{FF2B5EF4-FFF2-40B4-BE49-F238E27FC236}">
                  <a16:creationId xmlns:a16="http://schemas.microsoft.com/office/drawing/2014/main" xmlns="" id="{738499B5-0C98-4FD4-958E-EE0F809B7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6699" y="7614298"/>
              <a:ext cx="786964" cy="877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_x183721912" descr="EMB000025a818e7">
              <a:extLst>
                <a:ext uri="{FF2B5EF4-FFF2-40B4-BE49-F238E27FC236}">
                  <a16:creationId xmlns:a16="http://schemas.microsoft.com/office/drawing/2014/main" xmlns="" id="{84E83C47-4758-4E7F-A1A0-360371A0F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697" y="7552944"/>
              <a:ext cx="1913849" cy="756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_x183819440" descr="EMB000025a818d7">
              <a:extLst>
                <a:ext uri="{FF2B5EF4-FFF2-40B4-BE49-F238E27FC236}">
                  <a16:creationId xmlns:a16="http://schemas.microsoft.com/office/drawing/2014/main" xmlns="" id="{97C64DA3-838F-4F48-AB8A-93D677ADB4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573" y="7584654"/>
              <a:ext cx="888470" cy="719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_x183719912" descr="EMB000025a818dd">
              <a:extLst>
                <a:ext uri="{FF2B5EF4-FFF2-40B4-BE49-F238E27FC236}">
                  <a16:creationId xmlns:a16="http://schemas.microsoft.com/office/drawing/2014/main" xmlns="" id="{705EEC6A-BEA8-4893-935D-FE2B86717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8751" y="6421668"/>
              <a:ext cx="1221886" cy="988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그림 3" descr="검은색, 사진, 앉아있는, 빨간색이(가) 표시된 사진&#10;&#10;자동 생성된 설명">
            <a:extLst>
              <a:ext uri="{FF2B5EF4-FFF2-40B4-BE49-F238E27FC236}">
                <a16:creationId xmlns:a16="http://schemas.microsoft.com/office/drawing/2014/main" xmlns="" id="{B93C966A-3337-44F0-ADCE-C047A950DF6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3" y="8856629"/>
            <a:ext cx="6096048" cy="3717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807B08D-337A-4613-B9EA-2A1250B23622}"/>
              </a:ext>
            </a:extLst>
          </p:cNvPr>
          <p:cNvSpPr txBox="1"/>
          <p:nvPr/>
        </p:nvSpPr>
        <p:spPr>
          <a:xfrm>
            <a:off x="4004733" y="13301135"/>
            <a:ext cx="31945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(a) </a:t>
            </a:r>
            <a:r>
              <a:rPr lang="ko-KR" altLang="en-US" sz="2000" dirty="0"/>
              <a:t>실시간 동공 영역 검출 영상</a:t>
            </a:r>
            <a:endParaRPr lang="en-US" altLang="ko-KR" sz="2000" dirty="0"/>
          </a:p>
          <a:p>
            <a:r>
              <a:rPr lang="en-US" altLang="ko-KR" sz="2000" dirty="0"/>
              <a:t>(b) </a:t>
            </a:r>
            <a:r>
              <a:rPr lang="ko-KR" altLang="en-US" sz="2000" dirty="0"/>
              <a:t>실시간 동공크기 그래프</a:t>
            </a:r>
            <a:endParaRPr lang="en-US" altLang="ko-KR" sz="2000" dirty="0"/>
          </a:p>
          <a:p>
            <a:r>
              <a:rPr lang="en-US" altLang="ko-KR" sz="2000" dirty="0"/>
              <a:t>(c) </a:t>
            </a:r>
            <a:r>
              <a:rPr lang="ko-KR" altLang="en-US" sz="2000" dirty="0"/>
              <a:t>실시간 시선추적</a:t>
            </a:r>
            <a:endParaRPr lang="en-US" altLang="ko-KR" sz="2000" dirty="0"/>
          </a:p>
          <a:p>
            <a:r>
              <a:rPr lang="en-US" altLang="ko-KR" sz="2000" dirty="0"/>
              <a:t>(d) 1</a:t>
            </a:r>
            <a:r>
              <a:rPr lang="ko-KR" altLang="en-US" sz="2000" dirty="0"/>
              <a:t>분간 깜빡임 빈도수</a:t>
            </a:r>
          </a:p>
          <a:p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A8B0674-464B-42F7-AEDC-14DC06C2840D}"/>
              </a:ext>
            </a:extLst>
          </p:cNvPr>
          <p:cNvSpPr txBox="1"/>
          <p:nvPr/>
        </p:nvSpPr>
        <p:spPr>
          <a:xfrm>
            <a:off x="-50804" y="15426263"/>
            <a:ext cx="32342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시선추적으로 미로 게임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눈의 깜빡임 빈도수와 동공 크기의 변화율을 통해 시각 피로도를 얻음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미로의 난이도에 따라 시각 피로도가 변하는 것을 확인할 수 있음</a:t>
            </a:r>
            <a:endParaRPr lang="en-US" altLang="ko-KR" sz="2000" dirty="0"/>
          </a:p>
          <a:p>
            <a:endParaRPr lang="en-US" altLang="ko-KR" sz="20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28B6DF49-609C-498B-9BD4-D563B4D75C1B}"/>
              </a:ext>
            </a:extLst>
          </p:cNvPr>
          <p:cNvGrpSpPr/>
          <p:nvPr/>
        </p:nvGrpSpPr>
        <p:grpSpPr>
          <a:xfrm>
            <a:off x="3841791" y="15608298"/>
            <a:ext cx="1741975" cy="2180165"/>
            <a:chOff x="4345559" y="18179006"/>
            <a:chExt cx="661816" cy="1018473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9B0889DB-E755-4B9C-BCB2-F5CF90F4E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5559" y="18179006"/>
              <a:ext cx="661816" cy="1018473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40" name="자유형: 도형 35">
              <a:extLst>
                <a:ext uri="{FF2B5EF4-FFF2-40B4-BE49-F238E27FC236}">
                  <a16:creationId xmlns:a16="http://schemas.microsoft.com/office/drawing/2014/main" xmlns="" id="{4B9374FF-A89E-4B34-AD32-8CFAA358DA6F}"/>
                </a:ext>
              </a:extLst>
            </p:cNvPr>
            <p:cNvSpPr/>
            <p:nvPr/>
          </p:nvSpPr>
          <p:spPr>
            <a:xfrm>
              <a:off x="4443863" y="18326303"/>
              <a:ext cx="7087" cy="167313"/>
            </a:xfrm>
            <a:custGeom>
              <a:avLst/>
              <a:gdLst>
                <a:gd name="connsiteX0" fmla="*/ 21021 w 21021"/>
                <a:gd name="connsiteY0" fmla="*/ 0 h 452120"/>
                <a:gd name="connsiteX1" fmla="*/ 15941 w 21021"/>
                <a:gd name="connsiteY1" fmla="*/ 40640 h 452120"/>
                <a:gd name="connsiteX2" fmla="*/ 10861 w 21021"/>
                <a:gd name="connsiteY2" fmla="*/ 55880 h 452120"/>
                <a:gd name="connsiteX3" fmla="*/ 701 w 21021"/>
                <a:gd name="connsiteY3" fmla="*/ 101600 h 452120"/>
                <a:gd name="connsiteX4" fmla="*/ 701 w 21021"/>
                <a:gd name="connsiteY4" fmla="*/ 452120 h 452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1" h="452120">
                  <a:moveTo>
                    <a:pt x="21021" y="0"/>
                  </a:moveTo>
                  <a:cubicBezTo>
                    <a:pt x="19328" y="13547"/>
                    <a:pt x="18383" y="27208"/>
                    <a:pt x="15941" y="40640"/>
                  </a:cubicBezTo>
                  <a:cubicBezTo>
                    <a:pt x="14983" y="45908"/>
                    <a:pt x="12332" y="50731"/>
                    <a:pt x="10861" y="55880"/>
                  </a:cubicBezTo>
                  <a:cubicBezTo>
                    <a:pt x="8842" y="62948"/>
                    <a:pt x="775" y="96102"/>
                    <a:pt x="701" y="101600"/>
                  </a:cubicBezTo>
                  <a:cubicBezTo>
                    <a:pt x="-878" y="218429"/>
                    <a:pt x="701" y="335280"/>
                    <a:pt x="701" y="45212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37">
              <a:extLst>
                <a:ext uri="{FF2B5EF4-FFF2-40B4-BE49-F238E27FC236}">
                  <a16:creationId xmlns:a16="http://schemas.microsoft.com/office/drawing/2014/main" xmlns="" id="{D3B6DE02-819E-4300-A3AA-4E7360F88464}"/>
                </a:ext>
              </a:extLst>
            </p:cNvPr>
            <p:cNvSpPr/>
            <p:nvPr/>
          </p:nvSpPr>
          <p:spPr>
            <a:xfrm>
              <a:off x="4444099" y="18484688"/>
              <a:ext cx="102767" cy="301009"/>
            </a:xfrm>
            <a:custGeom>
              <a:avLst/>
              <a:gdLst>
                <a:gd name="connsiteX0" fmla="*/ 0 w 304800"/>
                <a:gd name="connsiteY0" fmla="*/ 19044 h 813400"/>
                <a:gd name="connsiteX1" fmla="*/ 294640 w 304800"/>
                <a:gd name="connsiteY1" fmla="*/ 13964 h 813400"/>
                <a:gd name="connsiteX2" fmla="*/ 289560 w 304800"/>
                <a:gd name="connsiteY2" fmla="*/ 90164 h 813400"/>
                <a:gd name="connsiteX3" fmla="*/ 279400 w 304800"/>
                <a:gd name="connsiteY3" fmla="*/ 161284 h 813400"/>
                <a:gd name="connsiteX4" fmla="*/ 274320 w 304800"/>
                <a:gd name="connsiteY4" fmla="*/ 201924 h 813400"/>
                <a:gd name="connsiteX5" fmla="*/ 264160 w 304800"/>
                <a:gd name="connsiteY5" fmla="*/ 293364 h 813400"/>
                <a:gd name="connsiteX6" fmla="*/ 254000 w 304800"/>
                <a:gd name="connsiteY6" fmla="*/ 354324 h 813400"/>
                <a:gd name="connsiteX7" fmla="*/ 248920 w 304800"/>
                <a:gd name="connsiteY7" fmla="*/ 394964 h 813400"/>
                <a:gd name="connsiteX8" fmla="*/ 35560 w 304800"/>
                <a:gd name="connsiteY8" fmla="*/ 400044 h 813400"/>
                <a:gd name="connsiteX9" fmla="*/ 20320 w 304800"/>
                <a:gd name="connsiteY9" fmla="*/ 405124 h 813400"/>
                <a:gd name="connsiteX10" fmla="*/ 35560 w 304800"/>
                <a:gd name="connsiteY10" fmla="*/ 796284 h 813400"/>
                <a:gd name="connsiteX11" fmla="*/ 162560 w 304800"/>
                <a:gd name="connsiteY11" fmla="*/ 791204 h 813400"/>
                <a:gd name="connsiteX12" fmla="*/ 304800 w 304800"/>
                <a:gd name="connsiteY12" fmla="*/ 781044 h 81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4800" h="813400">
                  <a:moveTo>
                    <a:pt x="0" y="19044"/>
                  </a:moveTo>
                  <a:cubicBezTo>
                    <a:pt x="88672" y="7221"/>
                    <a:pt x="220330" y="-14345"/>
                    <a:pt x="294640" y="13964"/>
                  </a:cubicBezTo>
                  <a:cubicBezTo>
                    <a:pt x="318429" y="23026"/>
                    <a:pt x="291765" y="64803"/>
                    <a:pt x="289560" y="90164"/>
                  </a:cubicBezTo>
                  <a:cubicBezTo>
                    <a:pt x="285990" y="131220"/>
                    <a:pt x="284621" y="124735"/>
                    <a:pt x="279400" y="161284"/>
                  </a:cubicBezTo>
                  <a:cubicBezTo>
                    <a:pt x="277469" y="174799"/>
                    <a:pt x="275749" y="188347"/>
                    <a:pt x="274320" y="201924"/>
                  </a:cubicBezTo>
                  <a:cubicBezTo>
                    <a:pt x="253947" y="395465"/>
                    <a:pt x="280981" y="158794"/>
                    <a:pt x="264160" y="293364"/>
                  </a:cubicBezTo>
                  <a:cubicBezTo>
                    <a:pt x="257354" y="347809"/>
                    <a:pt x="264325" y="323349"/>
                    <a:pt x="254000" y="354324"/>
                  </a:cubicBezTo>
                  <a:cubicBezTo>
                    <a:pt x="252307" y="367871"/>
                    <a:pt x="262283" y="392167"/>
                    <a:pt x="248920" y="394964"/>
                  </a:cubicBezTo>
                  <a:cubicBezTo>
                    <a:pt x="179289" y="409538"/>
                    <a:pt x="106630" y="396885"/>
                    <a:pt x="35560" y="400044"/>
                  </a:cubicBezTo>
                  <a:cubicBezTo>
                    <a:pt x="30210" y="400282"/>
                    <a:pt x="25400" y="403431"/>
                    <a:pt x="20320" y="405124"/>
                  </a:cubicBezTo>
                  <a:cubicBezTo>
                    <a:pt x="25400" y="535511"/>
                    <a:pt x="-9550" y="673844"/>
                    <a:pt x="35560" y="796284"/>
                  </a:cubicBezTo>
                  <a:cubicBezTo>
                    <a:pt x="50207" y="836039"/>
                    <a:pt x="120324" y="794538"/>
                    <a:pt x="162560" y="791204"/>
                  </a:cubicBezTo>
                  <a:cubicBezTo>
                    <a:pt x="340175" y="777182"/>
                    <a:pt x="107714" y="781044"/>
                    <a:pt x="304800" y="781044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자유형: 도형 40">
              <a:extLst>
                <a:ext uri="{FF2B5EF4-FFF2-40B4-BE49-F238E27FC236}">
                  <a16:creationId xmlns:a16="http://schemas.microsoft.com/office/drawing/2014/main" xmlns="" id="{AFEC5A0C-98EE-4453-BE92-0BC9631D1271}"/>
                </a:ext>
              </a:extLst>
            </p:cNvPr>
            <p:cNvSpPr/>
            <p:nvPr/>
          </p:nvSpPr>
          <p:spPr>
            <a:xfrm>
              <a:off x="4539936" y="18730485"/>
              <a:ext cx="383759" cy="396663"/>
            </a:xfrm>
            <a:custGeom>
              <a:avLst/>
              <a:gdLst>
                <a:gd name="connsiteX0" fmla="*/ 15475 w 1138204"/>
                <a:gd name="connsiteY0" fmla="*/ 127000 h 1071880"/>
                <a:gd name="connsiteX1" fmla="*/ 10395 w 1138204"/>
                <a:gd name="connsiteY1" fmla="*/ 96520 h 1071880"/>
                <a:gd name="connsiteX2" fmla="*/ 235 w 1138204"/>
                <a:gd name="connsiteY2" fmla="*/ 76200 h 1071880"/>
                <a:gd name="connsiteX3" fmla="*/ 5315 w 1138204"/>
                <a:gd name="connsiteY3" fmla="*/ 0 h 1071880"/>
                <a:gd name="connsiteX4" fmla="*/ 157715 w 1138204"/>
                <a:gd name="connsiteY4" fmla="*/ 5080 h 1071880"/>
                <a:gd name="connsiteX5" fmla="*/ 198355 w 1138204"/>
                <a:gd name="connsiteY5" fmla="*/ 15240 h 1071880"/>
                <a:gd name="connsiteX6" fmla="*/ 284715 w 1138204"/>
                <a:gd name="connsiteY6" fmla="*/ 20320 h 1071880"/>
                <a:gd name="connsiteX7" fmla="*/ 299955 w 1138204"/>
                <a:gd name="connsiteY7" fmla="*/ 30480 h 1071880"/>
                <a:gd name="connsiteX8" fmla="*/ 284715 w 1138204"/>
                <a:gd name="connsiteY8" fmla="*/ 111760 h 1071880"/>
                <a:gd name="connsiteX9" fmla="*/ 279635 w 1138204"/>
                <a:gd name="connsiteY9" fmla="*/ 127000 h 1071880"/>
                <a:gd name="connsiteX10" fmla="*/ 274555 w 1138204"/>
                <a:gd name="connsiteY10" fmla="*/ 142240 h 1071880"/>
                <a:gd name="connsiteX11" fmla="*/ 269475 w 1138204"/>
                <a:gd name="connsiteY11" fmla="*/ 375920 h 1071880"/>
                <a:gd name="connsiteX12" fmla="*/ 274555 w 1138204"/>
                <a:gd name="connsiteY12" fmla="*/ 441960 h 1071880"/>
                <a:gd name="connsiteX13" fmla="*/ 406635 w 1138204"/>
                <a:gd name="connsiteY13" fmla="*/ 431800 h 1071880"/>
                <a:gd name="connsiteX14" fmla="*/ 482835 w 1138204"/>
                <a:gd name="connsiteY14" fmla="*/ 421640 h 1071880"/>
                <a:gd name="connsiteX15" fmla="*/ 518395 w 1138204"/>
                <a:gd name="connsiteY15" fmla="*/ 436880 h 1071880"/>
                <a:gd name="connsiteX16" fmla="*/ 533635 w 1138204"/>
                <a:gd name="connsiteY16" fmla="*/ 462280 h 1071880"/>
                <a:gd name="connsiteX17" fmla="*/ 548875 w 1138204"/>
                <a:gd name="connsiteY17" fmla="*/ 472440 h 1071880"/>
                <a:gd name="connsiteX18" fmla="*/ 543795 w 1138204"/>
                <a:gd name="connsiteY18" fmla="*/ 574040 h 1071880"/>
                <a:gd name="connsiteX19" fmla="*/ 538715 w 1138204"/>
                <a:gd name="connsiteY19" fmla="*/ 635000 h 1071880"/>
                <a:gd name="connsiteX20" fmla="*/ 503155 w 1138204"/>
                <a:gd name="connsiteY20" fmla="*/ 650240 h 1071880"/>
                <a:gd name="connsiteX21" fmla="*/ 457435 w 1138204"/>
                <a:gd name="connsiteY21" fmla="*/ 665480 h 1071880"/>
                <a:gd name="connsiteX22" fmla="*/ 299955 w 1138204"/>
                <a:gd name="connsiteY22" fmla="*/ 675640 h 1071880"/>
                <a:gd name="connsiteX23" fmla="*/ 203435 w 1138204"/>
                <a:gd name="connsiteY23" fmla="*/ 680720 h 1071880"/>
                <a:gd name="connsiteX24" fmla="*/ 157715 w 1138204"/>
                <a:gd name="connsiteY24" fmla="*/ 690880 h 1071880"/>
                <a:gd name="connsiteX25" fmla="*/ 147555 w 1138204"/>
                <a:gd name="connsiteY25" fmla="*/ 706120 h 1071880"/>
                <a:gd name="connsiteX26" fmla="*/ 137395 w 1138204"/>
                <a:gd name="connsiteY26" fmla="*/ 736600 h 1071880"/>
                <a:gd name="connsiteX27" fmla="*/ 132315 w 1138204"/>
                <a:gd name="connsiteY27" fmla="*/ 751840 h 1071880"/>
                <a:gd name="connsiteX28" fmla="*/ 335515 w 1138204"/>
                <a:gd name="connsiteY28" fmla="*/ 944880 h 1071880"/>
                <a:gd name="connsiteX29" fmla="*/ 396475 w 1138204"/>
                <a:gd name="connsiteY29" fmla="*/ 939800 h 1071880"/>
                <a:gd name="connsiteX30" fmla="*/ 401555 w 1138204"/>
                <a:gd name="connsiteY30" fmla="*/ 822960 h 1071880"/>
                <a:gd name="connsiteX31" fmla="*/ 670795 w 1138204"/>
                <a:gd name="connsiteY31" fmla="*/ 833120 h 1071880"/>
                <a:gd name="connsiteX32" fmla="*/ 686035 w 1138204"/>
                <a:gd name="connsiteY32" fmla="*/ 868680 h 1071880"/>
                <a:gd name="connsiteX33" fmla="*/ 716515 w 1138204"/>
                <a:gd name="connsiteY33" fmla="*/ 1071880 h 1071880"/>
                <a:gd name="connsiteX34" fmla="*/ 1077195 w 1138204"/>
                <a:gd name="connsiteY34" fmla="*/ 1061720 h 1071880"/>
                <a:gd name="connsiteX35" fmla="*/ 1092435 w 1138204"/>
                <a:gd name="connsiteY35" fmla="*/ 1046480 h 1071880"/>
                <a:gd name="connsiteX36" fmla="*/ 1107675 w 1138204"/>
                <a:gd name="connsiteY36" fmla="*/ 934720 h 1071880"/>
                <a:gd name="connsiteX37" fmla="*/ 1112755 w 1138204"/>
                <a:gd name="connsiteY37" fmla="*/ 904240 h 1071880"/>
                <a:gd name="connsiteX38" fmla="*/ 1097515 w 1138204"/>
                <a:gd name="connsiteY38" fmla="*/ 909320 h 1071880"/>
                <a:gd name="connsiteX39" fmla="*/ 1097515 w 1138204"/>
                <a:gd name="connsiteY39" fmla="*/ 995680 h 1071880"/>
                <a:gd name="connsiteX40" fmla="*/ 1122915 w 1138204"/>
                <a:gd name="connsiteY40" fmla="*/ 990600 h 1071880"/>
                <a:gd name="connsiteX41" fmla="*/ 1138155 w 1138204"/>
                <a:gd name="connsiteY41" fmla="*/ 939800 h 1071880"/>
                <a:gd name="connsiteX42" fmla="*/ 1133075 w 1138204"/>
                <a:gd name="connsiteY42" fmla="*/ 924560 h 1071880"/>
                <a:gd name="connsiteX43" fmla="*/ 1117835 w 1138204"/>
                <a:gd name="connsiteY43" fmla="*/ 934720 h 107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38204" h="1071880">
                  <a:moveTo>
                    <a:pt x="15475" y="127000"/>
                  </a:moveTo>
                  <a:cubicBezTo>
                    <a:pt x="13782" y="116840"/>
                    <a:pt x="13355" y="106386"/>
                    <a:pt x="10395" y="96520"/>
                  </a:cubicBezTo>
                  <a:cubicBezTo>
                    <a:pt x="8219" y="89267"/>
                    <a:pt x="633" y="83762"/>
                    <a:pt x="235" y="76200"/>
                  </a:cubicBezTo>
                  <a:cubicBezTo>
                    <a:pt x="-1103" y="50779"/>
                    <a:pt x="3622" y="25400"/>
                    <a:pt x="5315" y="0"/>
                  </a:cubicBezTo>
                  <a:cubicBezTo>
                    <a:pt x="56115" y="1693"/>
                    <a:pt x="107044" y="1080"/>
                    <a:pt x="157715" y="5080"/>
                  </a:cubicBezTo>
                  <a:cubicBezTo>
                    <a:pt x="171635" y="6179"/>
                    <a:pt x="184491" y="13576"/>
                    <a:pt x="198355" y="15240"/>
                  </a:cubicBezTo>
                  <a:cubicBezTo>
                    <a:pt x="226986" y="18676"/>
                    <a:pt x="255928" y="18627"/>
                    <a:pt x="284715" y="20320"/>
                  </a:cubicBezTo>
                  <a:cubicBezTo>
                    <a:pt x="289795" y="23707"/>
                    <a:pt x="298951" y="24458"/>
                    <a:pt x="299955" y="30480"/>
                  </a:cubicBezTo>
                  <a:cubicBezTo>
                    <a:pt x="304735" y="59160"/>
                    <a:pt x="293381" y="85762"/>
                    <a:pt x="284715" y="111760"/>
                  </a:cubicBezTo>
                  <a:lnTo>
                    <a:pt x="279635" y="127000"/>
                  </a:lnTo>
                  <a:lnTo>
                    <a:pt x="274555" y="142240"/>
                  </a:lnTo>
                  <a:cubicBezTo>
                    <a:pt x="272862" y="220133"/>
                    <a:pt x="269475" y="298008"/>
                    <a:pt x="269475" y="375920"/>
                  </a:cubicBezTo>
                  <a:cubicBezTo>
                    <a:pt x="269475" y="397998"/>
                    <a:pt x="254108" y="433630"/>
                    <a:pt x="274555" y="441960"/>
                  </a:cubicBezTo>
                  <a:cubicBezTo>
                    <a:pt x="315448" y="458620"/>
                    <a:pt x="362640" y="435571"/>
                    <a:pt x="406635" y="431800"/>
                  </a:cubicBezTo>
                  <a:cubicBezTo>
                    <a:pt x="445037" y="428508"/>
                    <a:pt x="449022" y="427275"/>
                    <a:pt x="482835" y="421640"/>
                  </a:cubicBezTo>
                  <a:cubicBezTo>
                    <a:pt x="494688" y="426720"/>
                    <a:pt x="508325" y="428824"/>
                    <a:pt x="518395" y="436880"/>
                  </a:cubicBezTo>
                  <a:cubicBezTo>
                    <a:pt x="526105" y="443048"/>
                    <a:pt x="527209" y="454783"/>
                    <a:pt x="533635" y="462280"/>
                  </a:cubicBezTo>
                  <a:cubicBezTo>
                    <a:pt x="537608" y="466916"/>
                    <a:pt x="543795" y="469053"/>
                    <a:pt x="548875" y="472440"/>
                  </a:cubicBezTo>
                  <a:cubicBezTo>
                    <a:pt x="547182" y="506307"/>
                    <a:pt x="545910" y="540197"/>
                    <a:pt x="543795" y="574040"/>
                  </a:cubicBezTo>
                  <a:cubicBezTo>
                    <a:pt x="542523" y="594391"/>
                    <a:pt x="544317" y="615394"/>
                    <a:pt x="538715" y="635000"/>
                  </a:cubicBezTo>
                  <a:cubicBezTo>
                    <a:pt x="535933" y="644736"/>
                    <a:pt x="508508" y="648593"/>
                    <a:pt x="503155" y="650240"/>
                  </a:cubicBezTo>
                  <a:cubicBezTo>
                    <a:pt x="487801" y="654964"/>
                    <a:pt x="473375" y="663487"/>
                    <a:pt x="457435" y="665480"/>
                  </a:cubicBezTo>
                  <a:cubicBezTo>
                    <a:pt x="375667" y="675701"/>
                    <a:pt x="437416" y="669094"/>
                    <a:pt x="299955" y="675640"/>
                  </a:cubicBezTo>
                  <a:lnTo>
                    <a:pt x="203435" y="680720"/>
                  </a:lnTo>
                  <a:cubicBezTo>
                    <a:pt x="203123" y="680772"/>
                    <a:pt x="164297" y="685614"/>
                    <a:pt x="157715" y="690880"/>
                  </a:cubicBezTo>
                  <a:cubicBezTo>
                    <a:pt x="152947" y="694694"/>
                    <a:pt x="150035" y="700541"/>
                    <a:pt x="147555" y="706120"/>
                  </a:cubicBezTo>
                  <a:cubicBezTo>
                    <a:pt x="143205" y="715907"/>
                    <a:pt x="140782" y="726440"/>
                    <a:pt x="137395" y="736600"/>
                  </a:cubicBezTo>
                  <a:lnTo>
                    <a:pt x="132315" y="751840"/>
                  </a:lnTo>
                  <a:cubicBezTo>
                    <a:pt x="145585" y="1010609"/>
                    <a:pt x="76553" y="955238"/>
                    <a:pt x="335515" y="944880"/>
                  </a:cubicBezTo>
                  <a:cubicBezTo>
                    <a:pt x="355889" y="944065"/>
                    <a:pt x="376155" y="941493"/>
                    <a:pt x="396475" y="939800"/>
                  </a:cubicBezTo>
                  <a:cubicBezTo>
                    <a:pt x="398168" y="900853"/>
                    <a:pt x="366687" y="840394"/>
                    <a:pt x="401555" y="822960"/>
                  </a:cubicBezTo>
                  <a:cubicBezTo>
                    <a:pt x="431671" y="807902"/>
                    <a:pt x="595501" y="825591"/>
                    <a:pt x="670795" y="833120"/>
                  </a:cubicBezTo>
                  <a:cubicBezTo>
                    <a:pt x="673660" y="838850"/>
                    <a:pt x="685412" y="859959"/>
                    <a:pt x="686035" y="868680"/>
                  </a:cubicBezTo>
                  <a:cubicBezTo>
                    <a:pt x="700760" y="1074824"/>
                    <a:pt x="631598" y="1050651"/>
                    <a:pt x="716515" y="1071880"/>
                  </a:cubicBezTo>
                  <a:cubicBezTo>
                    <a:pt x="836742" y="1068493"/>
                    <a:pt x="957194" y="1069828"/>
                    <a:pt x="1077195" y="1061720"/>
                  </a:cubicBezTo>
                  <a:cubicBezTo>
                    <a:pt x="1084363" y="1061236"/>
                    <a:pt x="1090292" y="1053337"/>
                    <a:pt x="1092435" y="1046480"/>
                  </a:cubicBezTo>
                  <a:cubicBezTo>
                    <a:pt x="1099160" y="1024959"/>
                    <a:pt x="1104105" y="961492"/>
                    <a:pt x="1107675" y="934720"/>
                  </a:cubicBezTo>
                  <a:cubicBezTo>
                    <a:pt x="1109036" y="924510"/>
                    <a:pt x="1116580" y="913803"/>
                    <a:pt x="1112755" y="904240"/>
                  </a:cubicBezTo>
                  <a:cubicBezTo>
                    <a:pt x="1110766" y="899268"/>
                    <a:pt x="1102595" y="907627"/>
                    <a:pt x="1097515" y="909320"/>
                  </a:cubicBezTo>
                  <a:cubicBezTo>
                    <a:pt x="1097048" y="913995"/>
                    <a:pt x="1085945" y="984110"/>
                    <a:pt x="1097515" y="995680"/>
                  </a:cubicBezTo>
                  <a:cubicBezTo>
                    <a:pt x="1103620" y="1001785"/>
                    <a:pt x="1114448" y="992293"/>
                    <a:pt x="1122915" y="990600"/>
                  </a:cubicBezTo>
                  <a:cubicBezTo>
                    <a:pt x="1127202" y="977739"/>
                    <a:pt x="1137324" y="948108"/>
                    <a:pt x="1138155" y="939800"/>
                  </a:cubicBezTo>
                  <a:cubicBezTo>
                    <a:pt x="1138688" y="934472"/>
                    <a:pt x="1134768" y="929640"/>
                    <a:pt x="1133075" y="924560"/>
                  </a:cubicBezTo>
                  <a:cubicBezTo>
                    <a:pt x="1110432" y="930221"/>
                    <a:pt x="1107818" y="924703"/>
                    <a:pt x="1117835" y="93472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7FCE537-B713-41D0-A482-F93417612BBB}"/>
              </a:ext>
            </a:extLst>
          </p:cNvPr>
          <p:cNvSpPr txBox="1"/>
          <p:nvPr/>
        </p:nvSpPr>
        <p:spPr>
          <a:xfrm>
            <a:off x="3835400" y="17937480"/>
            <a:ext cx="3520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적외선 카메라를 통해 실시간 눈 영상 획득 →</a:t>
            </a:r>
            <a:r>
              <a:rPr lang="en-US" altLang="ko-KR" sz="2000" dirty="0"/>
              <a:t> </a:t>
            </a:r>
            <a:r>
              <a:rPr lang="ko-KR" altLang="en-US" sz="2000" dirty="0"/>
              <a:t>인공지능 알고리즘으로</a:t>
            </a:r>
            <a:r>
              <a:rPr lang="en-US" altLang="ko-KR" sz="2000" dirty="0"/>
              <a:t> </a:t>
            </a:r>
            <a:r>
              <a:rPr lang="ko-KR" altLang="en-US" sz="2000" dirty="0"/>
              <a:t>동공 영역 </a:t>
            </a:r>
            <a:r>
              <a:rPr lang="en-US" altLang="ko-KR" sz="2000" dirty="0"/>
              <a:t>1</a:t>
            </a:r>
            <a:r>
              <a:rPr lang="ko-KR" altLang="en-US" sz="2000" dirty="0"/>
              <a:t>차 검출 → 후처리를 통한 동공 영역 </a:t>
            </a:r>
            <a:r>
              <a:rPr lang="en-US" altLang="ko-KR" sz="2000" dirty="0"/>
              <a:t>2</a:t>
            </a:r>
            <a:r>
              <a:rPr lang="ko-KR" altLang="en-US" sz="2000" dirty="0"/>
              <a:t>차 검출</a:t>
            </a:r>
          </a:p>
          <a:p>
            <a:r>
              <a:rPr lang="ko-KR" altLang="en-US" sz="2000" dirty="0"/>
              <a:t>→ 동공 크기와 중심점 검출</a:t>
            </a:r>
          </a:p>
          <a:p>
            <a:r>
              <a:rPr lang="ko-KR" altLang="en-US" sz="2000" dirty="0"/>
              <a:t>→ 시선추적 기반 미로게임</a:t>
            </a:r>
          </a:p>
        </p:txBody>
      </p:sp>
    </p:spTree>
    <p:extLst>
      <p:ext uri="{BB962C8B-B14F-4D97-AF65-F5344CB8AC3E}">
        <p14:creationId xmlns:p14="http://schemas.microsoft.com/office/powerpoint/2010/main" val="255751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199</Words>
  <Application>Microsoft Office PowerPoint</Application>
  <PresentationFormat>사용자 지정</PresentationFormat>
  <Paragraphs>63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한 우정</cp:lastModifiedBy>
  <cp:revision>40</cp:revision>
  <dcterms:created xsi:type="dcterms:W3CDTF">2019-05-20T01:27:48Z</dcterms:created>
  <dcterms:modified xsi:type="dcterms:W3CDTF">2019-11-28T16:31:10Z</dcterms:modified>
</cp:coreProperties>
</file>