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72" r:id="rId4"/>
    <p:sldId id="287" r:id="rId5"/>
    <p:sldId id="288" r:id="rId6"/>
    <p:sldId id="286" r:id="rId7"/>
    <p:sldId id="282" r:id="rId8"/>
    <p:sldId id="267" r:id="rId9"/>
    <p:sldId id="273" r:id="rId10"/>
    <p:sldId id="275" r:id="rId11"/>
    <p:sldId id="271" r:id="rId12"/>
    <p:sldId id="292" r:id="rId13"/>
    <p:sldId id="268" r:id="rId14"/>
    <p:sldId id="277" r:id="rId15"/>
    <p:sldId id="279" r:id="rId16"/>
    <p:sldId id="278" r:id="rId17"/>
    <p:sldId id="280" r:id="rId18"/>
    <p:sldId id="290" r:id="rId19"/>
    <p:sldId id="291" r:id="rId20"/>
    <p:sldId id="281" r:id="rId21"/>
    <p:sldId id="269" r:id="rId22"/>
    <p:sldId id="2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우정" initials="한우" lastIdx="2" clrIdx="0">
    <p:extLst>
      <p:ext uri="{19B8F6BF-5375-455C-9EA6-DF929625EA0E}">
        <p15:presenceInfo xmlns:p15="http://schemas.microsoft.com/office/powerpoint/2012/main" userId="2dec062f057a4b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2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1147" y="28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1D9D-035F-450B-A84A-E1C9DBFE9BE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12F8-C75F-4705-8BF7-1F05920F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9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1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9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0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03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6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2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96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3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63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2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44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83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6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7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0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9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5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12F8-C75F-4705-8BF7-1F05920FEA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6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4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1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447219" y="2584802"/>
            <a:ext cx="3931503" cy="733231"/>
          </a:xfrm>
          <a:prstGeom prst="roundRect">
            <a:avLst>
              <a:gd name="adj" fmla="val 0"/>
            </a:avLst>
          </a:prstGeom>
          <a:solidFill>
            <a:srgbClr val="442CA4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b="1" dirty="0">
                <a:solidFill>
                  <a:prstClr val="white"/>
                </a:solidFill>
              </a:rPr>
              <a:t>#paper_reading_group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378722" y="2946278"/>
            <a:ext cx="421031" cy="366093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00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71FB1AD2-DDFF-4D52-B00C-353F96D95BCA}"/>
              </a:ext>
            </a:extLst>
          </p:cNvPr>
          <p:cNvSpPr>
            <a:spLocks/>
          </p:cNvSpPr>
          <p:nvPr/>
        </p:nvSpPr>
        <p:spPr bwMode="auto">
          <a:xfrm>
            <a:off x="5648425" y="2850557"/>
            <a:ext cx="408641" cy="191443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7880253" y="4950000"/>
            <a:ext cx="3816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 flipV="1">
            <a:off x="0" y="3299671"/>
            <a:ext cx="6547483" cy="1270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-881537" y="3403476"/>
            <a:ext cx="10470774" cy="1955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Acorn: Adaptive Coordinate Networks 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Neural Scene Representation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Made by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한우정</a:t>
            </a:r>
            <a:endParaRPr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6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F65D0B9-6D36-461A-86B6-D91A56FF3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0"/>
          <a:stretch/>
        </p:blipFill>
        <p:spPr>
          <a:xfrm>
            <a:off x="6924829" y="1164003"/>
            <a:ext cx="3126044" cy="74003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0E7CF5B2-1E46-4C41-851E-ED77D564D3A2}"/>
              </a:ext>
            </a:extLst>
          </p:cNvPr>
          <p:cNvSpPr/>
          <p:nvPr/>
        </p:nvSpPr>
        <p:spPr>
          <a:xfrm>
            <a:off x="6821131" y="1117852"/>
            <a:ext cx="1069134" cy="9896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878E7-D516-4482-A419-BC28AA3BED79}"/>
              </a:ext>
            </a:extLst>
          </p:cNvPr>
          <p:cNvSpPr txBox="1"/>
          <p:nvPr/>
        </p:nvSpPr>
        <p:spPr>
          <a:xfrm>
            <a:off x="7798515" y="1879026"/>
            <a:ext cx="597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입력좌표영역의</a:t>
            </a:r>
            <a:r>
              <a:rPr lang="ko-KR" altLang="en-US" sz="2400" dirty="0"/>
              <a:t> </a:t>
            </a:r>
            <a:r>
              <a:rPr lang="en-US" altLang="ko-KR" sz="2400" dirty="0"/>
              <a:t>dimension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679D-280E-49FA-B463-CF7B58D2ED11}"/>
              </a:ext>
            </a:extLst>
          </p:cNvPr>
          <p:cNvSpPr txBox="1"/>
          <p:nvPr/>
        </p:nvSpPr>
        <p:spPr>
          <a:xfrm>
            <a:off x="242907" y="2423505"/>
            <a:ext cx="8612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마지막 요소는 </a:t>
            </a:r>
            <a:r>
              <a:rPr lang="en-US" altLang="ko-KR" sz="2400" dirty="0"/>
              <a:t>Quadtree</a:t>
            </a:r>
            <a:r>
              <a:rPr lang="ko-KR" altLang="en-US" sz="2400" dirty="0"/>
              <a:t>또는 </a:t>
            </a:r>
            <a:r>
              <a:rPr lang="en-US" altLang="ko-KR" sz="2400" dirty="0"/>
              <a:t>Octree</a:t>
            </a:r>
            <a:r>
              <a:rPr lang="ko-KR" altLang="en-US" sz="2400" dirty="0"/>
              <a:t>의 이산 레벨에 해당하는 블록의 </a:t>
            </a:r>
            <a:r>
              <a:rPr lang="ko-KR" altLang="en-US" sz="2400" dirty="0" err="1"/>
              <a:t>정규화된</a:t>
            </a:r>
            <a:r>
              <a:rPr lang="ko-KR" altLang="en-US" sz="2400" dirty="0"/>
              <a:t> 스케일을 </a:t>
            </a:r>
            <a:r>
              <a:rPr lang="en-US" altLang="ko-KR" sz="2400" dirty="0"/>
              <a:t>encoding</a:t>
            </a:r>
            <a:endParaRPr lang="ko-KR" altLang="en-US" sz="2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4087BE-7FB5-4F36-BADF-2753812DE57E}"/>
              </a:ext>
            </a:extLst>
          </p:cNvPr>
          <p:cNvSpPr/>
          <p:nvPr/>
        </p:nvSpPr>
        <p:spPr>
          <a:xfrm>
            <a:off x="8855700" y="1127112"/>
            <a:ext cx="788328" cy="6107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C9F3B-E50D-4580-B0B4-2B650EE633D0}"/>
              </a:ext>
            </a:extLst>
          </p:cNvPr>
          <p:cNvSpPr txBox="1"/>
          <p:nvPr/>
        </p:nvSpPr>
        <p:spPr>
          <a:xfrm>
            <a:off x="318274" y="979755"/>
            <a:ext cx="63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42CA4"/>
                </a:solidFill>
              </a:rPr>
              <a:t>Global box index</a:t>
            </a:r>
            <a:endParaRPr lang="ko-KR" altLang="en-US" sz="2800" dirty="0">
              <a:solidFill>
                <a:srgbClr val="442CA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A24849-93F3-423F-B38F-982DD680D0CF}"/>
              </a:ext>
            </a:extLst>
          </p:cNvPr>
          <p:cNvSpPr txBox="1"/>
          <p:nvPr/>
        </p:nvSpPr>
        <p:spPr>
          <a:xfrm>
            <a:off x="280245" y="3250299"/>
            <a:ext cx="63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42CA4"/>
                </a:solidFill>
              </a:rPr>
              <a:t>Continuous local coordinate</a:t>
            </a:r>
            <a:endParaRPr lang="ko-KR" altLang="en-US" sz="2800" dirty="0">
              <a:solidFill>
                <a:srgbClr val="442CA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8BB7D-C355-43FC-B644-E2C563362035}"/>
              </a:ext>
            </a:extLst>
          </p:cNvPr>
          <p:cNvSpPr txBox="1"/>
          <p:nvPr/>
        </p:nvSpPr>
        <p:spPr>
          <a:xfrm>
            <a:off x="3201524" y="1107626"/>
            <a:ext cx="406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𝐵의 </a:t>
            </a:r>
            <a:r>
              <a:rPr lang="en-US" altLang="ko-KR" sz="2000" dirty="0"/>
              <a:t>global coordinate</a:t>
            </a:r>
            <a:r>
              <a:rPr lang="ko-KR" altLang="en-US" sz="2000" dirty="0"/>
              <a:t>를 줌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E915FE-83ED-45A1-A82C-C8454C101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796" y="3391375"/>
            <a:ext cx="5542756" cy="30481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446B4C-CBF3-470E-A2F4-9BF59207D1B1}"/>
              </a:ext>
            </a:extLst>
          </p:cNvPr>
          <p:cNvSpPr txBox="1"/>
          <p:nvPr/>
        </p:nvSpPr>
        <p:spPr>
          <a:xfrm>
            <a:off x="437754" y="3868999"/>
            <a:ext cx="503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𝐵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내 입력 도메인을 </a:t>
            </a:r>
            <a:r>
              <a:rPr lang="ko-KR" altLang="en-US" sz="2000" dirty="0" err="1"/>
              <a:t>매개변수화하기</a:t>
            </a:r>
            <a:r>
              <a:rPr lang="ko-KR" altLang="en-US" sz="2000" dirty="0"/>
              <a:t> 위해 연속 </a:t>
            </a:r>
            <a:r>
              <a:rPr lang="en-US" altLang="ko-KR" sz="2000" dirty="0"/>
              <a:t>local coordinate x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0D013F-88F7-466C-9020-F15C25DBF619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Multiscale Block Parameterization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8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Neural Network Architecture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1E526B-D74D-421E-9281-FA19918D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7" y="1091290"/>
            <a:ext cx="11437620" cy="32490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56B321-7C96-41F0-935D-136AB69ED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7" y="4761258"/>
            <a:ext cx="8016435" cy="894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00457B-98C1-4478-A46C-40571006DA74}"/>
              </a:ext>
            </a:extLst>
          </p:cNvPr>
          <p:cNvSpPr txBox="1"/>
          <p:nvPr/>
        </p:nvSpPr>
        <p:spPr>
          <a:xfrm>
            <a:off x="240633" y="4391926"/>
            <a:ext cx="243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Coordinate Encoder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A7B51F-0023-4819-A779-B9AA35154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37" y="5864989"/>
            <a:ext cx="4374878" cy="8546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6CD24A-540B-4AA7-AD0C-E5799FB7A551}"/>
              </a:ext>
            </a:extLst>
          </p:cNvPr>
          <p:cNvSpPr txBox="1"/>
          <p:nvPr/>
        </p:nvSpPr>
        <p:spPr>
          <a:xfrm>
            <a:off x="280245" y="5582044"/>
            <a:ext cx="243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Vector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DC3005-A455-4C6D-AF46-D225213C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345" y="5912874"/>
            <a:ext cx="6487140" cy="8649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5E2FCD-E602-4C6A-AF83-0E47F38183CD}"/>
              </a:ext>
            </a:extLst>
          </p:cNvPr>
          <p:cNvSpPr txBox="1"/>
          <p:nvPr/>
        </p:nvSpPr>
        <p:spPr>
          <a:xfrm>
            <a:off x="5152970" y="5615914"/>
            <a:ext cx="243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Decoder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245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Online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 </a:t>
            </a:r>
            <a:r>
              <a:rPr lang="en-US" altLang="ko-KR" sz="2400" b="1" i="1" kern="0" dirty="0">
                <a:solidFill>
                  <a:srgbClr val="442CA4"/>
                </a:solidFill>
              </a:rPr>
              <a:t>Multiscale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 </a:t>
            </a:r>
            <a:r>
              <a:rPr lang="en-US" altLang="ko-KR" sz="2400" b="1" i="1" kern="0" dirty="0">
                <a:solidFill>
                  <a:srgbClr val="442CA4"/>
                </a:solidFill>
              </a:rPr>
              <a:t>Decomposition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206AB-F61D-4BBC-A700-FB52278B3FCA}"/>
              </a:ext>
            </a:extLst>
          </p:cNvPr>
          <p:cNvSpPr txBox="1"/>
          <p:nvPr/>
        </p:nvSpPr>
        <p:spPr>
          <a:xfrm>
            <a:off x="318274" y="979755"/>
            <a:ext cx="10888988" cy="70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42CA4"/>
                </a:solidFill>
              </a:rPr>
              <a:t>A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new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automatic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decomposition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method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that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allocates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network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resources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adaptively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to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fit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a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signal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of</a:t>
            </a:r>
            <a:r>
              <a:rPr lang="ko-KR" altLang="en-US" sz="2000" dirty="0">
                <a:solidFill>
                  <a:srgbClr val="442CA4"/>
                </a:solidFill>
              </a:rPr>
              <a:t> </a:t>
            </a:r>
            <a:r>
              <a:rPr lang="en-US" altLang="ko-KR" sz="2000" dirty="0">
                <a:solidFill>
                  <a:srgbClr val="442CA4"/>
                </a:solidFill>
              </a:rPr>
              <a:t>interest</a:t>
            </a:r>
            <a:endParaRPr lang="ko-KR" altLang="en-US" sz="2000" dirty="0">
              <a:solidFill>
                <a:srgbClr val="442CA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AD2A6-675B-43FB-A6EE-698843F30BCB}"/>
              </a:ext>
            </a:extLst>
          </p:cNvPr>
          <p:cNvSpPr txBox="1"/>
          <p:nvPr/>
        </p:nvSpPr>
        <p:spPr>
          <a:xfrm>
            <a:off x="280245" y="1880764"/>
            <a:ext cx="1088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42CA4"/>
                </a:solidFill>
              </a:rPr>
              <a:t>Online optimization: </a:t>
            </a:r>
            <a:r>
              <a:rPr lang="en-US" altLang="ko-KR" sz="2000" dirty="0" err="1">
                <a:solidFill>
                  <a:srgbClr val="442CA4"/>
                </a:solidFill>
              </a:rPr>
              <a:t>Interger</a:t>
            </a:r>
            <a:r>
              <a:rPr lang="en-US" altLang="ko-KR" sz="2000" dirty="0">
                <a:solidFill>
                  <a:srgbClr val="442CA4"/>
                </a:solidFill>
              </a:rPr>
              <a:t> Linear Problem(ILP)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EE976-60DF-4977-AC3F-A0C4C4800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458" y="1705778"/>
            <a:ext cx="3746158" cy="44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2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Representing GIGAPIXEL images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대규모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2D Images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10D05-BA40-4588-8E5C-A2FA845E7AF8}"/>
              </a:ext>
            </a:extLst>
          </p:cNvPr>
          <p:cNvSpPr txBox="1"/>
          <p:nvPr/>
        </p:nvSpPr>
        <p:spPr>
          <a:xfrm>
            <a:off x="437753" y="1182633"/>
            <a:ext cx="1095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4.1 Image</a:t>
            </a:r>
            <a:r>
              <a:rPr lang="ko-KR" altLang="en-US" b="1" dirty="0"/>
              <a:t> </a:t>
            </a:r>
            <a:r>
              <a:rPr lang="en-US" altLang="ko-KR" b="1" dirty="0"/>
              <a:t>Fitting</a:t>
            </a:r>
            <a:r>
              <a:rPr lang="ko-KR" altLang="en-US" b="1" dirty="0"/>
              <a:t> </a:t>
            </a:r>
            <a:r>
              <a:rPr lang="en-US" altLang="ko-KR" b="1" dirty="0"/>
              <a:t>Task</a:t>
            </a:r>
            <a:r>
              <a:rPr lang="ko-KR" altLang="en-US" b="1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605934-90A4-4D69-83FD-8079CE9E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71" y="2106744"/>
            <a:ext cx="5440409" cy="989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BBE2E6-4F5E-4A5D-8282-2E2F5E05061B}"/>
              </a:ext>
            </a:extLst>
          </p:cNvPr>
          <p:cNvSpPr txBox="1"/>
          <p:nvPr/>
        </p:nvSpPr>
        <p:spPr>
          <a:xfrm>
            <a:off x="960120" y="1737412"/>
            <a:ext cx="836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네트워크의 출력과 각 </a:t>
            </a:r>
            <a:r>
              <a:rPr lang="en-US" altLang="ko-KR" dirty="0"/>
              <a:t>block </a:t>
            </a:r>
            <a:r>
              <a:rPr lang="ko-KR" altLang="en-US" dirty="0"/>
              <a:t>에 대한 </a:t>
            </a:r>
            <a:r>
              <a:rPr lang="en-US" altLang="ko-KR" dirty="0"/>
              <a:t>Target Image </a:t>
            </a:r>
            <a:r>
              <a:rPr lang="ko-KR" altLang="en-US" dirty="0"/>
              <a:t>사이는 </a:t>
            </a:r>
            <a:r>
              <a:rPr lang="en-US" altLang="ko-KR" dirty="0"/>
              <a:t>MSE</a:t>
            </a:r>
            <a:r>
              <a:rPr lang="ko-KR" altLang="en-US" dirty="0"/>
              <a:t>를 통하여 계산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29F18-1D86-4F65-A847-B2A9DC302A36}"/>
              </a:ext>
            </a:extLst>
          </p:cNvPr>
          <p:cNvSpPr txBox="1"/>
          <p:nvPr/>
        </p:nvSpPr>
        <p:spPr>
          <a:xfrm>
            <a:off x="1112520" y="4977490"/>
            <a:ext cx="765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</a:t>
            </a:r>
            <a:r>
              <a:rPr lang="ko-KR" altLang="en-US" dirty="0"/>
              <a:t>단계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500 iteration</a:t>
            </a:r>
            <a:r>
              <a:rPr lang="ko-KR" altLang="en-US" dirty="0"/>
              <a:t>마다 </a:t>
            </a:r>
            <a:r>
              <a:rPr lang="en-US" altLang="ko-KR" dirty="0"/>
              <a:t>block partition</a:t>
            </a:r>
            <a:r>
              <a:rPr lang="ko-KR" altLang="en-US" dirty="0"/>
              <a:t>을 최적화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NB = 1024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2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04</a:t>
              </a: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Representing GIGAPIXEL images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대규모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2D Images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10D05-BA40-4588-8E5C-A2FA845E7AF8}"/>
              </a:ext>
            </a:extLst>
          </p:cNvPr>
          <p:cNvSpPr txBox="1"/>
          <p:nvPr/>
        </p:nvSpPr>
        <p:spPr>
          <a:xfrm>
            <a:off x="187707" y="976015"/>
            <a:ext cx="1095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4.2 Performance</a:t>
            </a:r>
            <a:r>
              <a:rPr lang="ko-KR" altLang="en-US" b="1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A13FD5-AA62-4564-A5C0-981D7BD4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7" y="1409474"/>
            <a:ext cx="11252090" cy="4383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2ECDB2-95BF-4892-A84D-02C8021C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072" y="4370746"/>
            <a:ext cx="5499932" cy="228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4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04</a:t>
              </a: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Representing GIGAPIXEL images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대규모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2D Images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10D05-BA40-4588-8E5C-A2FA845E7AF8}"/>
              </a:ext>
            </a:extLst>
          </p:cNvPr>
          <p:cNvSpPr txBox="1"/>
          <p:nvPr/>
        </p:nvSpPr>
        <p:spPr>
          <a:xfrm>
            <a:off x="187707" y="976015"/>
            <a:ext cx="1095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4.2 Performance</a:t>
            </a:r>
            <a:r>
              <a:rPr lang="ko-KR" altLang="en-US" b="1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43DE8B-B64B-4E31-A619-56BD375D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0" y="1366876"/>
            <a:ext cx="6238875" cy="4591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067877-35E2-4FF8-8D8F-D44E46811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64" y="4420534"/>
            <a:ext cx="6926372" cy="2231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B2584-6BDC-4074-8ED7-6F247A7D8D21}"/>
              </a:ext>
            </a:extLst>
          </p:cNvPr>
          <p:cNvSpPr txBox="1"/>
          <p:nvPr/>
        </p:nvSpPr>
        <p:spPr>
          <a:xfrm>
            <a:off x="6375685" y="4051202"/>
            <a:ext cx="460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GIGA Pixel Images: 19,456 x 51,200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333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Representing GIGAPIXEL images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대규모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2D Images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10D05-BA40-4588-8E5C-A2FA845E7AF8}"/>
              </a:ext>
            </a:extLst>
          </p:cNvPr>
          <p:cNvSpPr txBox="1"/>
          <p:nvPr/>
        </p:nvSpPr>
        <p:spPr>
          <a:xfrm>
            <a:off x="187707" y="976015"/>
            <a:ext cx="1095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4.3 Interplay between the quadtree decomposition, time and fitting accuracy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31290A-10EE-4E3F-91B3-2532554D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47" y="2153756"/>
            <a:ext cx="9066375" cy="37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05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4" y="234746"/>
            <a:ext cx="1145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REPRESENTING COMPLEX 3D SCENES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복잡한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10D05-BA40-4588-8E5C-A2FA845E7AF8}"/>
              </a:ext>
            </a:extLst>
          </p:cNvPr>
          <p:cNvSpPr txBox="1"/>
          <p:nvPr/>
        </p:nvSpPr>
        <p:spPr>
          <a:xfrm>
            <a:off x="187707" y="976015"/>
            <a:ext cx="1095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5.1 Occupancy Prediction Task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12C78B-FA60-4285-8A9A-98B4DE57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0" y="2093457"/>
            <a:ext cx="10314930" cy="926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25F8D-B6F0-4FCA-AD75-13F711CDF33F}"/>
              </a:ext>
            </a:extLst>
          </p:cNvPr>
          <p:cNvSpPr txBox="1"/>
          <p:nvPr/>
        </p:nvSpPr>
        <p:spPr>
          <a:xfrm>
            <a:off x="567159" y="1534736"/>
            <a:ext cx="1037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occupancy prediction y</a:t>
            </a:r>
            <a:r>
              <a:rPr lang="ko-KR" altLang="en-US" dirty="0"/>
              <a:t>와 실제 </a:t>
            </a:r>
            <a:r>
              <a:rPr lang="en-US" altLang="ko-KR" dirty="0"/>
              <a:t>occupancy </a:t>
            </a:r>
            <a:r>
              <a:rPr lang="en-US" altLang="ko-KR" dirty="0" err="1"/>
              <a:t>yGT</a:t>
            </a:r>
            <a:r>
              <a:rPr lang="en-US" altLang="ko-KR" dirty="0"/>
              <a:t> </a:t>
            </a:r>
            <a:r>
              <a:rPr lang="ko-KR" altLang="en-US" dirty="0"/>
              <a:t>사이에 이진 교차 엔트로피 손실을 적용</a:t>
            </a:r>
          </a:p>
        </p:txBody>
      </p:sp>
    </p:spTree>
    <p:extLst>
      <p:ext uri="{BB962C8B-B14F-4D97-AF65-F5344CB8AC3E}">
        <p14:creationId xmlns:p14="http://schemas.microsoft.com/office/powerpoint/2010/main" val="43046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05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4" y="234746"/>
            <a:ext cx="1145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REPRESENTING COMPLEX 3D SCENES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복잡한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10D05-BA40-4588-8E5C-A2FA845E7AF8}"/>
              </a:ext>
            </a:extLst>
          </p:cNvPr>
          <p:cNvSpPr txBox="1"/>
          <p:nvPr/>
        </p:nvSpPr>
        <p:spPr>
          <a:xfrm>
            <a:off x="187707" y="976015"/>
            <a:ext cx="1095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5.2 Applying Multiscale Model to Occupancy Prediction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5236E7-BAB8-41E9-AC2A-758A61BEB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61" y="1752479"/>
            <a:ext cx="7619878" cy="37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45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05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4" y="234746"/>
            <a:ext cx="1145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REPRESENTING COMPLEX 3D SCENES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복잡한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10D05-BA40-4588-8E5C-A2FA845E7AF8}"/>
              </a:ext>
            </a:extLst>
          </p:cNvPr>
          <p:cNvSpPr txBox="1"/>
          <p:nvPr/>
        </p:nvSpPr>
        <p:spPr>
          <a:xfrm>
            <a:off x="187707" y="976015"/>
            <a:ext cx="1095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5.3 Metrics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5236E7-BAB8-41E9-AC2A-758A61BEB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68" y="1502781"/>
            <a:ext cx="5785352" cy="28701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FDDB3F-5767-4C22-A005-6651F5DA3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44" y="1407085"/>
            <a:ext cx="5557718" cy="2907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5F8B4-4373-472D-AD76-1B861F4351FB}"/>
              </a:ext>
            </a:extLst>
          </p:cNvPr>
          <p:cNvSpPr txBox="1"/>
          <p:nvPr/>
        </p:nvSpPr>
        <p:spPr>
          <a:xfrm>
            <a:off x="6096000" y="4468589"/>
            <a:ext cx="5341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10243 </a:t>
            </a:r>
            <a:r>
              <a:rPr lang="ko-KR" altLang="en-US" sz="1400" dirty="0"/>
              <a:t>큐브의 </a:t>
            </a:r>
            <a:r>
              <a:rPr lang="en-US" altLang="ko-KR" sz="1400" dirty="0"/>
              <a:t>occupancy</a:t>
            </a:r>
            <a:r>
              <a:rPr lang="ko-KR" altLang="en-US" sz="1400" dirty="0"/>
              <a:t>를 예측하는 모든 모델의 성능을 평가</a:t>
            </a:r>
            <a:endParaRPr lang="en-US" altLang="ko-KR" sz="1400" dirty="0"/>
          </a:p>
          <a:p>
            <a:pPr algn="r"/>
            <a:r>
              <a:rPr lang="en-US" altLang="ko-KR" sz="1400" dirty="0"/>
              <a:t>RTX 6000 GPU</a:t>
            </a:r>
            <a:r>
              <a:rPr lang="ko-KR" altLang="en-US" sz="1400" dirty="0"/>
              <a:t>에서 실행</a:t>
            </a:r>
          </a:p>
        </p:txBody>
      </p:sp>
    </p:spTree>
    <p:extLst>
      <p:ext uri="{BB962C8B-B14F-4D97-AF65-F5344CB8AC3E}">
        <p14:creationId xmlns:p14="http://schemas.microsoft.com/office/powerpoint/2010/main" val="424123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2FEDCB1-7B56-4EF7-BEBB-146A1AC9908C}"/>
              </a:ext>
            </a:extLst>
          </p:cNvPr>
          <p:cNvSpPr txBox="1"/>
          <p:nvPr/>
        </p:nvSpPr>
        <p:spPr>
          <a:xfrm>
            <a:off x="1320800" y="2305615"/>
            <a:ext cx="955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442CA4"/>
                </a:solidFill>
              </a:rPr>
              <a:t>New</a:t>
            </a:r>
            <a:r>
              <a:rPr lang="ko-KR" altLang="en-US" sz="2800" b="1" dirty="0">
                <a:solidFill>
                  <a:srgbClr val="442CA4"/>
                </a:solidFill>
              </a:rPr>
              <a:t> </a:t>
            </a:r>
            <a:r>
              <a:rPr lang="en-US" altLang="ko-KR" sz="2800" b="1" dirty="0">
                <a:solidFill>
                  <a:srgbClr val="442CA4"/>
                </a:solidFill>
              </a:rPr>
              <a:t>APPLICATION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dirty="0"/>
              <a:t>End-to-end differentiable</a:t>
            </a:r>
          </a:p>
          <a:p>
            <a:pPr algn="ctr"/>
            <a:r>
              <a:rPr lang="en-US" altLang="ko-KR" sz="2800" dirty="0"/>
              <a:t>Quickly Optimizer</a:t>
            </a:r>
          </a:p>
          <a:p>
            <a:pPr algn="ctr"/>
            <a:r>
              <a:rPr lang="en-US" altLang="ko-KR" sz="2800" dirty="0"/>
              <a:t>Scalable in learning-based pipelines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E3F103-68C3-4EA8-8875-B708BAB5E8C0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 err="1">
                <a:solidFill>
                  <a:srgbClr val="442CA4"/>
                </a:solidFill>
              </a:rPr>
              <a:t>BackGround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7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05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4" y="234746"/>
            <a:ext cx="1145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REPRESENTING COMPLEX 3D SCENES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복잡한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3D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10D05-BA40-4588-8E5C-A2FA845E7AF8}"/>
              </a:ext>
            </a:extLst>
          </p:cNvPr>
          <p:cNvSpPr txBox="1"/>
          <p:nvPr/>
        </p:nvSpPr>
        <p:spPr>
          <a:xfrm>
            <a:off x="187707" y="976015"/>
            <a:ext cx="1095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5.4 Evaluating Performance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11833-33C9-4E70-9A9F-6D010B7E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1" y="1378641"/>
            <a:ext cx="7403130" cy="52729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00D028-E330-47CB-95D9-755164D5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566" y="2152995"/>
            <a:ext cx="80772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7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Discussion 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CD4162-FFF7-48D7-98AF-FC4ABE61E548}"/>
              </a:ext>
            </a:extLst>
          </p:cNvPr>
          <p:cNvSpPr/>
          <p:nvPr/>
        </p:nvSpPr>
        <p:spPr>
          <a:xfrm>
            <a:off x="1645085" y="1168171"/>
            <a:ext cx="8742711" cy="1103183"/>
          </a:xfrm>
          <a:prstGeom prst="rect">
            <a:avLst/>
          </a:pr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우리는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oto Sans"/>
              </a:rPr>
              <a:t>large-scale 2D and complex 3D scenes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oto Sans"/>
              </a:rPr>
              <a:t>에 기존 신경 장면 표현보다 훨씬 빠르고 잘 맞는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Noto Sans"/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Noto Sans"/>
              </a:rPr>
              <a:t>an adaptive multiscale neural scene representation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oto Sans"/>
              </a:rPr>
              <a:t>제안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FAF4B-1A71-4790-979A-33ED06855CED}"/>
              </a:ext>
            </a:extLst>
          </p:cNvPr>
          <p:cNvSpPr txBox="1"/>
          <p:nvPr/>
        </p:nvSpPr>
        <p:spPr>
          <a:xfrm>
            <a:off x="475015" y="3607998"/>
            <a:ext cx="10596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Multiscale Decomposition</a:t>
            </a:r>
          </a:p>
          <a:p>
            <a:r>
              <a:rPr lang="en-US" altLang="ko-KR" dirty="0"/>
              <a:t>2. Integer linear program</a:t>
            </a:r>
          </a:p>
          <a:p>
            <a:r>
              <a:rPr lang="en-US" altLang="ko-KR" dirty="0"/>
              <a:t>3. While updating Partitioning, fitting loss temporary increase</a:t>
            </a:r>
          </a:p>
          <a:p>
            <a:r>
              <a:rPr lang="en-US" altLang="ko-KR" dirty="0"/>
              <a:t>4. maximum number of blocks is fixed a priori rather than globally optimized</a:t>
            </a:r>
          </a:p>
          <a:p>
            <a:r>
              <a:rPr lang="en-US" altLang="ko-KR" dirty="0"/>
              <a:t>5. Does not </a:t>
            </a:r>
            <a:r>
              <a:rPr lang="en-US" altLang="ko-KR" dirty="0" err="1"/>
              <a:t>explixitly</a:t>
            </a:r>
            <a:r>
              <a:rPr lang="en-US" altLang="ko-KR" dirty="0"/>
              <a:t> enforce continuity of the signal</a:t>
            </a:r>
            <a:r>
              <a:rPr lang="ko-KR" altLang="en-US" dirty="0"/>
              <a:t> </a:t>
            </a:r>
            <a:r>
              <a:rPr lang="en-US" altLang="ko-KR" dirty="0"/>
              <a:t>across blocks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2904A-619A-4CDD-ACB6-42474AFFA432}"/>
              </a:ext>
            </a:extLst>
          </p:cNvPr>
          <p:cNvSpPr txBox="1"/>
          <p:nvPr/>
        </p:nvSpPr>
        <p:spPr>
          <a:xfrm>
            <a:off x="371681" y="2861934"/>
            <a:ext cx="1104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442CA4"/>
                </a:solidFill>
              </a:rPr>
              <a:t>Limitations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2634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08903" y="608062"/>
            <a:ext cx="11650868" cy="5949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461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8903" y="319508"/>
            <a:ext cx="2824822" cy="590019"/>
          </a:xfrm>
          <a:prstGeom prst="roundRect">
            <a:avLst>
              <a:gd name="adj" fmla="val 0"/>
            </a:avLst>
          </a:prstGeom>
          <a:solidFill>
            <a:srgbClr val="442CA4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Q&amp;A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33725" y="319508"/>
            <a:ext cx="338797" cy="294589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00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3CCEB6CF-BDAC-42FC-BC45-84EAED3DBF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590" y="533358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19326C7-598E-448A-BB4B-EB3536BE9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3417072" y="603148"/>
            <a:ext cx="8532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08903" y="6559725"/>
            <a:ext cx="11649600" cy="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CB790B-92BC-45A3-8BB6-4A396B624B76}"/>
              </a:ext>
            </a:extLst>
          </p:cNvPr>
          <p:cNvSpPr txBox="1"/>
          <p:nvPr/>
        </p:nvSpPr>
        <p:spPr>
          <a:xfrm>
            <a:off x="4839113" y="3136612"/>
            <a:ext cx="284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442CA4"/>
                </a:solidFill>
              </a:rPr>
              <a:t>Thank you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2789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F5E33A3-469F-4127-8201-58C7489D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63" y="1762244"/>
            <a:ext cx="9594717" cy="271000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 err="1">
                <a:solidFill>
                  <a:srgbClr val="442CA4"/>
                </a:solidFill>
              </a:rPr>
              <a:t>BackGround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3AA38-266F-4A53-A7A3-7AF0A6B46651}"/>
              </a:ext>
            </a:extLst>
          </p:cNvPr>
          <p:cNvSpPr txBox="1"/>
          <p:nvPr/>
        </p:nvSpPr>
        <p:spPr>
          <a:xfrm>
            <a:off x="735518" y="1177486"/>
            <a:ext cx="1104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442CA4"/>
                </a:solidFill>
              </a:rPr>
              <a:t>Neural</a:t>
            </a:r>
            <a:r>
              <a:rPr lang="ko-KR" altLang="en-US" sz="2400" b="1" i="1" dirty="0">
                <a:solidFill>
                  <a:srgbClr val="442CA4"/>
                </a:solidFill>
              </a:rPr>
              <a:t> </a:t>
            </a:r>
            <a:r>
              <a:rPr lang="en-US" altLang="ko-KR" sz="2400" b="1" i="1" dirty="0">
                <a:solidFill>
                  <a:srgbClr val="442CA4"/>
                </a:solidFill>
              </a:rPr>
              <a:t>Scene</a:t>
            </a:r>
            <a:r>
              <a:rPr lang="ko-KR" altLang="en-US" sz="2400" b="1" i="1" dirty="0">
                <a:solidFill>
                  <a:srgbClr val="442CA4"/>
                </a:solidFill>
              </a:rPr>
              <a:t> </a:t>
            </a:r>
            <a:r>
              <a:rPr lang="en-US" altLang="ko-KR" sz="2400" b="1" i="1" dirty="0">
                <a:solidFill>
                  <a:srgbClr val="442CA4"/>
                </a:solidFill>
              </a:rPr>
              <a:t>Representation</a:t>
            </a:r>
          </a:p>
          <a:p>
            <a:endParaRPr lang="en-US" altLang="ko-KR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4F79B0-C350-4ED1-A792-9D1C18F1F097}"/>
              </a:ext>
            </a:extLst>
          </p:cNvPr>
          <p:cNvGrpSpPr/>
          <p:nvPr/>
        </p:nvGrpSpPr>
        <p:grpSpPr>
          <a:xfrm>
            <a:off x="6942677" y="4063533"/>
            <a:ext cx="4494943" cy="2388674"/>
            <a:chOff x="7112102" y="4418514"/>
            <a:chExt cx="4494943" cy="23886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668C3EB-55DB-4AD2-A5C2-092BC557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2102" y="4418514"/>
              <a:ext cx="4494943" cy="23886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938B69-5E87-4A86-83EB-CAC4EAD0D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59813" y="5150888"/>
              <a:ext cx="1672908" cy="867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76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F5E33A3-469F-4127-8201-58C7489D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63" y="1762244"/>
            <a:ext cx="9594717" cy="271000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 err="1">
                <a:solidFill>
                  <a:srgbClr val="442CA4"/>
                </a:solidFill>
              </a:rPr>
              <a:t>BackGround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3AA38-266F-4A53-A7A3-7AF0A6B46651}"/>
              </a:ext>
            </a:extLst>
          </p:cNvPr>
          <p:cNvSpPr txBox="1"/>
          <p:nvPr/>
        </p:nvSpPr>
        <p:spPr>
          <a:xfrm>
            <a:off x="735518" y="1177486"/>
            <a:ext cx="1104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442CA4"/>
                </a:solidFill>
              </a:rPr>
              <a:t>Neural</a:t>
            </a:r>
            <a:r>
              <a:rPr lang="ko-KR" altLang="en-US" sz="2400" b="1" i="1" dirty="0">
                <a:solidFill>
                  <a:srgbClr val="442CA4"/>
                </a:solidFill>
              </a:rPr>
              <a:t> </a:t>
            </a:r>
            <a:r>
              <a:rPr lang="en-US" altLang="ko-KR" sz="2400" b="1" i="1" dirty="0">
                <a:solidFill>
                  <a:srgbClr val="442CA4"/>
                </a:solidFill>
              </a:rPr>
              <a:t>Scene</a:t>
            </a:r>
            <a:r>
              <a:rPr lang="ko-KR" altLang="en-US" sz="2400" b="1" i="1" dirty="0">
                <a:solidFill>
                  <a:srgbClr val="442CA4"/>
                </a:solidFill>
              </a:rPr>
              <a:t> </a:t>
            </a:r>
            <a:r>
              <a:rPr lang="en-US" altLang="ko-KR" sz="2400" b="1" i="1" dirty="0">
                <a:solidFill>
                  <a:srgbClr val="442CA4"/>
                </a:solidFill>
              </a:rPr>
              <a:t>Representation</a:t>
            </a:r>
          </a:p>
          <a:p>
            <a:endParaRPr lang="en-US" altLang="ko-KR" sz="2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7DD861F-A46A-4A5F-8028-6A4FCDA37F15}"/>
              </a:ext>
            </a:extLst>
          </p:cNvPr>
          <p:cNvGrpSpPr/>
          <p:nvPr/>
        </p:nvGrpSpPr>
        <p:grpSpPr>
          <a:xfrm>
            <a:off x="4933978" y="4278318"/>
            <a:ext cx="6345329" cy="2242426"/>
            <a:chOff x="8651557" y="4155286"/>
            <a:chExt cx="5572125" cy="18573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A8C47F0-B083-4A34-81E0-6496A37D4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1557" y="4155286"/>
              <a:ext cx="5572125" cy="18573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AD6B77D-A801-4650-80ED-B2D9AE91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09380" y="4444693"/>
              <a:ext cx="177165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8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F5E33A3-469F-4127-8201-58C7489D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63" y="1762244"/>
            <a:ext cx="9594717" cy="271000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 err="1">
                <a:solidFill>
                  <a:srgbClr val="442CA4"/>
                </a:solidFill>
              </a:rPr>
              <a:t>BackGround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3AA38-266F-4A53-A7A3-7AF0A6B46651}"/>
              </a:ext>
            </a:extLst>
          </p:cNvPr>
          <p:cNvSpPr txBox="1"/>
          <p:nvPr/>
        </p:nvSpPr>
        <p:spPr>
          <a:xfrm>
            <a:off x="735518" y="1177486"/>
            <a:ext cx="1104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442CA4"/>
                </a:solidFill>
              </a:rPr>
              <a:t>Neural</a:t>
            </a:r>
            <a:r>
              <a:rPr lang="ko-KR" altLang="en-US" sz="2400" b="1" i="1" dirty="0">
                <a:solidFill>
                  <a:srgbClr val="442CA4"/>
                </a:solidFill>
              </a:rPr>
              <a:t> </a:t>
            </a:r>
            <a:r>
              <a:rPr lang="en-US" altLang="ko-KR" sz="2400" b="1" i="1" dirty="0">
                <a:solidFill>
                  <a:srgbClr val="442CA4"/>
                </a:solidFill>
              </a:rPr>
              <a:t>Scene</a:t>
            </a:r>
            <a:r>
              <a:rPr lang="ko-KR" altLang="en-US" sz="2400" b="1" i="1" dirty="0">
                <a:solidFill>
                  <a:srgbClr val="442CA4"/>
                </a:solidFill>
              </a:rPr>
              <a:t> </a:t>
            </a:r>
            <a:r>
              <a:rPr lang="en-US" altLang="ko-KR" sz="2400" b="1" i="1" dirty="0">
                <a:solidFill>
                  <a:srgbClr val="442CA4"/>
                </a:solidFill>
              </a:rPr>
              <a:t>Representation</a:t>
            </a:r>
          </a:p>
          <a:p>
            <a:endParaRPr lang="en-US" altLang="ko-KR" sz="2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8D4E81-5026-4F99-A37A-EEF08C44F564}"/>
              </a:ext>
            </a:extLst>
          </p:cNvPr>
          <p:cNvGrpSpPr/>
          <p:nvPr/>
        </p:nvGrpSpPr>
        <p:grpSpPr>
          <a:xfrm>
            <a:off x="3219334" y="4063533"/>
            <a:ext cx="8140934" cy="2388674"/>
            <a:chOff x="11783791" y="6106710"/>
            <a:chExt cx="6886575" cy="20002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3CC15AD-06DB-49B6-8D00-F8BD304E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83791" y="6106710"/>
              <a:ext cx="6886575" cy="20002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70D14E-27FD-4E76-A4F1-7455C23D7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42921" y="6576054"/>
              <a:ext cx="1568313" cy="946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srgbClr val="442CA4"/>
                </a:solidFill>
              </a:rPr>
              <a:t>New Hybrid Implicit-</a:t>
            </a:r>
            <a:r>
              <a:rPr lang="en-US" altLang="ko-KR" sz="2000" b="1" i="1" kern="0" dirty="0" err="1">
                <a:solidFill>
                  <a:srgbClr val="442CA4"/>
                </a:solidFill>
              </a:rPr>
              <a:t>Explixit</a:t>
            </a:r>
            <a:r>
              <a:rPr lang="en-US" altLang="ko-KR" sz="2000" b="1" i="1" kern="0" dirty="0">
                <a:solidFill>
                  <a:srgbClr val="442CA4"/>
                </a:solidFill>
              </a:rPr>
              <a:t> Network Architecture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3AA38-266F-4A53-A7A3-7AF0A6B46651}"/>
              </a:ext>
            </a:extLst>
          </p:cNvPr>
          <p:cNvSpPr txBox="1"/>
          <p:nvPr/>
        </p:nvSpPr>
        <p:spPr>
          <a:xfrm>
            <a:off x="735518" y="1177486"/>
            <a:ext cx="1104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442CA4"/>
                </a:solidFill>
              </a:rPr>
              <a:t>Neural</a:t>
            </a:r>
            <a:r>
              <a:rPr lang="ko-KR" altLang="en-US" sz="2400" b="1" i="1" dirty="0">
                <a:solidFill>
                  <a:srgbClr val="442CA4"/>
                </a:solidFill>
              </a:rPr>
              <a:t> </a:t>
            </a:r>
            <a:r>
              <a:rPr lang="en-US" altLang="ko-KR" sz="2400" b="1" i="1" dirty="0">
                <a:solidFill>
                  <a:srgbClr val="442CA4"/>
                </a:solidFill>
              </a:rPr>
              <a:t>Scene</a:t>
            </a:r>
            <a:r>
              <a:rPr lang="ko-KR" altLang="en-US" sz="2400" b="1" i="1" dirty="0">
                <a:solidFill>
                  <a:srgbClr val="442CA4"/>
                </a:solidFill>
              </a:rPr>
              <a:t> </a:t>
            </a:r>
            <a:r>
              <a:rPr lang="en-US" altLang="ko-KR" sz="2400" b="1" i="1" dirty="0">
                <a:solidFill>
                  <a:srgbClr val="442CA4"/>
                </a:solidFill>
              </a:rPr>
              <a:t>Representation</a:t>
            </a:r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D64544-FC6B-48D7-BAEA-D59A4C8E0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8" y="1903673"/>
            <a:ext cx="11040950" cy="3005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394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Introduction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EDCB1-7B56-4EF7-BEBB-146A1AC9908C}"/>
              </a:ext>
            </a:extLst>
          </p:cNvPr>
          <p:cNvSpPr txBox="1"/>
          <p:nvPr/>
        </p:nvSpPr>
        <p:spPr>
          <a:xfrm>
            <a:off x="735518" y="1177486"/>
            <a:ext cx="11040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2CA4"/>
                </a:solidFill>
              </a:rPr>
              <a:t>CONTRIBUTES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A new multi-scale hybrid implicit-explicit signal representation network architecture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A training strategy that integrates an integer linear program for automatic multiscale resource allocation and pruning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State-of-the-art results for representing large-scale images and complex 3D scenes using neural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19935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Multiscale Coordinate Networks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D5A8E-BDD5-445F-BB08-119DBD277813}"/>
              </a:ext>
            </a:extLst>
          </p:cNvPr>
          <p:cNvSpPr txBox="1"/>
          <p:nvPr/>
        </p:nvSpPr>
        <p:spPr>
          <a:xfrm>
            <a:off x="437753" y="1366876"/>
            <a:ext cx="111141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Multiscale Coordinate Network: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가지 </a:t>
            </a:r>
            <a:r>
              <a:rPr lang="en-US" altLang="ko-KR" sz="2800" b="1" dirty="0"/>
              <a:t>main components</a:t>
            </a:r>
          </a:p>
          <a:p>
            <a:endParaRPr lang="en-US" altLang="ko-KR" sz="2800" dirty="0"/>
          </a:p>
          <a:p>
            <a:pPr marL="457200" indent="-457200">
              <a:buAutoNum type="arabicPeriod"/>
            </a:pPr>
            <a:r>
              <a:rPr lang="en-US" altLang="ko-KR" sz="2800" dirty="0"/>
              <a:t>A </a:t>
            </a:r>
            <a:r>
              <a:rPr lang="en-US" altLang="ko-KR" sz="2800" b="1" dirty="0">
                <a:solidFill>
                  <a:srgbClr val="442CA4"/>
                </a:solidFill>
              </a:rPr>
              <a:t>multiscale block parameterization</a:t>
            </a:r>
            <a:r>
              <a:rPr lang="en-US" altLang="ko-KR" sz="2800" dirty="0">
                <a:solidFill>
                  <a:srgbClr val="442CA4"/>
                </a:solidFill>
              </a:rPr>
              <a:t> </a:t>
            </a:r>
            <a:r>
              <a:rPr lang="en-US" altLang="ko-KR" sz="2800" dirty="0"/>
              <a:t>that partitions the input space according to the local signal complexity</a:t>
            </a:r>
          </a:p>
          <a:p>
            <a:pPr marL="457200" indent="-457200">
              <a:buAutoNum type="arabicPeriod"/>
            </a:pPr>
            <a:endParaRPr lang="en-US" altLang="ko-KR" sz="2800" dirty="0"/>
          </a:p>
          <a:p>
            <a:pPr marL="457200" indent="-457200">
              <a:buAutoNum type="arabicPeriod"/>
            </a:pPr>
            <a:r>
              <a:rPr lang="en-US" altLang="ko-KR" sz="2800" dirty="0"/>
              <a:t>A network architecture consisting of a </a:t>
            </a:r>
            <a:r>
              <a:rPr lang="en-US" altLang="ko-KR" sz="2800" b="1" dirty="0">
                <a:solidFill>
                  <a:srgbClr val="442CA4"/>
                </a:solidFill>
              </a:rPr>
              <a:t>coordinate encoder </a:t>
            </a:r>
            <a:r>
              <a:rPr lang="en-US" altLang="ko-KR" sz="2800" dirty="0"/>
              <a:t>and a </a:t>
            </a:r>
            <a:r>
              <a:rPr lang="en-US" altLang="ko-KR" sz="2800" b="1" dirty="0">
                <a:solidFill>
                  <a:srgbClr val="442CA4"/>
                </a:solidFill>
              </a:rPr>
              <a:t>feature decoder </a:t>
            </a:r>
            <a:r>
              <a:rPr lang="en-US" altLang="ko-KR" sz="2800" dirty="0"/>
              <a:t>that efficiently map input spatial and scale coordinates to an output value</a:t>
            </a:r>
          </a:p>
        </p:txBody>
      </p:sp>
    </p:spTree>
    <p:extLst>
      <p:ext uri="{BB962C8B-B14F-4D97-AF65-F5344CB8AC3E}">
        <p14:creationId xmlns:p14="http://schemas.microsoft.com/office/powerpoint/2010/main" val="96734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#Acorn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Multiscale Block Parameterization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F076F5-2D04-4045-9E1F-3356FCBA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77" y="1117600"/>
            <a:ext cx="4333875" cy="5162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D8F98C-8114-44D7-9498-07503D33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13626" y="1089526"/>
            <a:ext cx="634163" cy="533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E38A24-41AA-406D-ACA5-B546517F6A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9583"/>
          <a:stretch/>
        </p:blipFill>
        <p:spPr>
          <a:xfrm rot="5400000" flipH="1">
            <a:off x="4230713" y="5406419"/>
            <a:ext cx="634163" cy="375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A595E-6AC6-4936-84CD-9D5C7B06C452}"/>
              </a:ext>
            </a:extLst>
          </p:cNvPr>
          <p:cNvSpPr txBox="1"/>
          <p:nvPr/>
        </p:nvSpPr>
        <p:spPr>
          <a:xfrm>
            <a:off x="4998603" y="1052731"/>
            <a:ext cx="639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42CA4"/>
                </a:solidFill>
              </a:rPr>
              <a:t>Tree based partition of the input domain</a:t>
            </a:r>
            <a:endParaRPr lang="ko-KR" altLang="en-US" sz="2400" dirty="0">
              <a:solidFill>
                <a:srgbClr val="442CA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51810-22B4-4D5C-A5B8-F34C21289812}"/>
              </a:ext>
            </a:extLst>
          </p:cNvPr>
          <p:cNvSpPr txBox="1"/>
          <p:nvPr/>
        </p:nvSpPr>
        <p:spPr>
          <a:xfrm>
            <a:off x="4998603" y="2544713"/>
            <a:ext cx="6733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입력도메인의 각 값을 </a:t>
            </a:r>
            <a:r>
              <a:rPr lang="en-US" altLang="ko-KR" dirty="0"/>
              <a:t>multiscale</a:t>
            </a:r>
            <a:r>
              <a:rPr lang="ko-KR" altLang="en-US" dirty="0"/>
              <a:t>로 표시하는 것이 아닌 </a:t>
            </a:r>
            <a:r>
              <a:rPr lang="en-US" altLang="ko-KR" b="1" dirty="0"/>
              <a:t>single scale</a:t>
            </a:r>
            <a:r>
              <a:rPr lang="ko-KR" altLang="en-US" dirty="0"/>
              <a:t>로 표현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값을 </a:t>
            </a:r>
            <a:r>
              <a:rPr lang="en-US" altLang="ko-KR" dirty="0"/>
              <a:t>single scale</a:t>
            </a:r>
            <a:r>
              <a:rPr lang="ko-KR" altLang="en-US" dirty="0"/>
              <a:t>에서 하나의 </a:t>
            </a:r>
            <a:r>
              <a:rPr lang="en-US" altLang="ko-KR" dirty="0"/>
              <a:t>“active” block</a:t>
            </a:r>
            <a:r>
              <a:rPr lang="ko-KR" altLang="en-US" dirty="0"/>
              <a:t>인 </a:t>
            </a:r>
            <a:r>
              <a:rPr lang="ko-KR" altLang="en-US" b="1" dirty="0"/>
              <a:t>𝐵와 연관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Active Block</a:t>
            </a:r>
            <a:r>
              <a:rPr lang="ko-KR" altLang="en-US" dirty="0"/>
              <a:t>은 입력공간의 영역을 고유하게 나타내는 </a:t>
            </a:r>
            <a:r>
              <a:rPr lang="en-US" altLang="ko-KR" dirty="0"/>
              <a:t>octree/quadtree</a:t>
            </a:r>
            <a:r>
              <a:rPr lang="ko-KR" altLang="en-US" dirty="0"/>
              <a:t>에서 </a:t>
            </a:r>
            <a:r>
              <a:rPr lang="ko-KR" altLang="en-US" b="1" dirty="0"/>
              <a:t>현재 선택된 블록</a:t>
            </a:r>
            <a:r>
              <a:rPr lang="ko-KR" altLang="en-US" dirty="0"/>
              <a:t>을 뜻한다</a:t>
            </a:r>
            <a:r>
              <a:rPr lang="en-US" altLang="ko-KR" dirty="0"/>
              <a:t>. (active blocks</a:t>
            </a:r>
            <a:r>
              <a:rPr lang="ko-KR" altLang="en-US" dirty="0"/>
              <a:t>의 </a:t>
            </a:r>
            <a:r>
              <a:rPr lang="en-US" altLang="ko-KR" dirty="0"/>
              <a:t>selection</a:t>
            </a:r>
            <a:r>
              <a:rPr lang="ko-KR" altLang="en-US" dirty="0"/>
              <a:t>은 </a:t>
            </a:r>
            <a:r>
              <a:rPr lang="en-US" altLang="ko-KR" dirty="0"/>
              <a:t>optimization problem</a:t>
            </a:r>
            <a:r>
              <a:rPr lang="ko-KR" altLang="en-US" dirty="0"/>
              <a:t>의 일부로 설명</a:t>
            </a:r>
            <a:r>
              <a:rPr lang="en-US" altLang="ko-KR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B3AD8-D325-4D93-A953-C93F76564213}"/>
              </a:ext>
            </a:extLst>
          </p:cNvPr>
          <p:cNvSpPr txBox="1"/>
          <p:nvPr/>
        </p:nvSpPr>
        <p:spPr>
          <a:xfrm>
            <a:off x="9910596" y="1514396"/>
            <a:ext cx="622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2D: quad tree</a:t>
            </a:r>
          </a:p>
          <a:p>
            <a:r>
              <a:rPr lang="en-US" altLang="ko-KR" dirty="0"/>
              <a:t>3D: octree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070703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603</Words>
  <Application>Microsoft Office PowerPoint</Application>
  <PresentationFormat>와이드스크린</PresentationFormat>
  <Paragraphs>155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Noto Sans</vt:lpstr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한 우정</cp:lastModifiedBy>
  <cp:revision>91</cp:revision>
  <dcterms:created xsi:type="dcterms:W3CDTF">2021-05-10T15:36:58Z</dcterms:created>
  <dcterms:modified xsi:type="dcterms:W3CDTF">2021-06-01T07:34:48Z</dcterms:modified>
</cp:coreProperties>
</file>