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autoCompressPictures="0" conformance="strict">
  <p:sldMasterIdLst>
    <p:sldMasterId id="2147483650" r:id="rId1"/>
    <p:sldMasterId id="2147483652" r:id="rId2"/>
    <p:sldMasterId id="2147483668" r:id="rId3"/>
  </p:sldMasterIdLst>
  <p:notesMasterIdLst>
    <p:notesMasterId r:id="rId29"/>
  </p:notesMasterIdLst>
  <p:sldIdLst>
    <p:sldId id="259" r:id="rId4"/>
    <p:sldId id="826" r:id="rId5"/>
    <p:sldId id="938" r:id="rId6"/>
    <p:sldId id="672" r:id="rId7"/>
    <p:sldId id="925" r:id="rId8"/>
    <p:sldId id="926" r:id="rId9"/>
    <p:sldId id="927" r:id="rId10"/>
    <p:sldId id="937" r:id="rId11"/>
    <p:sldId id="935" r:id="rId12"/>
    <p:sldId id="936" r:id="rId13"/>
    <p:sldId id="693" r:id="rId14"/>
    <p:sldId id="928" r:id="rId15"/>
    <p:sldId id="924" r:id="rId16"/>
    <p:sldId id="931" r:id="rId17"/>
    <p:sldId id="940" r:id="rId18"/>
    <p:sldId id="941" r:id="rId19"/>
    <p:sldId id="939" r:id="rId20"/>
    <p:sldId id="942" r:id="rId21"/>
    <p:sldId id="930" r:id="rId22"/>
    <p:sldId id="943" r:id="rId23"/>
    <p:sldId id="945" r:id="rId24"/>
    <p:sldId id="944" r:id="rId25"/>
    <p:sldId id="946" r:id="rId26"/>
    <p:sldId id="947" r:id="rId27"/>
    <p:sldId id="82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Lst>
</p:presentation>
</file>

<file path=ppt/presProps.xml><?xml version="1.0" encoding="utf-8"?>
<p:presentationPr xmlns:a="http://purl.oclc.org/ooxml/drawingml/main" xmlns:r="http://purl.oclc.org/ooxml/officeDocument/relationships" xmlns:p="http://purl.oclc.org/ooxml/presentationml/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purl.oclc.org/ooxml/drawingml/main" xmlns:r="http://purl.oclc.org/ooxml/officeDocument/relationships" xmlns:p="http://purl.oclc.org/ooxml/presentationml/main">
  <p:normalViewPr>
    <p:restoredLeft sz="19.773%" autoAdjust="0"/>
    <p:restoredTop sz="94.547%"/>
  </p:normalViewPr>
  <p:slideViewPr>
    <p:cSldViewPr snapToGrid="0" snapToObjects="1" showGuides="1">
      <p:cViewPr varScale="1">
        <p:scale>
          <a:sx n="110" d="100"/>
          <a:sy n="110" d="100"/>
        </p:scale>
        <p:origin x="1398" y="48"/>
      </p:cViewPr>
      <p:guideLst>
        <p:guide orient="horz" pos="2488"/>
        <p:guide pos="478"/>
      </p:guideLst>
    </p:cSldViewPr>
  </p:slideViewPr>
  <p:outlineViewPr>
    <p:cViewPr>
      <p:scale>
        <a:sx n="33" d="100"/>
        <a:sy n="33" d="100"/>
      </p:scale>
      <p:origin x="0" y="-12016"/>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5.xml"/><Relationship Id="rId13" Type="http://purl.oclc.org/ooxml/officeDocument/relationships/slide" Target="slides/slide10.xml"/><Relationship Id="rId18" Type="http://purl.oclc.org/ooxml/officeDocument/relationships/slide" Target="slides/slide15.xml"/><Relationship Id="rId26" Type="http://purl.oclc.org/ooxml/officeDocument/relationships/slide" Target="slides/slide23.xml"/><Relationship Id="rId3" Type="http://purl.oclc.org/ooxml/officeDocument/relationships/slideMaster" Target="slideMasters/slideMaster3.xml"/><Relationship Id="rId21" Type="http://purl.oclc.org/ooxml/officeDocument/relationships/slide" Target="slides/slide18.xml"/><Relationship Id="rId7" Type="http://purl.oclc.org/ooxml/officeDocument/relationships/slide" Target="slides/slide4.xml"/><Relationship Id="rId12" Type="http://purl.oclc.org/ooxml/officeDocument/relationships/slide" Target="slides/slide9.xml"/><Relationship Id="rId17" Type="http://purl.oclc.org/ooxml/officeDocument/relationships/slide" Target="slides/slide14.xml"/><Relationship Id="rId25" Type="http://purl.oclc.org/ooxml/officeDocument/relationships/slide" Target="slides/slide22.xml"/><Relationship Id="rId33" Type="http://purl.oclc.org/ooxml/officeDocument/relationships/tableStyles" Target="tableStyles.xml"/><Relationship Id="rId2" Type="http://purl.oclc.org/ooxml/officeDocument/relationships/slideMaster" Target="slideMasters/slideMaster2.xml"/><Relationship Id="rId16" Type="http://purl.oclc.org/ooxml/officeDocument/relationships/slide" Target="slides/slide13.xml"/><Relationship Id="rId20" Type="http://purl.oclc.org/ooxml/officeDocument/relationships/slide" Target="slides/slide17.xml"/><Relationship Id="rId29" Type="http://purl.oclc.org/ooxml/officeDocument/relationships/notesMaster" Target="notesMasters/notesMaster1.xml"/><Relationship Id="rId1" Type="http://purl.oclc.org/ooxml/officeDocument/relationships/slideMaster" Target="slideMasters/slideMaster1.xml"/><Relationship Id="rId6" Type="http://purl.oclc.org/ooxml/officeDocument/relationships/slide" Target="slides/slide3.xml"/><Relationship Id="rId11" Type="http://purl.oclc.org/ooxml/officeDocument/relationships/slide" Target="slides/slide8.xml"/><Relationship Id="rId24" Type="http://purl.oclc.org/ooxml/officeDocument/relationships/slide" Target="slides/slide21.xml"/><Relationship Id="rId32" Type="http://purl.oclc.org/ooxml/officeDocument/relationships/theme" Target="theme/theme1.xml"/><Relationship Id="rId5" Type="http://purl.oclc.org/ooxml/officeDocument/relationships/slide" Target="slides/slide2.xml"/><Relationship Id="rId15" Type="http://purl.oclc.org/ooxml/officeDocument/relationships/slide" Target="slides/slide12.xml"/><Relationship Id="rId23" Type="http://purl.oclc.org/ooxml/officeDocument/relationships/slide" Target="slides/slide20.xml"/><Relationship Id="rId28" Type="http://purl.oclc.org/ooxml/officeDocument/relationships/slide" Target="slides/slide25.xml"/><Relationship Id="rId10" Type="http://purl.oclc.org/ooxml/officeDocument/relationships/slide" Target="slides/slide7.xml"/><Relationship Id="rId19" Type="http://purl.oclc.org/ooxml/officeDocument/relationships/slide" Target="slides/slide16.xml"/><Relationship Id="rId31" Type="http://purl.oclc.org/ooxml/officeDocument/relationships/viewProps" Target="viewProps.xml"/><Relationship Id="rId4" Type="http://purl.oclc.org/ooxml/officeDocument/relationships/slide" Target="slides/slide1.xml"/><Relationship Id="rId9" Type="http://purl.oclc.org/ooxml/officeDocument/relationships/slide" Target="slides/slide6.xml"/><Relationship Id="rId14" Type="http://purl.oclc.org/ooxml/officeDocument/relationships/slide" Target="slides/slide11.xml"/><Relationship Id="rId22" Type="http://purl.oclc.org/ooxml/officeDocument/relationships/slide" Target="slides/slide19.xml"/><Relationship Id="rId27" Type="http://purl.oclc.org/ooxml/officeDocument/relationships/slide" Target="slides/slide24.xml"/><Relationship Id="rId30" Type="http://purl.oclc.org/ooxml/officeDocument/relationships/presProps" Target="presProps.xml"/></Relationships>
</file>

<file path=ppt/notesMasters/_rels/notesMaster1.xml.rels><?xml version="1.0" encoding="UTF-8" standalone="yes"?>
<Relationships xmlns="http://schemas.openxmlformats.org/package/2006/relationships"><Relationship Id="rId1" Type="http://purl.oclc.org/ooxml/officeDocument/relationships/theme" Target="../theme/theme4.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82EF0-12AC-BA47-AFD0-1D860B0A9BBE}" type="datetimeFigureOut">
              <a:rPr lang="en-US" smtClean="0"/>
              <a:t>4/26/2021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DC45B-AF13-D440-AF9B-2F577C8C5A9D}" type="slidenum">
              <a:rPr lang="en-US" smtClean="0"/>
              <a:t>‹#›</a:t>
            </a:fld>
            <a:endParaRPr lang="en-US"/>
          </a:p>
        </p:txBody>
      </p:sp>
    </p:spTree>
    <p:extLst>
      <p:ext uri="{BB962C8B-B14F-4D97-AF65-F5344CB8AC3E}">
        <p14:creationId xmlns:p14="http://schemas.microsoft.com/office/powerpoint/2010/main" val="761643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purl.oclc.org/ooxml/officeDocument/relationships/image" Target="../media/image2.emf"/><Relationship Id="rId2" Type="http://purl.oclc.org/ooxml/officeDocument/relationships/image" Target="../media/image1.png"/><Relationship Id="rId1" Type="http://purl.oclc.org/ooxml/officeDocument/relationships/slideMaster" Target="../slideMasters/slideMaster1.xml"/><Relationship Id="rId4" Type="http://purl.oclc.org/ooxml/officeDocument/relationships/image" Target="../media/image3.png"/></Relationships>
</file>

<file path=ppt/slideLayouts/_rels/slideLayout10.xml.rels><?xml version="1.0" encoding="UTF-8" standalone="yes"?>
<Relationships xmlns="http://schemas.openxmlformats.org/package/2006/relationships"><Relationship Id="rId3" Type="http://purl.oclc.org/ooxml/officeDocument/relationships/image" Target="../media/image8.emf"/><Relationship Id="rId2" Type="http://purl.oclc.org/ooxml/officeDocument/relationships/image" Target="../media/image6.emf"/><Relationship Id="rId1" Type="http://purl.oclc.org/ooxml/officeDocument/relationships/slideMaster" Target="../slideMasters/slideMaster3.xml"/></Relationships>
</file>

<file path=ppt/slideLayouts/_rels/slideLayout11.xml.rels><?xml version="1.0" encoding="UTF-8" standalone="yes"?>
<Relationships xmlns="http://schemas.openxmlformats.org/package/2006/relationships"><Relationship Id="rId3" Type="http://purl.oclc.org/ooxml/officeDocument/relationships/image" Target="../media/image8.emf"/><Relationship Id="rId2" Type="http://purl.oclc.org/ooxml/officeDocument/relationships/image" Target="../media/image6.emf"/><Relationship Id="rId1" Type="http://purl.oclc.org/ooxml/officeDocument/relationships/slideMaster" Target="../slideMasters/slideMaster3.xml"/></Relationships>
</file>

<file path=ppt/slideLayouts/_rels/slideLayout12.xml.rels><?xml version="1.0" encoding="UTF-8" standalone="yes"?>
<Relationships xmlns="http://schemas.openxmlformats.org/package/2006/relationships"><Relationship Id="rId3" Type="http://purl.oclc.org/ooxml/officeDocument/relationships/image" Target="../media/image8.emf"/><Relationship Id="rId2" Type="http://purl.oclc.org/ooxml/officeDocument/relationships/image" Target="../media/image6.emf"/><Relationship Id="rId1" Type="http://purl.oclc.org/ooxml/officeDocument/relationships/slideMaster" Target="../slideMasters/slideMaster3.xml"/></Relationships>
</file>

<file path=ppt/slideLayouts/_rels/slideLayout13.xml.rels><?xml version="1.0" encoding="UTF-8" standalone="yes"?>
<Relationships xmlns="http://schemas.openxmlformats.org/package/2006/relationships"><Relationship Id="rId1" Type="http://purl.oclc.org/ooxml/officeDocument/relationships/slideMaster" Target="../slideMasters/slideMaster3.xml"/></Relationships>
</file>

<file path=ppt/slideLayouts/_rels/slideLayout14.xml.rels><?xml version="1.0" encoding="UTF-8" standalone="yes"?>
<Relationships xmlns="http://schemas.openxmlformats.org/package/2006/relationships"><Relationship Id="rId3" Type="http://purl.oclc.org/ooxml/officeDocument/relationships/image" Target="../media/image2.emf"/><Relationship Id="rId2" Type="http://purl.oclc.org/ooxml/officeDocument/relationships/image" Target="../media/image1.png"/><Relationship Id="rId1" Type="http://purl.oclc.org/ooxml/officeDocument/relationships/slideMaster" Target="../slideMasters/slideMaster3.xml"/><Relationship Id="rId4" Type="http://purl.oclc.org/ooxml/officeDocument/relationships/image" Target="../media/image3.png"/></Relationships>
</file>

<file path=ppt/slideLayouts/_rels/slideLayout15.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image" Target="../media/image4.png"/><Relationship Id="rId1" Type="http://purl.oclc.org/ooxml/officeDocument/relationships/slideMaster" Target="../slideMasters/slideMaster3.xml"/></Relationships>
</file>

<file path=ppt/slideLayouts/_rels/slideLayout2.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image" Target="../media/image2.emf"/><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image" Target="../media/image1.png"/><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image" Target="../media/image2.emf"/><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3" Type="http://purl.oclc.org/ooxml/officeDocument/relationships/image" Target="../media/image5.png"/><Relationship Id="rId2" Type="http://purl.oclc.org/ooxml/officeDocument/relationships/image" Target="../media/image4.png"/><Relationship Id="rId1" Type="http://purl.oclc.org/ooxml/officeDocument/relationships/slideMaster" Target="../slideMasters/slideMaster2.xml"/><Relationship Id="rId4" Type="http://purl.oclc.org/ooxml/officeDocument/relationships/image" Target="../media/image3.png"/></Relationships>
</file>

<file path=ppt/slideLayouts/_rels/slideLayout6.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image" Target="../media/image5.png"/><Relationship Id="rId1" Type="http://purl.oclc.org/ooxml/officeDocument/relationships/slideMaster" Target="../slideMasters/slideMaster2.xml"/></Relationships>
</file>

<file path=ppt/slideLayouts/_rels/slideLayout7.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image" Target="../media/image4.png"/><Relationship Id="rId1" Type="http://purl.oclc.org/ooxml/officeDocument/relationships/slideMaster" Target="../slideMasters/slideMaster2.xml"/></Relationships>
</file>

<file path=ppt/slideLayouts/_rels/slideLayout8.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image" Target="../media/image5.png"/><Relationship Id="rId1" Type="http://purl.oclc.org/ooxml/officeDocument/relationships/slideMaster" Target="../slideMasters/slideMaster2.xml"/></Relationships>
</file>

<file path=ppt/slideLayouts/_rels/slideLayout9.xml.rels><?xml version="1.0" encoding="UTF-8" standalone="yes"?>
<Relationships xmlns="http://schemas.openxmlformats.org/package/2006/relationships"><Relationship Id="rId3" Type="http://purl.oclc.org/ooxml/officeDocument/relationships/image" Target="../media/image7.emf"/><Relationship Id="rId2" Type="http://purl.oclc.org/ooxml/officeDocument/relationships/image" Target="../media/image6.emf"/><Relationship Id="rId1" Type="http://purl.oclc.org/ooxml/officeDocument/relationships/slideMaster" Target="../slideMasters/slideMaster3.xml"/><Relationship Id="rId4" Type="http://purl.oclc.org/ooxml/officeDocument/relationships/image" Target="../media/image8.emf"/></Relationships>
</file>

<file path=ppt/slideLayouts/slideLayout1.xml><?xml version="1.0" encoding="utf-8"?>
<p:sldLayout xmlns:a="http://purl.oclc.org/ooxml/drawingml/main" xmlns:r="http://purl.oclc.org/ooxml/officeDocument/relationships" xmlns:p="http://purl.oclc.org/ooxml/presentationml/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79824"/>
            <a:ext cx="6972300" cy="2641756"/>
          </a:xfrm>
          <a:prstGeom prst="rect">
            <a:avLst/>
          </a:prstGeom>
        </p:spPr>
        <p:txBody>
          <a:bodyPr anchor="b"/>
          <a:lstStyle>
            <a:lvl1pPr algn="l">
              <a:defRPr sz="5000" b="1" i="0">
                <a:solidFill>
                  <a:schemeClr val="tx2"/>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purl.oclc.org/ooxml/drawingml/main" xmlns:r="http://purl.oclc.org/ooxml/officeDocument/relationships" xmlns:p="http://purl.oclc.org/ooxml/presentationml/main" preserve="1" userDrawn="1">
  <p:cSld name="Header + Subheader +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rcRect/>
          <a:stretch>
            <a:fillRect/>
          </a:stretch>
        </p:blipFill>
        <p:spPr bwMode="auto">
          <a:xfrm>
            <a:off x="766763" y="1363663"/>
            <a:ext cx="1103312" cy="96837"/>
          </a:xfrm>
          <a:prstGeom prst="rect">
            <a:avLst/>
          </a:prstGeom>
          <a:noFill/>
          <a:ln w="9525">
            <a:noFill/>
            <a:miter lim="800%"/>
            <a:headEnd/>
            <a:tailEnd/>
          </a:ln>
        </p:spPr>
      </p:pic>
      <p:pic>
        <p:nvPicPr>
          <p:cNvPr id="7" name="Picture 7"/>
          <p:cNvPicPr>
            <a:picLocks noChangeAspect="1"/>
          </p:cNvPicPr>
          <p:nvPr userDrawn="1"/>
        </p:nvPicPr>
        <p:blipFill>
          <a:blip r:embed="rId3"/>
          <a:srcRect/>
          <a:stretch>
            <a:fillRect/>
          </a:stretch>
        </p:blipFill>
        <p:spPr bwMode="auto">
          <a:xfrm>
            <a:off x="792163" y="6451600"/>
            <a:ext cx="2425700" cy="161925"/>
          </a:xfrm>
          <a:prstGeom prst="rect">
            <a:avLst/>
          </a:prstGeom>
          <a:noFill/>
          <a:ln w="9525">
            <a:noFill/>
            <a:miter lim="800%"/>
            <a:headEnd/>
            <a:tailEnd/>
          </a:ln>
        </p:spPr>
      </p:pic>
      <p:sp>
        <p:nvSpPr>
          <p:cNvPr id="3" name="Text Placeholder 5"/>
          <p:cNvSpPr>
            <a:spLocks noGrp="1"/>
          </p:cNvSpPr>
          <p:nvPr>
            <p:ph type="body" sz="quarter" idx="10"/>
          </p:nvPr>
        </p:nvSpPr>
        <p:spPr>
          <a:xfrm>
            <a:off x="671757" y="371510"/>
            <a:ext cx="8184662" cy="991998"/>
          </a:xfrm>
          <a:prstGeom prst="rect">
            <a:avLst/>
          </a:prstGeom>
        </p:spPr>
        <p:txBody>
          <a:bodyPr>
            <a:normAutofit/>
          </a:bodyPr>
          <a:lstStyle>
            <a:lvl1pPr marL="0" indent="0">
              <a:lnSpc>
                <a:spcPct val="90%"/>
              </a:lnSpc>
              <a:buNone/>
              <a:defRPr sz="3000" b="0" i="0" baseline="0%">
                <a:solidFill>
                  <a:srgbClr val="33006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Click to edit Master text styles</a:t>
            </a:r>
          </a:p>
          <a:p>
            <a:pPr lvl="1"/>
            <a:r>
              <a:rPr lang="en-US" dirty="0"/>
              <a:t>Second level</a:t>
            </a:r>
          </a:p>
        </p:txBody>
      </p:sp>
      <p:sp>
        <p:nvSpPr>
          <p:cNvPr id="4" name="Text Placeholder 9"/>
          <p:cNvSpPr>
            <a:spLocks noGrp="1"/>
          </p:cNvSpPr>
          <p:nvPr>
            <p:ph type="body" sz="quarter" idx="11"/>
          </p:nvPr>
        </p:nvSpPr>
        <p:spPr>
          <a:xfrm>
            <a:off x="659305" y="2320239"/>
            <a:ext cx="8197114" cy="3810086"/>
          </a:xfrm>
          <a:prstGeom prst="rect">
            <a:avLst/>
          </a:prstGeom>
        </p:spPr>
        <p:txBody>
          <a:bodyPr/>
          <a:lstStyle>
            <a:lvl1pPr marL="342900" indent="-342900">
              <a:buFont typeface="Lucida Grande"/>
              <a:buChar char="&gt;"/>
              <a:defRPr sz="2400" b="0" i="0" baseline="0%">
                <a:solidFill>
                  <a:schemeClr val="accent5"/>
                </a:solidFill>
                <a:latin typeface="Open Sans Light"/>
                <a:cs typeface="Open Sans Light"/>
              </a:defRPr>
            </a:lvl1pPr>
            <a:lvl2pPr>
              <a:defRPr sz="2000" b="0" i="0" baseline="0%">
                <a:solidFill>
                  <a:schemeClr val="accent5"/>
                </a:solidFill>
                <a:latin typeface="Open Sans Light"/>
                <a:cs typeface="Open Sans Light"/>
              </a:defRPr>
            </a:lvl2pPr>
            <a:lvl3pPr marL="1143000" indent="-228600">
              <a:buSzPct val="100%"/>
              <a:buFont typeface="Lucida Grande"/>
              <a:buChar char="&gt;"/>
              <a:defRPr sz="1800" b="0" i="0" baseline="0%">
                <a:solidFill>
                  <a:schemeClr val="accent5"/>
                </a:solidFill>
                <a:latin typeface="Open Sans Light"/>
                <a:cs typeface="Open Sans Light"/>
              </a:defRPr>
            </a:lvl3pPr>
            <a:lvl4pPr>
              <a:defRPr sz="1600" b="0" i="0" baseline="0%">
                <a:solidFill>
                  <a:schemeClr val="accent5"/>
                </a:solidFill>
                <a:latin typeface="Open Sans Light"/>
                <a:cs typeface="Open Sans Light"/>
              </a:defRPr>
            </a:lvl4pPr>
            <a:lvl5pPr marL="2057400" indent="-228600">
              <a:buFont typeface="Lucida Grande"/>
              <a:buChar char="&gt;"/>
              <a:defRPr sz="1400" b="0" i="0" baseline="0%">
                <a:solidFill>
                  <a:schemeClr val="accent5"/>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p:nvPr>
        </p:nvSpPr>
        <p:spPr>
          <a:xfrm>
            <a:off x="671757" y="1730667"/>
            <a:ext cx="8184662" cy="411171"/>
          </a:xfrm>
          <a:prstGeom prst="rect">
            <a:avLst/>
          </a:prstGeom>
        </p:spPr>
        <p:txBody>
          <a:bodyPr>
            <a:noAutofit/>
          </a:bodyPr>
          <a:lstStyle>
            <a:lvl1pPr marL="0" indent="0">
              <a:lnSpc>
                <a:spcPct val="90%"/>
              </a:lnSpc>
              <a:buNone/>
              <a:defRPr sz="2400" b="0" i="0" baseline="0%">
                <a:solidFill>
                  <a:srgbClr val="33006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Click to edit Master text styles</a:t>
            </a:r>
          </a:p>
        </p:txBody>
      </p:sp>
    </p:spTree>
    <p:extLst>
      <p:ext uri="{BB962C8B-B14F-4D97-AF65-F5344CB8AC3E}">
        <p14:creationId xmlns:p14="http://schemas.microsoft.com/office/powerpoint/2010/main" val="464252239"/>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xmlns:p="http://schemas.openxmlformats.org/presentationml/2006/main" xmlns:r="http://schemas.openxmlformats.org/officeDocument/2006/relationships" xmlns:a="http://schemas.openxmlformats.org/drawingml/2006/main">
      <p:transition xmlns:p14="http://schemas.microsoft.com/office/powerpoint/2010/main" spd="slow" advClick="0">
        <p:fade/>
      </p:transition>
    </mc:Fallback>
  </mc:AlternateContent>
</p:sldLayout>
</file>

<file path=ppt/slideLayouts/slideLayout11.xml><?xml version="1.0" encoding="utf-8"?>
<p:sldLayout xmlns:a="http://purl.oclc.org/ooxml/drawingml/main" xmlns:r="http://purl.oclc.org/ooxml/officeDocument/relationships" xmlns:p="http://purl.oclc.org/ooxml/presentationml/main" preserve="1" userDrawn="1">
  <p:cSld name="Header + Content">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srcRect/>
          <a:stretch>
            <a:fillRect/>
          </a:stretch>
        </p:blipFill>
        <p:spPr bwMode="auto">
          <a:xfrm>
            <a:off x="766763" y="1363663"/>
            <a:ext cx="1103312" cy="96837"/>
          </a:xfrm>
          <a:prstGeom prst="rect">
            <a:avLst/>
          </a:prstGeom>
          <a:noFill/>
          <a:ln w="9525">
            <a:noFill/>
            <a:miter lim="800%"/>
            <a:headEnd/>
            <a:tailEnd/>
          </a:ln>
        </p:spPr>
      </p:pic>
      <p:pic>
        <p:nvPicPr>
          <p:cNvPr id="5" name="Picture 8"/>
          <p:cNvPicPr>
            <a:picLocks noChangeAspect="1"/>
          </p:cNvPicPr>
          <p:nvPr userDrawn="1"/>
        </p:nvPicPr>
        <p:blipFill>
          <a:blip r:embed="rId3"/>
          <a:srcRect/>
          <a:stretch>
            <a:fillRect/>
          </a:stretch>
        </p:blipFill>
        <p:spPr bwMode="auto">
          <a:xfrm>
            <a:off x="792163" y="6451600"/>
            <a:ext cx="2425700" cy="161925"/>
          </a:xfrm>
          <a:prstGeom prst="rect">
            <a:avLst/>
          </a:prstGeom>
          <a:noFill/>
          <a:ln w="9525">
            <a:noFill/>
            <a:miter lim="800%"/>
            <a:headEnd/>
            <a:tailEnd/>
          </a:ln>
        </p:spPr>
      </p:pic>
      <p:sp>
        <p:nvSpPr>
          <p:cNvPr id="3" name="Text Placeholder 5"/>
          <p:cNvSpPr>
            <a:spLocks noGrp="1"/>
          </p:cNvSpPr>
          <p:nvPr>
            <p:ph type="body" sz="quarter" idx="10"/>
          </p:nvPr>
        </p:nvSpPr>
        <p:spPr>
          <a:xfrm>
            <a:off x="671757" y="371510"/>
            <a:ext cx="8184662" cy="991998"/>
          </a:xfrm>
          <a:prstGeom prst="rect">
            <a:avLst/>
          </a:prstGeom>
        </p:spPr>
        <p:txBody>
          <a:bodyPr>
            <a:normAutofit/>
          </a:bodyPr>
          <a:lstStyle>
            <a:lvl1pPr marL="0" indent="0">
              <a:lnSpc>
                <a:spcPct val="90%"/>
              </a:lnSpc>
              <a:buNone/>
              <a:defRPr sz="3000" b="0" i="0" baseline="0%">
                <a:solidFill>
                  <a:srgbClr val="33006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Click to edit Master text styles</a:t>
            </a:r>
          </a:p>
          <a:p>
            <a:pPr lvl="1"/>
            <a:r>
              <a:rPr lang="en-US" dirty="0"/>
              <a:t>Second level</a:t>
            </a:r>
          </a:p>
        </p:txBody>
      </p:sp>
      <p:sp>
        <p:nvSpPr>
          <p:cNvPr id="6" name="Text Placeholder 9"/>
          <p:cNvSpPr>
            <a:spLocks noGrp="1"/>
          </p:cNvSpPr>
          <p:nvPr>
            <p:ph type="body" sz="quarter" idx="11"/>
          </p:nvPr>
        </p:nvSpPr>
        <p:spPr>
          <a:xfrm>
            <a:off x="659305" y="1736725"/>
            <a:ext cx="8196210" cy="4015497"/>
          </a:xfrm>
          <a:prstGeom prst="rect">
            <a:avLst/>
          </a:prstGeom>
        </p:spPr>
        <p:txBody>
          <a:bodyPr/>
          <a:lstStyle>
            <a:lvl1pPr marL="342900" indent="-342900">
              <a:buFont typeface="Lucida Grande"/>
              <a:buChar char="&gt;"/>
              <a:defRPr sz="2400" b="0" i="0" baseline="0%">
                <a:solidFill>
                  <a:schemeClr val="accent5"/>
                </a:solidFill>
                <a:latin typeface="Open Sans Light"/>
                <a:cs typeface="Open Sans Light"/>
              </a:defRPr>
            </a:lvl1pPr>
            <a:lvl2pPr>
              <a:defRPr sz="2000" b="0" i="0" baseline="0%">
                <a:solidFill>
                  <a:schemeClr val="accent5"/>
                </a:solidFill>
                <a:latin typeface="Open Sans Light"/>
                <a:cs typeface="Open Sans Light"/>
              </a:defRPr>
            </a:lvl2pPr>
            <a:lvl3pPr marL="1143000" indent="-228600">
              <a:buSzPct val="100%"/>
              <a:buFont typeface="Lucida Grande"/>
              <a:buChar char="&gt;"/>
              <a:defRPr sz="1800" b="0" i="0" baseline="0%">
                <a:solidFill>
                  <a:schemeClr val="accent5"/>
                </a:solidFill>
                <a:latin typeface="Open Sans Light"/>
                <a:cs typeface="Open Sans Light"/>
              </a:defRPr>
            </a:lvl3pPr>
            <a:lvl4pPr>
              <a:defRPr sz="1600" b="0" i="0" baseline="0%">
                <a:solidFill>
                  <a:schemeClr val="accent5"/>
                </a:solidFill>
                <a:latin typeface="Open Sans Light"/>
                <a:cs typeface="Open Sans Light"/>
              </a:defRPr>
            </a:lvl4pPr>
            <a:lvl5pPr marL="2057400" indent="-228600">
              <a:buFont typeface="Lucida Grande"/>
              <a:buChar char="&gt;"/>
              <a:defRPr sz="1400" b="0" i="0" baseline="0%">
                <a:solidFill>
                  <a:schemeClr val="accent5"/>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92634030"/>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xmlns:p="http://schemas.openxmlformats.org/presentationml/2006/main" xmlns:r="http://schemas.openxmlformats.org/officeDocument/2006/relationships" xmlns:a="http://schemas.openxmlformats.org/drawingml/2006/main">
      <p:transition xmlns:p14="http://schemas.microsoft.com/office/powerpoint/2010/main" spd="slow" advClick="0">
        <p:fade/>
      </p:transition>
    </mc:Fallback>
  </mc:AlternateContent>
</p:sldLayout>
</file>

<file path=ppt/slideLayouts/slideLayout12.xml><?xml version="1.0" encoding="utf-8"?>
<p:sldLayout xmlns:a="http://purl.oclc.org/ooxml/drawingml/main" xmlns:r="http://purl.oclc.org/ooxml/officeDocument/relationships" xmlns:p="http://purl.oclc.org/ooxml/presentationml/main" preserve="1" userDrawn="1">
  <p:cSld name="Header + Graphic">
    <p:spTree>
      <p:nvGrpSpPr>
        <p:cNvPr id="1" name=""/>
        <p:cNvGrpSpPr/>
        <p:nvPr/>
      </p:nvGrpSpPr>
      <p:grpSpPr>
        <a:xfrm>
          <a:off x="0" y="0"/>
          <a:ext cx="0" cy="0"/>
          <a:chOff x="0" y="0"/>
          <a:chExt cx="0" cy="0"/>
        </a:xfrm>
      </p:grpSpPr>
      <p:pic>
        <p:nvPicPr>
          <p:cNvPr id="4" name="Picture 16"/>
          <p:cNvPicPr>
            <a:picLocks noChangeAspect="1"/>
          </p:cNvPicPr>
          <p:nvPr userDrawn="1"/>
        </p:nvPicPr>
        <p:blipFill>
          <a:blip r:embed="rId2"/>
          <a:srcRect/>
          <a:stretch>
            <a:fillRect/>
          </a:stretch>
        </p:blipFill>
        <p:spPr bwMode="auto">
          <a:xfrm>
            <a:off x="766763" y="1363663"/>
            <a:ext cx="1103312" cy="96837"/>
          </a:xfrm>
          <a:prstGeom prst="rect">
            <a:avLst/>
          </a:prstGeom>
          <a:noFill/>
          <a:ln w="9525">
            <a:noFill/>
            <a:miter lim="800%"/>
            <a:headEnd/>
            <a:tailEnd/>
          </a:ln>
        </p:spPr>
      </p:pic>
      <p:pic>
        <p:nvPicPr>
          <p:cNvPr id="5" name="Picture 5"/>
          <p:cNvPicPr>
            <a:picLocks noChangeAspect="1"/>
          </p:cNvPicPr>
          <p:nvPr userDrawn="1"/>
        </p:nvPicPr>
        <p:blipFill>
          <a:blip r:embed="rId3"/>
          <a:srcRect/>
          <a:stretch>
            <a:fillRect/>
          </a:stretch>
        </p:blipFill>
        <p:spPr bwMode="auto">
          <a:xfrm>
            <a:off x="792163" y="6451600"/>
            <a:ext cx="2425700" cy="161925"/>
          </a:xfrm>
          <a:prstGeom prst="rect">
            <a:avLst/>
          </a:prstGeom>
          <a:noFill/>
          <a:ln w="9525">
            <a:noFill/>
            <a:miter lim="800%"/>
            <a:headEnd/>
            <a:tailEnd/>
          </a:ln>
        </p:spPr>
      </p:pic>
      <p:sp>
        <p:nvSpPr>
          <p:cNvPr id="12" name="Chart Placeholder 11"/>
          <p:cNvSpPr>
            <a:spLocks noGrp="1"/>
          </p:cNvSpPr>
          <p:nvPr>
            <p:ph type="chart" sz="quarter" idx="12"/>
          </p:nvPr>
        </p:nvSpPr>
        <p:spPr>
          <a:xfrm>
            <a:off x="766763" y="1736725"/>
            <a:ext cx="8021637" cy="4432300"/>
          </a:xfrm>
          <a:prstGeom prst="rect">
            <a:avLst/>
          </a:prstGeom>
        </p:spPr>
        <p:txBody>
          <a:bodyPr>
            <a:normAutofit/>
          </a:bodyPr>
          <a:lstStyle>
            <a:lvl1pPr marL="0" indent="0">
              <a:buNone/>
              <a:defRPr sz="2400" b="0" i="0" baseline="0%">
                <a:solidFill>
                  <a:srgbClr val="999999"/>
                </a:solidFill>
                <a:latin typeface="Open Sans Light"/>
                <a:cs typeface="Open Sans Light"/>
              </a:defRPr>
            </a:lvl1pPr>
          </a:lstStyle>
          <a:p>
            <a:pPr lvl="0"/>
            <a:r>
              <a:rPr lang="en-US" noProof="0" dirty="0"/>
              <a:t>Click icon to add chart</a:t>
            </a:r>
          </a:p>
        </p:txBody>
      </p:sp>
      <p:sp>
        <p:nvSpPr>
          <p:cNvPr id="13" name="Text Placeholder 5"/>
          <p:cNvSpPr>
            <a:spLocks noGrp="1"/>
          </p:cNvSpPr>
          <p:nvPr>
            <p:ph type="body" sz="quarter" idx="10"/>
          </p:nvPr>
        </p:nvSpPr>
        <p:spPr>
          <a:xfrm>
            <a:off x="671757" y="371510"/>
            <a:ext cx="8184662" cy="991998"/>
          </a:xfrm>
          <a:prstGeom prst="rect">
            <a:avLst/>
          </a:prstGeom>
        </p:spPr>
        <p:txBody>
          <a:bodyPr>
            <a:normAutofit/>
          </a:bodyPr>
          <a:lstStyle>
            <a:lvl1pPr marL="0" indent="0">
              <a:lnSpc>
                <a:spcPct val="90%"/>
              </a:lnSpc>
              <a:buNone/>
              <a:defRPr sz="3000" b="0" i="0" baseline="0%">
                <a:solidFill>
                  <a:srgbClr val="33006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Click to edit Master text styles</a:t>
            </a:r>
          </a:p>
          <a:p>
            <a:pPr lvl="1"/>
            <a:r>
              <a:rPr lang="en-US" dirty="0"/>
              <a:t>Second level</a:t>
            </a:r>
          </a:p>
        </p:txBody>
      </p:sp>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2868987"/>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xmlns:p="http://schemas.openxmlformats.org/presentationml/2006/main" xmlns:r="http://schemas.openxmlformats.org/officeDocument/2006/relationships" xmlns:a="http://schemas.openxmlformats.org/drawingml/2006/main">
      <p:transition xmlns:p14="http://schemas.microsoft.com/office/powerpoint/2010/main" spd="slow" advClick="0">
        <p:fade/>
      </p:transition>
    </mc:Fallback>
  </mc:AlternateContent>
</p:sldLayout>
</file>

<file path=ppt/slideLayouts/slideLayout13.xml><?xml version="1.0" encoding="utf-8"?>
<p:sldLayout xmlns:a="http://purl.oclc.org/ooxml/drawingml/main" xmlns:r="http://purl.oclc.org/ooxml/officeDocument/relationships" xmlns:p="http://purl.oclc.org/ooxml/presentationml/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FAE50C8E-6172-4F9A-BE19-B7320B247BBA}" type="slidenum">
              <a:rPr lang="en-US"/>
              <a:pPr>
                <a:defRPr/>
              </a:pPr>
              <a:t>‹#›</a:t>
            </a:fld>
            <a:endParaRPr lang="en-US"/>
          </a:p>
        </p:txBody>
      </p:sp>
    </p:spTree>
    <p:extLst>
      <p:ext uri="{BB962C8B-B14F-4D97-AF65-F5344CB8AC3E}">
        <p14:creationId xmlns:p14="http://schemas.microsoft.com/office/powerpoint/2010/main" val="1266715527"/>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xmlns:p="http://schemas.openxmlformats.org/presentationml/2006/main" xmlns:r="http://schemas.openxmlformats.org/officeDocument/2006/relationships" xmlns:a="http://schemas.openxmlformats.org/drawingml/2006/main">
      <p:transition xmlns:p14="http://schemas.microsoft.com/office/powerpoint/2010/main" spd="slow" advClick="0">
        <p:fade/>
      </p:transition>
    </mc:Fallback>
  </mc:AlternateContent>
</p:sldLayout>
</file>

<file path=ppt/slideLayouts/slideLayout14.xml><?xml version="1.0" encoding="utf-8"?>
<p:sldLayout xmlns:a="http://purl.oclc.org/ooxml/drawingml/main" xmlns:r="http://purl.oclc.org/ooxml/officeDocument/relationships" xmlns:p="http://purl.oclc.org/ooxml/presentationml/main"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79824"/>
            <a:ext cx="6972300" cy="2641756"/>
          </a:xfrm>
          <a:prstGeom prst="rect">
            <a:avLst/>
          </a:prstGeom>
        </p:spPr>
        <p:txBody>
          <a:bodyPr anchor="b"/>
          <a:lstStyle>
            <a:lvl1pPr algn="l">
              <a:defRPr sz="5000" b="1" i="0">
                <a:solidFill>
                  <a:schemeClr val="tx2"/>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21004392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purl.oclc.org/ooxml/drawingml/main" xmlns:r="http://purl.oclc.org/ooxml/officeDocument/relationships" xmlns:p="http://purl.oclc.org/ooxml/presentationml/main" userDrawn="1">
  <p:cSld name="1_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375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362856610"/>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7" y="365069"/>
            <a:ext cx="8184662" cy="998440"/>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064505"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purl.oclc.org/ooxml/drawingml/main" xmlns:r="http://purl.oclc.org/ooxml/officeDocument/relationships" xmlns:p="http://purl.oclc.org/ooxml/presentationml/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preserve="1" userDrawn="1">
  <p:cSld name="Title Slide">
    <p:spTree>
      <p:nvGrpSpPr>
        <p:cNvPr id="1" name=""/>
        <p:cNvGrpSpPr/>
        <p:nvPr/>
      </p:nvGrpSpPr>
      <p:grpSpPr>
        <a:xfrm>
          <a:off x="0" y="0"/>
          <a:ext cx="0" cy="0"/>
          <a:chOff x="0" y="0"/>
          <a:chExt cx="0" cy="0"/>
        </a:xfrm>
      </p:grpSpPr>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67124"/>
            <a:ext cx="6972300" cy="2641756"/>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4663" cy="991998"/>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375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rcRect/>
          <a:stretch>
            <a:fillRect/>
          </a:stretch>
        </p:blipFill>
        <p:spPr bwMode="auto">
          <a:xfrm>
            <a:off x="779463" y="4687888"/>
            <a:ext cx="1600200" cy="139700"/>
          </a:xfrm>
          <a:prstGeom prst="rect">
            <a:avLst/>
          </a:prstGeom>
          <a:noFill/>
          <a:ln w="9525">
            <a:noFill/>
            <a:miter lim="800%"/>
            <a:headEnd/>
            <a:tailEnd/>
          </a:ln>
        </p:spPr>
      </p:pic>
      <p:pic>
        <p:nvPicPr>
          <p:cNvPr id="4" name="Picture 3"/>
          <p:cNvPicPr>
            <a:picLocks noChangeAspect="1"/>
          </p:cNvPicPr>
          <p:nvPr userDrawn="1"/>
        </p:nvPicPr>
        <p:blipFill>
          <a:blip r:embed="rId3"/>
          <a:srcRect/>
          <a:stretch>
            <a:fillRect/>
          </a:stretch>
        </p:blipFill>
        <p:spPr bwMode="auto">
          <a:xfrm>
            <a:off x="7772400" y="407988"/>
            <a:ext cx="1371600" cy="927100"/>
          </a:xfrm>
          <a:prstGeom prst="rect">
            <a:avLst/>
          </a:prstGeom>
          <a:noFill/>
          <a:ln w="9525">
            <a:noFill/>
            <a:miter lim="800%"/>
            <a:headEnd/>
            <a:tailEnd/>
          </a:ln>
        </p:spPr>
      </p:pic>
      <p:pic>
        <p:nvPicPr>
          <p:cNvPr id="5" name="Picture 4"/>
          <p:cNvPicPr>
            <a:picLocks noChangeAspect="1"/>
          </p:cNvPicPr>
          <p:nvPr userDrawn="1"/>
        </p:nvPicPr>
        <p:blipFill>
          <a:blip r:embed="rId4"/>
          <a:srcRect/>
          <a:stretch>
            <a:fillRect/>
          </a:stretch>
        </p:blipFill>
        <p:spPr bwMode="auto">
          <a:xfrm>
            <a:off x="792163" y="6451600"/>
            <a:ext cx="2425700" cy="161925"/>
          </a:xfrm>
          <a:prstGeom prst="rect">
            <a:avLst/>
          </a:prstGeom>
          <a:noFill/>
          <a:ln w="9525">
            <a:noFill/>
            <a:miter lim="800%"/>
            <a:headEnd/>
            <a:tailEnd/>
          </a:ln>
        </p:spPr>
      </p:pic>
      <p:sp>
        <p:nvSpPr>
          <p:cNvPr id="2" name="Text Placeholder 5"/>
          <p:cNvSpPr>
            <a:spLocks noGrp="1"/>
          </p:cNvSpPr>
          <p:nvPr>
            <p:ph type="body" sz="quarter" idx="10"/>
          </p:nvPr>
        </p:nvSpPr>
        <p:spPr>
          <a:xfrm>
            <a:off x="671757" y="2046060"/>
            <a:ext cx="6972300" cy="2641756"/>
          </a:xfrm>
          <a:prstGeom prst="rect">
            <a:avLst/>
          </a:prstGeom>
        </p:spPr>
        <p:txBody>
          <a:bodyPr>
            <a:normAutofit/>
          </a:bodyPr>
          <a:lstStyle>
            <a:lvl1pPr marL="0" indent="0">
              <a:lnSpc>
                <a:spcPct val="100%"/>
              </a:lnSpc>
              <a:buNone/>
              <a:defRPr sz="5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47068659"/>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xmlns:p="http://schemas.openxmlformats.org/presentationml/2006/main" xmlns:r="http://schemas.openxmlformats.org/officeDocument/2006/relationships" xmlns:a="http://schemas.openxmlformats.org/drawingml/2006/main">
      <p:transition xmlns:p14="http://schemas.microsoft.com/office/powerpoint/2010/main" spd="slow" advClick="0">
        <p:fade/>
      </p:transition>
    </mc:Fallback>
  </mc:AlternateContent>
</p:sldLayout>
</file>

<file path=ppt/slideMasters/_rels/slideMaster1.xml.rels><?xml version="1.0" encoding="UTF-8" standalone="yes"?>
<Relationships xmlns="http://schemas.openxmlformats.org/package/2006/relationships"><Relationship Id="rId3" Type="http://purl.oclc.org/ooxml/officeDocument/relationships/slideLayout" Target="../slideLayouts/slideLayout3.xml"/><Relationship Id="rId2" Type="http://purl.oclc.org/ooxml/officeDocument/relationships/slideLayout" Target="../slideLayouts/slideLayout2.xml"/><Relationship Id="rId1" Type="http://purl.oclc.org/ooxml/officeDocument/relationships/slideLayout" Target="../slideLayouts/slideLayout1.xml"/><Relationship Id="rId5" Type="http://purl.oclc.org/ooxml/officeDocument/relationships/theme" Target="../theme/theme1.xml"/><Relationship Id="rId4" Type="http://purl.oclc.org/ooxml/officeDocument/relationships/slideLayout" Target="../slideLayouts/slideLayout4.xml"/></Relationships>
</file>

<file path=ppt/slideMasters/_rels/slideMaster2.xml.rels><?xml version="1.0" encoding="UTF-8" standalone="yes"?>
<Relationships xmlns="http://schemas.openxmlformats.org/package/2006/relationships"><Relationship Id="rId3" Type="http://purl.oclc.org/ooxml/officeDocument/relationships/slideLayout" Target="../slideLayouts/slideLayout7.xml"/><Relationship Id="rId2" Type="http://purl.oclc.org/ooxml/officeDocument/relationships/slideLayout" Target="../slideLayouts/slideLayout6.xml"/><Relationship Id="rId1" Type="http://purl.oclc.org/ooxml/officeDocument/relationships/slideLayout" Target="../slideLayouts/slideLayout5.xml"/><Relationship Id="rId5" Type="http://purl.oclc.org/ooxml/officeDocument/relationships/theme" Target="../theme/theme2.xml"/><Relationship Id="rId4" Type="http://purl.oclc.org/ooxml/officeDocument/relationships/slideLayout" Target="../slideLayouts/slideLayout8.xml"/></Relationships>
</file>

<file path=ppt/slideMasters/_rels/slideMaster3.xml.rels><?xml version="1.0" encoding="UTF-8" standalone="yes"?>
<Relationships xmlns="http://schemas.openxmlformats.org/package/2006/relationships"><Relationship Id="rId8" Type="http://purl.oclc.org/ooxml/officeDocument/relationships/theme" Target="../theme/theme3.xml"/><Relationship Id="rId3" Type="http://purl.oclc.org/ooxml/officeDocument/relationships/slideLayout" Target="../slideLayouts/slideLayout11.xml"/><Relationship Id="rId7" Type="http://purl.oclc.org/ooxml/officeDocument/relationships/slideLayout" Target="../slideLayouts/slideLayout15.xml"/><Relationship Id="rId2" Type="http://purl.oclc.org/ooxml/officeDocument/relationships/slideLayout" Target="../slideLayouts/slideLayout10.xml"/><Relationship Id="rId1" Type="http://purl.oclc.org/ooxml/officeDocument/relationships/slideLayout" Target="../slideLayouts/slideLayout9.xml"/><Relationship Id="rId6" Type="http://purl.oclc.org/ooxml/officeDocument/relationships/slideLayout" Target="../slideLayouts/slideLayout14.xml"/><Relationship Id="rId5" Type="http://purl.oclc.org/ooxml/officeDocument/relationships/slideLayout" Target="../slideLayouts/slideLayout13.xml"/><Relationship Id="rId4" Type="http://purl.oclc.org/ooxml/officeDocument/relationships/slideLayout" Target="../slideLayouts/slideLayout12.xml"/></Relationships>
</file>

<file path=ppt/slideMasters/slideMaster1.xml><?xml version="1.0" encoding="utf-8"?>
<p:sldMaster xmlns:a="http://purl.oclc.org/ooxml/drawingml/main" xmlns:r="http://purl.oclc.org/ooxml/officeDocument/relationships" xmlns:p="http://purl.oclc.org/ooxml/presentationml/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purl.oclc.org/ooxml/drawingml/main" xmlns:r="http://purl.oclc.org/ooxml/officeDocument/relationships" xmlns:p="http://purl.oclc.org/ooxml/presentationml/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purl.oclc.org/ooxml/drawingml/main" xmlns:r="http://purl.oclc.org/ooxml/officeDocument/relationships" xmlns:p="http://purl.oclc.org/ooxml/presentationml/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66818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76" r:id="rId7"/>
  </p:sldLayoutIdLst>
  <mc:AlternateContent xmlns:mc="http://schemas.openxmlformats.org/markup-compatibility/2006" xmlns:p14="http://schemas.microsoft.com/office/powerpoint/2010/main">
    <mc:Choice Requires="p14">
      <p:transition spd="slow" p14:dur="1200" advClick="0">
        <p14:prism/>
      </p:transition>
    </mc:Choice>
    <mc:Fallback xmlns="" xmlns:p="http://schemas.openxmlformats.org/presentationml/2006/main" xmlns:r="http://schemas.openxmlformats.org/officeDocument/2006/relationships" xmlns:a="http://schemas.openxmlformats.org/drawingml/2006/main">
      <p:transition xmlns:p14="http://schemas.microsoft.com/office/powerpoint/2010/main" spd="slow" advClick="0">
        <p:fade/>
      </p:transition>
    </mc:Fallback>
  </mc:AlternateConten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4.xml"/></Relationships>
</file>

<file path=ppt/slides/_rels/slide10.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11.xml.rels><?xml version="1.0" encoding="UTF-8" standalone="yes"?>
<Relationships xmlns="http://schemas.openxmlformats.org/package/2006/relationships"><Relationship Id="rId3" Type="http://purl.oclc.org/ooxml/officeDocument/relationships/image" Target="../media/image10.png"/><Relationship Id="rId2" Type="http://purl.oclc.org/ooxml/officeDocument/relationships/hyperlink" Target="https://uw.edu/accessibility/procurement" TargetMode="External"/><Relationship Id="rId1" Type="http://purl.oclc.org/ooxml/officeDocument/relationships/slideLayout" Target="../slideLayouts/slideLayout7.xml"/></Relationships>
</file>

<file path=ppt/slides/_rels/slide12.xml.rels><?xml version="1.0" encoding="UTF-8" standalone="yes"?>
<Relationships xmlns="http://schemas.openxmlformats.org/package/2006/relationships"><Relationship Id="rId2" Type="http://purl.oclc.org/ooxml/officeDocument/relationships/hyperlink" Target="https://www.itic.org/policy/accessibility/vpat" TargetMode="External"/><Relationship Id="rId1" Type="http://purl.oclc.org/ooxml/officeDocument/relationships/slideLayout" Target="../slideLayouts/slideLayout7.xml"/></Relationships>
</file>

<file path=ppt/slides/_rels/slide13.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14.xml.rels><?xml version="1.0" encoding="UTF-8" standalone="yes"?>
<Relationships xmlns="http://schemas.openxmlformats.org/package/2006/relationships"><Relationship Id="rId2" Type="http://purl.oclc.org/ooxml/officeDocument/relationships/image" Target="../media/image11.png"/><Relationship Id="rId1" Type="http://purl.oclc.org/ooxml/officeDocument/relationships/slideLayout" Target="../slideLayouts/slideLayout7.xml"/></Relationships>
</file>

<file path=ppt/slides/_rels/slide15.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16.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17.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18.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19.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15.xml"/></Relationships>
</file>

<file path=ppt/slides/_rels/slide20.xml.rels><?xml version="1.0" encoding="UTF-8" standalone="yes"?>
<Relationships xmlns="http://schemas.openxmlformats.org/package/2006/relationships"><Relationship Id="rId2" Type="http://purl.oclc.org/ooxml/officeDocument/relationships/image" Target="../media/image12.png"/><Relationship Id="rId1" Type="http://purl.oclc.org/ooxml/officeDocument/relationships/slideLayout" Target="../slideLayouts/slideLayout7.xml"/></Relationships>
</file>

<file path=ppt/slides/_rels/slide21.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7.xml"/></Relationships>
</file>

<file path=ppt/slides/_rels/slide22.xml.rels><?xml version="1.0" encoding="UTF-8" standalone="yes"?>
<Relationships xmlns="http://schemas.openxmlformats.org/package/2006/relationships"><Relationship Id="rId2" Type="http://purl.oclc.org/ooxml/officeDocument/relationships/image" Target="../media/image14.png"/><Relationship Id="rId1" Type="http://purl.oclc.org/ooxml/officeDocument/relationships/slideLayout" Target="../slideLayouts/slideLayout7.xml"/></Relationships>
</file>

<file path=ppt/slides/_rels/slide23.xml.rels><?xml version="1.0" encoding="UTF-8" standalone="yes"?>
<Relationships xmlns="http://schemas.openxmlformats.org/package/2006/relationships"><Relationship Id="rId2" Type="http://purl.oclc.org/ooxml/officeDocument/relationships/image" Target="../media/image15.png"/><Relationship Id="rId1" Type="http://purl.oclc.org/ooxml/officeDocument/relationships/slideLayout" Target="../slideLayouts/slideLayout7.xml"/></Relationships>
</file>

<file path=ppt/slides/_rels/slide24.xml.rels><?xml version="1.0" encoding="UTF-8" standalone="yes"?>
<Relationships xmlns="http://schemas.openxmlformats.org/package/2006/relationships"><Relationship Id="rId2" Type="http://purl.oclc.org/ooxml/officeDocument/relationships/image" Target="../media/image16.png"/><Relationship Id="rId1" Type="http://purl.oclc.org/ooxml/officeDocument/relationships/slideLayout" Target="../slideLayouts/slideLayout7.xml"/></Relationships>
</file>

<file path=ppt/slides/_rels/slide25.xml.rels><?xml version="1.0" encoding="UTF-8" standalone="yes"?>
<Relationships xmlns="http://schemas.openxmlformats.org/package/2006/relationships"><Relationship Id="rId1" Type="http://purl.oclc.org/ooxml/officeDocument/relationships/slideLayout" Target="../slideLayouts/slideLayout5.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15.xml"/></Relationships>
</file>

<file path=ppt/slides/_rels/slide4.xml.rels><?xml version="1.0" encoding="UTF-8" standalone="yes"?>
<Relationships xmlns="http://schemas.openxmlformats.org/package/2006/relationships"><Relationship Id="rId1" Type="http://purl.oclc.org/ooxml/officeDocument/relationships/slideLayout" Target="../slideLayouts/slideLayout15.xml"/></Relationships>
</file>

<file path=ppt/slides/_rels/slide5.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6.xml.rels><?xml version="1.0" encoding="UTF-8" standalone="yes"?>
<Relationships xmlns="http://schemas.openxmlformats.org/package/2006/relationships"><Relationship Id="rId2" Type="http://purl.oclc.org/ooxml/officeDocument/relationships/image" Target="../media/image9.png"/><Relationship Id="rId1" Type="http://purl.oclc.org/ooxml/officeDocument/relationships/slideLayout" Target="../slideLayouts/slideLayout7.xml"/></Relationships>
</file>

<file path=ppt/slides/_rels/slide7.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8.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9.xml.rels><?xml version="1.0" encoding="UTF-8" standalone="yes"?>
<Relationships xmlns="http://schemas.openxmlformats.org/package/2006/relationships"><Relationship Id="rId1" Type="http://purl.oclc.org/ooxml/officeDocument/relationships/slideLayout" Target="../slideLayouts/slideLayout7.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1757" y="683046"/>
            <a:ext cx="8108686" cy="2986429"/>
          </a:xfrm>
        </p:spPr>
        <p:txBody>
          <a:bodyPr/>
          <a:lstStyle/>
          <a:p>
            <a:pPr>
              <a:lnSpc>
                <a:spcPts val="5280"/>
              </a:lnSpc>
            </a:pPr>
            <a:r>
              <a:rPr lang="en-US" sz="4000" dirty="0"/>
              <a:t>Accessibility in Procurement: </a:t>
            </a:r>
            <a:br>
              <a:rPr lang="en-US" sz="4400" dirty="0"/>
            </a:br>
            <a:r>
              <a:rPr lang="en-US" sz="3800" dirty="0"/>
              <a:t>How to Read a VPAT</a:t>
            </a:r>
          </a:p>
        </p:txBody>
      </p:sp>
      <p:sp>
        <p:nvSpPr>
          <p:cNvPr id="4" name="TextBox 3">
            <a:extLst>
              <a:ext uri="{FF2B5EF4-FFF2-40B4-BE49-F238E27FC236}">
                <a16:creationId xmlns:a16="http://schemas.microsoft.com/office/drawing/2014/main" id="{6D2D5C84-88C9-F141-93AC-6022CDAE81BC}"/>
              </a:ext>
            </a:extLst>
          </p:cNvPr>
          <p:cNvSpPr txBox="1"/>
          <p:nvPr/>
        </p:nvSpPr>
        <p:spPr>
          <a:xfrm>
            <a:off x="1064853" y="4418063"/>
            <a:ext cx="5221995" cy="1569660"/>
          </a:xfrm>
          <a:prstGeom prst="rect">
            <a:avLst/>
          </a:prstGeom>
          <a:noFill/>
        </p:spPr>
        <p:txBody>
          <a:bodyPr wrap="square" rtlCol="0">
            <a:spAutoFit/>
          </a:bodyPr>
          <a:lstStyle/>
          <a:p>
            <a:r>
              <a:rPr lang="en-US" sz="2400" dirty="0"/>
              <a:t>Terrill Thompson</a:t>
            </a:r>
          </a:p>
          <a:p>
            <a:r>
              <a:rPr lang="en-US" sz="2400" dirty="0"/>
              <a:t>Manager, IT Accessibility Team </a:t>
            </a:r>
            <a:br>
              <a:rPr lang="en-US" sz="2400" dirty="0"/>
            </a:br>
            <a:r>
              <a:rPr lang="en-US" sz="2400" dirty="0"/>
              <a:t>UW-IT Accessible Technology Services</a:t>
            </a:r>
            <a:br>
              <a:rPr lang="en-US" sz="2400" dirty="0"/>
            </a:br>
            <a:r>
              <a:rPr lang="en-US" sz="2400" dirty="0"/>
              <a:t>https://</a:t>
            </a:r>
            <a:r>
              <a:rPr lang="en-US" sz="2400" dirty="0" err="1"/>
              <a:t>uw.edu</a:t>
            </a:r>
            <a:r>
              <a:rPr lang="en-US" sz="2400" dirty="0"/>
              <a:t>/accessibility</a:t>
            </a:r>
          </a:p>
        </p:txBody>
      </p:sp>
    </p:spTree>
    <p:extLst>
      <p:ext uri="{BB962C8B-B14F-4D97-AF65-F5344CB8AC3E}">
        <p14:creationId xmlns:p14="http://schemas.microsoft.com/office/powerpoint/2010/main" val="738960870"/>
      </p:ext>
    </p:extLst>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4D820F-3B59-6647-8F5E-B63FDCA191CB}"/>
              </a:ext>
            </a:extLst>
          </p:cNvPr>
          <p:cNvSpPr>
            <a:spLocks noGrp="1"/>
          </p:cNvSpPr>
          <p:nvPr>
            <p:ph type="title"/>
          </p:nvPr>
        </p:nvSpPr>
        <p:spPr/>
        <p:txBody>
          <a:bodyPr/>
          <a:lstStyle/>
          <a:p>
            <a:r>
              <a:rPr lang="en-US" dirty="0"/>
              <a:t>Example: </a:t>
            </a:r>
            <a:br>
              <a:rPr lang="en-US" dirty="0"/>
            </a:br>
            <a:r>
              <a:rPr lang="en-US" dirty="0"/>
              <a:t>Accordion Widget </a:t>
            </a:r>
            <a:r>
              <a:rPr lang="en-US" i="1" dirty="0"/>
              <a:t>After </a:t>
            </a:r>
            <a:r>
              <a:rPr lang="en-US" dirty="0"/>
              <a:t>ARIA</a:t>
            </a:r>
          </a:p>
        </p:txBody>
      </p:sp>
      <p:sp>
        <p:nvSpPr>
          <p:cNvPr id="6" name="Rectangle 5">
            <a:extLst>
              <a:ext uri="{FF2B5EF4-FFF2-40B4-BE49-F238E27FC236}">
                <a16:creationId xmlns:a16="http://schemas.microsoft.com/office/drawing/2014/main" id="{A4D15EA6-EF23-B04F-8835-189AC068A7AD}"/>
              </a:ext>
            </a:extLst>
          </p:cNvPr>
          <p:cNvSpPr/>
          <p:nvPr/>
        </p:nvSpPr>
        <p:spPr>
          <a:xfrm>
            <a:off x="1506583" y="1767840"/>
            <a:ext cx="5495108" cy="3477875"/>
          </a:xfrm>
          <a:prstGeom prst="rect">
            <a:avLst/>
          </a:prstGeom>
          <a:ln>
            <a:solidFill>
              <a:schemeClr val="accent1"/>
            </a:solidFill>
          </a:ln>
        </p:spPr>
        <p:txBody>
          <a:bodyPr wrap="square">
            <a:spAutoFit/>
          </a:bodyPr>
          <a:lstStyle/>
          <a:p>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&lt;</a:t>
            </a:r>
            <a:r>
              <a:rPr lang="en-US" sz="2000" dirty="0">
                <a:solidFill>
                  <a:srgbClr val="E45649"/>
                </a:solidFill>
                <a:latin typeface="Menlo" panose="020B0609030804020204" pitchFamily="49" charset="0"/>
                <a:ea typeface="Times New Roman" panose="02020603050405020304" pitchFamily="18" charset="0"/>
                <a:cs typeface="Times New Roman" panose="02020603050405020304" pitchFamily="18" charset="0"/>
              </a:rPr>
              <a:t>button</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  </a:t>
            </a:r>
            <a:r>
              <a:rPr lang="en-US" sz="2000" dirty="0">
                <a:solidFill>
                  <a:srgbClr val="986801"/>
                </a:solidFill>
                <a:latin typeface="Menlo" panose="020B0609030804020204" pitchFamily="49" charset="0"/>
                <a:ea typeface="Times New Roman" panose="02020603050405020304" pitchFamily="18" charset="0"/>
                <a:cs typeface="Times New Roman" panose="02020603050405020304" pitchFamily="18" charset="0"/>
              </a:rPr>
              <a:t>id</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a:t>
            </a:r>
            <a:r>
              <a:rPr lang="en-US" sz="2000" dirty="0">
                <a:solidFill>
                  <a:srgbClr val="50A14F"/>
                </a:solidFill>
                <a:latin typeface="Menlo" panose="020B0609030804020204" pitchFamily="49" charset="0"/>
                <a:ea typeface="Times New Roman" panose="02020603050405020304" pitchFamily="18" charset="0"/>
                <a:cs typeface="Times New Roman" panose="02020603050405020304" pitchFamily="18" charset="0"/>
              </a:rPr>
              <a:t>"button1"</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  </a:t>
            </a:r>
            <a:r>
              <a:rPr lang="en-US" sz="2000" dirty="0">
                <a:solidFill>
                  <a:srgbClr val="986801"/>
                </a:solidFill>
                <a:latin typeface="Menlo" panose="020B0609030804020204" pitchFamily="49" charset="0"/>
                <a:ea typeface="Times New Roman" panose="02020603050405020304" pitchFamily="18" charset="0"/>
                <a:cs typeface="Times New Roman" panose="02020603050405020304" pitchFamily="18" charset="0"/>
              </a:rPr>
              <a:t>aria-controls</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a:t>
            </a:r>
            <a:r>
              <a:rPr lang="en-US" sz="2000" dirty="0">
                <a:solidFill>
                  <a:srgbClr val="50A14F"/>
                </a:solidFill>
                <a:latin typeface="Menlo" panose="020B0609030804020204" pitchFamily="49" charset="0"/>
                <a:ea typeface="Times New Roman" panose="02020603050405020304" pitchFamily="18" charset="0"/>
                <a:cs typeface="Times New Roman" panose="02020603050405020304" pitchFamily="18" charset="0"/>
              </a:rPr>
              <a:t>"info1"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  </a:t>
            </a:r>
            <a:r>
              <a:rPr lang="en-US" sz="2000" dirty="0">
                <a:solidFill>
                  <a:srgbClr val="986801"/>
                </a:solidFill>
                <a:latin typeface="Menlo" panose="020B0609030804020204" pitchFamily="49" charset="0"/>
                <a:ea typeface="Times New Roman" panose="02020603050405020304" pitchFamily="18" charset="0"/>
                <a:cs typeface="Times New Roman" panose="02020603050405020304" pitchFamily="18" charset="0"/>
              </a:rPr>
              <a:t>aria-expanded</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a:t>
            </a:r>
            <a:r>
              <a:rPr lang="en-US" sz="2000" dirty="0">
                <a:solidFill>
                  <a:srgbClr val="50A14F"/>
                </a:solidFill>
                <a:latin typeface="Menlo" panose="020B0609030804020204" pitchFamily="49" charset="0"/>
                <a:ea typeface="Times New Roman" panose="02020603050405020304" pitchFamily="18" charset="0"/>
                <a:cs typeface="Times New Roman" panose="02020603050405020304" pitchFamily="18" charset="0"/>
              </a:rPr>
              <a:t>"false"</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222225"/>
                </a:solidFill>
                <a:latin typeface="Menlo" panose="020B0609030804020204" pitchFamily="49" charset="0"/>
                <a:ea typeface="Times New Roman" panose="02020603050405020304" pitchFamily="18" charset="0"/>
                <a:cs typeface="Times New Roman" panose="02020603050405020304" pitchFamily="18" charset="0"/>
              </a:rPr>
              <a:t>  More info</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&lt;/</a:t>
            </a:r>
            <a:r>
              <a:rPr lang="en-US" sz="2000" dirty="0">
                <a:solidFill>
                  <a:srgbClr val="E45649"/>
                </a:solidFill>
                <a:latin typeface="Menlo" panose="020B0609030804020204" pitchFamily="49" charset="0"/>
                <a:ea typeface="Times New Roman" panose="02020603050405020304" pitchFamily="18" charset="0"/>
                <a:cs typeface="Times New Roman" panose="02020603050405020304" pitchFamily="18" charset="0"/>
              </a:rPr>
              <a:t>button</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&lt;</a:t>
            </a:r>
            <a:r>
              <a:rPr lang="en-US" sz="2000" dirty="0">
                <a:solidFill>
                  <a:srgbClr val="E45649"/>
                </a:solidFill>
                <a:latin typeface="Menlo" panose="020B0609030804020204" pitchFamily="49" charset="0"/>
                <a:ea typeface="Times New Roman" panose="02020603050405020304" pitchFamily="18" charset="0"/>
                <a:cs typeface="Times New Roman" panose="02020603050405020304" pitchFamily="18" charset="0"/>
              </a:rPr>
              <a:t>div</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  </a:t>
            </a:r>
            <a:r>
              <a:rPr lang="en-US" sz="2000" dirty="0">
                <a:solidFill>
                  <a:srgbClr val="986801"/>
                </a:solidFill>
                <a:latin typeface="Menlo" panose="020B0609030804020204" pitchFamily="49" charset="0"/>
                <a:ea typeface="Times New Roman" panose="02020603050405020304" pitchFamily="18" charset="0"/>
                <a:cs typeface="Times New Roman" panose="02020603050405020304" pitchFamily="18" charset="0"/>
              </a:rPr>
              <a:t>id</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a:t>
            </a:r>
            <a:r>
              <a:rPr lang="en-US" sz="2000" dirty="0">
                <a:solidFill>
                  <a:srgbClr val="50A14F"/>
                </a:solidFill>
                <a:latin typeface="Menlo" panose="020B0609030804020204" pitchFamily="49" charset="0"/>
                <a:ea typeface="Times New Roman" panose="02020603050405020304" pitchFamily="18" charset="0"/>
                <a:cs typeface="Times New Roman" panose="02020603050405020304" pitchFamily="18" charset="0"/>
              </a:rPr>
              <a:t>"info1"</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  </a:t>
            </a:r>
            <a:r>
              <a:rPr lang="en-US" sz="2000" dirty="0">
                <a:solidFill>
                  <a:srgbClr val="986801"/>
                </a:solidFill>
                <a:latin typeface="Menlo" panose="020B0609030804020204" pitchFamily="49" charset="0"/>
                <a:ea typeface="Times New Roman" panose="02020603050405020304" pitchFamily="18" charset="0"/>
                <a:cs typeface="Times New Roman" panose="02020603050405020304" pitchFamily="18" charset="0"/>
              </a:rPr>
              <a:t>aria-</a:t>
            </a:r>
            <a:r>
              <a:rPr lang="en-US" sz="2000" dirty="0" err="1">
                <a:solidFill>
                  <a:srgbClr val="986801"/>
                </a:solidFill>
                <a:latin typeface="Menlo" panose="020B0609030804020204" pitchFamily="49" charset="0"/>
                <a:ea typeface="Times New Roman" panose="02020603050405020304" pitchFamily="18" charset="0"/>
                <a:cs typeface="Times New Roman" panose="02020603050405020304" pitchFamily="18" charset="0"/>
              </a:rPr>
              <a:t>labelledby</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a:t>
            </a:r>
            <a:r>
              <a:rPr lang="en-US" sz="2000" dirty="0">
                <a:solidFill>
                  <a:srgbClr val="50A14F"/>
                </a:solidFill>
                <a:latin typeface="Menlo" panose="020B0609030804020204" pitchFamily="49" charset="0"/>
                <a:ea typeface="Times New Roman" panose="02020603050405020304" pitchFamily="18" charset="0"/>
                <a:cs typeface="Times New Roman" panose="02020603050405020304" pitchFamily="18" charset="0"/>
              </a:rPr>
              <a:t>"button1"</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222225"/>
                </a:solidFill>
                <a:latin typeface="Menlo" panose="020B0609030804020204" pitchFamily="49" charset="0"/>
                <a:ea typeface="Times New Roman" panose="02020603050405020304" pitchFamily="18" charset="0"/>
                <a:cs typeface="Times New Roman" panose="02020603050405020304" pitchFamily="18" charset="0"/>
              </a:rPr>
              <a:t>  This section contains more info.</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&lt;/</a:t>
            </a:r>
            <a:r>
              <a:rPr lang="en-US" sz="2000" dirty="0">
                <a:solidFill>
                  <a:srgbClr val="E45649"/>
                </a:solidFill>
                <a:latin typeface="Menlo" panose="020B0609030804020204" pitchFamily="49" charset="0"/>
                <a:ea typeface="Times New Roman" panose="02020603050405020304" pitchFamily="18" charset="0"/>
                <a:cs typeface="Times New Roman" panose="02020603050405020304" pitchFamily="18" charset="0"/>
              </a:rPr>
              <a:t>div</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&gt;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9584403"/>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IT Accessibility in Procurement</a:t>
            </a:r>
          </a:p>
        </p:txBody>
      </p:sp>
      <p:sp>
        <p:nvSpPr>
          <p:cNvPr id="3" name="Text Placeholder 2"/>
          <p:cNvSpPr>
            <a:spLocks noGrp="1"/>
          </p:cNvSpPr>
          <p:nvPr>
            <p:ph type="body" sz="quarter" idx="11"/>
          </p:nvPr>
        </p:nvSpPr>
        <p:spPr>
          <a:xfrm>
            <a:off x="802255" y="5982159"/>
            <a:ext cx="4832191" cy="504330"/>
          </a:xfrm>
        </p:spPr>
        <p:txBody>
          <a:bodyPr/>
          <a:lstStyle/>
          <a:p>
            <a:pPr marL="0" indent="0">
              <a:buNone/>
            </a:pPr>
            <a:r>
              <a:rPr lang="en-US" sz="1800" b="0" dirty="0">
                <a:hlinkClick r:id="rId2"/>
              </a:rPr>
              <a:t>https://</a:t>
            </a:r>
            <a:r>
              <a:rPr lang="en-US" sz="1800" b="0" dirty="0" err="1">
                <a:hlinkClick r:id="rId2"/>
              </a:rPr>
              <a:t>uw.edu</a:t>
            </a:r>
            <a:r>
              <a:rPr lang="en-US" sz="1800" b="0" dirty="0">
                <a:hlinkClick r:id="rId2"/>
              </a:rPr>
              <a:t>/accessibility/procurement</a:t>
            </a:r>
            <a:endParaRPr lang="en-US" sz="1800" b="0" dirty="0"/>
          </a:p>
        </p:txBody>
      </p:sp>
      <p:pic>
        <p:nvPicPr>
          <p:cNvPr id="4" name="Picture 3" descr="Screen shot of the Procuring Accessible IT page on theUW Accessible Technology website">
            <a:extLst>
              <a:ext uri="{FF2B5EF4-FFF2-40B4-BE49-F238E27FC236}">
                <a16:creationId xmlns:a16="http://schemas.microsoft.com/office/drawing/2014/main" id="{7E3E822A-4AF3-E64C-BC88-98C0CC147C7A}"/>
              </a:ext>
            </a:extLst>
          </p:cNvPr>
          <p:cNvPicPr>
            <a:picLocks noChangeAspect="1"/>
          </p:cNvPicPr>
          <p:nvPr/>
        </p:nvPicPr>
        <p:blipFill>
          <a:blip r:embed="rId3"/>
          <a:stretch>
            <a:fillRect/>
          </a:stretch>
        </p:blipFill>
        <p:spPr>
          <a:xfrm>
            <a:off x="802256" y="1839288"/>
            <a:ext cx="4156705" cy="3767882"/>
          </a:xfrm>
          <a:prstGeom prst="rect">
            <a:avLst/>
          </a:prstGeom>
          <a:ln>
            <a:solidFill>
              <a:schemeClr val="accent1"/>
            </a:solidFill>
          </a:ln>
        </p:spPr>
      </p:pic>
      <p:sp>
        <p:nvSpPr>
          <p:cNvPr id="5" name="Text Placeholder 2">
            <a:extLst>
              <a:ext uri="{FF2B5EF4-FFF2-40B4-BE49-F238E27FC236}">
                <a16:creationId xmlns:a16="http://schemas.microsoft.com/office/drawing/2014/main" id="{F07B7487-53BD-FB4B-BDF5-32EC18168CB9}"/>
              </a:ext>
            </a:extLst>
          </p:cNvPr>
          <p:cNvSpPr txBox="1">
            <a:spLocks/>
          </p:cNvSpPr>
          <p:nvPr/>
        </p:nvSpPr>
        <p:spPr>
          <a:xfrm>
            <a:off x="5132716" y="1840237"/>
            <a:ext cx="3640347" cy="3611652"/>
          </a:xfrm>
          <a:prstGeom prst="rect">
            <a:avLst/>
          </a:prstGeom>
        </p:spPr>
        <p:txBody>
          <a:bodyPr/>
          <a:lstStyle>
            <a:lvl1pPr marL="342900" indent="-342900" algn="l" defTabSz="457200" rtl="0" eaLnBrk="1" latinLnBrk="0" hangingPunct="1">
              <a:spcBef>
                <a:spcPct val="2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
              </a:spcBef>
              <a:buSzPct val="1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
              </a:spcBef>
              <a:buFont typeface="Arial"/>
              <a:buChar char="•"/>
              <a:defRPr sz="2000" kern="1200">
                <a:solidFill>
                  <a:schemeClr val="tx1"/>
                </a:solidFill>
                <a:latin typeface="+mn-lt"/>
                <a:ea typeface="+mn-ea"/>
                <a:cs typeface="+mn-cs"/>
              </a:defRPr>
            </a:lvl9pPr>
          </a:lstStyle>
          <a:p>
            <a:pPr marL="457200" indent="-457200">
              <a:buFont typeface="+mj-lt"/>
              <a:buAutoNum type="arabicPeriod"/>
            </a:pPr>
            <a:r>
              <a:rPr lang="en-US" b="0" dirty="0"/>
              <a:t>Solicit accessibility information.</a:t>
            </a:r>
          </a:p>
          <a:p>
            <a:pPr marL="457200" indent="-457200">
              <a:buFont typeface="+mj-lt"/>
              <a:buAutoNum type="arabicPeriod"/>
            </a:pPr>
            <a:r>
              <a:rPr lang="en-US" b="0" dirty="0"/>
              <a:t>Validate accessibility information received. </a:t>
            </a:r>
          </a:p>
          <a:p>
            <a:pPr marL="457200" indent="-457200">
              <a:buFont typeface="+mj-lt"/>
              <a:buAutoNum type="arabicPeriod"/>
            </a:pPr>
            <a:r>
              <a:rPr lang="en-US" b="0" dirty="0"/>
              <a:t>Include accessibility assurances in contracts.</a:t>
            </a:r>
          </a:p>
        </p:txBody>
      </p:sp>
    </p:spTree>
    <p:extLst>
      <p:ext uri="{BB962C8B-B14F-4D97-AF65-F5344CB8AC3E}">
        <p14:creationId xmlns:p14="http://schemas.microsoft.com/office/powerpoint/2010/main" val="346102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Soliciting accessibility information</a:t>
            </a:r>
          </a:p>
        </p:txBody>
      </p:sp>
      <p:sp>
        <p:nvSpPr>
          <p:cNvPr id="3" name="Text Placeholder 2"/>
          <p:cNvSpPr>
            <a:spLocks noGrp="1"/>
          </p:cNvSpPr>
          <p:nvPr>
            <p:ph type="body" sz="quarter" idx="11"/>
          </p:nvPr>
        </p:nvSpPr>
        <p:spPr>
          <a:xfrm>
            <a:off x="659305" y="1619480"/>
            <a:ext cx="7579004" cy="4867009"/>
          </a:xfrm>
        </p:spPr>
        <p:txBody>
          <a:bodyPr/>
          <a:lstStyle/>
          <a:p>
            <a:pPr marL="174625" lvl="1" indent="0">
              <a:buNone/>
            </a:pPr>
            <a:r>
              <a:rPr lang="en-US" sz="1600" b="0" dirty="0"/>
              <a:t>University of Washington bidders and vendors shall be </a:t>
            </a:r>
            <a:r>
              <a:rPr lang="en-US" sz="1600" dirty="0"/>
              <a:t>required </a:t>
            </a:r>
            <a:r>
              <a:rPr lang="en-US" sz="1600" b="0" dirty="0"/>
              <a:t>to demonstrate that information technology provided to the University of Washington conforms to or addresses each of the World Wide Web Consortium’s </a:t>
            </a:r>
            <a:r>
              <a:rPr lang="en-US" sz="1600" dirty="0"/>
              <a:t>Web Content Accessibility Guidelines (WCAG) 2.1, Level AA</a:t>
            </a:r>
            <a:r>
              <a:rPr lang="en-US" sz="1600" b="0" dirty="0"/>
              <a:t> success criteria wherever demonstrating such performance is practicable. Vendors may do so by providing a </a:t>
            </a:r>
            <a:r>
              <a:rPr lang="en-US" sz="1600" dirty="0"/>
              <a:t>Voluntary Product Accessibility Template (VPAT) using VPAT 2.3 or higher</a:t>
            </a:r>
            <a:r>
              <a:rPr lang="en-US" sz="1600" b="0" dirty="0"/>
              <a:t>. The VPAT templates are available from the </a:t>
            </a:r>
            <a:r>
              <a:rPr lang="en-US" sz="1600" b="0" dirty="0">
                <a:hlinkClick r:id="rId2"/>
              </a:rPr>
              <a:t>Information Technology Industry Council</a:t>
            </a:r>
            <a:r>
              <a:rPr lang="en-US" sz="1600" b="0" dirty="0"/>
              <a:t>. There are four different editions of the VPAT, based on different accessibility standards. Since IT procured by the University of Washington must meet WCAG 2.1 Level AA, the most appropriate edition for our needs is the WCAG edition (the INT edition is also acceptable since it includes WCAG 2.1 guidelines). NOTE: It is not sufficient for a bidder or vendor to simply provide a VPAT; they must take care to do so accurately. If they have insufficient expertise in-house, they should receive help from an independent third party accessibility consultant. The VPAT 2.x templates includes detailed instructions. Bidders and vendors should be expected to follow these instructions, and complete all required parts.</a:t>
            </a:r>
          </a:p>
          <a:p>
            <a:pPr marL="457200" indent="-457200">
              <a:buFont typeface="+mj-lt"/>
              <a:buAutoNum type="arabicPeriod"/>
            </a:pPr>
            <a:endParaRPr lang="en-US" b="0" dirty="0"/>
          </a:p>
          <a:p>
            <a:pPr lvl="1" indent="-342900"/>
            <a:endParaRPr lang="en-US" b="0" dirty="0"/>
          </a:p>
        </p:txBody>
      </p:sp>
      <p:sp>
        <p:nvSpPr>
          <p:cNvPr id="2" name="TextBox 1">
            <a:extLst>
              <a:ext uri="{FF2B5EF4-FFF2-40B4-BE49-F238E27FC236}">
                <a16:creationId xmlns:a16="http://schemas.microsoft.com/office/drawing/2014/main" id="{66A20C78-9E5D-3C40-B2FB-10BB6C981F3C}"/>
              </a:ext>
            </a:extLst>
          </p:cNvPr>
          <p:cNvSpPr txBox="1"/>
          <p:nvPr/>
        </p:nvSpPr>
        <p:spPr>
          <a:xfrm>
            <a:off x="2429691" y="6252754"/>
            <a:ext cx="4153989" cy="369332"/>
          </a:xfrm>
          <a:prstGeom prst="rect">
            <a:avLst/>
          </a:prstGeom>
          <a:noFill/>
        </p:spPr>
        <p:txBody>
          <a:bodyPr wrap="square" rtlCol="0">
            <a:spAutoFit/>
          </a:bodyPr>
          <a:lstStyle/>
          <a:p>
            <a:r>
              <a:rPr lang="en-US" dirty="0"/>
              <a:t>Source: UW Procurement Policy 7.2.15</a:t>
            </a:r>
          </a:p>
        </p:txBody>
      </p:sp>
    </p:spTree>
    <p:extLst>
      <p:ext uri="{BB962C8B-B14F-4D97-AF65-F5344CB8AC3E}">
        <p14:creationId xmlns:p14="http://schemas.microsoft.com/office/powerpoint/2010/main" val="664321955"/>
      </p:ext>
    </p:extLst>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is a VPAT?</a:t>
            </a:r>
          </a:p>
        </p:txBody>
      </p:sp>
      <p:sp>
        <p:nvSpPr>
          <p:cNvPr id="3" name="Text Placeholder 2"/>
          <p:cNvSpPr>
            <a:spLocks noGrp="1"/>
          </p:cNvSpPr>
          <p:nvPr>
            <p:ph type="body" sz="quarter" idx="11"/>
          </p:nvPr>
        </p:nvSpPr>
        <p:spPr>
          <a:xfrm>
            <a:off x="659305" y="1736725"/>
            <a:ext cx="7504194" cy="4749764"/>
          </a:xfrm>
        </p:spPr>
        <p:txBody>
          <a:bodyPr/>
          <a:lstStyle/>
          <a:p>
            <a:pPr>
              <a:buFont typeface="Arial" panose="020B0604020202020204" pitchFamily="34" charset="0"/>
              <a:buChar char="•"/>
            </a:pPr>
            <a:r>
              <a:rPr lang="en-US" b="0" dirty="0"/>
              <a:t>Stands for "Voluntary Product Accessibility Template"</a:t>
            </a:r>
          </a:p>
          <a:p>
            <a:pPr>
              <a:buFont typeface="Arial" panose="020B0604020202020204" pitchFamily="34" charset="0"/>
              <a:buChar char="•"/>
            </a:pPr>
            <a:r>
              <a:rPr lang="en-US" b="0" dirty="0"/>
              <a:t>Is a standard means by which IT vendors can provide documentation on whether and how they meet accessibility standards </a:t>
            </a:r>
          </a:p>
          <a:p>
            <a:pPr lvl="1" indent="-342900"/>
            <a:r>
              <a:rPr lang="en-US" b="0" dirty="0"/>
              <a:t>VPAT 2.4 (February 2020) is the latest version </a:t>
            </a:r>
          </a:p>
          <a:p>
            <a:pPr lvl="1" indent="-342900"/>
            <a:r>
              <a:rPr lang="en-US" b="0" dirty="0"/>
              <a:t>VPAT 2.3 or higher is required for reporting on conformance to WCAG 2.1 </a:t>
            </a:r>
          </a:p>
          <a:p>
            <a:pPr>
              <a:buFont typeface="Arial" panose="020B0604020202020204" pitchFamily="34" charset="0"/>
              <a:buChar char="•"/>
            </a:pPr>
            <a:r>
              <a:rPr lang="en-US" b="0" dirty="0"/>
              <a:t>Four editions: </a:t>
            </a:r>
          </a:p>
          <a:p>
            <a:pPr lvl="1">
              <a:buFont typeface="System Font Regular"/>
              <a:buChar char="–"/>
            </a:pPr>
            <a:r>
              <a:rPr lang="en-US" b="0" dirty="0"/>
              <a:t>WCAG 2.1 </a:t>
            </a:r>
          </a:p>
          <a:p>
            <a:pPr lvl="1">
              <a:buFont typeface="System Font Regular"/>
              <a:buChar char="–"/>
            </a:pPr>
            <a:r>
              <a:rPr lang="en-US" b="0" dirty="0"/>
              <a:t>Section 508 </a:t>
            </a:r>
          </a:p>
          <a:p>
            <a:pPr lvl="1">
              <a:buFont typeface="System Font Regular"/>
              <a:buChar char="–"/>
            </a:pPr>
            <a:r>
              <a:rPr lang="en-US" b="0" dirty="0"/>
              <a:t>EN 301 549 (European Union) </a:t>
            </a:r>
          </a:p>
          <a:p>
            <a:pPr lvl="1">
              <a:buFont typeface="System Font Regular"/>
              <a:buChar char="–"/>
            </a:pPr>
            <a:r>
              <a:rPr lang="en-US" b="0" dirty="0"/>
              <a:t>INT (incorporates all of the above standards)  </a:t>
            </a:r>
          </a:p>
          <a:p>
            <a:pPr lvl="1">
              <a:buFont typeface="Arial" panose="020B0604020202020204" pitchFamily="34" charset="0"/>
              <a:buChar char="•"/>
            </a:pPr>
            <a:endParaRPr lang="en-US" b="0" dirty="0"/>
          </a:p>
          <a:p>
            <a:pPr marL="457200" indent="-457200">
              <a:buFont typeface="+mj-lt"/>
              <a:buAutoNum type="arabicPeriod"/>
            </a:pPr>
            <a:endParaRPr lang="en-US" b="0" dirty="0"/>
          </a:p>
          <a:p>
            <a:pPr lvl="1" indent="-342900"/>
            <a:endParaRPr lang="en-US" b="0" dirty="0"/>
          </a:p>
        </p:txBody>
      </p:sp>
    </p:spTree>
    <p:extLst>
      <p:ext uri="{BB962C8B-B14F-4D97-AF65-F5344CB8AC3E}">
        <p14:creationId xmlns:p14="http://schemas.microsoft.com/office/powerpoint/2010/main" val="2675614489"/>
      </p:ext>
    </p:extLst>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VPAT 2.3, WCAG Edition</a:t>
            </a:r>
          </a:p>
        </p:txBody>
      </p:sp>
      <p:pic>
        <p:nvPicPr>
          <p:cNvPr id="6" name="Picture 5" descr="Table of WCAG 2.1 Level A Success Criteria, with three columns: Criteria, Connformance Level, and Remarks/Explanations">
            <a:extLst>
              <a:ext uri="{FF2B5EF4-FFF2-40B4-BE49-F238E27FC236}">
                <a16:creationId xmlns:a16="http://schemas.microsoft.com/office/drawing/2014/main" id="{5A6D47D4-671E-BD44-BBE8-FAA193329990}"/>
              </a:ext>
            </a:extLst>
          </p:cNvPr>
          <p:cNvPicPr>
            <a:picLocks noChangeAspect="1"/>
          </p:cNvPicPr>
          <p:nvPr/>
        </p:nvPicPr>
        <p:blipFill>
          <a:blip r:embed="rId2"/>
          <a:stretch>
            <a:fillRect/>
          </a:stretch>
        </p:blipFill>
        <p:spPr>
          <a:xfrm>
            <a:off x="1167787" y="1601945"/>
            <a:ext cx="6519091" cy="4248012"/>
          </a:xfrm>
          <a:prstGeom prst="rect">
            <a:avLst/>
          </a:prstGeom>
          <a:ln>
            <a:solidFill>
              <a:schemeClr val="accent1"/>
            </a:solidFill>
          </a:ln>
        </p:spPr>
      </p:pic>
    </p:spTree>
    <p:extLst>
      <p:ext uri="{BB962C8B-B14F-4D97-AF65-F5344CB8AC3E}">
        <p14:creationId xmlns:p14="http://schemas.microsoft.com/office/powerpoint/2010/main" val="3914669916"/>
      </p:ext>
    </p:extLst>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Three Columns in a VPAT</a:t>
            </a:r>
          </a:p>
        </p:txBody>
      </p:sp>
      <p:sp>
        <p:nvSpPr>
          <p:cNvPr id="3" name="Text Placeholder 2"/>
          <p:cNvSpPr>
            <a:spLocks noGrp="1"/>
          </p:cNvSpPr>
          <p:nvPr>
            <p:ph type="body" sz="quarter" idx="11"/>
          </p:nvPr>
        </p:nvSpPr>
        <p:spPr>
          <a:xfrm>
            <a:off x="659305" y="1736725"/>
            <a:ext cx="7504194" cy="4749764"/>
          </a:xfrm>
        </p:spPr>
        <p:txBody>
          <a:bodyPr/>
          <a:lstStyle/>
          <a:p>
            <a:pPr>
              <a:buFont typeface="Arial" panose="020B0604020202020204" pitchFamily="34" charset="0"/>
              <a:buChar char="•"/>
            </a:pPr>
            <a:r>
              <a:rPr lang="en-US" dirty="0"/>
              <a:t>Criteria: </a:t>
            </a:r>
            <a:r>
              <a:rPr lang="en-US" b="0" dirty="0"/>
              <a:t>One row for each WCAG success criterion </a:t>
            </a:r>
          </a:p>
          <a:p>
            <a:pPr>
              <a:buFont typeface="Arial" panose="020B0604020202020204" pitchFamily="34" charset="0"/>
              <a:buChar char="•"/>
            </a:pPr>
            <a:r>
              <a:rPr lang="en-US" dirty="0"/>
              <a:t>Conformance Level:</a:t>
            </a:r>
            <a:r>
              <a:rPr lang="en-US" b="0" dirty="0"/>
              <a:t> </a:t>
            </a:r>
            <a:endParaRPr lang="en-US" dirty="0"/>
          </a:p>
          <a:p>
            <a:pPr lvl="1" fontAlgn="base"/>
            <a:r>
              <a:rPr lang="en-US" dirty="0"/>
              <a:t>Supports</a:t>
            </a:r>
            <a:endParaRPr lang="en-US" sz="1800" dirty="0"/>
          </a:p>
          <a:p>
            <a:pPr lvl="1" fontAlgn="base"/>
            <a:r>
              <a:rPr lang="en-US" dirty="0"/>
              <a:t>Partially Supports:</a:t>
            </a:r>
            <a:r>
              <a:rPr lang="en-US" b="0" dirty="0"/>
              <a:t> Some functionality of the product does not meet the criterion.</a:t>
            </a:r>
            <a:endParaRPr lang="en-US" sz="1800" b="0" dirty="0"/>
          </a:p>
          <a:p>
            <a:pPr lvl="1" fontAlgn="base"/>
            <a:r>
              <a:rPr lang="en-US" dirty="0"/>
              <a:t>Does Not Support:</a:t>
            </a:r>
            <a:r>
              <a:rPr lang="en-US" b="0" dirty="0"/>
              <a:t> The majority of product functionality does not meet the criterion.</a:t>
            </a:r>
            <a:endParaRPr lang="en-US" sz="1800" b="0" dirty="0"/>
          </a:p>
          <a:p>
            <a:pPr lvl="1" fontAlgn="base"/>
            <a:r>
              <a:rPr lang="en-US" dirty="0"/>
              <a:t>Not Applicable</a:t>
            </a:r>
            <a:endParaRPr lang="en-US" sz="1800" dirty="0"/>
          </a:p>
          <a:p>
            <a:pPr lvl="1" fontAlgn="base"/>
            <a:r>
              <a:rPr lang="en-US" dirty="0"/>
              <a:t>Not Evaluated</a:t>
            </a:r>
            <a:endParaRPr lang="en-US" b="0" dirty="0"/>
          </a:p>
          <a:p>
            <a:pPr>
              <a:buFont typeface="Arial" panose="020B0604020202020204" pitchFamily="34" charset="0"/>
              <a:buChar char="•"/>
            </a:pPr>
            <a:r>
              <a:rPr lang="en-US" dirty="0"/>
              <a:t>Remarks &amp; Explanations:</a:t>
            </a:r>
            <a:r>
              <a:rPr lang="en-US" b="0" dirty="0"/>
              <a:t>  </a:t>
            </a:r>
          </a:p>
          <a:p>
            <a:pPr lvl="1">
              <a:buFont typeface="System Font Regular"/>
              <a:buChar char="–"/>
            </a:pPr>
            <a:r>
              <a:rPr lang="en-US" b="0" dirty="0"/>
              <a:t>Detailed remarks to justify the answer in the Conformance Level column </a:t>
            </a:r>
          </a:p>
          <a:p>
            <a:pPr lvl="1" indent="-342900"/>
            <a:endParaRPr lang="en-US" b="0" dirty="0"/>
          </a:p>
        </p:txBody>
      </p:sp>
    </p:spTree>
    <p:extLst>
      <p:ext uri="{BB962C8B-B14F-4D97-AF65-F5344CB8AC3E}">
        <p14:creationId xmlns:p14="http://schemas.microsoft.com/office/powerpoint/2010/main" val="805448388"/>
      </p:ext>
    </p:extLst>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Required Metadata at top of VPAT</a:t>
            </a:r>
          </a:p>
        </p:txBody>
      </p:sp>
      <p:sp>
        <p:nvSpPr>
          <p:cNvPr id="3" name="Text Placeholder 2"/>
          <p:cNvSpPr>
            <a:spLocks noGrp="1"/>
          </p:cNvSpPr>
          <p:nvPr>
            <p:ph type="body" sz="quarter" idx="11"/>
          </p:nvPr>
        </p:nvSpPr>
        <p:spPr>
          <a:xfrm>
            <a:off x="659305" y="1736725"/>
            <a:ext cx="7504194" cy="4749764"/>
          </a:xfrm>
        </p:spPr>
        <p:txBody>
          <a:bodyPr/>
          <a:lstStyle/>
          <a:p>
            <a:pPr>
              <a:buFont typeface="Arial" panose="020B0604020202020204" pitchFamily="34" charset="0"/>
              <a:buChar char="•"/>
            </a:pPr>
            <a:r>
              <a:rPr lang="en-US" b="0" dirty="0"/>
              <a:t>There are 11 required fields in the instructions. These are arguably the most critical: </a:t>
            </a:r>
          </a:p>
          <a:p>
            <a:pPr lvl="1">
              <a:buFont typeface="System Font Regular"/>
              <a:buChar char="–"/>
            </a:pPr>
            <a:r>
              <a:rPr lang="en-US" b="0" dirty="0"/>
              <a:t>Name of product/version </a:t>
            </a:r>
          </a:p>
          <a:p>
            <a:pPr lvl="1">
              <a:buFont typeface="System Font Regular"/>
              <a:buChar char="–"/>
            </a:pPr>
            <a:r>
              <a:rPr lang="en-US" b="0" dirty="0"/>
              <a:t>Report date </a:t>
            </a:r>
          </a:p>
          <a:p>
            <a:pPr lvl="1" indent="-342900"/>
            <a:r>
              <a:rPr lang="en-US" b="0" dirty="0"/>
              <a:t>Contact information for follow-up questions </a:t>
            </a:r>
          </a:p>
          <a:p>
            <a:pPr lvl="1" indent="-342900"/>
            <a:r>
              <a:rPr lang="en-US" b="0" dirty="0"/>
              <a:t>Evaluation methods used </a:t>
            </a:r>
          </a:p>
          <a:p>
            <a:pPr lvl="1" indent="-342900"/>
            <a:r>
              <a:rPr lang="en-US" b="0" dirty="0"/>
              <a:t>Applicable standards/guidelines</a:t>
            </a:r>
          </a:p>
        </p:txBody>
      </p:sp>
    </p:spTree>
    <p:extLst>
      <p:ext uri="{BB962C8B-B14F-4D97-AF65-F5344CB8AC3E}">
        <p14:creationId xmlns:p14="http://schemas.microsoft.com/office/powerpoint/2010/main" val="551055379"/>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Quick Guide to Reading a VPAT</a:t>
            </a:r>
          </a:p>
        </p:txBody>
      </p:sp>
      <p:sp>
        <p:nvSpPr>
          <p:cNvPr id="3" name="Text Placeholder 2"/>
          <p:cNvSpPr>
            <a:spLocks noGrp="1"/>
          </p:cNvSpPr>
          <p:nvPr>
            <p:ph type="body" sz="quarter" idx="11"/>
          </p:nvPr>
        </p:nvSpPr>
        <p:spPr>
          <a:xfrm>
            <a:off x="659305" y="1736725"/>
            <a:ext cx="7504194" cy="4749764"/>
          </a:xfrm>
        </p:spPr>
        <p:txBody>
          <a:bodyPr/>
          <a:lstStyle/>
          <a:p>
            <a:pPr marL="457200" indent="-457200">
              <a:buFont typeface="+mj-lt"/>
              <a:buAutoNum type="arabicPeriod"/>
            </a:pPr>
            <a:r>
              <a:rPr lang="en-US" b="0" dirty="0"/>
              <a:t>Did they include all required metadata? </a:t>
            </a:r>
          </a:p>
          <a:p>
            <a:pPr marL="457200" indent="-457200">
              <a:buFont typeface="+mj-lt"/>
              <a:buAutoNum type="arabicPeriod"/>
            </a:pPr>
            <a:r>
              <a:rPr lang="en-US" b="0" dirty="0"/>
              <a:t>Did they fill the form out properly? </a:t>
            </a:r>
          </a:p>
          <a:p>
            <a:pPr marL="857250" lvl="1" indent="-457200">
              <a:buFont typeface="+mj-lt"/>
              <a:buAutoNum type="alphaLcParenR"/>
            </a:pPr>
            <a:r>
              <a:rPr lang="en-US" b="0" dirty="0"/>
              <a:t>Conformance Level is one of the available choices </a:t>
            </a:r>
          </a:p>
          <a:p>
            <a:pPr marL="857250" lvl="1" indent="-457200">
              <a:buFont typeface="+mj-lt"/>
              <a:buAutoNum type="alphaLcParenR"/>
            </a:pPr>
            <a:r>
              <a:rPr lang="en-US" b="0" dirty="0"/>
              <a:t>Remarks/explanations is </a:t>
            </a:r>
            <a:r>
              <a:rPr lang="en-US" dirty="0"/>
              <a:t>sufficiently detailed</a:t>
            </a:r>
            <a:r>
              <a:rPr lang="en-US" b="0" dirty="0"/>
              <a:t> so you can make an informed decision about their product's accessibility. </a:t>
            </a:r>
          </a:p>
          <a:p>
            <a:pPr marL="457200" indent="-457200">
              <a:buFont typeface="+mj-lt"/>
              <a:buAutoNum type="arabicPeriod"/>
            </a:pPr>
            <a:r>
              <a:rPr lang="en-US" b="0" dirty="0"/>
              <a:t>Look a little closer at a few specific success criteria: </a:t>
            </a:r>
          </a:p>
          <a:p>
            <a:pPr marL="857250" lvl="1" indent="-457200">
              <a:buFont typeface="+mj-lt"/>
              <a:buAutoNum type="alphaLcParenR"/>
            </a:pPr>
            <a:r>
              <a:rPr lang="en-US" b="0" dirty="0"/>
              <a:t>1.3.1 Info and Relationships</a:t>
            </a:r>
          </a:p>
          <a:p>
            <a:pPr marL="857250" lvl="1" indent="-457200">
              <a:buFont typeface="+mj-lt"/>
              <a:buAutoNum type="alphaLcParenR"/>
            </a:pPr>
            <a:r>
              <a:rPr lang="en-US" b="0" dirty="0"/>
              <a:t>2.1.1 Keyboard </a:t>
            </a:r>
          </a:p>
          <a:p>
            <a:pPr marL="857250" lvl="1" indent="-457200">
              <a:buFont typeface="+mj-lt"/>
              <a:buAutoNum type="alphaLcParenR"/>
            </a:pPr>
            <a:r>
              <a:rPr lang="en-US" b="0" dirty="0"/>
              <a:t>4.1.2 Name, Role, and Value</a:t>
            </a:r>
          </a:p>
          <a:p>
            <a:pPr marL="0" indent="0">
              <a:buNone/>
            </a:pPr>
            <a:r>
              <a:rPr lang="en-US" b="0" dirty="0"/>
              <a:t> </a:t>
            </a:r>
          </a:p>
          <a:p>
            <a:pPr marL="0" indent="0">
              <a:buNone/>
            </a:pPr>
            <a:endParaRPr lang="en-US" b="0" dirty="0"/>
          </a:p>
          <a:p>
            <a:pPr marL="457200" indent="-457200">
              <a:buFont typeface="+mj-lt"/>
              <a:buAutoNum type="arabicPeriod"/>
            </a:pPr>
            <a:endParaRPr lang="en-US" b="0" dirty="0"/>
          </a:p>
          <a:p>
            <a:pPr lvl="1" indent="-342900"/>
            <a:endParaRPr lang="en-US" b="0" dirty="0"/>
          </a:p>
        </p:txBody>
      </p:sp>
    </p:spTree>
    <p:extLst>
      <p:ext uri="{BB962C8B-B14F-4D97-AF65-F5344CB8AC3E}">
        <p14:creationId xmlns:p14="http://schemas.microsoft.com/office/powerpoint/2010/main" val="321089945"/>
      </p:ext>
    </p:extLst>
  </p:cSld>
  <p:clrMapOvr>
    <a:masterClrMapping/>
  </p:clrMapOvr>
</p:sld>
</file>

<file path=ppt/slides/slide1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Questions to ask yourself</a:t>
            </a:r>
          </a:p>
        </p:txBody>
      </p:sp>
      <p:sp>
        <p:nvSpPr>
          <p:cNvPr id="3" name="Text Placeholder 2"/>
          <p:cNvSpPr>
            <a:spLocks noGrp="1"/>
          </p:cNvSpPr>
          <p:nvPr>
            <p:ph type="body" sz="quarter" idx="11"/>
          </p:nvPr>
        </p:nvSpPr>
        <p:spPr>
          <a:xfrm>
            <a:off x="659305" y="1736725"/>
            <a:ext cx="7504194" cy="4749764"/>
          </a:xfrm>
        </p:spPr>
        <p:txBody>
          <a:bodyPr/>
          <a:lstStyle/>
          <a:p>
            <a:pPr>
              <a:buFont typeface="Arial" panose="020B0604020202020204" pitchFamily="34" charset="0"/>
              <a:buChar char="•"/>
            </a:pPr>
            <a:r>
              <a:rPr lang="en-US" b="0" dirty="0"/>
              <a:t>Who completed the VPAT? (an independent accessibility consultant is preferred) </a:t>
            </a:r>
          </a:p>
          <a:p>
            <a:pPr>
              <a:buFont typeface="Arial" panose="020B0604020202020204" pitchFamily="34" charset="0"/>
              <a:buChar char="•"/>
            </a:pPr>
            <a:r>
              <a:rPr lang="en-US" b="0" dirty="0"/>
              <a:t>Did they follow instructions?  (if not, a VPAT is either new to them or is not something they take seriously) </a:t>
            </a:r>
          </a:p>
          <a:p>
            <a:pPr>
              <a:buFont typeface="Arial" panose="020B0604020202020204" pitchFamily="34" charset="0"/>
              <a:buChar char="•"/>
            </a:pPr>
            <a:r>
              <a:rPr lang="en-US" b="0" dirty="0"/>
              <a:t>Do they seem to be knowledgeable of accessibility? </a:t>
            </a:r>
          </a:p>
          <a:p>
            <a:pPr>
              <a:buFont typeface="Arial" panose="020B0604020202020204" pitchFamily="34" charset="0"/>
              <a:buChar char="•"/>
            </a:pPr>
            <a:r>
              <a:rPr lang="en-US" b="0" dirty="0"/>
              <a:t>After reading their VPAT, do you know more about the accessibility of their product? </a:t>
            </a:r>
          </a:p>
          <a:p>
            <a:pPr>
              <a:buFont typeface="Arial" panose="020B0604020202020204" pitchFamily="34" charset="0"/>
              <a:buChar char="•"/>
            </a:pPr>
            <a:r>
              <a:rPr lang="en-US" b="0" dirty="0"/>
              <a:t>After reading their VPAT, what follow-up questions do you have for the vendor?    </a:t>
            </a:r>
          </a:p>
        </p:txBody>
      </p:sp>
    </p:spTree>
    <p:extLst>
      <p:ext uri="{BB962C8B-B14F-4D97-AF65-F5344CB8AC3E}">
        <p14:creationId xmlns:p14="http://schemas.microsoft.com/office/powerpoint/2010/main" val="1016852487"/>
      </p:ext>
    </p:extLst>
  </p:cSld>
  <p:clrMapOvr>
    <a:masterClrMapping/>
  </p:clrMapOvr>
</p:sld>
</file>

<file path=ppt/slides/slide1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Questions for Vendors </a:t>
            </a:r>
          </a:p>
        </p:txBody>
      </p:sp>
      <p:sp>
        <p:nvSpPr>
          <p:cNvPr id="3" name="Text Placeholder 2"/>
          <p:cNvSpPr>
            <a:spLocks noGrp="1"/>
          </p:cNvSpPr>
          <p:nvPr>
            <p:ph type="body" sz="quarter" idx="11"/>
          </p:nvPr>
        </p:nvSpPr>
        <p:spPr>
          <a:xfrm>
            <a:off x="361845" y="1516385"/>
            <a:ext cx="7878767" cy="4399672"/>
          </a:xfrm>
        </p:spPr>
        <p:txBody>
          <a:bodyPr/>
          <a:lstStyle/>
          <a:p>
            <a:pPr>
              <a:buFont typeface="Arial" panose="020B0604020202020204" pitchFamily="34" charset="0"/>
              <a:buChar char="•"/>
            </a:pPr>
            <a:r>
              <a:rPr lang="en-US" sz="2200" b="0" dirty="0"/>
              <a:t>Is your product accessible?</a:t>
            </a:r>
          </a:p>
          <a:p>
            <a:pPr>
              <a:buFont typeface="Arial" panose="020B0604020202020204" pitchFamily="34" charset="0"/>
              <a:buChar char="•"/>
            </a:pPr>
            <a:r>
              <a:rPr lang="en-US" sz="2200" b="0" dirty="0"/>
              <a:t>In your VPAT, you said </a:t>
            </a:r>
            <a:r>
              <a:rPr lang="en-US" sz="2200" dirty="0"/>
              <a:t>X</a:t>
            </a:r>
            <a:r>
              <a:rPr lang="en-US" sz="2200" b="0" dirty="0"/>
              <a:t> related to 1.3.1 </a:t>
            </a:r>
            <a:r>
              <a:rPr lang="en-US" sz="2200" b="0" i="1" dirty="0"/>
              <a:t>Info and Relationships</a:t>
            </a:r>
            <a:r>
              <a:rPr lang="en-US" sz="2200" b="0" dirty="0"/>
              <a:t>. Could you please elaborate on that? What are some specific examples of how your product meets this success criterion? </a:t>
            </a:r>
          </a:p>
          <a:p>
            <a:pPr>
              <a:buFont typeface="Arial" panose="020B0604020202020204" pitchFamily="34" charset="0"/>
              <a:buChar char="•"/>
            </a:pPr>
            <a:r>
              <a:rPr lang="en-US" sz="2200" b="0" dirty="0"/>
              <a:t>Please describe how your company addresses the need for accessibility throughout the product lifecycle. </a:t>
            </a:r>
          </a:p>
          <a:p>
            <a:pPr>
              <a:buFont typeface="Arial" panose="020B0604020202020204" pitchFamily="34" charset="0"/>
              <a:buChar char="•"/>
            </a:pPr>
            <a:r>
              <a:rPr lang="en-US" sz="2200" b="0" dirty="0"/>
              <a:t>What is your methodology for testing your products for accessibility? Who does the testing? Which tools and assistive technologies do you use?</a:t>
            </a:r>
          </a:p>
          <a:p>
            <a:pPr>
              <a:buFont typeface="Arial" panose="020B0604020202020204" pitchFamily="34" charset="0"/>
              <a:buChar char="•"/>
            </a:pPr>
            <a:r>
              <a:rPr lang="en-US" sz="2200" b="0" dirty="0"/>
              <a:t>What sort of training do your designers, engineers, and quality assurance personnel receive on accessibility?  </a:t>
            </a:r>
          </a:p>
          <a:p>
            <a:pPr lvl="1">
              <a:buFont typeface="Arial" panose="020B0604020202020204" pitchFamily="34" charset="0"/>
              <a:buChar char="•"/>
            </a:pPr>
            <a:endParaRPr lang="en-US" sz="2200" b="0" dirty="0"/>
          </a:p>
          <a:p>
            <a:pPr marL="457200" indent="-457200">
              <a:buFont typeface="+mj-lt"/>
              <a:buAutoNum type="arabicPeriod"/>
            </a:pPr>
            <a:endParaRPr lang="en-US" sz="2200" b="0" dirty="0"/>
          </a:p>
          <a:p>
            <a:pPr lvl="1" indent="-342900"/>
            <a:endParaRPr lang="en-US" sz="2200" b="0" dirty="0"/>
          </a:p>
        </p:txBody>
      </p:sp>
      <p:cxnSp>
        <p:nvCxnSpPr>
          <p:cNvPr id="4" name="Straight Connector 3">
            <a:extLst>
              <a:ext uri="{FF2B5EF4-FFF2-40B4-BE49-F238E27FC236}">
                <a16:creationId xmlns:a16="http://schemas.microsoft.com/office/drawing/2014/main" id="{476CF198-BA1D-1D4F-A32D-68669E47137D}"/>
              </a:ext>
              <a:ext uri="{C183D7F6-B498-43B3-948B-1728B52AA6E4}">
                <adec:decorative xmlns:adec="http://schemas.microsoft.com/office/drawing/2017/decorative" val="1"/>
              </a:ext>
            </a:extLst>
          </p:cNvPr>
          <p:cNvCxnSpPr/>
          <p:nvPr/>
        </p:nvCxnSpPr>
        <p:spPr>
          <a:xfrm>
            <a:off x="671756" y="1729648"/>
            <a:ext cx="398837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621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
                                          <p:val>
                                            <p:strVal val="#ppt_x"/>
                                          </p:val>
                                        </p:tav>
                                      </p:tavLst>
                                    </p:anim>
                                    <p:anim calcmode="lin" valueType="num">
                                      <p:cBhvr additive="base">
                                        <p:cTn id="14" dur="500" fill="hold"/>
                                        <p:tgtEl>
                                          <p:spTgt spid="4"/>
                                        </p:tgtEl>
                                        <p:attrNameLst>
                                          <p:attrName>ppt_y</p:attrName>
                                        </p:attrNameLst>
                                      </p:cBhvr>
                                      <p:tavLst>
                                        <p:tav tm="0%">
                                          <p:val>
                                            <p:strVal val="#ppt_y"/>
                                          </p:val>
                                        </p:tav>
                                        <p:tav tm="1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1+#ppt_w/2"/>
                                          </p:val>
                                        </p:tav>
                                        <p:tav tm="1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1+#ppt_w/2"/>
                                          </p:val>
                                        </p:tav>
                                        <p:tav tm="1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1+#ppt_w/2"/>
                                          </p:val>
                                        </p:tav>
                                        <p:tav tm="1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4D820F-3B59-6647-8F5E-B63FDCA191CB}"/>
              </a:ext>
            </a:extLst>
          </p:cNvPr>
          <p:cNvSpPr>
            <a:spLocks noGrp="1"/>
          </p:cNvSpPr>
          <p:nvPr>
            <p:ph type="title"/>
          </p:nvPr>
        </p:nvSpPr>
        <p:spPr/>
        <p:txBody>
          <a:bodyPr/>
          <a:lstStyle/>
          <a:p>
            <a:r>
              <a:rPr lang="en-US" dirty="0"/>
              <a:t>Acronyms used in this presentation</a:t>
            </a:r>
          </a:p>
        </p:txBody>
      </p:sp>
      <p:sp>
        <p:nvSpPr>
          <p:cNvPr id="2" name="Text Placeholder 1">
            <a:extLst>
              <a:ext uri="{FF2B5EF4-FFF2-40B4-BE49-F238E27FC236}">
                <a16:creationId xmlns:a16="http://schemas.microsoft.com/office/drawing/2014/main" id="{289F2F09-4AD4-E240-94CD-7F589B40090C}"/>
              </a:ext>
            </a:extLst>
          </p:cNvPr>
          <p:cNvSpPr>
            <a:spLocks noGrp="1"/>
          </p:cNvSpPr>
          <p:nvPr>
            <p:ph type="body" sz="quarter" idx="11"/>
          </p:nvPr>
        </p:nvSpPr>
        <p:spPr/>
        <p:txBody>
          <a:bodyPr/>
          <a:lstStyle/>
          <a:p>
            <a:pPr>
              <a:buFont typeface="Arial" panose="020B0604020202020204" pitchFamily="34" charset="0"/>
              <a:buChar char="•"/>
            </a:pPr>
            <a:r>
              <a:rPr lang="en-US" dirty="0"/>
              <a:t>W3C = </a:t>
            </a:r>
            <a:r>
              <a:rPr lang="en-US" b="0" dirty="0"/>
              <a:t>World Wide Web Consortium</a:t>
            </a:r>
          </a:p>
          <a:p>
            <a:pPr>
              <a:buFont typeface="Arial" panose="020B0604020202020204" pitchFamily="34" charset="0"/>
              <a:buChar char="•"/>
            </a:pPr>
            <a:r>
              <a:rPr lang="en-US" dirty="0"/>
              <a:t>WCAG = </a:t>
            </a:r>
            <a:r>
              <a:rPr lang="en-US" b="0" dirty="0"/>
              <a:t>Web Content Accessibility Guidelines</a:t>
            </a:r>
          </a:p>
          <a:p>
            <a:pPr>
              <a:buFont typeface="Arial" panose="020B0604020202020204" pitchFamily="34" charset="0"/>
              <a:buChar char="•"/>
            </a:pPr>
            <a:r>
              <a:rPr lang="en-US" dirty="0"/>
              <a:t>ARIA = </a:t>
            </a:r>
            <a:r>
              <a:rPr lang="en-US" b="0" dirty="0"/>
              <a:t>Accessible Rich Internet Applications</a:t>
            </a:r>
          </a:p>
          <a:p>
            <a:pPr>
              <a:buFont typeface="Arial" panose="020B0604020202020204" pitchFamily="34" charset="0"/>
              <a:buChar char="•"/>
            </a:pPr>
            <a:r>
              <a:rPr lang="en-US" dirty="0"/>
              <a:t>VPAT =</a:t>
            </a:r>
            <a:r>
              <a:rPr lang="en-US" b="0" dirty="0"/>
              <a:t> Voluntary Product Accessibility Template</a:t>
            </a:r>
          </a:p>
          <a:p>
            <a:pPr marL="0" indent="0">
              <a:buNone/>
            </a:pPr>
            <a:endParaRPr lang="en-US" b="0" dirty="0">
              <a:solidFill>
                <a:schemeClr val="accent4">
                  <a:lumMod val="10%"/>
                </a:schemeClr>
              </a:solidFill>
            </a:endParaRPr>
          </a:p>
          <a:p>
            <a:pPr marL="0" indent="0">
              <a:buNone/>
            </a:pPr>
            <a:endParaRPr lang="en-US" b="0" dirty="0">
              <a:solidFill>
                <a:schemeClr val="accent4">
                  <a:lumMod val="10%"/>
                </a:schemeClr>
              </a:solidFill>
            </a:endParaRPr>
          </a:p>
        </p:txBody>
      </p:sp>
    </p:spTree>
    <p:extLst>
      <p:ext uri="{BB962C8B-B14F-4D97-AF65-F5344CB8AC3E}">
        <p14:creationId xmlns:p14="http://schemas.microsoft.com/office/powerpoint/2010/main" val="1617604791"/>
      </p:ext>
    </p:extLst>
  </p:cSld>
  <p:clrMapOvr>
    <a:masterClrMapping/>
  </p:clrMapOvr>
</p:sld>
</file>

<file path=ppt/slides/slide2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VPAT #1</a:t>
            </a:r>
          </a:p>
        </p:txBody>
      </p:sp>
      <p:pic>
        <p:nvPicPr>
          <p:cNvPr id="3" name="Picture 2" descr="VPAT table with only two columns, Criteria and Conformance Level (Remarks and Explanations column is missing)">
            <a:extLst>
              <a:ext uri="{FF2B5EF4-FFF2-40B4-BE49-F238E27FC236}">
                <a16:creationId xmlns:a16="http://schemas.microsoft.com/office/drawing/2014/main" id="{3F18C5EC-7D9B-344D-8171-4B68380FE350}"/>
              </a:ext>
            </a:extLst>
          </p:cNvPr>
          <p:cNvPicPr>
            <a:picLocks noChangeAspect="1"/>
          </p:cNvPicPr>
          <p:nvPr/>
        </p:nvPicPr>
        <p:blipFill rotWithShape="1">
          <a:blip r:embed="rId2"/>
          <a:srcRect t="0.001%" b="-2.356%"/>
          <a:stretch/>
        </p:blipFill>
        <p:spPr>
          <a:xfrm>
            <a:off x="897150" y="1640313"/>
            <a:ext cx="6469812" cy="4432679"/>
          </a:xfrm>
          <a:prstGeom prst="rect">
            <a:avLst/>
          </a:prstGeom>
        </p:spPr>
      </p:pic>
    </p:spTree>
    <p:extLst>
      <p:ext uri="{BB962C8B-B14F-4D97-AF65-F5344CB8AC3E}">
        <p14:creationId xmlns:p14="http://schemas.microsoft.com/office/powerpoint/2010/main" val="2031307650"/>
      </p:ext>
    </p:extLst>
  </p:cSld>
  <p:clrMapOvr>
    <a:masterClrMapping/>
  </p:clrMapOvr>
</p:sld>
</file>

<file path=ppt/slides/slide2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VPAT #2</a:t>
            </a:r>
          </a:p>
        </p:txBody>
      </p:sp>
      <p:pic>
        <p:nvPicPr>
          <p:cNvPr id="4" name="Picture 3" descr="VPAT table in which all items marked &quot;Supports&quot; have no Remarks and Explanations, whereas all items marked &quot;Not Applicable&quot; have an explanation &quot;Criterion is not relevant to this particular technology.&quot;">
            <a:extLst>
              <a:ext uri="{FF2B5EF4-FFF2-40B4-BE49-F238E27FC236}">
                <a16:creationId xmlns:a16="http://schemas.microsoft.com/office/drawing/2014/main" id="{6016D815-D862-3746-99F0-DA43EC587F98}"/>
              </a:ext>
            </a:extLst>
          </p:cNvPr>
          <p:cNvPicPr>
            <a:picLocks noChangeAspect="1"/>
          </p:cNvPicPr>
          <p:nvPr/>
        </p:nvPicPr>
        <p:blipFill>
          <a:blip r:embed="rId2"/>
          <a:stretch>
            <a:fillRect/>
          </a:stretch>
        </p:blipFill>
        <p:spPr>
          <a:xfrm>
            <a:off x="767751" y="1618455"/>
            <a:ext cx="7082286" cy="4108907"/>
          </a:xfrm>
          <a:prstGeom prst="rect">
            <a:avLst/>
          </a:prstGeom>
        </p:spPr>
      </p:pic>
    </p:spTree>
    <p:extLst>
      <p:ext uri="{BB962C8B-B14F-4D97-AF65-F5344CB8AC3E}">
        <p14:creationId xmlns:p14="http://schemas.microsoft.com/office/powerpoint/2010/main" val="1496240938"/>
      </p:ext>
    </p:extLst>
  </p:cSld>
  <p:clrMapOvr>
    <a:masterClrMapping/>
  </p:clrMapOvr>
</p:sld>
</file>

<file path=ppt/slides/slide2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VPAT #3</a:t>
            </a:r>
          </a:p>
        </p:txBody>
      </p:sp>
      <p:pic>
        <p:nvPicPr>
          <p:cNvPr id="6" name="Picture 5" descr="VPAT excerpt for 2.1.1 Keyboard, which says &quot;All functionality of the content is operable through a keyboard interface without requiring specific timings for individual keystrokes. However, there are minor exceptions&quot;; the exceptions are described in detail.  ">
            <a:extLst>
              <a:ext uri="{FF2B5EF4-FFF2-40B4-BE49-F238E27FC236}">
                <a16:creationId xmlns:a16="http://schemas.microsoft.com/office/drawing/2014/main" id="{11F73CB0-57F7-9E46-A079-575674A5B611}"/>
              </a:ext>
            </a:extLst>
          </p:cNvPr>
          <p:cNvPicPr>
            <a:picLocks noChangeAspect="1"/>
          </p:cNvPicPr>
          <p:nvPr/>
        </p:nvPicPr>
        <p:blipFill>
          <a:blip r:embed="rId2"/>
          <a:stretch>
            <a:fillRect/>
          </a:stretch>
        </p:blipFill>
        <p:spPr>
          <a:xfrm>
            <a:off x="891232" y="1670840"/>
            <a:ext cx="7235288" cy="4057098"/>
          </a:xfrm>
          <a:prstGeom prst="rect">
            <a:avLst/>
          </a:prstGeom>
        </p:spPr>
      </p:pic>
    </p:spTree>
    <p:extLst>
      <p:ext uri="{BB962C8B-B14F-4D97-AF65-F5344CB8AC3E}">
        <p14:creationId xmlns:p14="http://schemas.microsoft.com/office/powerpoint/2010/main" val="1711724991"/>
      </p:ext>
    </p:extLst>
  </p:cSld>
  <p:clrMapOvr>
    <a:masterClrMapping/>
  </p:clrMapOvr>
</p:sld>
</file>

<file path=ppt/slides/slide2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VPAT #4</a:t>
            </a:r>
          </a:p>
        </p:txBody>
      </p:sp>
      <p:pic>
        <p:nvPicPr>
          <p:cNvPr id="3" name="Picture 2" descr="VPAT excerpt for 4.1.2 Name, Role, Value, which includes a list of excceptions such as &quot;Dynamic filter results are not announced to screen reader users&quot; and &quot;Some calendar widgets are not using appropriate roles.&quot; ">
            <a:extLst>
              <a:ext uri="{FF2B5EF4-FFF2-40B4-BE49-F238E27FC236}">
                <a16:creationId xmlns:a16="http://schemas.microsoft.com/office/drawing/2014/main" id="{600B6D96-8A85-CC4C-BD99-0DF10A93DCBC}"/>
              </a:ext>
            </a:extLst>
          </p:cNvPr>
          <p:cNvPicPr>
            <a:picLocks noChangeAspect="1"/>
          </p:cNvPicPr>
          <p:nvPr/>
        </p:nvPicPr>
        <p:blipFill>
          <a:blip r:embed="rId2"/>
          <a:stretch>
            <a:fillRect/>
          </a:stretch>
        </p:blipFill>
        <p:spPr>
          <a:xfrm>
            <a:off x="877320" y="1682840"/>
            <a:ext cx="7773092" cy="4096857"/>
          </a:xfrm>
          <a:prstGeom prst="rect">
            <a:avLst/>
          </a:prstGeom>
        </p:spPr>
      </p:pic>
    </p:spTree>
    <p:extLst>
      <p:ext uri="{BB962C8B-B14F-4D97-AF65-F5344CB8AC3E}">
        <p14:creationId xmlns:p14="http://schemas.microsoft.com/office/powerpoint/2010/main" val="2242864542"/>
      </p:ext>
    </p:extLst>
  </p:cSld>
  <p:clrMapOvr>
    <a:masterClrMapping/>
  </p:clrMapOvr>
</p:sld>
</file>

<file path=ppt/slides/slide2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VPAT #5</a:t>
            </a:r>
          </a:p>
        </p:txBody>
      </p:sp>
      <p:pic>
        <p:nvPicPr>
          <p:cNvPr id="9" name="Picture 8" descr="VPAT excerpt showing three criteria: The first two are rated as &quot;Supports&quot; but have remarks that suggest the rating should be &quot;Not applicable&quot;; The third criteria is rated as &quot;Partially supports&quot; but has a long list of exceptions, which suggests the rating should be &quot;Does not support.&quot; ">
            <a:extLst>
              <a:ext uri="{FF2B5EF4-FFF2-40B4-BE49-F238E27FC236}">
                <a16:creationId xmlns:a16="http://schemas.microsoft.com/office/drawing/2014/main" id="{E51CE527-E309-0E40-8CD9-DB20F84AEA67}"/>
              </a:ext>
            </a:extLst>
          </p:cNvPr>
          <p:cNvPicPr>
            <a:picLocks noChangeAspect="1"/>
          </p:cNvPicPr>
          <p:nvPr/>
        </p:nvPicPr>
        <p:blipFill>
          <a:blip r:embed="rId2"/>
          <a:stretch>
            <a:fillRect/>
          </a:stretch>
        </p:blipFill>
        <p:spPr>
          <a:xfrm>
            <a:off x="865344" y="1562110"/>
            <a:ext cx="7571284" cy="4258416"/>
          </a:xfrm>
          <a:prstGeom prst="rect">
            <a:avLst/>
          </a:prstGeom>
        </p:spPr>
      </p:pic>
    </p:spTree>
    <p:extLst>
      <p:ext uri="{BB962C8B-B14F-4D97-AF65-F5344CB8AC3E}">
        <p14:creationId xmlns:p14="http://schemas.microsoft.com/office/powerpoint/2010/main" val="4234103356"/>
      </p:ext>
    </p:extLst>
  </p:cSld>
  <p:clrMapOvr>
    <a:masterClrMapping/>
  </p:clrMapOvr>
</p:sld>
</file>

<file path=ppt/slides/slide2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2EC67-E500-AE42-B96D-F93208806FD5}"/>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566306401"/>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4D820F-3B59-6647-8F5E-B63FDCA191CB}"/>
              </a:ext>
            </a:extLst>
          </p:cNvPr>
          <p:cNvSpPr>
            <a:spLocks noGrp="1"/>
          </p:cNvSpPr>
          <p:nvPr>
            <p:ph type="title"/>
          </p:nvPr>
        </p:nvSpPr>
        <p:spPr/>
        <p:txBody>
          <a:bodyPr/>
          <a:lstStyle/>
          <a:p>
            <a:r>
              <a:rPr lang="en-US" dirty="0"/>
              <a:t>Federal Law </a:t>
            </a:r>
          </a:p>
        </p:txBody>
      </p:sp>
      <p:sp>
        <p:nvSpPr>
          <p:cNvPr id="2" name="Text Placeholder 1">
            <a:extLst>
              <a:ext uri="{FF2B5EF4-FFF2-40B4-BE49-F238E27FC236}">
                <a16:creationId xmlns:a16="http://schemas.microsoft.com/office/drawing/2014/main" id="{289F2F09-4AD4-E240-94CD-7F589B40090C}"/>
              </a:ext>
            </a:extLst>
          </p:cNvPr>
          <p:cNvSpPr>
            <a:spLocks noGrp="1"/>
          </p:cNvSpPr>
          <p:nvPr>
            <p:ph type="body" sz="quarter" idx="11"/>
          </p:nvPr>
        </p:nvSpPr>
        <p:spPr/>
        <p:txBody>
          <a:bodyPr/>
          <a:lstStyle/>
          <a:p>
            <a:pPr>
              <a:buFont typeface="Arial" panose="020B0604020202020204" pitchFamily="34" charset="0"/>
              <a:buChar char="•"/>
            </a:pPr>
            <a:r>
              <a:rPr lang="en-US" dirty="0"/>
              <a:t>Section 504 of the Rehabilitation Act of 1973</a:t>
            </a:r>
          </a:p>
          <a:p>
            <a:pPr>
              <a:buFont typeface="Arial" panose="020B0604020202020204" pitchFamily="34" charset="0"/>
              <a:buChar char="•"/>
            </a:pPr>
            <a:r>
              <a:rPr lang="en-US" dirty="0"/>
              <a:t>Americans with Disabilities Act of 1990 &amp; Amendments</a:t>
            </a:r>
          </a:p>
          <a:p>
            <a:pPr lvl="1"/>
            <a:r>
              <a:rPr lang="en-US" b="0" dirty="0">
                <a:solidFill>
                  <a:schemeClr val="accent4">
                    <a:lumMod val="10%"/>
                  </a:schemeClr>
                </a:solidFill>
              </a:rPr>
              <a:t>Both are civil rights laws that prohibit discrimination against persons with disabilities. </a:t>
            </a:r>
          </a:p>
          <a:p>
            <a:pPr lvl="1"/>
            <a:r>
              <a:rPr lang="en-US" b="0" dirty="0">
                <a:solidFill>
                  <a:schemeClr val="accent4">
                    <a:lumMod val="10%"/>
                  </a:schemeClr>
                </a:solidFill>
              </a:rPr>
              <a:t>In hundreds of legal complaints filed against higher education institutions for having inaccessible IT, resolution agreements and settlements have established that WCAG 2.x Level AA is our expected level of accessibility compliance. </a:t>
            </a:r>
          </a:p>
          <a:p>
            <a:pPr>
              <a:buFont typeface="Arial" panose="020B0604020202020204" pitchFamily="34" charset="0"/>
              <a:buChar char="•"/>
            </a:pPr>
            <a:r>
              <a:rPr lang="en-US" dirty="0"/>
              <a:t>Washington State Policy 188</a:t>
            </a:r>
          </a:p>
          <a:p>
            <a:pPr lvl="1">
              <a:buFont typeface="System Font Regular"/>
              <a:buChar char="–"/>
            </a:pPr>
            <a:r>
              <a:rPr lang="en-US" b="0" dirty="0">
                <a:solidFill>
                  <a:schemeClr val="accent4">
                    <a:lumMod val="10%"/>
                  </a:schemeClr>
                </a:solidFill>
              </a:rPr>
              <a:t>All state agencies (including higher education institutions) are required to meet WCAG 2.1 Level AA. </a:t>
            </a:r>
            <a:endParaRPr lang="en-US" dirty="0"/>
          </a:p>
          <a:p>
            <a:endParaRPr lang="en-US" b="0" dirty="0">
              <a:solidFill>
                <a:schemeClr val="accent4">
                  <a:lumMod val="10%"/>
                </a:schemeClr>
              </a:solidFill>
            </a:endParaRPr>
          </a:p>
          <a:p>
            <a:pPr marL="0" indent="0">
              <a:buNone/>
            </a:pPr>
            <a:endParaRPr lang="en-US" b="0" dirty="0">
              <a:solidFill>
                <a:schemeClr val="accent4">
                  <a:lumMod val="10%"/>
                </a:schemeClr>
              </a:solidFill>
            </a:endParaRPr>
          </a:p>
        </p:txBody>
      </p:sp>
    </p:spTree>
    <p:extLst>
      <p:ext uri="{BB962C8B-B14F-4D97-AF65-F5344CB8AC3E}">
        <p14:creationId xmlns:p14="http://schemas.microsoft.com/office/powerpoint/2010/main" val="3751219165"/>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4D820F-3B59-6647-8F5E-B63FDCA191CB}"/>
              </a:ext>
            </a:extLst>
          </p:cNvPr>
          <p:cNvSpPr>
            <a:spLocks noGrp="1"/>
          </p:cNvSpPr>
          <p:nvPr>
            <p:ph type="title"/>
          </p:nvPr>
        </p:nvSpPr>
        <p:spPr/>
        <p:txBody>
          <a:bodyPr/>
          <a:lstStyle/>
          <a:p>
            <a:r>
              <a:rPr lang="en-US" dirty="0"/>
              <a:t>What is WCAG 2.1? </a:t>
            </a:r>
          </a:p>
        </p:txBody>
      </p:sp>
      <p:sp>
        <p:nvSpPr>
          <p:cNvPr id="2" name="Text Placeholder 1">
            <a:extLst>
              <a:ext uri="{FF2B5EF4-FFF2-40B4-BE49-F238E27FC236}">
                <a16:creationId xmlns:a16="http://schemas.microsoft.com/office/drawing/2014/main" id="{289F2F09-4AD4-E240-94CD-7F589B40090C}"/>
              </a:ext>
            </a:extLst>
          </p:cNvPr>
          <p:cNvSpPr>
            <a:spLocks noGrp="1"/>
          </p:cNvSpPr>
          <p:nvPr>
            <p:ph type="body" sz="quarter" idx="11"/>
          </p:nvPr>
        </p:nvSpPr>
        <p:spPr/>
        <p:txBody>
          <a:bodyPr/>
          <a:lstStyle/>
          <a:p>
            <a:pPr>
              <a:buFont typeface="Arial" panose="020B0604020202020204" pitchFamily="34" charset="0"/>
              <a:buChar char="•"/>
            </a:pPr>
            <a:r>
              <a:rPr lang="en-US" dirty="0"/>
              <a:t>Web Content Accessibility Guidelines 2.1 </a:t>
            </a:r>
          </a:p>
          <a:p>
            <a:pPr lvl="1"/>
            <a:r>
              <a:rPr lang="en-US" b="0" dirty="0">
                <a:solidFill>
                  <a:schemeClr val="accent4">
                    <a:lumMod val="10%"/>
                  </a:schemeClr>
                </a:solidFill>
              </a:rPr>
              <a:t>an international web accessibility standard, </a:t>
            </a:r>
            <a:br>
              <a:rPr lang="en-US" b="0" dirty="0">
                <a:solidFill>
                  <a:schemeClr val="accent4">
                    <a:lumMod val="10%"/>
                  </a:schemeClr>
                </a:solidFill>
              </a:rPr>
            </a:br>
            <a:r>
              <a:rPr lang="en-US" b="0" dirty="0">
                <a:solidFill>
                  <a:schemeClr val="accent4">
                    <a:lumMod val="10%"/>
                  </a:schemeClr>
                </a:solidFill>
              </a:rPr>
              <a:t>published by the World Wide Web Consortium (W3C) </a:t>
            </a:r>
          </a:p>
          <a:p>
            <a:pPr lvl="1"/>
            <a:r>
              <a:rPr lang="en-US" b="0" dirty="0">
                <a:solidFill>
                  <a:schemeClr val="accent4">
                    <a:lumMod val="10%"/>
                  </a:schemeClr>
                </a:solidFill>
              </a:rPr>
              <a:t>version 1.0 was published in 1998</a:t>
            </a:r>
          </a:p>
          <a:p>
            <a:pPr lvl="1"/>
            <a:r>
              <a:rPr lang="en-US" b="0" dirty="0">
                <a:solidFill>
                  <a:schemeClr val="accent4">
                    <a:lumMod val="10%"/>
                  </a:schemeClr>
                </a:solidFill>
              </a:rPr>
              <a:t>version 2.0 was published in 2008 </a:t>
            </a:r>
          </a:p>
          <a:p>
            <a:pPr lvl="1"/>
            <a:r>
              <a:rPr lang="en-US" b="0" dirty="0">
                <a:solidFill>
                  <a:schemeClr val="accent4">
                    <a:lumMod val="10%"/>
                  </a:schemeClr>
                </a:solidFill>
              </a:rPr>
              <a:t>version 2.1 was published in 2018</a:t>
            </a:r>
          </a:p>
          <a:p>
            <a:pPr>
              <a:buFont typeface="Arial" panose="020B0604020202020204" pitchFamily="34" charset="0"/>
              <a:buChar char="•"/>
            </a:pPr>
            <a:r>
              <a:rPr lang="en-US" dirty="0"/>
              <a:t>Success Criteria (78) </a:t>
            </a:r>
          </a:p>
          <a:p>
            <a:pPr lvl="1"/>
            <a:r>
              <a:rPr lang="en-US" dirty="0">
                <a:solidFill>
                  <a:schemeClr val="accent4">
                    <a:lumMod val="10%"/>
                  </a:schemeClr>
                </a:solidFill>
              </a:rPr>
              <a:t>Level A </a:t>
            </a:r>
            <a:r>
              <a:rPr lang="en-US" b="0" dirty="0">
                <a:solidFill>
                  <a:schemeClr val="accent4">
                    <a:lumMod val="10%"/>
                  </a:schemeClr>
                </a:solidFill>
              </a:rPr>
              <a:t>— 30 success criteria</a:t>
            </a:r>
          </a:p>
          <a:p>
            <a:pPr lvl="1"/>
            <a:r>
              <a:rPr lang="en-US" dirty="0">
                <a:solidFill>
                  <a:schemeClr val="accent4">
                    <a:lumMod val="10%"/>
                  </a:schemeClr>
                </a:solidFill>
              </a:rPr>
              <a:t>Level AA </a:t>
            </a:r>
            <a:r>
              <a:rPr lang="en-US" b="0" dirty="0">
                <a:solidFill>
                  <a:schemeClr val="accent4">
                    <a:lumMod val="10%"/>
                  </a:schemeClr>
                </a:solidFill>
              </a:rPr>
              <a:t>— 20 success criteria</a:t>
            </a:r>
          </a:p>
          <a:p>
            <a:pPr lvl="1"/>
            <a:r>
              <a:rPr lang="en-US" b="0" dirty="0">
                <a:solidFill>
                  <a:schemeClr val="accent4">
                    <a:lumMod val="10%"/>
                  </a:schemeClr>
                </a:solidFill>
              </a:rPr>
              <a:t>Level AAA — 28 success criteria</a:t>
            </a:r>
          </a:p>
          <a:p>
            <a:pPr marL="0" indent="0">
              <a:buNone/>
            </a:pPr>
            <a:endParaRPr lang="en-US" b="0" dirty="0">
              <a:solidFill>
                <a:schemeClr val="accent4">
                  <a:lumMod val="10%"/>
                </a:schemeClr>
              </a:solidFill>
            </a:endParaRPr>
          </a:p>
        </p:txBody>
      </p:sp>
    </p:spTree>
    <p:extLst>
      <p:ext uri="{BB962C8B-B14F-4D97-AF65-F5344CB8AC3E}">
        <p14:creationId xmlns:p14="http://schemas.microsoft.com/office/powerpoint/2010/main" val="3381436767"/>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4D820F-3B59-6647-8F5E-B63FDCA191CB}"/>
              </a:ext>
            </a:extLst>
          </p:cNvPr>
          <p:cNvSpPr>
            <a:spLocks noGrp="1"/>
          </p:cNvSpPr>
          <p:nvPr>
            <p:ph type="title"/>
          </p:nvPr>
        </p:nvSpPr>
        <p:spPr/>
        <p:txBody>
          <a:bodyPr/>
          <a:lstStyle/>
          <a:p>
            <a:r>
              <a:rPr lang="en-US" dirty="0"/>
              <a:t>WCAG 2.1 Example 1 of 3 </a:t>
            </a:r>
          </a:p>
        </p:txBody>
      </p:sp>
      <p:sp>
        <p:nvSpPr>
          <p:cNvPr id="2" name="Text Placeholder 1">
            <a:extLst>
              <a:ext uri="{FF2B5EF4-FFF2-40B4-BE49-F238E27FC236}">
                <a16:creationId xmlns:a16="http://schemas.microsoft.com/office/drawing/2014/main" id="{289F2F09-4AD4-E240-94CD-7F589B40090C}"/>
              </a:ext>
            </a:extLst>
          </p:cNvPr>
          <p:cNvSpPr>
            <a:spLocks noGrp="1"/>
          </p:cNvSpPr>
          <p:nvPr>
            <p:ph type="body" sz="quarter" idx="11"/>
          </p:nvPr>
        </p:nvSpPr>
        <p:spPr/>
        <p:txBody>
          <a:bodyPr/>
          <a:lstStyle/>
          <a:p>
            <a:pPr>
              <a:buFont typeface="Arial" panose="020B0604020202020204" pitchFamily="34" charset="0"/>
              <a:buChar char="•"/>
            </a:pPr>
            <a:r>
              <a:rPr lang="en-US" sz="2800" b="0" dirty="0">
                <a:solidFill>
                  <a:schemeClr val="accent4">
                    <a:lumMod val="10%"/>
                  </a:schemeClr>
                </a:solidFill>
              </a:rPr>
              <a:t>1.3.1 Info and Relationships (Level A)</a:t>
            </a:r>
          </a:p>
          <a:p>
            <a:pPr lvl="1">
              <a:buFont typeface="System Font Regular"/>
              <a:buChar char="–"/>
            </a:pPr>
            <a:r>
              <a:rPr lang="en-US" sz="2400" b="0" dirty="0">
                <a:solidFill>
                  <a:schemeClr val="accent4">
                    <a:lumMod val="10%"/>
                  </a:schemeClr>
                </a:solidFill>
              </a:rPr>
              <a:t>Headings </a:t>
            </a:r>
          </a:p>
          <a:p>
            <a:pPr lvl="1">
              <a:buFont typeface="System Font Regular"/>
              <a:buChar char="–"/>
            </a:pPr>
            <a:r>
              <a:rPr lang="en-US" sz="2400" b="0" dirty="0">
                <a:solidFill>
                  <a:schemeClr val="accent4">
                    <a:lumMod val="10%"/>
                  </a:schemeClr>
                </a:solidFill>
              </a:rPr>
              <a:t>Labels on Form Fields </a:t>
            </a:r>
          </a:p>
          <a:p>
            <a:pPr lvl="1">
              <a:buFont typeface="System Font Regular"/>
              <a:buChar char="–"/>
            </a:pPr>
            <a:r>
              <a:rPr lang="en-US" sz="2400" b="0" dirty="0">
                <a:solidFill>
                  <a:schemeClr val="accent4">
                    <a:lumMod val="10%"/>
                  </a:schemeClr>
                </a:solidFill>
              </a:rPr>
              <a:t>Accessible Table Markup </a:t>
            </a:r>
          </a:p>
          <a:p>
            <a:pPr marL="0" indent="0">
              <a:buNone/>
            </a:pPr>
            <a:endParaRPr lang="en-US" sz="2800" b="0" dirty="0">
              <a:solidFill>
                <a:schemeClr val="accent4">
                  <a:lumMod val="10%"/>
                </a:schemeClr>
              </a:solidFill>
            </a:endParaRPr>
          </a:p>
          <a:p>
            <a:pPr lvl="1"/>
            <a:endParaRPr lang="en-US" b="0" dirty="0">
              <a:solidFill>
                <a:schemeClr val="accent4">
                  <a:lumMod val="10%"/>
                </a:schemeClr>
              </a:solidFill>
            </a:endParaRPr>
          </a:p>
        </p:txBody>
      </p:sp>
    </p:spTree>
    <p:extLst>
      <p:ext uri="{BB962C8B-B14F-4D97-AF65-F5344CB8AC3E}">
        <p14:creationId xmlns:p14="http://schemas.microsoft.com/office/powerpoint/2010/main" val="3024566004"/>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4D820F-3B59-6647-8F5E-B63FDCA191CB}"/>
              </a:ext>
            </a:extLst>
          </p:cNvPr>
          <p:cNvSpPr>
            <a:spLocks noGrp="1"/>
          </p:cNvSpPr>
          <p:nvPr>
            <p:ph type="title"/>
          </p:nvPr>
        </p:nvSpPr>
        <p:spPr/>
        <p:txBody>
          <a:bodyPr/>
          <a:lstStyle/>
          <a:p>
            <a:r>
              <a:rPr lang="en-US" dirty="0"/>
              <a:t>WCAG 2.1 Example 2 of 3 </a:t>
            </a:r>
          </a:p>
        </p:txBody>
      </p:sp>
      <p:sp>
        <p:nvSpPr>
          <p:cNvPr id="2" name="Text Placeholder 1">
            <a:extLst>
              <a:ext uri="{FF2B5EF4-FFF2-40B4-BE49-F238E27FC236}">
                <a16:creationId xmlns:a16="http://schemas.microsoft.com/office/drawing/2014/main" id="{289F2F09-4AD4-E240-94CD-7F589B40090C}"/>
              </a:ext>
            </a:extLst>
          </p:cNvPr>
          <p:cNvSpPr>
            <a:spLocks noGrp="1"/>
          </p:cNvSpPr>
          <p:nvPr>
            <p:ph type="body" sz="quarter" idx="11"/>
          </p:nvPr>
        </p:nvSpPr>
        <p:spPr/>
        <p:txBody>
          <a:bodyPr/>
          <a:lstStyle/>
          <a:p>
            <a:pPr>
              <a:buFont typeface="Arial" panose="020B0604020202020204" pitchFamily="34" charset="0"/>
              <a:buChar char="•"/>
            </a:pPr>
            <a:r>
              <a:rPr lang="en-US" sz="2800" b="0" dirty="0">
                <a:solidFill>
                  <a:schemeClr val="accent4">
                    <a:lumMod val="10%"/>
                  </a:schemeClr>
                </a:solidFill>
              </a:rPr>
              <a:t>2.1.1 Keyboard (Level A)</a:t>
            </a:r>
          </a:p>
          <a:p>
            <a:pPr lvl="1">
              <a:buFont typeface="System Font Regular"/>
              <a:buChar char="–"/>
            </a:pPr>
            <a:r>
              <a:rPr lang="en-US" sz="2400" b="0" dirty="0">
                <a:solidFill>
                  <a:schemeClr val="accent4">
                    <a:lumMod val="10%"/>
                  </a:schemeClr>
                </a:solidFill>
              </a:rPr>
              <a:t>All functionality of the content is operable through a keyboard interface.</a:t>
            </a:r>
          </a:p>
          <a:p>
            <a:pPr lvl="1">
              <a:buFont typeface="System Font Regular"/>
              <a:buChar char="–"/>
            </a:pPr>
            <a:r>
              <a:rPr lang="en-US" sz="2400" b="0" dirty="0">
                <a:solidFill>
                  <a:schemeClr val="accent4">
                    <a:lumMod val="10%"/>
                  </a:schemeClr>
                </a:solidFill>
              </a:rPr>
              <a:t>Take the #</a:t>
            </a:r>
            <a:r>
              <a:rPr lang="en-US" sz="2400" b="0" dirty="0" err="1">
                <a:solidFill>
                  <a:schemeClr val="accent4">
                    <a:lumMod val="10%"/>
                  </a:schemeClr>
                </a:solidFill>
              </a:rPr>
              <a:t>nomouse</a:t>
            </a:r>
            <a:r>
              <a:rPr lang="en-US" sz="2400" b="0" dirty="0">
                <a:solidFill>
                  <a:schemeClr val="accent4">
                    <a:lumMod val="10%"/>
                  </a:schemeClr>
                </a:solidFill>
              </a:rPr>
              <a:t> challenge!  </a:t>
            </a:r>
          </a:p>
          <a:p>
            <a:pPr marL="0" indent="0">
              <a:buNone/>
            </a:pPr>
            <a:endParaRPr lang="en-US" sz="2800" b="0" dirty="0">
              <a:solidFill>
                <a:schemeClr val="accent4">
                  <a:lumMod val="10%"/>
                </a:schemeClr>
              </a:solidFill>
            </a:endParaRPr>
          </a:p>
          <a:p>
            <a:pPr lvl="1"/>
            <a:endParaRPr lang="en-US" b="0" dirty="0">
              <a:solidFill>
                <a:schemeClr val="accent4">
                  <a:lumMod val="10%"/>
                </a:schemeClr>
              </a:solidFill>
            </a:endParaRPr>
          </a:p>
        </p:txBody>
      </p:sp>
      <p:pic>
        <p:nvPicPr>
          <p:cNvPr id="5" name="Picture 4" descr="nomouse logo: A computer mouse with a red slash through it">
            <a:extLst>
              <a:ext uri="{FF2B5EF4-FFF2-40B4-BE49-F238E27FC236}">
                <a16:creationId xmlns:a16="http://schemas.microsoft.com/office/drawing/2014/main" id="{83F307D3-E7F6-BB4C-A667-07F18E691F5D}"/>
              </a:ext>
            </a:extLst>
          </p:cNvPr>
          <p:cNvPicPr>
            <a:picLocks noChangeAspect="1"/>
          </p:cNvPicPr>
          <p:nvPr/>
        </p:nvPicPr>
        <p:blipFill>
          <a:blip r:embed="rId2"/>
          <a:stretch>
            <a:fillRect/>
          </a:stretch>
        </p:blipFill>
        <p:spPr>
          <a:xfrm>
            <a:off x="3446840" y="3789803"/>
            <a:ext cx="2558424" cy="2594242"/>
          </a:xfrm>
          <a:prstGeom prst="rect">
            <a:avLst/>
          </a:prstGeom>
        </p:spPr>
      </p:pic>
    </p:spTree>
    <p:extLst>
      <p:ext uri="{BB962C8B-B14F-4D97-AF65-F5344CB8AC3E}">
        <p14:creationId xmlns:p14="http://schemas.microsoft.com/office/powerpoint/2010/main" val="1994538238"/>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4D820F-3B59-6647-8F5E-B63FDCA191CB}"/>
              </a:ext>
            </a:extLst>
          </p:cNvPr>
          <p:cNvSpPr>
            <a:spLocks noGrp="1"/>
          </p:cNvSpPr>
          <p:nvPr>
            <p:ph type="title"/>
          </p:nvPr>
        </p:nvSpPr>
        <p:spPr/>
        <p:txBody>
          <a:bodyPr/>
          <a:lstStyle/>
          <a:p>
            <a:r>
              <a:rPr lang="en-US" dirty="0"/>
              <a:t>WCAG 2.1 Example 3 of 3 </a:t>
            </a:r>
          </a:p>
        </p:txBody>
      </p:sp>
      <p:sp>
        <p:nvSpPr>
          <p:cNvPr id="2" name="Text Placeholder 1">
            <a:extLst>
              <a:ext uri="{FF2B5EF4-FFF2-40B4-BE49-F238E27FC236}">
                <a16:creationId xmlns:a16="http://schemas.microsoft.com/office/drawing/2014/main" id="{289F2F09-4AD4-E240-94CD-7F589B40090C}"/>
              </a:ext>
            </a:extLst>
          </p:cNvPr>
          <p:cNvSpPr>
            <a:spLocks noGrp="1"/>
          </p:cNvSpPr>
          <p:nvPr>
            <p:ph type="body" sz="quarter" idx="11"/>
          </p:nvPr>
        </p:nvSpPr>
        <p:spPr/>
        <p:txBody>
          <a:bodyPr/>
          <a:lstStyle/>
          <a:p>
            <a:pPr>
              <a:buFont typeface="Arial" panose="020B0604020202020204" pitchFamily="34" charset="0"/>
              <a:buChar char="•"/>
            </a:pPr>
            <a:r>
              <a:rPr lang="en-US" sz="2800" b="0" dirty="0">
                <a:solidFill>
                  <a:schemeClr val="accent4">
                    <a:lumMod val="10%"/>
                  </a:schemeClr>
                </a:solidFill>
              </a:rPr>
              <a:t>4.1.2 Name, Role, and Value (Level A)</a:t>
            </a:r>
          </a:p>
          <a:p>
            <a:pPr lvl="1">
              <a:buFont typeface="System Font Regular"/>
              <a:buChar char="–"/>
            </a:pPr>
            <a:r>
              <a:rPr lang="en-US" sz="2400" b="0" dirty="0">
                <a:solidFill>
                  <a:schemeClr val="accent4">
                    <a:lumMod val="10%"/>
                  </a:schemeClr>
                </a:solidFill>
              </a:rPr>
              <a:t>Proper use of ARIA  </a:t>
            </a:r>
          </a:p>
          <a:p>
            <a:pPr marL="0" indent="0">
              <a:buNone/>
            </a:pPr>
            <a:endParaRPr lang="en-US" sz="2800" b="0" dirty="0">
              <a:solidFill>
                <a:schemeClr val="accent4">
                  <a:lumMod val="10%"/>
                </a:schemeClr>
              </a:solidFill>
            </a:endParaRPr>
          </a:p>
          <a:p>
            <a:pPr lvl="1"/>
            <a:endParaRPr lang="en-US" b="0" dirty="0">
              <a:solidFill>
                <a:schemeClr val="accent4">
                  <a:lumMod val="10%"/>
                </a:schemeClr>
              </a:solidFill>
            </a:endParaRPr>
          </a:p>
        </p:txBody>
      </p:sp>
    </p:spTree>
    <p:extLst>
      <p:ext uri="{BB962C8B-B14F-4D97-AF65-F5344CB8AC3E}">
        <p14:creationId xmlns:p14="http://schemas.microsoft.com/office/powerpoint/2010/main" val="158300038"/>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4D820F-3B59-6647-8F5E-B63FDCA191CB}"/>
              </a:ext>
            </a:extLst>
          </p:cNvPr>
          <p:cNvSpPr>
            <a:spLocks noGrp="1"/>
          </p:cNvSpPr>
          <p:nvPr>
            <p:ph type="title"/>
          </p:nvPr>
        </p:nvSpPr>
        <p:spPr/>
        <p:txBody>
          <a:bodyPr/>
          <a:lstStyle/>
          <a:p>
            <a:r>
              <a:rPr lang="en-US" dirty="0"/>
              <a:t>What is ARIA? </a:t>
            </a:r>
          </a:p>
        </p:txBody>
      </p:sp>
      <p:sp>
        <p:nvSpPr>
          <p:cNvPr id="2" name="Text Placeholder 1">
            <a:extLst>
              <a:ext uri="{FF2B5EF4-FFF2-40B4-BE49-F238E27FC236}">
                <a16:creationId xmlns:a16="http://schemas.microsoft.com/office/drawing/2014/main" id="{289F2F09-4AD4-E240-94CD-7F589B40090C}"/>
              </a:ext>
            </a:extLst>
          </p:cNvPr>
          <p:cNvSpPr>
            <a:spLocks noGrp="1"/>
          </p:cNvSpPr>
          <p:nvPr>
            <p:ph type="body" sz="quarter" idx="11"/>
          </p:nvPr>
        </p:nvSpPr>
        <p:spPr/>
        <p:txBody>
          <a:bodyPr/>
          <a:lstStyle/>
          <a:p>
            <a:pPr>
              <a:buFont typeface="Arial" panose="020B0604020202020204" pitchFamily="34" charset="0"/>
              <a:buChar char="•"/>
            </a:pPr>
            <a:r>
              <a:rPr lang="en-US" sz="2800" b="0" dirty="0">
                <a:solidFill>
                  <a:schemeClr val="accent4">
                    <a:lumMod val="10%"/>
                  </a:schemeClr>
                </a:solidFill>
              </a:rPr>
              <a:t>Stands for "Accessible Rich Internet Applications"</a:t>
            </a:r>
          </a:p>
          <a:p>
            <a:pPr>
              <a:buFont typeface="Arial" panose="020B0604020202020204" pitchFamily="34" charset="0"/>
              <a:buChar char="•"/>
            </a:pPr>
            <a:r>
              <a:rPr lang="en-US" sz="2800" b="0" dirty="0">
                <a:solidFill>
                  <a:schemeClr val="accent4">
                    <a:lumMod val="10%"/>
                  </a:schemeClr>
                </a:solidFill>
              </a:rPr>
              <a:t>A W3C specification for markup that can be added to HTML to improve accessibility for assistive technology users</a:t>
            </a:r>
          </a:p>
          <a:p>
            <a:pPr>
              <a:buFont typeface="Arial" panose="020B0604020202020204" pitchFamily="34" charset="0"/>
              <a:buChar char="•"/>
            </a:pPr>
            <a:r>
              <a:rPr lang="en-US" sz="2800" b="0" dirty="0">
                <a:solidFill>
                  <a:schemeClr val="accent4">
                    <a:lumMod val="10%"/>
                  </a:schemeClr>
                </a:solidFill>
              </a:rPr>
              <a:t>Communicates an element's role, state, and properties</a:t>
            </a:r>
          </a:p>
          <a:p>
            <a:pPr>
              <a:buFont typeface="Arial" panose="020B0604020202020204" pitchFamily="34" charset="0"/>
              <a:buChar char="•"/>
            </a:pPr>
            <a:endParaRPr lang="en-US" sz="2400" b="0" dirty="0">
              <a:solidFill>
                <a:schemeClr val="accent4">
                  <a:lumMod val="10%"/>
                </a:schemeClr>
              </a:solidFill>
            </a:endParaRPr>
          </a:p>
          <a:p>
            <a:pPr marL="0" indent="0">
              <a:buNone/>
            </a:pPr>
            <a:endParaRPr lang="en-US" sz="2800" b="0" dirty="0">
              <a:solidFill>
                <a:schemeClr val="accent4">
                  <a:lumMod val="10%"/>
                </a:schemeClr>
              </a:solidFill>
            </a:endParaRPr>
          </a:p>
          <a:p>
            <a:pPr lvl="1"/>
            <a:endParaRPr lang="en-US" b="0" dirty="0">
              <a:solidFill>
                <a:schemeClr val="accent4">
                  <a:lumMod val="10%"/>
                </a:schemeClr>
              </a:solidFill>
            </a:endParaRPr>
          </a:p>
        </p:txBody>
      </p:sp>
    </p:spTree>
    <p:extLst>
      <p:ext uri="{BB962C8B-B14F-4D97-AF65-F5344CB8AC3E}">
        <p14:creationId xmlns:p14="http://schemas.microsoft.com/office/powerpoint/2010/main" val="4140620068"/>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4D820F-3B59-6647-8F5E-B63FDCA191CB}"/>
              </a:ext>
            </a:extLst>
          </p:cNvPr>
          <p:cNvSpPr>
            <a:spLocks noGrp="1"/>
          </p:cNvSpPr>
          <p:nvPr>
            <p:ph type="title"/>
          </p:nvPr>
        </p:nvSpPr>
        <p:spPr/>
        <p:txBody>
          <a:bodyPr/>
          <a:lstStyle/>
          <a:p>
            <a:r>
              <a:rPr lang="en-US" dirty="0"/>
              <a:t>Example: </a:t>
            </a:r>
            <a:br>
              <a:rPr lang="en-US" dirty="0"/>
            </a:br>
            <a:r>
              <a:rPr lang="en-US" dirty="0"/>
              <a:t>Accordion Widget </a:t>
            </a:r>
            <a:r>
              <a:rPr lang="en-US" i="1" dirty="0"/>
              <a:t>Before </a:t>
            </a:r>
            <a:r>
              <a:rPr lang="en-US" dirty="0"/>
              <a:t>ARIA</a:t>
            </a:r>
          </a:p>
        </p:txBody>
      </p:sp>
      <p:sp>
        <p:nvSpPr>
          <p:cNvPr id="6" name="Rectangle 5">
            <a:extLst>
              <a:ext uri="{FF2B5EF4-FFF2-40B4-BE49-F238E27FC236}">
                <a16:creationId xmlns:a16="http://schemas.microsoft.com/office/drawing/2014/main" id="{A4D15EA6-EF23-B04F-8835-189AC068A7AD}"/>
              </a:ext>
            </a:extLst>
          </p:cNvPr>
          <p:cNvSpPr/>
          <p:nvPr/>
        </p:nvSpPr>
        <p:spPr>
          <a:xfrm>
            <a:off x="1506583" y="1767840"/>
            <a:ext cx="5495108" cy="1938992"/>
          </a:xfrm>
          <a:prstGeom prst="rect">
            <a:avLst/>
          </a:prstGeom>
          <a:ln>
            <a:solidFill>
              <a:schemeClr val="accent1"/>
            </a:solidFill>
          </a:ln>
        </p:spPr>
        <p:txBody>
          <a:bodyPr wrap="square">
            <a:spAutoFit/>
          </a:bodyPr>
          <a:lstStyle/>
          <a:p>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&lt;</a:t>
            </a:r>
            <a:r>
              <a:rPr lang="en-US" sz="2000" dirty="0">
                <a:solidFill>
                  <a:srgbClr val="E45649"/>
                </a:solidFill>
                <a:latin typeface="Menlo" panose="020B0609030804020204" pitchFamily="49" charset="0"/>
                <a:ea typeface="Times New Roman" panose="02020603050405020304" pitchFamily="18" charset="0"/>
                <a:cs typeface="Times New Roman" panose="02020603050405020304" pitchFamily="18" charset="0"/>
              </a:rPr>
              <a:t>button</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 </a:t>
            </a:r>
            <a:r>
              <a:rPr lang="en-US" sz="2000" dirty="0">
                <a:solidFill>
                  <a:srgbClr val="986801"/>
                </a:solidFill>
                <a:latin typeface="Menlo" panose="020B0609030804020204" pitchFamily="49" charset="0"/>
                <a:ea typeface="Times New Roman" panose="02020603050405020304" pitchFamily="18" charset="0"/>
                <a:cs typeface="Times New Roman" panose="02020603050405020304" pitchFamily="18" charset="0"/>
              </a:rPr>
              <a:t>id</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a:t>
            </a:r>
            <a:r>
              <a:rPr lang="en-US" sz="2000" dirty="0">
                <a:solidFill>
                  <a:srgbClr val="50A14F"/>
                </a:solidFill>
                <a:latin typeface="Menlo" panose="020B0609030804020204" pitchFamily="49" charset="0"/>
                <a:ea typeface="Times New Roman" panose="02020603050405020304" pitchFamily="18" charset="0"/>
                <a:cs typeface="Times New Roman" panose="02020603050405020304" pitchFamily="18" charset="0"/>
              </a:rPr>
              <a:t>"button1"</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222225"/>
                </a:solidFill>
                <a:latin typeface="Menlo" panose="020B0609030804020204" pitchFamily="49" charset="0"/>
                <a:ea typeface="Times New Roman" panose="02020603050405020304" pitchFamily="18" charset="0"/>
                <a:cs typeface="Times New Roman" panose="02020603050405020304" pitchFamily="18" charset="0"/>
              </a:rPr>
              <a:t>  More info</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&lt;/</a:t>
            </a:r>
            <a:r>
              <a:rPr lang="en-US" sz="2000" dirty="0">
                <a:solidFill>
                  <a:srgbClr val="E45649"/>
                </a:solidFill>
                <a:latin typeface="Menlo" panose="020B0609030804020204" pitchFamily="49" charset="0"/>
                <a:ea typeface="Times New Roman" panose="02020603050405020304" pitchFamily="18" charset="0"/>
                <a:cs typeface="Times New Roman" panose="02020603050405020304" pitchFamily="18" charset="0"/>
              </a:rPr>
              <a:t>button</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&lt;</a:t>
            </a:r>
            <a:r>
              <a:rPr lang="en-US" sz="2000" dirty="0">
                <a:solidFill>
                  <a:srgbClr val="E45649"/>
                </a:solidFill>
                <a:latin typeface="Menlo" panose="020B0609030804020204" pitchFamily="49" charset="0"/>
                <a:ea typeface="Times New Roman" panose="02020603050405020304" pitchFamily="18" charset="0"/>
                <a:cs typeface="Times New Roman" panose="02020603050405020304" pitchFamily="18" charset="0"/>
              </a:rPr>
              <a:t>div</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 </a:t>
            </a:r>
            <a:r>
              <a:rPr lang="en-US" sz="2000" dirty="0">
                <a:solidFill>
                  <a:srgbClr val="986801"/>
                </a:solidFill>
                <a:latin typeface="Menlo" panose="020B0609030804020204" pitchFamily="49" charset="0"/>
                <a:ea typeface="Times New Roman" panose="02020603050405020304" pitchFamily="18" charset="0"/>
                <a:cs typeface="Times New Roman" panose="02020603050405020304" pitchFamily="18" charset="0"/>
              </a:rPr>
              <a:t>id</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a:t>
            </a:r>
            <a:r>
              <a:rPr lang="en-US" sz="2000" dirty="0">
                <a:solidFill>
                  <a:srgbClr val="50A14F"/>
                </a:solidFill>
                <a:latin typeface="Menlo" panose="020B0609030804020204" pitchFamily="49" charset="0"/>
                <a:ea typeface="Times New Roman" panose="02020603050405020304" pitchFamily="18" charset="0"/>
                <a:cs typeface="Times New Roman" panose="02020603050405020304" pitchFamily="18" charset="0"/>
              </a:rPr>
              <a:t>"info1"</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222225"/>
                </a:solidFill>
                <a:latin typeface="Menlo" panose="020B0609030804020204" pitchFamily="49" charset="0"/>
                <a:ea typeface="Times New Roman" panose="02020603050405020304" pitchFamily="18" charset="0"/>
                <a:cs typeface="Times New Roman" panose="02020603050405020304" pitchFamily="18" charset="0"/>
              </a:rPr>
              <a:t>  This section contains more info.</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&lt;/</a:t>
            </a:r>
            <a:r>
              <a:rPr lang="en-US" sz="2000" dirty="0">
                <a:solidFill>
                  <a:srgbClr val="E45649"/>
                </a:solidFill>
                <a:latin typeface="Menlo" panose="020B0609030804020204" pitchFamily="49" charset="0"/>
                <a:ea typeface="Times New Roman" panose="02020603050405020304" pitchFamily="18" charset="0"/>
                <a:cs typeface="Times New Roman" panose="02020603050405020304" pitchFamily="18" charset="0"/>
              </a:rPr>
              <a:t>div</a:t>
            </a:r>
            <a:r>
              <a:rPr lang="en-US" sz="2000" dirty="0">
                <a:solidFill>
                  <a:srgbClr val="383A42"/>
                </a:solidFill>
                <a:latin typeface="Menlo" panose="020B0609030804020204" pitchFamily="49" charset="0"/>
                <a:ea typeface="Times New Roman" panose="02020603050405020304" pitchFamily="18" charset="0"/>
                <a:cs typeface="Times New Roman" panose="02020603050405020304" pitchFamily="18" charset="0"/>
              </a:rPr>
              <a:t>&gt;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2361869"/>
      </p:ext>
    </p:extLst>
  </p:cSld>
  <p:clrMapOvr>
    <a:masterClrMapping/>
  </p:clrMapOvr>
</p:sld>
</file>

<file path=ppt/theme/theme1.xml><?xml version="1.0" encoding="utf-8"?>
<a:theme xmlns:a="http://purl.oclc.org/ooxml/drawingml/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tint val="100%"/>
                <a:shade val="100%"/>
                <a:satMod val="130%"/>
              </a:schemeClr>
            </a:gs>
            <a:gs pos="100%">
              <a:schemeClr val="phClr">
                <a:tint val="50%"/>
                <a:shade val="100%"/>
                <a:satMod val="350%"/>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purl.oclc.org/ooxml/drawingml/main"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tint val="100%"/>
                <a:shade val="100%"/>
                <a:satMod val="130%"/>
              </a:schemeClr>
            </a:gs>
            <a:gs pos="100%">
              <a:schemeClr val="phClr">
                <a:tint val="50%"/>
                <a:shade val="100%"/>
                <a:satMod val="350%"/>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purl.oclc.org/ooxml/drawingml/main" name="2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tint val="100%"/>
                <a:shade val="100%"/>
                <a:satMod val="130%"/>
              </a:schemeClr>
            </a:gs>
            <a:gs pos="100%">
              <a:schemeClr val="phClr">
                <a:tint val="50%"/>
                <a:shade val="100%"/>
                <a:satMod val="350%"/>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emplate/>
  <TotalTime>42869</TotalTime>
  <Words>1129</Words>
  <Application>Microsoft Office PowerPoint</Application>
  <PresentationFormat>On-screen Show (4:3)</PresentationFormat>
  <Paragraphs>128</Paragraphs>
  <Slides>25</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25</vt:i4>
      </vt:variant>
    </vt:vector>
  </HeadingPairs>
  <TitlesOfParts>
    <vt:vector size="37" baseType="lpstr">
      <vt:lpstr>Encode Sans Normal Black</vt:lpstr>
      <vt:lpstr>Lucida Grande</vt:lpstr>
      <vt:lpstr>Menlo</vt:lpstr>
      <vt:lpstr>Open Sans</vt:lpstr>
      <vt:lpstr>Open Sans Light</vt:lpstr>
      <vt:lpstr>System Font Regular</vt:lpstr>
      <vt:lpstr>Uni Sans Regular</vt:lpstr>
      <vt:lpstr>Arial</vt:lpstr>
      <vt:lpstr>Calibri</vt:lpstr>
      <vt:lpstr>Custom Design</vt:lpstr>
      <vt:lpstr>1_Custom Design</vt:lpstr>
      <vt:lpstr>2_Custom Design</vt:lpstr>
      <vt:lpstr>Accessibility in Procurement:  How to Read a VPAT</vt:lpstr>
      <vt:lpstr>Acronyms used in this presentation</vt:lpstr>
      <vt:lpstr>Federal Law </vt:lpstr>
      <vt:lpstr>What is WCAG 2.1? </vt:lpstr>
      <vt:lpstr>WCAG 2.1 Example 1 of 3 </vt:lpstr>
      <vt:lpstr>WCAG 2.1 Example 2 of 3 </vt:lpstr>
      <vt:lpstr>WCAG 2.1 Example 3 of 3 </vt:lpstr>
      <vt:lpstr>What is ARIA? </vt:lpstr>
      <vt:lpstr>Example:  Accordion Widget Before ARIA</vt:lpstr>
      <vt:lpstr>Example:  Accordion Widget After ARIA</vt:lpstr>
      <vt:lpstr>IT Accessibility in Procurement</vt:lpstr>
      <vt:lpstr>Soliciting accessibility information</vt:lpstr>
      <vt:lpstr>What is a VPAT?</vt:lpstr>
      <vt:lpstr>VPAT 2.3, WCAG Edition</vt:lpstr>
      <vt:lpstr>Three Columns in a VPAT</vt:lpstr>
      <vt:lpstr>Required Metadata at top of VPAT</vt:lpstr>
      <vt:lpstr>Quick Guide to Reading a VPAT</vt:lpstr>
      <vt:lpstr>Questions to ask yourself</vt:lpstr>
      <vt:lpstr>Example Questions for Vendors </vt:lpstr>
      <vt:lpstr>Example VPAT #1</vt:lpstr>
      <vt:lpstr>Example VPAT #2</vt:lpstr>
      <vt:lpstr>Example VPAT #3</vt:lpstr>
      <vt:lpstr>Example VPAT #4</vt:lpstr>
      <vt:lpstr>Example VPAT #5</vt:lpstr>
      <vt:lpstr>Questions?</vt:lpstr>
    </vt:vector>
  </TitlesOfParts>
  <Manager/>
  <Company>University of Washington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 in Procurement: How to Read a VPAT</dc:title>
  <dc:subject/>
  <dc:creator>Terrill Thompson</dc:creator>
  <cp:keywords/>
  <dc:description/>
  <cp:lastModifiedBy>KUN LIN</cp:lastModifiedBy>
  <cp:revision>137</cp:revision>
  <cp:lastPrinted>2016-02-10T20:19:12Z</cp:lastPrinted>
  <dcterms:created xsi:type="dcterms:W3CDTF">2014-10-14T00:51:43Z</dcterms:created>
  <dcterms:modified xsi:type="dcterms:W3CDTF">2021-04-26T20:38:30Z</dcterms:modified>
  <cp:category/>
</cp:coreProperties>
</file>