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9" r:id="rId6"/>
    <p:sldId id="261" r:id="rId7"/>
    <p:sldId id="265" r:id="rId8"/>
    <p:sldId id="266" r:id="rId9"/>
    <p:sldId id="267" r:id="rId10"/>
    <p:sldId id="268" r:id="rId11"/>
    <p:sldId id="270" r:id="rId12"/>
    <p:sldId id="281" r:id="rId13"/>
    <p:sldId id="277" r:id="rId14"/>
    <p:sldId id="278" r:id="rId15"/>
    <p:sldId id="279" r:id="rId16"/>
    <p:sldId id="280" r:id="rId17"/>
    <p:sldId id="275" r:id="rId18"/>
    <p:sldId id="276" r:id="rId19"/>
    <p:sldId id="263" r:id="rId20"/>
    <p:sldId id="26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2E7772-40D5-4CD3-B433-99CD1D5A52C4}" v="117" dt="2021-06-11T09:14:02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6" y="3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전우진" userId="cf5e7d6c-3eb0-497d-b375-3d93a5940e00" providerId="ADAL" clId="{AC2E7772-40D5-4CD3-B433-99CD1D5A52C4}"/>
    <pc:docChg chg="undo custSel addSld modSld">
      <pc:chgData name="전우진" userId="cf5e7d6c-3eb0-497d-b375-3d93a5940e00" providerId="ADAL" clId="{AC2E7772-40D5-4CD3-B433-99CD1D5A52C4}" dt="2021-06-11T09:14:13.396" v="1368" actId="6549"/>
      <pc:docMkLst>
        <pc:docMk/>
      </pc:docMkLst>
      <pc:sldChg chg="modSp mod">
        <pc:chgData name="전우진" userId="cf5e7d6c-3eb0-497d-b375-3d93a5940e00" providerId="ADAL" clId="{AC2E7772-40D5-4CD3-B433-99CD1D5A52C4}" dt="2021-06-11T09:01:31.619" v="370"/>
        <pc:sldMkLst>
          <pc:docMk/>
          <pc:sldMk cId="1976163603" sldId="259"/>
        </pc:sldMkLst>
        <pc:spChg chg="mod">
          <ac:chgData name="전우진" userId="cf5e7d6c-3eb0-497d-b375-3d93a5940e00" providerId="ADAL" clId="{AC2E7772-40D5-4CD3-B433-99CD1D5A52C4}" dt="2021-06-11T09:01:31.619" v="370"/>
          <ac:spMkLst>
            <pc:docMk/>
            <pc:sldMk cId="1976163603" sldId="259"/>
            <ac:spMk id="7" creationId="{2ED9CD2B-5D3D-4AF5-81AE-D1F9AEB84093}"/>
          </ac:spMkLst>
        </pc:spChg>
      </pc:sldChg>
      <pc:sldChg chg="modSp mod">
        <pc:chgData name="전우진" userId="cf5e7d6c-3eb0-497d-b375-3d93a5940e00" providerId="ADAL" clId="{AC2E7772-40D5-4CD3-B433-99CD1D5A52C4}" dt="2021-06-11T09:14:13.396" v="1368" actId="6549"/>
        <pc:sldMkLst>
          <pc:docMk/>
          <pc:sldMk cId="3762135878" sldId="260"/>
        </pc:sldMkLst>
        <pc:spChg chg="mod">
          <ac:chgData name="전우진" userId="cf5e7d6c-3eb0-497d-b375-3d93a5940e00" providerId="ADAL" clId="{AC2E7772-40D5-4CD3-B433-99CD1D5A52C4}" dt="2021-06-11T09:14:13.396" v="1368" actId="6549"/>
          <ac:spMkLst>
            <pc:docMk/>
            <pc:sldMk cId="3762135878" sldId="260"/>
            <ac:spMk id="7" creationId="{2ED9CD2B-5D3D-4AF5-81AE-D1F9AEB84093}"/>
          </ac:spMkLst>
        </pc:spChg>
      </pc:sldChg>
      <pc:sldChg chg="modSp add mod">
        <pc:chgData name="전우진" userId="cf5e7d6c-3eb0-497d-b375-3d93a5940e00" providerId="ADAL" clId="{AC2E7772-40D5-4CD3-B433-99CD1D5A52C4}" dt="2021-06-11T09:14:07.292" v="1367" actId="6549"/>
        <pc:sldMkLst>
          <pc:docMk/>
          <pc:sldMk cId="1286125364" sldId="269"/>
        </pc:sldMkLst>
        <pc:spChg chg="mod">
          <ac:chgData name="전우진" userId="cf5e7d6c-3eb0-497d-b375-3d93a5940e00" providerId="ADAL" clId="{AC2E7772-40D5-4CD3-B433-99CD1D5A52C4}" dt="2021-06-11T09:14:07.292" v="1367" actId="6549"/>
          <ac:spMkLst>
            <pc:docMk/>
            <pc:sldMk cId="1286125364" sldId="269"/>
            <ac:spMk id="7" creationId="{2ED9CD2B-5D3D-4AF5-81AE-D1F9AEB840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5F2D1-4096-4CB0-AFBA-501CF214B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EF1177-C535-46AB-B7FE-B40081B56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17BE66-088B-4418-93D0-B3868DD3C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340-0D7A-4F1D-B151-A1495E9A76D1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48C08C-B41B-43B2-AB4F-F88E752E6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8EB8D-64C5-4BA3-A525-54E2EB93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7369-EBC8-4241-B34C-377E236D8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74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F5BF4-2A1E-415E-B222-4ED3225B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23090A-7540-4EC5-B2AA-98DE75B68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4EA13-AAED-4F00-8D7F-367314B9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340-0D7A-4F1D-B151-A1495E9A76D1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60EDAE-4F35-4C69-96B5-420959C9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4756E-1E7D-4F38-82F2-72C38643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7369-EBC8-4241-B34C-377E236D8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39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04D29D-800A-4EC6-A7FB-197D52B28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FD4F4A-AD2A-4397-9421-DD0BB4C67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BDAF0-0120-43FE-85F2-476AEE6E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340-0D7A-4F1D-B151-A1495E9A76D1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4FF94B-F0EA-4F12-9596-78B8F740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EB6A7-6EF9-4252-9028-72D34D6A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7369-EBC8-4241-B34C-377E236D8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92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9647C-DABE-4A26-8C4D-DAF3DB01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C291C7-24FA-4069-9571-A97B3B97E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18CFA-1FF9-43FB-A8C4-E9DCB647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340-0D7A-4F1D-B151-A1495E9A76D1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8FEA7-7C09-42D6-9046-36912979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CDC0F-C49F-4CB5-9D0A-85C8CBA0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7369-EBC8-4241-B34C-377E236D8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7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F6851-DC52-4C87-A46F-587F2976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BE8729-2628-4A0D-B646-6D3A2FDE6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DC2FA0-5EBA-48D8-9365-63091720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340-0D7A-4F1D-B151-A1495E9A76D1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7D9D9A-0EB2-4F84-A784-B3A1F837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D5D98-0025-4456-AD51-767273CB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7369-EBC8-4241-B34C-377E236D8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B3DE1-244E-4941-9D2D-FEA71DF9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BC1B21-E3C3-4FD9-B7BC-5A26C1A12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F0567B-E203-4094-A504-293B4F2A6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241A6A-8D0C-4A0C-9E69-751E8825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340-0D7A-4F1D-B151-A1495E9A76D1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30EC04-5FF5-481A-B787-95DBE637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E7824E-3B4B-4C9C-A480-7D2D3300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7369-EBC8-4241-B34C-377E236D8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7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58066-B6E1-4CAF-82FD-DBF916174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2EF92E-19ED-44EA-80F4-CAD262F23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29DD5E-10B2-40AB-8BBB-047B4B983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FE7D8F-B734-4279-8188-41913F3EA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3BDECC-FB20-4021-9878-CEC62F452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89E9F2-5555-4F0F-8387-B57B7FBB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340-0D7A-4F1D-B151-A1495E9A76D1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96D5E6-6BA5-407A-B771-5C19825E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3CEED7-F053-48BA-9723-FB7C795E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7369-EBC8-4241-B34C-377E236D8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85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4620B-C637-4C59-90D5-9EFDB7BB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3ACD33-29B0-4082-8554-309C7F76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340-0D7A-4F1D-B151-A1495E9A76D1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B3DB65-CCB6-49C9-8D9D-46840A9A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B1BC66-ABA8-4736-93CD-E23D332A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7369-EBC8-4241-B34C-377E236D8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2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BC8457-787A-4481-AE1B-A639E220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340-0D7A-4F1D-B151-A1495E9A76D1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4A790E-4A68-4458-A4E8-2E160D54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5F2B25-AA44-43FD-86F7-A75B3144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7369-EBC8-4241-B34C-377E236D8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98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79509-676C-41ED-8EFC-69A84ECF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506979-8AC1-428E-8992-045205000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B70DB0-7BC0-4701-AFF0-DEDC2BE4B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0860AA-F5A4-4350-A96D-1E35DEE3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340-0D7A-4F1D-B151-A1495E9A76D1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196645-5E1C-477B-8724-2FC25DD8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3E433-F008-46EE-99C5-53DED5F1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7369-EBC8-4241-B34C-377E236D8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0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67A4C-FF30-42FC-828F-8AEFB4AA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8FDB8F-B5C8-45FB-8B22-0D2BFF136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01A1D0-4247-4330-980D-D288F4080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7F571D-40C7-404C-897D-3BA13AB8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340-0D7A-4F1D-B151-A1495E9A76D1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2C722C-63AF-4877-B9A1-435474AC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8B46A9-969B-41CD-A496-55793A62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7369-EBC8-4241-B34C-377E236D8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30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1D899D-B168-421A-99B3-6DC784E32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E5E367-1EBD-4368-BE16-86C6D30C8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38B95-AE6F-4E8A-83D2-13F26730C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5C340-0D7A-4F1D-B151-A1495E9A76D1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C33D2-A76B-4238-AB54-EA932F7C9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4821E8-DA5E-45C0-8185-B4ED25F55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07369-EBC8-4241-B34C-377E236D8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49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339587-06CD-44D4-8FCE-416D1ED11055}"/>
              </a:ext>
            </a:extLst>
          </p:cNvPr>
          <p:cNvSpPr txBox="1"/>
          <p:nvPr/>
        </p:nvSpPr>
        <p:spPr>
          <a:xfrm>
            <a:off x="8263156" y="5662569"/>
            <a:ext cx="3749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데이터 사이언스 </a:t>
            </a:r>
            <a:r>
              <a:rPr lang="en-US" altLang="ko-KR" dirty="0"/>
              <a:t>20510082 </a:t>
            </a:r>
            <a:r>
              <a:rPr lang="ko-KR" altLang="en-US" dirty="0"/>
              <a:t>전우진</a:t>
            </a:r>
            <a:endParaRPr lang="en-US" altLang="ko-KR" dirty="0"/>
          </a:p>
          <a:p>
            <a:pPr algn="r"/>
            <a:r>
              <a:rPr lang="ko-KR" altLang="en-US" dirty="0"/>
              <a:t>데이터 사이언스 </a:t>
            </a:r>
            <a:r>
              <a:rPr lang="en-US" altLang="ko-KR" dirty="0"/>
              <a:t>20510083 </a:t>
            </a:r>
            <a:r>
              <a:rPr lang="ko-KR" altLang="en-US" dirty="0"/>
              <a:t>한재웅</a:t>
            </a:r>
            <a:endParaRPr lang="en-US" altLang="ko-KR" dirty="0"/>
          </a:p>
          <a:p>
            <a:pPr algn="r"/>
            <a:r>
              <a:rPr lang="ko-KR" altLang="en-US" dirty="0"/>
              <a:t>데이터 사이언스 </a:t>
            </a:r>
            <a:r>
              <a:rPr lang="en-US" altLang="ko-KR" dirty="0"/>
              <a:t>21510032 </a:t>
            </a:r>
            <a:r>
              <a:rPr lang="ko-KR" altLang="en-US" dirty="0"/>
              <a:t>전병민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65D3C-02F2-4E96-9477-019217AEAE49}"/>
              </a:ext>
            </a:extLst>
          </p:cNvPr>
          <p:cNvSpPr txBox="1"/>
          <p:nvPr/>
        </p:nvSpPr>
        <p:spPr>
          <a:xfrm>
            <a:off x="1188441" y="2105637"/>
            <a:ext cx="981511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/>
              <a:t>넷플릭스</a:t>
            </a:r>
            <a:r>
              <a:rPr lang="ko-KR" altLang="en-US" sz="2800" dirty="0"/>
              <a:t> 데이터를 통한 리뷰 데이터 등록 서비스 제안</a:t>
            </a:r>
          </a:p>
        </p:txBody>
      </p:sp>
    </p:spTree>
    <p:extLst>
      <p:ext uri="{BB962C8B-B14F-4D97-AF65-F5344CB8AC3E}">
        <p14:creationId xmlns:p14="http://schemas.microsoft.com/office/powerpoint/2010/main" val="452309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31324F-6EF2-4326-B8EA-903867175E51}"/>
              </a:ext>
            </a:extLst>
          </p:cNvPr>
          <p:cNvSpPr/>
          <p:nvPr/>
        </p:nvSpPr>
        <p:spPr>
          <a:xfrm>
            <a:off x="0" y="687897"/>
            <a:ext cx="12192000" cy="83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B940-11C5-4F35-BB5F-50B2485A5A83}"/>
              </a:ext>
            </a:extLst>
          </p:cNvPr>
          <p:cNvSpPr txBox="1"/>
          <p:nvPr/>
        </p:nvSpPr>
        <p:spPr>
          <a:xfrm>
            <a:off x="0" y="83890"/>
            <a:ext cx="981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en-US" altLang="ko-KR" sz="3200" dirty="0"/>
              <a:t>Method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9CD2B-5D3D-4AF5-81AE-D1F9AEB84093}"/>
              </a:ext>
            </a:extLst>
          </p:cNvPr>
          <p:cNvSpPr txBox="1"/>
          <p:nvPr/>
        </p:nvSpPr>
        <p:spPr>
          <a:xfrm>
            <a:off x="276837" y="1266738"/>
            <a:ext cx="9236279" cy="107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Relational Database Structured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Conceptual Schema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Conceptual Design(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개념적 설계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Relationships of Entity Set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E/R Diagram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완성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BCA4A3-FC27-47D9-9E06-0FECC5EDB1EB}"/>
              </a:ext>
            </a:extLst>
          </p:cNvPr>
          <p:cNvSpPr txBox="1"/>
          <p:nvPr/>
        </p:nvSpPr>
        <p:spPr>
          <a:xfrm>
            <a:off x="4484112" y="5591262"/>
            <a:ext cx="463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dirty="0"/>
              <a:t>&lt;</a:t>
            </a:r>
            <a:r>
              <a:rPr lang="ko-KR" altLang="en-US" dirty="0"/>
              <a:t>그림 </a:t>
            </a:r>
            <a:r>
              <a:rPr lang="en-US" altLang="ko-KR" dirty="0"/>
              <a:t>3-3&gt; E/R Diagram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1DE1F82-4615-4A16-ADCF-A87BF0EB6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286" y="3197324"/>
            <a:ext cx="5375060" cy="209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66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31324F-6EF2-4326-B8EA-903867175E51}"/>
              </a:ext>
            </a:extLst>
          </p:cNvPr>
          <p:cNvSpPr/>
          <p:nvPr/>
        </p:nvSpPr>
        <p:spPr>
          <a:xfrm>
            <a:off x="0" y="687897"/>
            <a:ext cx="12192000" cy="83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B940-11C5-4F35-BB5F-50B2485A5A83}"/>
              </a:ext>
            </a:extLst>
          </p:cNvPr>
          <p:cNvSpPr txBox="1"/>
          <p:nvPr/>
        </p:nvSpPr>
        <p:spPr>
          <a:xfrm>
            <a:off x="0" y="83890"/>
            <a:ext cx="981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en-US" altLang="ko-KR" sz="3200" dirty="0"/>
              <a:t>Method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9CD2B-5D3D-4AF5-81AE-D1F9AEB84093}"/>
              </a:ext>
            </a:extLst>
          </p:cNvPr>
          <p:cNvSpPr txBox="1"/>
          <p:nvPr/>
        </p:nvSpPr>
        <p:spPr>
          <a:xfrm>
            <a:off x="276837" y="1266738"/>
            <a:ext cx="9236279" cy="269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Relational Database Structured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 Data Collection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영화 리뷰 데이터 구축 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4flix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영화 리뷰 데이터를 통해 수집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E/R Diagram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구축되는지 확인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Database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Interworking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 연동 확인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데이터베이스를 구축한 영화 데이터로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EDA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030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31324F-6EF2-4326-B8EA-903867175E51}"/>
              </a:ext>
            </a:extLst>
          </p:cNvPr>
          <p:cNvSpPr/>
          <p:nvPr/>
        </p:nvSpPr>
        <p:spPr>
          <a:xfrm>
            <a:off x="0" y="687897"/>
            <a:ext cx="12192000" cy="83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B940-11C5-4F35-BB5F-50B2485A5A83}"/>
              </a:ext>
            </a:extLst>
          </p:cNvPr>
          <p:cNvSpPr txBox="1"/>
          <p:nvPr/>
        </p:nvSpPr>
        <p:spPr>
          <a:xfrm>
            <a:off x="0" y="83890"/>
            <a:ext cx="981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4"/>
            </a:pPr>
            <a:r>
              <a:rPr lang="en-US" altLang="ko-KR" sz="3200" dirty="0"/>
              <a:t>Results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9CD2B-5D3D-4AF5-81AE-D1F9AEB84093}"/>
              </a:ext>
            </a:extLst>
          </p:cNvPr>
          <p:cNvSpPr txBox="1"/>
          <p:nvPr/>
        </p:nvSpPr>
        <p:spPr>
          <a:xfrm>
            <a:off x="276837" y="1266738"/>
            <a:ext cx="9236279" cy="4488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Entity Set Configuration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Entity Set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구성하기 위해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Oracle SQL Developer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생성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Entity Set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컨텐츠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Entity Set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955E4B-208C-4EA1-8236-A295CD01C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464" y="2418321"/>
            <a:ext cx="3178032" cy="9693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EC7EA0-2E8D-42E9-A5F5-98DED0B4D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464" y="4192335"/>
            <a:ext cx="3507020" cy="20581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98B4BF-E522-4210-BE7D-2A17FFA2EA25}"/>
              </a:ext>
            </a:extLst>
          </p:cNvPr>
          <p:cNvSpPr txBox="1"/>
          <p:nvPr/>
        </p:nvSpPr>
        <p:spPr>
          <a:xfrm>
            <a:off x="5704213" y="1901186"/>
            <a:ext cx="4138541" cy="2646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리뷰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Entity 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댓글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Entity Set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2E6D721-A445-4002-A004-A88274E7B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50" y="2435242"/>
            <a:ext cx="4864482" cy="127949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2E954C0-7342-4BE6-A3A8-3A38F06F8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389" y="4704768"/>
            <a:ext cx="4912419" cy="9673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E4BA3E-DBF9-474A-87D4-CC229D080AAD}"/>
              </a:ext>
            </a:extLst>
          </p:cNvPr>
          <p:cNvSpPr txBox="1"/>
          <p:nvPr/>
        </p:nvSpPr>
        <p:spPr>
          <a:xfrm>
            <a:off x="656825" y="3415692"/>
            <a:ext cx="463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그림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4-1&gt;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회원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Entity Set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91CF4B-FA88-49BA-88C6-EF4E138CD34F}"/>
              </a:ext>
            </a:extLst>
          </p:cNvPr>
          <p:cNvSpPr txBox="1"/>
          <p:nvPr/>
        </p:nvSpPr>
        <p:spPr>
          <a:xfrm>
            <a:off x="656825" y="6324907"/>
            <a:ext cx="463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그림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4-2&gt;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컨텐츠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Entity Set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2D565A-FE6B-468F-823D-23ACBC80C399}"/>
              </a:ext>
            </a:extLst>
          </p:cNvPr>
          <p:cNvSpPr txBox="1"/>
          <p:nvPr/>
        </p:nvSpPr>
        <p:spPr>
          <a:xfrm>
            <a:off x="6510650" y="3758356"/>
            <a:ext cx="463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그림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4-3&gt;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리뷰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Entity Set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43859-FC91-4644-A113-0A8D70374C07}"/>
              </a:ext>
            </a:extLst>
          </p:cNvPr>
          <p:cNvSpPr txBox="1"/>
          <p:nvPr/>
        </p:nvSpPr>
        <p:spPr>
          <a:xfrm>
            <a:off x="6691999" y="5760065"/>
            <a:ext cx="463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그림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4-4&gt;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댓글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Entity Set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5438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31324F-6EF2-4326-B8EA-903867175E51}"/>
              </a:ext>
            </a:extLst>
          </p:cNvPr>
          <p:cNvSpPr/>
          <p:nvPr/>
        </p:nvSpPr>
        <p:spPr>
          <a:xfrm>
            <a:off x="0" y="687897"/>
            <a:ext cx="12192000" cy="83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B940-11C5-4F35-BB5F-50B2485A5A83}"/>
              </a:ext>
            </a:extLst>
          </p:cNvPr>
          <p:cNvSpPr txBox="1"/>
          <p:nvPr/>
        </p:nvSpPr>
        <p:spPr>
          <a:xfrm>
            <a:off x="0" y="83890"/>
            <a:ext cx="981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4"/>
            </a:pPr>
            <a:r>
              <a:rPr lang="en-US" altLang="ko-KR" sz="3200" dirty="0"/>
              <a:t>Results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9CD2B-5D3D-4AF5-81AE-D1F9AEB84093}"/>
              </a:ext>
            </a:extLst>
          </p:cNvPr>
          <p:cNvSpPr txBox="1"/>
          <p:nvPr/>
        </p:nvSpPr>
        <p:spPr>
          <a:xfrm>
            <a:off x="276837" y="1266738"/>
            <a:ext cx="9236279" cy="1441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Configure Entity Set Relationships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각 개체 간의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Relationship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설정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각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Entity Set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이 연동되는 것을 확인함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D9F5CE8-226F-4BA0-95EB-5A3F09EB4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87" y="2426720"/>
            <a:ext cx="9511436" cy="10649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58400AC-945F-40D2-A9C9-7AB3A86DC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464" y="4358896"/>
            <a:ext cx="8501071" cy="7877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2788AD-C783-43C0-AF75-4E7BC3F8BEFB}"/>
              </a:ext>
            </a:extLst>
          </p:cNvPr>
          <p:cNvSpPr txBox="1"/>
          <p:nvPr/>
        </p:nvSpPr>
        <p:spPr>
          <a:xfrm>
            <a:off x="2255108" y="3592878"/>
            <a:ext cx="714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그림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4-5&gt;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회원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컨텐츠 간의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1:N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의 관계 및 회원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리뷰 간의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1:N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의 관계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4BC08-0FFE-4C00-A8D8-519065B241CD}"/>
              </a:ext>
            </a:extLst>
          </p:cNvPr>
          <p:cNvSpPr txBox="1"/>
          <p:nvPr/>
        </p:nvSpPr>
        <p:spPr>
          <a:xfrm>
            <a:off x="3505106" y="5214598"/>
            <a:ext cx="463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그림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4-6&gt;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회원과 댓글 간의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1:N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의 관계</a:t>
            </a:r>
          </a:p>
        </p:txBody>
      </p:sp>
    </p:spTree>
    <p:extLst>
      <p:ext uri="{BB962C8B-B14F-4D97-AF65-F5344CB8AC3E}">
        <p14:creationId xmlns:p14="http://schemas.microsoft.com/office/powerpoint/2010/main" val="2963787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31324F-6EF2-4326-B8EA-903867175E51}"/>
              </a:ext>
            </a:extLst>
          </p:cNvPr>
          <p:cNvSpPr/>
          <p:nvPr/>
        </p:nvSpPr>
        <p:spPr>
          <a:xfrm>
            <a:off x="0" y="687897"/>
            <a:ext cx="12192000" cy="83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B940-11C5-4F35-BB5F-50B2485A5A83}"/>
              </a:ext>
            </a:extLst>
          </p:cNvPr>
          <p:cNvSpPr txBox="1"/>
          <p:nvPr/>
        </p:nvSpPr>
        <p:spPr>
          <a:xfrm>
            <a:off x="0" y="83890"/>
            <a:ext cx="981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4"/>
            </a:pPr>
            <a:r>
              <a:rPr lang="en-US" altLang="ko-KR" sz="3200" dirty="0"/>
              <a:t>Results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9CD2B-5D3D-4AF5-81AE-D1F9AEB84093}"/>
              </a:ext>
            </a:extLst>
          </p:cNvPr>
          <p:cNvSpPr txBox="1"/>
          <p:nvPr/>
        </p:nvSpPr>
        <p:spPr>
          <a:xfrm>
            <a:off x="276837" y="1266738"/>
            <a:ext cx="9236279" cy="364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Apply Review Data and Comment Data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Apply Review Data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Review Data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적용 순서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C08D50-A5B4-40CF-BD38-86BA265D3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419" y="2398941"/>
            <a:ext cx="6084417" cy="13967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B397D7-BD9D-4CAA-B540-B65E4D31A7F3}"/>
              </a:ext>
            </a:extLst>
          </p:cNvPr>
          <p:cNvSpPr txBox="1"/>
          <p:nvPr/>
        </p:nvSpPr>
        <p:spPr>
          <a:xfrm>
            <a:off x="1956482" y="3877132"/>
            <a:ext cx="463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그림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4-7&gt; Review Data Code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CC86AC6-0CC1-4F2B-B491-056476931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022" y="2522902"/>
            <a:ext cx="2200275" cy="10287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DC008A2-79FA-4CDE-A7AC-23FBA7DE1FC5}"/>
              </a:ext>
            </a:extLst>
          </p:cNvPr>
          <p:cNvSpPr/>
          <p:nvPr/>
        </p:nvSpPr>
        <p:spPr>
          <a:xfrm>
            <a:off x="7851133" y="2759225"/>
            <a:ext cx="871151" cy="556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ED48F-F75A-41A2-8B5F-0DE54ADBA2AA}"/>
              </a:ext>
            </a:extLst>
          </p:cNvPr>
          <p:cNvSpPr txBox="1"/>
          <p:nvPr/>
        </p:nvSpPr>
        <p:spPr>
          <a:xfrm>
            <a:off x="8764414" y="3877132"/>
            <a:ext cx="271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그림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4-8&gt; Write Movie Title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62FFE575-0C3C-45E6-B407-6F1490F6A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037" y="4598344"/>
            <a:ext cx="4297963" cy="127777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2440967-30CF-4A33-B5D8-E8FA213784CF}"/>
              </a:ext>
            </a:extLst>
          </p:cNvPr>
          <p:cNvSpPr/>
          <p:nvPr/>
        </p:nvSpPr>
        <p:spPr>
          <a:xfrm>
            <a:off x="690176" y="4864459"/>
            <a:ext cx="871151" cy="556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561BC6-23CD-4AFB-B384-534CAFD8E40D}"/>
              </a:ext>
            </a:extLst>
          </p:cNvPr>
          <p:cNvSpPr txBox="1"/>
          <p:nvPr/>
        </p:nvSpPr>
        <p:spPr>
          <a:xfrm>
            <a:off x="1598395" y="5976608"/>
            <a:ext cx="463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그림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4-9&gt; Apply Review Data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1709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31324F-6EF2-4326-B8EA-903867175E51}"/>
              </a:ext>
            </a:extLst>
          </p:cNvPr>
          <p:cNvSpPr/>
          <p:nvPr/>
        </p:nvSpPr>
        <p:spPr>
          <a:xfrm>
            <a:off x="0" y="687897"/>
            <a:ext cx="12192000" cy="83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B940-11C5-4F35-BB5F-50B2485A5A83}"/>
              </a:ext>
            </a:extLst>
          </p:cNvPr>
          <p:cNvSpPr txBox="1"/>
          <p:nvPr/>
        </p:nvSpPr>
        <p:spPr>
          <a:xfrm>
            <a:off x="0" y="83890"/>
            <a:ext cx="981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4"/>
            </a:pPr>
            <a:r>
              <a:rPr lang="en-US" altLang="ko-KR" sz="3200" dirty="0"/>
              <a:t>Results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9CD2B-5D3D-4AF5-81AE-D1F9AEB84093}"/>
              </a:ext>
            </a:extLst>
          </p:cNvPr>
          <p:cNvSpPr txBox="1"/>
          <p:nvPr/>
        </p:nvSpPr>
        <p:spPr>
          <a:xfrm>
            <a:off x="276837" y="1266738"/>
            <a:ext cx="9236279" cy="3380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Apply Review Data and Comment Data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Apply Comment Data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Comment Data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적용 순서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B397D7-BD9D-4CAA-B540-B65E4D31A7F3}"/>
              </a:ext>
            </a:extLst>
          </p:cNvPr>
          <p:cNvSpPr txBox="1"/>
          <p:nvPr/>
        </p:nvSpPr>
        <p:spPr>
          <a:xfrm>
            <a:off x="987086" y="4372402"/>
            <a:ext cx="463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그림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4-10&gt; Comment Data Code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DC008A2-79FA-4CDE-A7AC-23FBA7DE1FC5}"/>
              </a:ext>
            </a:extLst>
          </p:cNvPr>
          <p:cNvSpPr/>
          <p:nvPr/>
        </p:nvSpPr>
        <p:spPr>
          <a:xfrm>
            <a:off x="5318652" y="3046798"/>
            <a:ext cx="871151" cy="556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ED48F-F75A-41A2-8B5F-0DE54ADBA2AA}"/>
              </a:ext>
            </a:extLst>
          </p:cNvPr>
          <p:cNvSpPr txBox="1"/>
          <p:nvPr/>
        </p:nvSpPr>
        <p:spPr>
          <a:xfrm>
            <a:off x="6293116" y="4372402"/>
            <a:ext cx="271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그림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4-11&gt; Write Comment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2440967-30CF-4A33-B5D8-E8FA213784CF}"/>
              </a:ext>
            </a:extLst>
          </p:cNvPr>
          <p:cNvSpPr/>
          <p:nvPr/>
        </p:nvSpPr>
        <p:spPr>
          <a:xfrm>
            <a:off x="850814" y="5173027"/>
            <a:ext cx="871151" cy="556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561BC6-23CD-4AFB-B384-534CAFD8E40D}"/>
              </a:ext>
            </a:extLst>
          </p:cNvPr>
          <p:cNvSpPr txBox="1"/>
          <p:nvPr/>
        </p:nvSpPr>
        <p:spPr>
          <a:xfrm>
            <a:off x="1482965" y="6191328"/>
            <a:ext cx="463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그림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4-12&gt; Apply Comment Data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03E0677-7B38-4A54-8C1B-53A81768A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170" y="2409780"/>
            <a:ext cx="3445030" cy="195047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D246876-D386-4BFA-8608-CDD1E2FF0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374" y="2612279"/>
            <a:ext cx="2466975" cy="11620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32439A4-F364-4BDC-8D22-5107D398F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810" y="5057686"/>
            <a:ext cx="3589509" cy="10671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555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31324F-6EF2-4326-B8EA-903867175E51}"/>
              </a:ext>
            </a:extLst>
          </p:cNvPr>
          <p:cNvSpPr/>
          <p:nvPr/>
        </p:nvSpPr>
        <p:spPr>
          <a:xfrm>
            <a:off x="0" y="687897"/>
            <a:ext cx="12192000" cy="83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B940-11C5-4F35-BB5F-50B2485A5A83}"/>
              </a:ext>
            </a:extLst>
          </p:cNvPr>
          <p:cNvSpPr txBox="1"/>
          <p:nvPr/>
        </p:nvSpPr>
        <p:spPr>
          <a:xfrm>
            <a:off x="0" y="83890"/>
            <a:ext cx="981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4"/>
            </a:pPr>
            <a:r>
              <a:rPr lang="en-US" altLang="ko-KR" sz="3200" dirty="0"/>
              <a:t>Results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9CD2B-5D3D-4AF5-81AE-D1F9AEB84093}"/>
              </a:ext>
            </a:extLst>
          </p:cNvPr>
          <p:cNvSpPr txBox="1"/>
          <p:nvPr/>
        </p:nvSpPr>
        <p:spPr>
          <a:xfrm>
            <a:off x="276837" y="1266738"/>
            <a:ext cx="9236279" cy="3242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Database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Interworking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Interlink reviews and comments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 data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Comment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Join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하기 위한 작업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B397D7-BD9D-4CAA-B540-B65E4D31A7F3}"/>
              </a:ext>
            </a:extLst>
          </p:cNvPr>
          <p:cNvSpPr txBox="1"/>
          <p:nvPr/>
        </p:nvSpPr>
        <p:spPr>
          <a:xfrm>
            <a:off x="1979114" y="4696210"/>
            <a:ext cx="463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그림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4-13&gt; Interlink reviews and comments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62D94B8-5376-47CD-BF99-090F9D977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529" y="2461034"/>
            <a:ext cx="5426368" cy="21998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51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31324F-6EF2-4326-B8EA-903867175E51}"/>
              </a:ext>
            </a:extLst>
          </p:cNvPr>
          <p:cNvSpPr/>
          <p:nvPr/>
        </p:nvSpPr>
        <p:spPr>
          <a:xfrm>
            <a:off x="0" y="687897"/>
            <a:ext cx="12192000" cy="83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B940-11C5-4F35-BB5F-50B2485A5A83}"/>
              </a:ext>
            </a:extLst>
          </p:cNvPr>
          <p:cNvSpPr txBox="1"/>
          <p:nvPr/>
        </p:nvSpPr>
        <p:spPr>
          <a:xfrm>
            <a:off x="0" y="83890"/>
            <a:ext cx="981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4"/>
            </a:pPr>
            <a:r>
              <a:rPr lang="en-US" altLang="ko-KR" sz="3200" dirty="0"/>
              <a:t>Results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9CD2B-5D3D-4AF5-81AE-D1F9AEB84093}"/>
              </a:ext>
            </a:extLst>
          </p:cNvPr>
          <p:cNvSpPr txBox="1"/>
          <p:nvPr/>
        </p:nvSpPr>
        <p:spPr>
          <a:xfrm>
            <a:off x="276837" y="1266738"/>
            <a:ext cx="9236279" cy="302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 of DB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View all reviews of the movie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B397D7-BD9D-4CAA-B540-B65E4D31A7F3}"/>
              </a:ext>
            </a:extLst>
          </p:cNvPr>
          <p:cNvSpPr txBox="1"/>
          <p:nvPr/>
        </p:nvSpPr>
        <p:spPr>
          <a:xfrm>
            <a:off x="357129" y="5231910"/>
            <a:ext cx="463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그림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4-14&gt; Select movie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B7B690C-CC42-4889-8DE0-F9CEE41E5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745" y="3642996"/>
            <a:ext cx="2200275" cy="15197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DB79F37-B941-4F3D-ADE6-47FACEB3C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327" y="3642996"/>
            <a:ext cx="5907101" cy="15197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B397D7-BD9D-4CAA-B540-B65E4D31A7F3}"/>
              </a:ext>
            </a:extLst>
          </p:cNvPr>
          <p:cNvSpPr txBox="1"/>
          <p:nvPr/>
        </p:nvSpPr>
        <p:spPr>
          <a:xfrm>
            <a:off x="5469621" y="5231909"/>
            <a:ext cx="463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그림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4-15&gt; Results of all reviews of selected movie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8199" y="1985704"/>
            <a:ext cx="5162024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SQL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질의문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작성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사용자로부터 영화를 입력 받음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영화에 대한 전체 리뷰를 볼 수 있게 구성</a:t>
            </a:r>
          </a:p>
        </p:txBody>
      </p:sp>
    </p:spTree>
    <p:extLst>
      <p:ext uri="{BB962C8B-B14F-4D97-AF65-F5344CB8AC3E}">
        <p14:creationId xmlns:p14="http://schemas.microsoft.com/office/powerpoint/2010/main" val="3460202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31324F-6EF2-4326-B8EA-903867175E51}"/>
              </a:ext>
            </a:extLst>
          </p:cNvPr>
          <p:cNvSpPr/>
          <p:nvPr/>
        </p:nvSpPr>
        <p:spPr>
          <a:xfrm>
            <a:off x="0" y="687897"/>
            <a:ext cx="12192000" cy="83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B940-11C5-4F35-BB5F-50B2485A5A83}"/>
              </a:ext>
            </a:extLst>
          </p:cNvPr>
          <p:cNvSpPr txBox="1"/>
          <p:nvPr/>
        </p:nvSpPr>
        <p:spPr>
          <a:xfrm>
            <a:off x="0" y="83890"/>
            <a:ext cx="981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4"/>
            </a:pPr>
            <a:r>
              <a:rPr lang="en-US" altLang="ko-KR" sz="3200" dirty="0"/>
              <a:t>Results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9CD2B-5D3D-4AF5-81AE-D1F9AEB84093}"/>
              </a:ext>
            </a:extLst>
          </p:cNvPr>
          <p:cNvSpPr txBox="1"/>
          <p:nvPr/>
        </p:nvSpPr>
        <p:spPr>
          <a:xfrm>
            <a:off x="276837" y="1266738"/>
            <a:ext cx="9236279" cy="3380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 of DB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Check the average rating of the movie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B397D7-BD9D-4CAA-B540-B65E4D31A7F3}"/>
              </a:ext>
            </a:extLst>
          </p:cNvPr>
          <p:cNvSpPr txBox="1"/>
          <p:nvPr/>
        </p:nvSpPr>
        <p:spPr>
          <a:xfrm>
            <a:off x="654670" y="4801423"/>
            <a:ext cx="463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그림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4-16&gt; average rating of the movie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A032EA5-BCF5-41E8-91B9-F2CF968EE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738" y="2672131"/>
            <a:ext cx="3415063" cy="20357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03723" y="2920541"/>
            <a:ext cx="51620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SQL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질의문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작성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GROUPBY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HAVING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구문을 사용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사용자로부터 영화를 입력 받음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영화에 대한 평균 평점을 볼 수 있게 구성</a:t>
            </a:r>
          </a:p>
        </p:txBody>
      </p:sp>
    </p:spTree>
    <p:extLst>
      <p:ext uri="{BB962C8B-B14F-4D97-AF65-F5344CB8AC3E}">
        <p14:creationId xmlns:p14="http://schemas.microsoft.com/office/powerpoint/2010/main" val="3143464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31324F-6EF2-4326-B8EA-903867175E51}"/>
              </a:ext>
            </a:extLst>
          </p:cNvPr>
          <p:cNvSpPr/>
          <p:nvPr/>
        </p:nvSpPr>
        <p:spPr>
          <a:xfrm>
            <a:off x="0" y="687897"/>
            <a:ext cx="12192000" cy="83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B940-11C5-4F35-BB5F-50B2485A5A83}"/>
              </a:ext>
            </a:extLst>
          </p:cNvPr>
          <p:cNvSpPr txBox="1"/>
          <p:nvPr/>
        </p:nvSpPr>
        <p:spPr>
          <a:xfrm>
            <a:off x="0" y="83890"/>
            <a:ext cx="981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5"/>
            </a:pPr>
            <a:r>
              <a:rPr lang="en-US" altLang="ko-KR" sz="3200" dirty="0"/>
              <a:t>Conclusion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9CD2B-5D3D-4AF5-81AE-D1F9AEB84093}"/>
              </a:ext>
            </a:extLst>
          </p:cNvPr>
          <p:cNvSpPr txBox="1"/>
          <p:nvPr/>
        </p:nvSpPr>
        <p:spPr>
          <a:xfrm>
            <a:off x="276837" y="1266738"/>
            <a:ext cx="1107902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시사점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넷플릭스에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등록된 컨텐츠에 대한 제목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시놉시스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리뷰 등을 수집하여 기존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넷플릭스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사용자들이 서로의 리뷰를 확인할 수 있음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자신의 리뷰를 등록도 할 수 있는 데이터베이스를 구축하여 새로운 리뷰 등록 서비스를 제안함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 구축 전에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E/R Diagram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재정의하면서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Entity Set, Relation, Attribute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등을 정의하였음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Entity Set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Primary Key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Foreign Key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활용하여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Table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간의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Join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이룸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컨텐츠에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대한 리뷰들의 모음을 볼 수 있고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컨텐츠에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대한 평균 평점도 확인할 수 있는 유용한 기능이 제공됨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설계한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E/R Diagram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잘 작동된 것을 확인함</a:t>
            </a:r>
          </a:p>
        </p:txBody>
      </p:sp>
    </p:spTree>
    <p:extLst>
      <p:ext uri="{BB962C8B-B14F-4D97-AF65-F5344CB8AC3E}">
        <p14:creationId xmlns:p14="http://schemas.microsoft.com/office/powerpoint/2010/main" val="50183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56FD390-72CF-4C4E-B71D-6C87340F86C7}"/>
              </a:ext>
            </a:extLst>
          </p:cNvPr>
          <p:cNvSpPr/>
          <p:nvPr/>
        </p:nvSpPr>
        <p:spPr>
          <a:xfrm>
            <a:off x="662729" y="860142"/>
            <a:ext cx="2583809" cy="58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5420C8-07F9-4094-9350-4CD332A7FAF2}"/>
              </a:ext>
            </a:extLst>
          </p:cNvPr>
          <p:cNvSpPr txBox="1"/>
          <p:nvPr/>
        </p:nvSpPr>
        <p:spPr>
          <a:xfrm>
            <a:off x="620785" y="427839"/>
            <a:ext cx="266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Table of Contents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A2960-168B-4140-88D2-1E6346581E33}"/>
              </a:ext>
            </a:extLst>
          </p:cNvPr>
          <p:cNvSpPr txBox="1"/>
          <p:nvPr/>
        </p:nvSpPr>
        <p:spPr>
          <a:xfrm>
            <a:off x="662729" y="1325461"/>
            <a:ext cx="33388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/>
              <a:t>Introduction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/>
              <a:t>Related Work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/>
              <a:t>Method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/>
              <a:t>Results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/>
              <a:t>Conclusion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08097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31324F-6EF2-4326-B8EA-903867175E51}"/>
              </a:ext>
            </a:extLst>
          </p:cNvPr>
          <p:cNvSpPr/>
          <p:nvPr/>
        </p:nvSpPr>
        <p:spPr>
          <a:xfrm>
            <a:off x="0" y="687897"/>
            <a:ext cx="12192000" cy="83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B940-11C5-4F35-BB5F-50B2485A5A83}"/>
              </a:ext>
            </a:extLst>
          </p:cNvPr>
          <p:cNvSpPr txBox="1"/>
          <p:nvPr/>
        </p:nvSpPr>
        <p:spPr>
          <a:xfrm>
            <a:off x="0" y="83890"/>
            <a:ext cx="981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Reference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9CD2B-5D3D-4AF5-81AE-D1F9AEB84093}"/>
              </a:ext>
            </a:extLst>
          </p:cNvPr>
          <p:cNvSpPr txBox="1"/>
          <p:nvPr/>
        </p:nvSpPr>
        <p:spPr>
          <a:xfrm>
            <a:off x="241391" y="945463"/>
            <a:ext cx="11709217" cy="310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200" b="0" i="0" u="none" strike="noStrike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Sandvine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“Global Internet Phenomena Report, Spring 2011,” http: //www.sandvine.com/news/global broadband trends.asp, 2011.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Liu, Z., &amp; Park, S. (2015). What makes a useful online review? Implication for travel product websites. Tourism management, 47, 140-151.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200" b="0" i="0" u="none" strike="noStrike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Yoo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K. H., &amp; </a:t>
            </a:r>
            <a:r>
              <a:rPr lang="en-US" altLang="ko-KR" sz="1200" b="0" i="0" u="none" strike="noStrike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Gretzel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U. (2008). What motivates consumers to write online travel reviews?. Information Technology &amp; Tourism, 10(4), 283-295.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Ye, Q., Law, R., Gu, B., &amp; Chen, W. (2011). The influence of user-generated content on traveler behavior: An empirical investigation on the effects of e-word-of-mouth to hotel online bookings. Computers in Human behavior, 27(2), 634-639.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200" b="0" i="0" u="none" strike="noStrike" dirty="0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Lucking‐</a:t>
            </a:r>
            <a:r>
              <a:rPr lang="en-US" altLang="ko-KR" sz="1200" b="0" i="0" u="none" strike="noStrike" dirty="0" err="1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Reiley</a:t>
            </a:r>
            <a:r>
              <a:rPr lang="en-US" altLang="ko-KR" sz="1200" b="0" i="0" u="none" strike="noStrike" dirty="0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D., Bryan, D., Prasad, N., &amp; Reeves, D. (2007). Pennies from eBay: The determinants of price in online auctions. </a:t>
            </a:r>
            <a:r>
              <a:rPr lang="en-US" altLang="ko-KR" sz="1200" b="0" i="1" u="none" strike="noStrike" dirty="0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The journal of industrial economics</a:t>
            </a:r>
            <a:r>
              <a:rPr lang="en-US" altLang="ko-KR" sz="1200" b="0" i="0" u="none" strike="noStrike" dirty="0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200" b="0" i="1" u="none" strike="noStrike" dirty="0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55</a:t>
            </a:r>
            <a:r>
              <a:rPr lang="en-US" altLang="ko-KR" sz="1200" b="0" i="0" u="none" strike="noStrike" dirty="0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(2), 223-233.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200" b="0" i="0" u="none" strike="noStrike" dirty="0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Cabral, L., &amp; </a:t>
            </a:r>
            <a:r>
              <a:rPr lang="en-US" altLang="ko-KR" sz="1200" b="0" i="0" u="none" strike="noStrike" dirty="0" err="1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Hortacsu</a:t>
            </a:r>
            <a:r>
              <a:rPr lang="en-US" altLang="ko-KR" sz="1200" b="0" i="0" u="none" strike="noStrike" dirty="0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A. (2010). The dynamics of seller reputation: Evidence from eBay. </a:t>
            </a:r>
            <a:r>
              <a:rPr lang="en-US" altLang="ko-KR" sz="1200" b="0" i="1" u="none" strike="noStrike" dirty="0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The Journal of Industrial Economics</a:t>
            </a:r>
            <a:r>
              <a:rPr lang="en-US" altLang="ko-KR" sz="1200" b="0" i="0" u="none" strike="noStrike" dirty="0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200" b="0" i="1" u="none" strike="noStrike" dirty="0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58</a:t>
            </a:r>
            <a:r>
              <a:rPr lang="en-US" altLang="ko-KR" sz="1200" b="0" i="0" u="none" strike="noStrike" dirty="0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(1), 54-78.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Chevalier, J. A., &amp; </a:t>
            </a:r>
            <a:r>
              <a:rPr lang="en-US" altLang="ko-KR" sz="1200" b="0" i="0" u="none" strike="noStrike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Mayzlin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D. (2006). The effect of word of mouth on sales: Online book reviews. Journal of marketing research, 43(3), 345-354.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Boot, P. (2017, August). A Database of Online Book Response and the Nature of the Literary Thriller. In DH.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31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31324F-6EF2-4326-B8EA-903867175E51}"/>
              </a:ext>
            </a:extLst>
          </p:cNvPr>
          <p:cNvSpPr/>
          <p:nvPr/>
        </p:nvSpPr>
        <p:spPr>
          <a:xfrm>
            <a:off x="0" y="687897"/>
            <a:ext cx="12192000" cy="83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B940-11C5-4F35-BB5F-50B2485A5A83}"/>
              </a:ext>
            </a:extLst>
          </p:cNvPr>
          <p:cNvSpPr txBox="1"/>
          <p:nvPr/>
        </p:nvSpPr>
        <p:spPr>
          <a:xfrm>
            <a:off x="0" y="83890"/>
            <a:ext cx="981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altLang="ko-KR" sz="3200" dirty="0"/>
              <a:t>Introduction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9CD2B-5D3D-4AF5-81AE-D1F9AEB84093}"/>
              </a:ext>
            </a:extLst>
          </p:cNvPr>
          <p:cNvSpPr txBox="1"/>
          <p:nvPr/>
        </p:nvSpPr>
        <p:spPr>
          <a:xfrm>
            <a:off x="276836" y="1266738"/>
            <a:ext cx="10924563" cy="2785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선정 이유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Covid-19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넷플릭스나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왓챠같은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OTT (Over-the-top)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서비스의 소비가 급증함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특히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넷플릭스는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북미권에서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2300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만명의 구독자를 유치한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OTT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서비스의 선두주자임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이러한 상황에서 컨텐츠 소비자에게 어떤 컨텐츠를 소비할지 영향을 주는 컨텐츠에 대한 리뷰의 중요성도 높아질 것임을 알 수 있음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하지만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넷플릭스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사용자들은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넷플릭스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사용환경에서 특정 컨텐츠에 관한 리뷰를 남기는 서비스는 지원되지 않고 있음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주제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OTT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중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선두주자격인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넷플릭스에서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제공하는 컨텐츠에 대해 소비자들이 직접 등록할 수 있는 서비스를 위한 데이터베이스 구축</a:t>
            </a:r>
          </a:p>
        </p:txBody>
      </p:sp>
    </p:spTree>
    <p:extLst>
      <p:ext uri="{BB962C8B-B14F-4D97-AF65-F5344CB8AC3E}">
        <p14:creationId xmlns:p14="http://schemas.microsoft.com/office/powerpoint/2010/main" val="197616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31324F-6EF2-4326-B8EA-903867175E51}"/>
              </a:ext>
            </a:extLst>
          </p:cNvPr>
          <p:cNvSpPr/>
          <p:nvPr/>
        </p:nvSpPr>
        <p:spPr>
          <a:xfrm>
            <a:off x="0" y="687897"/>
            <a:ext cx="12192000" cy="83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B940-11C5-4F35-BB5F-50B2485A5A83}"/>
              </a:ext>
            </a:extLst>
          </p:cNvPr>
          <p:cNvSpPr txBox="1"/>
          <p:nvPr/>
        </p:nvSpPr>
        <p:spPr>
          <a:xfrm>
            <a:off x="0" y="83890"/>
            <a:ext cx="981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en-US" altLang="ko-KR" sz="3200" dirty="0"/>
              <a:t>Related Work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9CD2B-5D3D-4AF5-81AE-D1F9AEB84093}"/>
              </a:ext>
            </a:extLst>
          </p:cNvPr>
          <p:cNvSpPr txBox="1"/>
          <p:nvPr/>
        </p:nvSpPr>
        <p:spPr>
          <a:xfrm>
            <a:off x="276837" y="1266738"/>
            <a:ext cx="11338514" cy="3980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이베이 관련 연구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[5][6]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이베이 셀러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레이팅과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셀러에 대한 온라인 리뷰가 입찰자에게 미치는 영향을 연구함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입찰자가 이베이 셀러의 평균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레이팅을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알고 있고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셀러에 대한 다른 정보를 가지고 있지 않는 조건에서 셀러에 대한 온라인 리뷰가 입찰자의 행동에 영향을 미치는 것을 확인하였다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온라인 서점 관련 연구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[7]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Amazon.com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Barnesandnoble.com(bn.com)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고객의 리뷰가 책의 판매 순위에 미치는 영향을 조사함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개의 웹사이트에서 동일한 서적에 대한 리뷰와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레이팅을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수집해 데이터베이스를 구축하고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bn.com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Amazon.com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더 좋은 평가를 받은 책이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bn.com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더 잘 팔리는 경향이 있다는 것을 발견함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13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31324F-6EF2-4326-B8EA-903867175E51}"/>
              </a:ext>
            </a:extLst>
          </p:cNvPr>
          <p:cNvSpPr/>
          <p:nvPr/>
        </p:nvSpPr>
        <p:spPr>
          <a:xfrm>
            <a:off x="0" y="687897"/>
            <a:ext cx="12192000" cy="83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B940-11C5-4F35-BB5F-50B2485A5A83}"/>
              </a:ext>
            </a:extLst>
          </p:cNvPr>
          <p:cNvSpPr txBox="1"/>
          <p:nvPr/>
        </p:nvSpPr>
        <p:spPr>
          <a:xfrm>
            <a:off x="0" y="83890"/>
            <a:ext cx="981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en-US" altLang="ko-KR" sz="3200" dirty="0"/>
              <a:t>Related Work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9CD2B-5D3D-4AF5-81AE-D1F9AEB84093}"/>
              </a:ext>
            </a:extLst>
          </p:cNvPr>
          <p:cNvSpPr txBox="1"/>
          <p:nvPr/>
        </p:nvSpPr>
        <p:spPr>
          <a:xfrm>
            <a:off x="276837" y="1266738"/>
            <a:ext cx="10708320" cy="3426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온라인 서적의 리뷰에 관한 데이터베이스 구축 관련 연구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[8]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서적에 대한 연구를 용이하게 하기위해 온라인 서점의 서적에 대한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반응뿐만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아니라 네덜란드어로 쓰인 리뷰들을 방대하게 가지고 있는 리뷰 웹사이트에서 데이터를 가져와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Dutch Book Response (ODBR)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데이터베이스를 구축하고자 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 구축을 위한 온라인 서적 리뷰 관련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ER diagram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구축하였고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 안에서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book lists, expert reviews, blog post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등과 같은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entity set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정의함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146,800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권의 서적과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58,000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사용자 계정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628,800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서적 리뷰 등을 포함하는 데이터베이스를 구축함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구축한 데이터베이스를 이용해 진행할 수 있는 연구를 보여주기 위해 데이터베이스의 리뷰를 이용해 장르별로 클러스터링을 진행하였고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데이터베이스를 이용하여 진행할 수 있는 향후 연구들의 가능성을 제시함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612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31324F-6EF2-4326-B8EA-903867175E51}"/>
              </a:ext>
            </a:extLst>
          </p:cNvPr>
          <p:cNvSpPr/>
          <p:nvPr/>
        </p:nvSpPr>
        <p:spPr>
          <a:xfrm>
            <a:off x="0" y="687897"/>
            <a:ext cx="12192000" cy="83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B940-11C5-4F35-BB5F-50B2485A5A83}"/>
              </a:ext>
            </a:extLst>
          </p:cNvPr>
          <p:cNvSpPr txBox="1"/>
          <p:nvPr/>
        </p:nvSpPr>
        <p:spPr>
          <a:xfrm>
            <a:off x="0" y="83890"/>
            <a:ext cx="981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en-US" altLang="ko-KR" sz="3200" dirty="0"/>
              <a:t>Method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9CD2B-5D3D-4AF5-81AE-D1F9AEB84093}"/>
              </a:ext>
            </a:extLst>
          </p:cNvPr>
          <p:cNvSpPr txBox="1"/>
          <p:nvPr/>
        </p:nvSpPr>
        <p:spPr>
          <a:xfrm>
            <a:off x="276837" y="1266738"/>
            <a:ext cx="9236279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Framework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E30A06-A3A5-471D-82E2-AB6C8AF6AD6B}"/>
              </a:ext>
            </a:extLst>
          </p:cNvPr>
          <p:cNvSpPr/>
          <p:nvPr/>
        </p:nvSpPr>
        <p:spPr>
          <a:xfrm>
            <a:off x="3830595" y="2026509"/>
            <a:ext cx="2187146" cy="5004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수집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C381BB-69B3-4708-BFE1-A3B84F0CCA3B}"/>
              </a:ext>
            </a:extLst>
          </p:cNvPr>
          <p:cNvSpPr/>
          <p:nvPr/>
        </p:nvSpPr>
        <p:spPr>
          <a:xfrm>
            <a:off x="3830595" y="2820431"/>
            <a:ext cx="2187146" cy="5004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데이터베이스 구축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02A0C4-3CE6-490F-9225-67CDB77883A2}"/>
              </a:ext>
            </a:extLst>
          </p:cNvPr>
          <p:cNvSpPr/>
          <p:nvPr/>
        </p:nvSpPr>
        <p:spPr>
          <a:xfrm>
            <a:off x="3830595" y="3614353"/>
            <a:ext cx="2187146" cy="5004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관계형 데이터베이스 구축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02A814-6B38-46DD-9E5A-90E3247F861F}"/>
              </a:ext>
            </a:extLst>
          </p:cNvPr>
          <p:cNvSpPr/>
          <p:nvPr/>
        </p:nvSpPr>
        <p:spPr>
          <a:xfrm>
            <a:off x="3830595" y="4408275"/>
            <a:ext cx="2187146" cy="5004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리뷰 데이터 수집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A93EB5-9DBB-4FEA-B08A-5DDE99B2328B}"/>
              </a:ext>
            </a:extLst>
          </p:cNvPr>
          <p:cNvSpPr/>
          <p:nvPr/>
        </p:nvSpPr>
        <p:spPr>
          <a:xfrm>
            <a:off x="3830595" y="5202197"/>
            <a:ext cx="2187146" cy="5004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데이터베이스 연동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D0EEF5E-5A68-44CC-83A6-59512859D3CD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4924168" y="2526957"/>
            <a:ext cx="0" cy="2934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22457F-0ED6-4FF1-A6C6-09B0B7A3FBD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924168" y="3320879"/>
            <a:ext cx="0" cy="2934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566849F-D5EB-4881-87B2-03A849867ED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4924168" y="4114801"/>
            <a:ext cx="0" cy="2934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FD06672-8E29-44A8-81D4-E416F48666C7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924168" y="4908723"/>
            <a:ext cx="0" cy="2934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92AC38E-69BC-4EC2-B527-25B967F4D93B}"/>
              </a:ext>
            </a:extLst>
          </p:cNvPr>
          <p:cNvSpPr txBox="1"/>
          <p:nvPr/>
        </p:nvSpPr>
        <p:spPr>
          <a:xfrm>
            <a:off x="6174260" y="2092067"/>
            <a:ext cx="2767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Netflix Data Crawling</a:t>
            </a: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B2BF18-9210-4687-BD6B-2EBC504A52A7}"/>
              </a:ext>
            </a:extLst>
          </p:cNvPr>
          <p:cNvSpPr txBox="1"/>
          <p:nvPr/>
        </p:nvSpPr>
        <p:spPr>
          <a:xfrm>
            <a:off x="6174260" y="2901378"/>
            <a:ext cx="3389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Using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Oracle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SQL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Developer</a:t>
            </a: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205F0E-D567-409B-A615-95A6EB7AE8F8}"/>
              </a:ext>
            </a:extLst>
          </p:cNvPr>
          <p:cNvSpPr txBox="1"/>
          <p:nvPr/>
        </p:nvSpPr>
        <p:spPr>
          <a:xfrm>
            <a:off x="6174260" y="3695300"/>
            <a:ext cx="400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E/R Diagram (Conceptual Schema)</a:t>
            </a: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0B8EBA-8AB9-4139-A80E-140057953B29}"/>
              </a:ext>
            </a:extLst>
          </p:cNvPr>
          <p:cNvSpPr txBox="1"/>
          <p:nvPr/>
        </p:nvSpPr>
        <p:spPr>
          <a:xfrm>
            <a:off x="3917092" y="5936615"/>
            <a:ext cx="2984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그림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3-1&gt; Framework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490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31324F-6EF2-4326-B8EA-903867175E51}"/>
              </a:ext>
            </a:extLst>
          </p:cNvPr>
          <p:cNvSpPr/>
          <p:nvPr/>
        </p:nvSpPr>
        <p:spPr>
          <a:xfrm>
            <a:off x="0" y="687897"/>
            <a:ext cx="12192000" cy="83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B940-11C5-4F35-BB5F-50B2485A5A83}"/>
              </a:ext>
            </a:extLst>
          </p:cNvPr>
          <p:cNvSpPr txBox="1"/>
          <p:nvPr/>
        </p:nvSpPr>
        <p:spPr>
          <a:xfrm>
            <a:off x="0" y="83890"/>
            <a:ext cx="981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en-US" altLang="ko-KR" sz="3200" dirty="0"/>
              <a:t>Method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9CD2B-5D3D-4AF5-81AE-D1F9AEB84093}"/>
              </a:ext>
            </a:extLst>
          </p:cNvPr>
          <p:cNvSpPr txBox="1"/>
          <p:nvPr/>
        </p:nvSpPr>
        <p:spPr>
          <a:xfrm>
            <a:off x="276837" y="1266738"/>
            <a:ext cx="9236279" cy="306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 Collection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 Source: Netflix Data (title, year, genre, synopsis)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 Collection Method: 4flix Cite Crawling (python 3.7.9)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Number: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4,417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Database Structured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 구축을 위해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Oracle SQL Developer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수집한 데이터를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Import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Movie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Model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Table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구축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(Attribute: </a:t>
            </a:r>
            <a:r>
              <a:rPr lang="en-US" altLang="ko-KR" sz="14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Title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4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Year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Genre, Synopsis)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환경 변수 설정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UTF-8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BCA4A3-FC27-47D9-9E06-0FECC5EDB1EB}"/>
              </a:ext>
            </a:extLst>
          </p:cNvPr>
          <p:cNvSpPr txBox="1"/>
          <p:nvPr/>
        </p:nvSpPr>
        <p:spPr>
          <a:xfrm>
            <a:off x="8491841" y="5868443"/>
            <a:ext cx="355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3-2&gt;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구축한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Database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699" y="1589141"/>
            <a:ext cx="4882393" cy="42160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202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31324F-6EF2-4326-B8EA-903867175E51}"/>
              </a:ext>
            </a:extLst>
          </p:cNvPr>
          <p:cNvSpPr/>
          <p:nvPr/>
        </p:nvSpPr>
        <p:spPr>
          <a:xfrm>
            <a:off x="0" y="687897"/>
            <a:ext cx="12192000" cy="83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B940-11C5-4F35-BB5F-50B2485A5A83}"/>
              </a:ext>
            </a:extLst>
          </p:cNvPr>
          <p:cNvSpPr txBox="1"/>
          <p:nvPr/>
        </p:nvSpPr>
        <p:spPr>
          <a:xfrm>
            <a:off x="0" y="83890"/>
            <a:ext cx="981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en-US" altLang="ko-KR" sz="3200" dirty="0"/>
              <a:t>Method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9CD2B-5D3D-4AF5-81AE-D1F9AEB84093}"/>
              </a:ext>
            </a:extLst>
          </p:cNvPr>
          <p:cNvSpPr txBox="1"/>
          <p:nvPr/>
        </p:nvSpPr>
        <p:spPr>
          <a:xfrm>
            <a:off x="276837" y="1266738"/>
            <a:ext cx="9236279" cy="269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Relational Database Structured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Conceptual Design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Entity Set: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컨텐츠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리뷰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댓글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Attribute: </a:t>
            </a:r>
            <a:r>
              <a:rPr lang="ko-KR" altLang="en-US" sz="14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</a:t>
            </a:r>
            <a:r>
              <a:rPr lang="en-US" altLang="ko-KR" sz="14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성별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나이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비밀번호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컨텐츠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Attribute: </a:t>
            </a:r>
            <a:r>
              <a:rPr lang="ko-KR" altLang="en-US" sz="14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컨텐츠 제목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제작연도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장르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시놉시스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리뷰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Attribute: </a:t>
            </a:r>
            <a:r>
              <a:rPr lang="ko-KR" altLang="en-US" sz="14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리뷰번호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컨텐츠 제목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 제목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 내용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작성 일자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별점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댓글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Attribute: </a:t>
            </a:r>
            <a:r>
              <a:rPr lang="ko-KR" altLang="en-US" sz="14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댓글번호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리뷰번호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댓글내용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BCA4A3-FC27-47D9-9E06-0FECC5EDB1EB}"/>
              </a:ext>
            </a:extLst>
          </p:cNvPr>
          <p:cNvSpPr txBox="1"/>
          <p:nvPr/>
        </p:nvSpPr>
        <p:spPr>
          <a:xfrm>
            <a:off x="4319716" y="5591262"/>
            <a:ext cx="355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3-1&gt; Conceptual Design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543D8A-F6CF-47E5-9C3B-B105F4378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141" y="4093015"/>
            <a:ext cx="6536564" cy="133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580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31324F-6EF2-4326-B8EA-903867175E51}"/>
              </a:ext>
            </a:extLst>
          </p:cNvPr>
          <p:cNvSpPr/>
          <p:nvPr/>
        </p:nvSpPr>
        <p:spPr>
          <a:xfrm>
            <a:off x="0" y="687897"/>
            <a:ext cx="12192000" cy="83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B940-11C5-4F35-BB5F-50B2485A5A83}"/>
              </a:ext>
            </a:extLst>
          </p:cNvPr>
          <p:cNvSpPr txBox="1"/>
          <p:nvPr/>
        </p:nvSpPr>
        <p:spPr>
          <a:xfrm>
            <a:off x="0" y="83890"/>
            <a:ext cx="981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en-US" altLang="ko-KR" sz="3200" dirty="0"/>
              <a:t>Method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9CD2B-5D3D-4AF5-81AE-D1F9AEB84093}"/>
              </a:ext>
            </a:extLst>
          </p:cNvPr>
          <p:cNvSpPr txBox="1"/>
          <p:nvPr/>
        </p:nvSpPr>
        <p:spPr>
          <a:xfrm>
            <a:off x="276837" y="1266738"/>
            <a:ext cx="9236279" cy="2046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Relational Database Structured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Relationships of Entity Set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등록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회원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: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컨텐츠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 = (1 : N)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한 회원이 여러 컨텐츠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영화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를 관람 후 관람목록으로 등록할 수 있음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작성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회원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: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리뷰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 = (1 : N)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한 회원이 여러 컨텐츠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영화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의 리뷰를 작성할 수 있음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댓글 달기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회원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: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댓글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 = (1 : N)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한 회원이 여러 컨텐츠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영화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의 리뷰에 댓글을 등록할 수 있음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BCA4A3-FC27-47D9-9E06-0FECC5EDB1EB}"/>
              </a:ext>
            </a:extLst>
          </p:cNvPr>
          <p:cNvSpPr txBox="1"/>
          <p:nvPr/>
        </p:nvSpPr>
        <p:spPr>
          <a:xfrm>
            <a:off x="3776401" y="5591262"/>
            <a:ext cx="463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dirty="0"/>
              <a:t>&lt;</a:t>
            </a:r>
            <a:r>
              <a:rPr lang="ko-KR" altLang="en-US" dirty="0"/>
              <a:t>표 </a:t>
            </a:r>
            <a:r>
              <a:rPr lang="en-US" altLang="ko-KR" dirty="0"/>
              <a:t>3-2&gt; Relationships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Entity Set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2AA6DA5-3605-49B5-8136-F41E769CF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810" y="4257418"/>
            <a:ext cx="6775640" cy="115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48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1342</Words>
  <Application>Microsoft Office PowerPoint</Application>
  <PresentationFormat>와이드스크린</PresentationFormat>
  <Paragraphs>193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나눔스퀘어</vt:lpstr>
      <vt:lpstr>맑은 고딕</vt:lpstr>
      <vt:lpstr>함초롬돋움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Jaewoong</dc:creator>
  <cp:lastModifiedBy>Han Jaewoong</cp:lastModifiedBy>
  <cp:revision>24</cp:revision>
  <dcterms:created xsi:type="dcterms:W3CDTF">2021-06-11T08:07:44Z</dcterms:created>
  <dcterms:modified xsi:type="dcterms:W3CDTF">2021-06-12T03:38:44Z</dcterms:modified>
</cp:coreProperties>
</file>