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2"/>
  </p:notesMasterIdLst>
  <p:handoutMasterIdLst>
    <p:handoutMasterId r:id="rId23"/>
  </p:handoutMasterIdLst>
  <p:sldIdLst>
    <p:sldId id="656" r:id="rId2"/>
    <p:sldId id="769" r:id="rId3"/>
    <p:sldId id="777" r:id="rId4"/>
    <p:sldId id="773" r:id="rId5"/>
    <p:sldId id="842" r:id="rId6"/>
    <p:sldId id="843" r:id="rId7"/>
    <p:sldId id="844" r:id="rId8"/>
    <p:sldId id="791" r:id="rId9"/>
    <p:sldId id="825" r:id="rId10"/>
    <p:sldId id="792" r:id="rId11"/>
    <p:sldId id="824" r:id="rId12"/>
    <p:sldId id="793" r:id="rId13"/>
    <p:sldId id="826" r:id="rId14"/>
    <p:sldId id="829" r:id="rId15"/>
    <p:sldId id="845" r:id="rId16"/>
    <p:sldId id="834" r:id="rId17"/>
    <p:sldId id="838" r:id="rId18"/>
    <p:sldId id="839" r:id="rId19"/>
    <p:sldId id="840" r:id="rId20"/>
    <p:sldId id="841" r:id="rId21"/>
  </p:sldIdLst>
  <p:sldSz cx="9145588" cy="6859588"/>
  <p:notesSz cx="9320213" cy="6188075"/>
  <p:defaultTextStyle>
    <a:defPPr>
      <a:defRPr lang="ko-KR"/>
    </a:defPPr>
    <a:lvl1pPr marL="0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3688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7363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1058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4738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18411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2104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5786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49474" algn="l" defTabSz="1087363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  <p15:guide id="3" orient="horz" pos="936" userDrawn="1">
          <p15:clr>
            <a:srgbClr val="A4A3A4"/>
          </p15:clr>
        </p15:guide>
        <p15:guide id="4" orient="horz" pos="437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pos="329" userDrawn="1">
          <p15:clr>
            <a:srgbClr val="A4A3A4"/>
          </p15:clr>
        </p15:guide>
        <p15:guide id="7" pos="5432" userDrawn="1">
          <p15:clr>
            <a:srgbClr val="A4A3A4"/>
          </p15:clr>
        </p15:guide>
        <p15:guide id="8" orient="horz" pos="3068" userDrawn="1">
          <p15:clr>
            <a:srgbClr val="A4A3A4"/>
          </p15:clr>
        </p15:guide>
        <p15:guide id="9" orient="horz" pos="11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74"/>
    <a:srgbClr val="385D8A"/>
    <a:srgbClr val="DF89FF"/>
    <a:srgbClr val="FF8805"/>
    <a:srgbClr val="6CBD00"/>
    <a:srgbClr val="1B1916"/>
    <a:srgbClr val="E74874"/>
    <a:srgbClr val="22BFFF"/>
    <a:srgbClr val="009C7B"/>
    <a:srgbClr val="73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65" autoAdjust="0"/>
  </p:normalViewPr>
  <p:slideViewPr>
    <p:cSldViewPr>
      <p:cViewPr varScale="1">
        <p:scale>
          <a:sx n="114" d="100"/>
          <a:sy n="114" d="100"/>
        </p:scale>
        <p:origin x="786" y="96"/>
      </p:cViewPr>
      <p:guideLst>
        <p:guide orient="horz" pos="2161"/>
        <p:guide pos="2881"/>
        <p:guide orient="horz" pos="936"/>
        <p:guide orient="horz" pos="437"/>
        <p:guide orient="horz" pos="255"/>
        <p:guide pos="329"/>
        <p:guide pos="5432"/>
        <p:guide orient="horz" pos="3068"/>
        <p:guide orient="horz" pos="1163"/>
      </p:guideLst>
    </p:cSldViewPr>
  </p:slideViewPr>
  <p:outlineViewPr>
    <p:cViewPr>
      <p:scale>
        <a:sx n="33" d="100"/>
        <a:sy n="33" d="100"/>
      </p:scale>
      <p:origin x="0" y="121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noto"/>
              </a:rPr>
              <a:t>융합 영향력 </a:t>
            </a:r>
            <a:r>
              <a:rPr lang="en-US" altLang="ko-KR" dirty="0">
                <a:latin typeface="noto"/>
              </a:rPr>
              <a:t>– </a:t>
            </a:r>
            <a:r>
              <a:rPr lang="ko-KR" altLang="en-US" dirty="0">
                <a:latin typeface="noto"/>
              </a:rPr>
              <a:t>융합 빈도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3772057970900395E-2"/>
          <c:y val="0.18483526237814002"/>
          <c:w val="0.88851756231980039"/>
          <c:h val="0.73357999323936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800" dirty="0"/>
                      <a:t>Manufacturing Industrial</a:t>
                    </a:r>
                  </a:p>
                  <a:p>
                    <a:endParaRPr lang="en-US" altLang="ko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2E-44B1-A6CB-D57F4D150F85}"/>
                </c:ext>
              </c:extLst>
            </c:dLbl>
            <c:dLbl>
              <c:idx val="1"/>
              <c:layout>
                <c:manualLayout>
                  <c:x val="1.0414857392719998E-2"/>
                  <c:y val="6.2489144356319987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800" dirty="0"/>
                      <a:t>Internet</a:t>
                    </a:r>
                    <a:r>
                      <a:rPr lang="en-US" altLang="ko-KR" sz="800" baseline="0" dirty="0"/>
                      <a:t> &amp; Mobile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2E-44B1-A6CB-D57F4D150F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800" dirty="0"/>
                      <a:t>Software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2E-44B1-A6CB-D57F4D150F85}"/>
                </c:ext>
              </c:extLst>
            </c:dLbl>
            <c:dLbl>
              <c:idx val="3"/>
              <c:layout>
                <c:manualLayout>
                  <c:x val="-2.0830534852951236E-3"/>
                  <c:y val="-2.343330612349336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800" dirty="0"/>
                      <a:t>Financial</a:t>
                    </a:r>
                    <a:r>
                      <a:rPr lang="en-US" altLang="ko-KR" sz="800" baseline="0" dirty="0"/>
                      <a:t> Services</a:t>
                    </a:r>
                    <a:endParaRPr lang="en-US" altLang="ko-KR" sz="8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354806145061083"/>
                      <c:h val="5.57090721936592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F2E-44B1-A6CB-D57F4D150F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800" dirty="0"/>
                      <a:t>Health</a:t>
                    </a:r>
                    <a:r>
                      <a:rPr lang="en-US" altLang="ko-KR" sz="800" baseline="0" dirty="0"/>
                      <a:t> Care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2E-44B1-A6CB-D57F4D150F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0.39300000000000002</c:v>
                </c:pt>
                <c:pt idx="1">
                  <c:v>0.55600000000000005</c:v>
                </c:pt>
                <c:pt idx="2">
                  <c:v>0.52600000000000002</c:v>
                </c:pt>
                <c:pt idx="3">
                  <c:v>0.53700000000000003</c:v>
                </c:pt>
                <c:pt idx="4">
                  <c:v>0.23799999999999999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4.7300000000000004</c:v>
                </c:pt>
                <c:pt idx="1">
                  <c:v>6.51</c:v>
                </c:pt>
                <c:pt idx="2">
                  <c:v>10.41</c:v>
                </c:pt>
                <c:pt idx="3">
                  <c:v>7.07</c:v>
                </c:pt>
                <c:pt idx="4">
                  <c:v>7.47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F2E-44B1-A6CB-D57F4D150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9700560"/>
        <c:axId val="1442001888"/>
      </c:scatterChart>
      <c:valAx>
        <c:axId val="1449700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2001888"/>
        <c:crosses val="autoZero"/>
        <c:crossBetween val="midCat"/>
      </c:valAx>
      <c:valAx>
        <c:axId val="144200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9700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노드 점유율</a:t>
            </a:r>
            <a:r>
              <a:rPr lang="en-US" altLang="ko-KR" dirty="0"/>
              <a:t>- </a:t>
            </a:r>
            <a:r>
              <a:rPr lang="ko-KR" altLang="en-US" dirty="0"/>
              <a:t>융합 영향력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800"/>
                      <a:t>Manufacturing</a:t>
                    </a:r>
                    <a:r>
                      <a:rPr lang="en-US" altLang="ko-KR" sz="800" baseline="0"/>
                      <a:t> Industrial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BB-4F3E-B46A-43D77CE7B28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800"/>
                      <a:t>Internet</a:t>
                    </a:r>
                    <a:r>
                      <a:rPr lang="en-US" altLang="ko-KR" sz="800" baseline="0"/>
                      <a:t> &amp; Mobile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BB-4F3E-B46A-43D77CE7B286}"/>
                </c:ext>
              </c:extLst>
            </c:dLbl>
            <c:dLbl>
              <c:idx val="2"/>
              <c:layout>
                <c:manualLayout>
                  <c:x val="8.3318859141759995E-3"/>
                  <c:y val="4.6866858267239991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800" dirty="0"/>
                      <a:t>Software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BB-4F3E-B46A-43D77CE7B28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800"/>
                      <a:t>Financial</a:t>
                    </a:r>
                    <a:r>
                      <a:rPr lang="en-US" altLang="ko-KR" sz="800" baseline="0"/>
                      <a:t> Services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BB-4F3E-B46A-43D77CE7B28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800"/>
                      <a:t>Health</a:t>
                    </a:r>
                    <a:r>
                      <a:rPr lang="en-US" altLang="ko-KR" sz="800" baseline="0"/>
                      <a:t> Care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BB-4F3E-B46A-43D77CE7B2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0.33560000000000001</c:v>
                </c:pt>
                <c:pt idx="1">
                  <c:v>0.1983</c:v>
                </c:pt>
                <c:pt idx="2">
                  <c:v>0.1898</c:v>
                </c:pt>
                <c:pt idx="3">
                  <c:v>0.18310000000000001</c:v>
                </c:pt>
                <c:pt idx="4">
                  <c:v>9.3200000000000005E-2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0.39300000000000002</c:v>
                </c:pt>
                <c:pt idx="1">
                  <c:v>0.55600000000000005</c:v>
                </c:pt>
                <c:pt idx="2">
                  <c:v>0.52600000000000002</c:v>
                </c:pt>
                <c:pt idx="3">
                  <c:v>0.53700000000000003</c:v>
                </c:pt>
                <c:pt idx="4">
                  <c:v>0.23799999999999999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BB-4F3E-B46A-43D77CE7B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860224"/>
        <c:axId val="1632493216"/>
      </c:scatterChart>
      <c:valAx>
        <c:axId val="169386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2493216"/>
        <c:crosses val="autoZero"/>
        <c:crossBetween val="midCat"/>
      </c:valAx>
      <c:valAx>
        <c:axId val="163249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386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노드 점유율 </a:t>
            </a:r>
            <a:r>
              <a:rPr lang="en-US" altLang="ko-KR" dirty="0"/>
              <a:t>– </a:t>
            </a:r>
            <a:r>
              <a:rPr lang="ko-KR" altLang="en-US" dirty="0"/>
              <a:t>융합 빈도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244572178159995E-2"/>
                  <c:y val="-3.124457217816002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800"/>
                      <a:t>Manufacturing</a:t>
                    </a:r>
                    <a:r>
                      <a:rPr lang="en-US" altLang="ko-KR" sz="800" baseline="0"/>
                      <a:t> Industrial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2B-4FA2-81BF-0EE56B87E2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800"/>
                      <a:t>Internet</a:t>
                    </a:r>
                    <a:r>
                      <a:rPr lang="en-US" altLang="ko-KR" sz="800" baseline="0"/>
                      <a:t> &amp; Mobile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2B-4FA2-81BF-0EE56B87E2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800"/>
                      <a:t>Software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2B-4FA2-81BF-0EE56B87E2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800"/>
                      <a:t>Financial</a:t>
                    </a:r>
                    <a:r>
                      <a:rPr lang="en-US" altLang="ko-KR" sz="800" baseline="0"/>
                      <a:t> Services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2B-4FA2-81BF-0EE56B87E2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800"/>
                      <a:t>Health</a:t>
                    </a:r>
                    <a:r>
                      <a:rPr lang="en-US" altLang="ko-KR" sz="800" baseline="0"/>
                      <a:t> Care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2B-4FA2-81BF-0EE56B87E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0.33560000000000001</c:v>
                </c:pt>
                <c:pt idx="1">
                  <c:v>0.1983</c:v>
                </c:pt>
                <c:pt idx="2">
                  <c:v>0.1898</c:v>
                </c:pt>
                <c:pt idx="3">
                  <c:v>0.18310000000000001</c:v>
                </c:pt>
                <c:pt idx="4">
                  <c:v>9.3200000000000005E-2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4.7300000000000004</c:v>
                </c:pt>
                <c:pt idx="1">
                  <c:v>6.51</c:v>
                </c:pt>
                <c:pt idx="2">
                  <c:v>10.41</c:v>
                </c:pt>
                <c:pt idx="3">
                  <c:v>7.07</c:v>
                </c:pt>
                <c:pt idx="4">
                  <c:v>7.47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2B-4FA2-81BF-0EE56B87E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840624"/>
        <c:axId val="1646791296"/>
      </c:scatterChart>
      <c:valAx>
        <c:axId val="169384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6791296"/>
        <c:crosses val="autoZero"/>
        <c:crossBetween val="midCat"/>
      </c:valAx>
      <c:valAx>
        <c:axId val="16467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3840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융합 빈도</a:t>
            </a:r>
            <a:r>
              <a:rPr lang="en-US" altLang="ko-KR" dirty="0"/>
              <a:t>- </a:t>
            </a:r>
            <a:r>
              <a:rPr lang="ko-KR" altLang="en-US" dirty="0"/>
              <a:t>융합 매개도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244572178159995E-2"/>
                  <c:y val="-3.1244572178160023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sz="800"/>
                      <a:t>Manufacturing</a:t>
                    </a:r>
                    <a:r>
                      <a:rPr lang="en-US" altLang="ko-KR" sz="800" baseline="0"/>
                      <a:t> Industrial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2B-4FA2-81BF-0EE56B87E2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800"/>
                      <a:t>Internet</a:t>
                    </a:r>
                    <a:r>
                      <a:rPr lang="en-US" altLang="ko-KR" sz="800" baseline="0"/>
                      <a:t> &amp; Mobile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2B-4FA2-81BF-0EE56B87E2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800"/>
                      <a:t>Software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2B-4FA2-81BF-0EE56B87E2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800"/>
                      <a:t>Financial</a:t>
                    </a:r>
                    <a:r>
                      <a:rPr lang="en-US" altLang="ko-KR" sz="800" baseline="0"/>
                      <a:t> Services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2B-4FA2-81BF-0EE56B87E2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800"/>
                      <a:t>Health</a:t>
                    </a:r>
                    <a:r>
                      <a:rPr lang="en-US" altLang="ko-KR" sz="800" baseline="0"/>
                      <a:t> Care</a:t>
                    </a:r>
                    <a:endParaRPr lang="en-US" altLang="ko-KR" sz="8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2B-4FA2-81BF-0EE56B87E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4.7300000000000004</c:v>
                </c:pt>
                <c:pt idx="1">
                  <c:v>6.51</c:v>
                </c:pt>
                <c:pt idx="2">
                  <c:v>10.41</c:v>
                </c:pt>
                <c:pt idx="3">
                  <c:v>7.07</c:v>
                </c:pt>
                <c:pt idx="4">
                  <c:v>7.47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0.2157</c:v>
                </c:pt>
                <c:pt idx="1">
                  <c:v>0.1769</c:v>
                </c:pt>
                <c:pt idx="2">
                  <c:v>0.22900000000000001</c:v>
                </c:pt>
                <c:pt idx="3">
                  <c:v>0.2094</c:v>
                </c:pt>
                <c:pt idx="4">
                  <c:v>0.21479999999999999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2B-4FA2-81BF-0EE56B87E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840624"/>
        <c:axId val="1646791296"/>
      </c:scatterChart>
      <c:valAx>
        <c:axId val="169384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6791296"/>
        <c:crosses val="autoZero"/>
        <c:crossBetween val="midCat"/>
      </c:valAx>
      <c:valAx>
        <c:axId val="16467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3840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79298" y="0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/>
          <a:lstStyle>
            <a:lvl1pPr algn="r">
              <a:defRPr sz="1100"/>
            </a:lvl1pPr>
          </a:lstStyle>
          <a:p>
            <a:fld id="{D645D5F8-DBDE-45C1-97EE-B9BB9DB7189E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5877597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79298" y="5877597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 anchor="b"/>
          <a:lstStyle>
            <a:lvl1pPr algn="r">
              <a:defRPr sz="1100"/>
            </a:lvl1pPr>
          </a:lstStyle>
          <a:p>
            <a:fld id="{B1DB9A46-1EB9-4976-8A58-8249E909B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32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79298" y="0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/>
          <a:lstStyle>
            <a:lvl1pPr algn="r">
              <a:defRPr sz="1100"/>
            </a:lvl1pPr>
          </a:lstStyle>
          <a:p>
            <a:fld id="{2F9E19F1-95FF-4214-9364-E3509CCD2CA5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3088" y="463550"/>
            <a:ext cx="3094037" cy="2320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414" tIns="42707" rIns="85414" bIns="427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2022" y="2939337"/>
            <a:ext cx="7456170" cy="2784633"/>
          </a:xfrm>
          <a:prstGeom prst="rect">
            <a:avLst/>
          </a:prstGeom>
        </p:spPr>
        <p:txBody>
          <a:bodyPr vert="horz" lIns="85414" tIns="42707" rIns="85414" bIns="427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5877597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79298" y="5877597"/>
            <a:ext cx="4038758" cy="309404"/>
          </a:xfrm>
          <a:prstGeom prst="rect">
            <a:avLst/>
          </a:prstGeom>
        </p:spPr>
        <p:txBody>
          <a:bodyPr vert="horz" lIns="85414" tIns="42707" rIns="85414" bIns="42707" rtlCol="0" anchor="b"/>
          <a:lstStyle>
            <a:lvl1pPr algn="r">
              <a:defRPr sz="1100"/>
            </a:lvl1pPr>
          </a:lstStyle>
          <a:p>
            <a:fld id="{64DBAD41-4B7F-49AE-9C98-1185504A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0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43688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87363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31058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74738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718411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262104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05786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349474" algn="l" defTabSz="1087363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ustering-coefficien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61587/understanding-gephi-statistic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ustering-coefficien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61587/understanding-gephi-statistic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ustering-coefficien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61587/understanding-gephi-statistic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ustering-coefficien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61587/understanding-gephi-statistic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ustering-coefficien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s.stackexchange.com/questions/61587/understanding-gephi-statistic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13088" y="463550"/>
            <a:ext cx="3094037" cy="2320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5706">
              <a:defRPr/>
            </a:pPr>
            <a:fld id="{64DBAD41-4B7F-49AE-9C98-1185504A7348}" type="slidenum"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15706">
                <a:defRPr/>
              </a:pPr>
              <a:t>1</a:t>
            </a:fld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87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13088" y="463550"/>
            <a:ext cx="3094037" cy="2320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5706">
              <a:defRPr/>
            </a:pPr>
            <a:fld id="{64DBAD41-4B7F-49AE-9C98-1185504A7348}" type="slidenum"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15706">
                <a:defRPr/>
              </a:pPr>
              <a:t>2</a:t>
            </a:fld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42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13088" y="463550"/>
            <a:ext cx="3094037" cy="23209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5706">
              <a:defRPr/>
            </a:pPr>
            <a:fld id="{64DBAD41-4B7F-49AE-9C98-1185504A7348}" type="slidenum">
              <a: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15706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85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https://www.sciencedirect.com/topics/computer-science/clustering-coefficient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https://stats.stackexchange.com/questions/61587/understanding-gephi-statistics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AD41-4B7F-49AE-9C98-1185504A73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5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https://www.sciencedirect.com/topics/computer-science/clustering-coefficient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https://stats.stackexchange.com/questions/61587/understanding-gephi-statistics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AD41-4B7F-49AE-9C98-1185504A73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3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https://www.sciencedirect.com/topics/computer-science/clustering-coefficient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https://stats.stackexchange.com/questions/61587/understanding-gephi-statistics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AD41-4B7F-49AE-9C98-1185504A73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3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https://www.sciencedirect.com/topics/computer-science/clustering-coefficient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https://stats.stackexchange.com/questions/61587/understanding-gephi-statistics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AD41-4B7F-49AE-9C98-1185504A73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5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https://www.sciencedirect.com/topics/computer-science/clustering-coefficient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https://stats.stackexchange.com/questions/61587/understanding-gephi-statistics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BAD41-4B7F-49AE-9C98-1185504A73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1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945" y="2131057"/>
            <a:ext cx="7773750" cy="1470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864" y="3887100"/>
            <a:ext cx="6401912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9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40736" y="274724"/>
            <a:ext cx="2742089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706" y="274724"/>
            <a:ext cx="8078603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4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62" y="4407936"/>
            <a:ext cx="7773750" cy="1362390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62" y="2907511"/>
            <a:ext cx="7773750" cy="150053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69" y="1600681"/>
            <a:ext cx="5409552" cy="4527011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1848" y="1600681"/>
            <a:ext cx="5411140" cy="4527011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93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80" y="274704"/>
            <a:ext cx="8231029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79" y="1535488"/>
            <a:ext cx="4040890" cy="6399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79" y="2175502"/>
            <a:ext cx="4040890" cy="395220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832" y="1535488"/>
            <a:ext cx="4042477" cy="6399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832" y="2175502"/>
            <a:ext cx="4042477" cy="395220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9" y="273133"/>
            <a:ext cx="3008836" cy="11623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675" y="273221"/>
            <a:ext cx="5112637" cy="5854468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79" y="1435541"/>
            <a:ext cx="3008836" cy="4692149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0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599" y="4801835"/>
            <a:ext cx="5487353" cy="56686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599" y="613040"/>
            <a:ext cx="5487353" cy="4115753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599" y="5368600"/>
            <a:ext cx="5487353" cy="805048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3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80" y="274704"/>
            <a:ext cx="8231029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80" y="1600681"/>
            <a:ext cx="8231029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80" y="6357837"/>
            <a:ext cx="213397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fld id="{1DF2104D-AAA4-492C-AEA3-A401FB7B8F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983"/>
              <a:t>2020-02-26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768" y="6357837"/>
            <a:ext cx="289610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4338" y="6357837"/>
            <a:ext cx="2133971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983"/>
            <a:fld id="{C38DB2A7-146F-4DAB-BB1F-F59B50C19D7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983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ctr" defTabSz="685983" rtl="0" eaLnBrk="1" latinLnBrk="1" hangingPunct="1"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44" indent="-257244" algn="l" defTabSz="685983" rtl="0" eaLnBrk="1" latinLnBrk="1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685983" rtl="0" eaLnBrk="1" latinLnBrk="1" hangingPunct="1">
        <a:spcBef>
          <a:spcPct val="20000"/>
        </a:spcBef>
        <a:buFont typeface="Arial" pitchFamily="34" charset="0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D18AB-E6AF-4A65-B03C-41D8CD386D6E}"/>
              </a:ext>
            </a:extLst>
          </p:cNvPr>
          <p:cNvSpPr/>
          <p:nvPr/>
        </p:nvSpPr>
        <p:spPr>
          <a:xfrm>
            <a:off x="623445" y="2511413"/>
            <a:ext cx="1204497" cy="398022"/>
          </a:xfrm>
          <a:prstGeom prst="rect">
            <a:avLst/>
          </a:prstGeom>
          <a:solidFill>
            <a:srgbClr val="5B0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5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46BE6-2C9D-45E1-A89C-97F0B401AA15}"/>
              </a:ext>
            </a:extLst>
          </p:cNvPr>
          <p:cNvSpPr txBox="1"/>
          <p:nvPr/>
        </p:nvSpPr>
        <p:spPr>
          <a:xfrm>
            <a:off x="529097" y="2511413"/>
            <a:ext cx="4128502" cy="96975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240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40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 </a:t>
            </a:r>
            <a:r>
              <a:rPr lang="ko-KR" altLang="en-US" sz="240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</a:t>
            </a:r>
            <a:endParaRPr lang="en-US" altLang="ko-KR" sz="330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3301" dirty="0">
                <a:solidFill>
                  <a:srgbClr val="5B045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Crunchbase Ideation</a:t>
            </a:r>
            <a:endParaRPr lang="ko-KR" altLang="en-US" sz="3301" dirty="0">
              <a:solidFill>
                <a:srgbClr val="5B045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FBC26AC-A285-431B-A67A-95E8A562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8" y="1556165"/>
            <a:ext cx="5976664" cy="530342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35762" y="56593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63D9775-7985-402F-9130-94369927277C}"/>
              </a:ext>
            </a:extLst>
          </p:cNvPr>
          <p:cNvSpPr/>
          <p:nvPr/>
        </p:nvSpPr>
        <p:spPr>
          <a:xfrm>
            <a:off x="194295" y="1379936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Acquirer &amp; Acquiree categories co-occurrences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C8405C-10CF-4777-A34E-BA96A757879C}"/>
              </a:ext>
            </a:extLst>
          </p:cNvPr>
          <p:cNvSpPr/>
          <p:nvPr/>
        </p:nvSpPr>
        <p:spPr>
          <a:xfrm>
            <a:off x="5652914" y="1767312"/>
            <a:ext cx="3426580" cy="3300807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기간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en-US" altLang="ko-KR" sz="1400" b="1" u="sng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2013.01.01~2015.12.31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(3 years)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대상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M&amp;A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에 관여한  기업들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(312)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내용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기업들의 </a:t>
            </a:r>
            <a:r>
              <a:rPr lang="en-US" altLang="ko-KR" sz="1100" b="1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category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를 키워드 네트워크로 생성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(cutoff 2)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1B1916"/>
                </a:solidFill>
                <a:latin typeface="Noto Sans CJK KR DemiLight" pitchFamily="34" charset="-127"/>
                <a:ea typeface="Noto Sans CJK KR DemiLight" pitchFamily="34" charset="-127"/>
              </a:rPr>
              <a:t>7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헬스케어 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DF89FF"/>
                </a:solidFill>
                <a:latin typeface="Noto Sans CJK KR DemiLight" pitchFamily="34" charset="-127"/>
                <a:ea typeface="Noto Sans CJK KR DemiLight" pitchFamily="34" charset="-127"/>
              </a:rPr>
              <a:t>19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제조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2BFFF"/>
                </a:solidFill>
                <a:latin typeface="Noto Sans CJK KR DemiLight" pitchFamily="34" charset="-127"/>
                <a:ea typeface="Noto Sans CJK KR DemiLight" pitchFamily="34" charset="-127"/>
              </a:rPr>
              <a:t>0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방송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&amp;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통신</a:t>
            </a:r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E74874"/>
                </a:solidFill>
                <a:latin typeface="Noto Sans CJK KR DemiLight" pitchFamily="34" charset="-127"/>
                <a:ea typeface="Noto Sans CJK KR DemiLight" pitchFamily="34" charset="-127"/>
              </a:rPr>
              <a:t>27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물류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8805"/>
                </a:solidFill>
                <a:latin typeface="Noto Sans CJK KR DemiLight" pitchFamily="34" charset="-127"/>
                <a:ea typeface="Noto Sans CJK KR DemiLight" pitchFamily="34" charset="-127"/>
              </a:rPr>
              <a:t>14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금융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9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번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클러스터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모바일 앱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73C000"/>
                </a:solidFill>
                <a:latin typeface="Noto Sans CJK KR DemiLight" pitchFamily="34" charset="-127"/>
                <a:ea typeface="Noto Sans CJK KR DemiLight" pitchFamily="34" charset="-127"/>
              </a:rPr>
              <a:t>16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73C000"/>
                </a:solidFill>
                <a:latin typeface="Noto Sans CJK KR DemiLight" pitchFamily="34" charset="-127"/>
                <a:ea typeface="Noto Sans CJK KR DemiLight" pitchFamily="34" charset="-127"/>
              </a:rPr>
              <a:t>번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클러스터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73C000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73C000"/>
                </a:solidFill>
                <a:latin typeface="Noto Sans CJK KR DemiLight" pitchFamily="34" charset="-127"/>
                <a:ea typeface="Noto Sans CJK KR DemiLight" pitchFamily="34" charset="-127"/>
              </a:rPr>
              <a:t>: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소프트웨어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정보기술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F390EE-ED17-48CC-BBFB-A5A05B48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79" y="1165333"/>
            <a:ext cx="2771727" cy="4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FBC26AC-A285-431B-A67A-95E8A5621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55576"/>
            <a:ext cx="2844602" cy="488658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35762" y="56593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63D9775-7985-402F-9130-94369927277C}"/>
              </a:ext>
            </a:extLst>
          </p:cNvPr>
          <p:cNvSpPr/>
          <p:nvPr/>
        </p:nvSpPr>
        <p:spPr>
          <a:xfrm>
            <a:off x="194295" y="1379936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Period 2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0C2CB7BF-AB88-49D3-BDCC-1759E068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20931"/>
              </p:ext>
            </p:extLst>
          </p:nvPr>
        </p:nvGraphicFramePr>
        <p:xfrm>
          <a:off x="2700585" y="1525716"/>
          <a:ext cx="5532513" cy="4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59">
                  <a:extLst>
                    <a:ext uri="{9D8B030D-6E8A-4147-A177-3AD203B41FA5}">
                      <a16:colId xmlns:a16="http://schemas.microsoft.com/office/drawing/2014/main" val="1320801403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3608906490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1690609833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3983468140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2391166817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4198506084"/>
                    </a:ext>
                  </a:extLst>
                </a:gridCol>
                <a:gridCol w="790359">
                  <a:extLst>
                    <a:ext uri="{9D8B030D-6E8A-4147-A177-3AD203B41FA5}">
                      <a16:colId xmlns:a16="http://schemas.microsoft.com/office/drawing/2014/main" val="2699514963"/>
                    </a:ext>
                  </a:extLst>
                </a:gridCol>
              </a:tblGrid>
              <a:tr h="6500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헬스케어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520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제조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2284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267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536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모바일 앱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1368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소프트웨어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정보기술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1555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36422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헬스케어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(35.1%)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7.9%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6746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(44%)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11.5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584607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물류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(20.5%)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95801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금융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7.8%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(18%)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62090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모바일 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16.3%</a:t>
                      </a:r>
                      <a:endParaRPr lang="ko-KR" altLang="en-US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17.9%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(35.9%)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6.6%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5075"/>
                  </a:ext>
                </a:extLst>
              </a:tr>
              <a:tr h="650088"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소프트웨어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정보기술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38.2%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12.5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(25.4%)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95355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98659B-E092-4F4E-B761-BF1631351552}"/>
              </a:ext>
            </a:extLst>
          </p:cNvPr>
          <p:cNvCxnSpPr>
            <a:cxnSpLocks/>
          </p:cNvCxnSpPr>
          <p:nvPr/>
        </p:nvCxnSpPr>
        <p:spPr>
          <a:xfrm>
            <a:off x="4212754" y="2349674"/>
            <a:ext cx="0" cy="3828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907971-0A98-497C-94DB-5CC5DC7FE92D}"/>
              </a:ext>
            </a:extLst>
          </p:cNvPr>
          <p:cNvCxnSpPr>
            <a:cxnSpLocks/>
          </p:cNvCxnSpPr>
          <p:nvPr/>
        </p:nvCxnSpPr>
        <p:spPr>
          <a:xfrm>
            <a:off x="5004842" y="2349674"/>
            <a:ext cx="0" cy="3828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929DBE-9D0C-41DD-ABA1-F0766508D858}"/>
              </a:ext>
            </a:extLst>
          </p:cNvPr>
          <p:cNvCxnSpPr>
            <a:cxnSpLocks/>
          </p:cNvCxnSpPr>
          <p:nvPr/>
        </p:nvCxnSpPr>
        <p:spPr>
          <a:xfrm>
            <a:off x="5796930" y="2349674"/>
            <a:ext cx="0" cy="3828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672310-FBA5-4781-8508-414F2B27C088}"/>
              </a:ext>
            </a:extLst>
          </p:cNvPr>
          <p:cNvCxnSpPr>
            <a:cxnSpLocks/>
          </p:cNvCxnSpPr>
          <p:nvPr/>
        </p:nvCxnSpPr>
        <p:spPr>
          <a:xfrm>
            <a:off x="6517010" y="2349674"/>
            <a:ext cx="0" cy="3828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C54B57-9251-4011-A7DA-5B7540076021}"/>
              </a:ext>
            </a:extLst>
          </p:cNvPr>
          <p:cNvCxnSpPr>
            <a:cxnSpLocks/>
          </p:cNvCxnSpPr>
          <p:nvPr/>
        </p:nvCxnSpPr>
        <p:spPr>
          <a:xfrm>
            <a:off x="7309098" y="2421682"/>
            <a:ext cx="0" cy="37565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8EFE70-3BF9-47BF-85DB-8E545DE21466}"/>
              </a:ext>
            </a:extLst>
          </p:cNvPr>
          <p:cNvCxnSpPr>
            <a:cxnSpLocks/>
          </p:cNvCxnSpPr>
          <p:nvPr/>
        </p:nvCxnSpPr>
        <p:spPr>
          <a:xfrm>
            <a:off x="8101186" y="2421682"/>
            <a:ext cx="0" cy="375655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2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174B9E9-0A61-4873-8E8A-B011F280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165"/>
            <a:ext cx="5940946" cy="530342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B3FA8AC6-DBBF-4C4E-A2AA-1FC36E896A60}"/>
              </a:ext>
            </a:extLst>
          </p:cNvPr>
          <p:cNvSpPr/>
          <p:nvPr/>
        </p:nvSpPr>
        <p:spPr>
          <a:xfrm>
            <a:off x="194295" y="1379936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Acquirer &amp; Acquiree categories co-occurrences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3B8908-65D6-4227-A0EF-A33EC54BC0EF}"/>
              </a:ext>
            </a:extLst>
          </p:cNvPr>
          <p:cNvSpPr/>
          <p:nvPr/>
        </p:nvSpPr>
        <p:spPr>
          <a:xfrm>
            <a:off x="5796930" y="1662521"/>
            <a:ext cx="3426580" cy="3131530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기간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en-US" altLang="ko-KR" sz="1400" b="1" u="sng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2016.01.01~2020.01.14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(4 years)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대상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M&amp;A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에 관여한  기업들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(566)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내용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기업들의 </a:t>
            </a:r>
            <a:r>
              <a:rPr lang="en-US" altLang="ko-KR" sz="1100" b="1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category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를 키워드 네트워크로 생성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(cutoff 2)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2BFFF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인터넷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모바일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DF89FF"/>
                </a:solidFill>
                <a:latin typeface="Noto Sans CJK KR DemiLight" pitchFamily="34" charset="-127"/>
                <a:ea typeface="Noto Sans CJK KR DemiLight" pitchFamily="34" charset="-127"/>
              </a:rPr>
              <a:t>0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제조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CBD00"/>
                </a:solidFill>
                <a:latin typeface="Noto Sans CJK KR DemiLight" pitchFamily="34" charset="-127"/>
                <a:ea typeface="Noto Sans CJK KR DemiLight" pitchFamily="34" charset="-127"/>
              </a:rPr>
              <a:t>1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소프트웨어</a:t>
            </a:r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8805"/>
                </a:solidFill>
                <a:latin typeface="Noto Sans CJK KR DemiLight" pitchFamily="34" charset="-127"/>
                <a:ea typeface="Noto Sans CJK KR DemiLight" pitchFamily="34" charset="-127"/>
              </a:rPr>
              <a:t>4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물류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10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이커머스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1B1916"/>
                </a:solidFill>
                <a:latin typeface="Noto Sans CJK KR DemiLight" pitchFamily="34" charset="-127"/>
                <a:ea typeface="Noto Sans CJK KR DemiLight" pitchFamily="34" charset="-127"/>
              </a:rPr>
              <a:t>2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금융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E74874"/>
                </a:solidFill>
                <a:latin typeface="Noto Sans CJK KR DemiLight" pitchFamily="34" charset="-127"/>
                <a:ea typeface="Noto Sans CJK KR DemiLight" pitchFamily="34" charset="-127"/>
              </a:rPr>
              <a:t>6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번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클러스터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9C7B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헬스케어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6B049-D0E1-46DA-B682-829A3041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38" y="795458"/>
            <a:ext cx="2348378" cy="76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174B9E9-0A61-4873-8E8A-B011F280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364"/>
            <a:ext cx="3564682" cy="5141224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C930C33F-A0E6-44F9-8916-E7438CB1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93961"/>
              </p:ext>
            </p:extLst>
          </p:nvPr>
        </p:nvGraphicFramePr>
        <p:xfrm>
          <a:off x="3420666" y="1679990"/>
          <a:ext cx="5448982" cy="506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426">
                  <a:extLst>
                    <a:ext uri="{9D8B030D-6E8A-4147-A177-3AD203B41FA5}">
                      <a16:colId xmlns:a16="http://schemas.microsoft.com/office/drawing/2014/main" val="4157539410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3393761619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2817518191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1452226132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2689896568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1095073913"/>
                    </a:ext>
                  </a:extLst>
                </a:gridCol>
                <a:gridCol w="778426">
                  <a:extLst>
                    <a:ext uri="{9D8B030D-6E8A-4147-A177-3AD203B41FA5}">
                      <a16:colId xmlns:a16="http://schemas.microsoft.com/office/drawing/2014/main" val="1501517858"/>
                    </a:ext>
                  </a:extLst>
                </a:gridCol>
              </a:tblGrid>
              <a:tr h="72316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인터넷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모바일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2484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제조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3311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소프트웨어</a:t>
                      </a:r>
                      <a:r>
                        <a:rPr lang="en-US" altLang="ko-KR" sz="1000" dirty="0"/>
                        <a:t>8248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물류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 err="1"/>
                        <a:t>이커머스</a:t>
                      </a:r>
                      <a:r>
                        <a:rPr lang="en-US" altLang="ko-KR" sz="1000" dirty="0"/>
                        <a:t>4056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 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헬스케어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9447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72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92255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인터넷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모바일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(44%)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5.4%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5.8%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43976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6.7%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(39%)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33364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소프트웨어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19.6%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(36.6%)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28775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물류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 err="1"/>
                        <a:t>이커머스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8.6%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(34%)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531098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5.3%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23.8%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(40%)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0207"/>
                  </a:ext>
                </a:extLst>
              </a:tr>
              <a:tr h="723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헬스케어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17.2%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16.8%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(50%)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052941"/>
                  </a:ext>
                </a:extLst>
              </a:tr>
            </a:tbl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A22EB723-ED2B-484A-9E48-1E9A1EBD73D4}"/>
              </a:ext>
            </a:extLst>
          </p:cNvPr>
          <p:cNvSpPr/>
          <p:nvPr/>
        </p:nvSpPr>
        <p:spPr>
          <a:xfrm>
            <a:off x="346695" y="1532336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Period 3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69D3ED-66B4-4A6C-8DA0-AB92916F298B}"/>
              </a:ext>
            </a:extLst>
          </p:cNvPr>
          <p:cNvCxnSpPr>
            <a:cxnSpLocks/>
          </p:cNvCxnSpPr>
          <p:nvPr/>
        </p:nvCxnSpPr>
        <p:spPr>
          <a:xfrm>
            <a:off x="4860826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E53942-C682-4C26-ADBB-EED70072ABB7}"/>
              </a:ext>
            </a:extLst>
          </p:cNvPr>
          <p:cNvCxnSpPr>
            <a:cxnSpLocks/>
          </p:cNvCxnSpPr>
          <p:nvPr/>
        </p:nvCxnSpPr>
        <p:spPr>
          <a:xfrm>
            <a:off x="5652914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124BC7-644B-40E5-9595-7A0603362902}"/>
              </a:ext>
            </a:extLst>
          </p:cNvPr>
          <p:cNvCxnSpPr>
            <a:cxnSpLocks/>
          </p:cNvCxnSpPr>
          <p:nvPr/>
        </p:nvCxnSpPr>
        <p:spPr>
          <a:xfrm>
            <a:off x="6445002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19810AE-BA9F-4FEC-9EF9-6B77612D3BAC}"/>
              </a:ext>
            </a:extLst>
          </p:cNvPr>
          <p:cNvCxnSpPr>
            <a:cxnSpLocks/>
          </p:cNvCxnSpPr>
          <p:nvPr/>
        </p:nvCxnSpPr>
        <p:spPr>
          <a:xfrm>
            <a:off x="7237090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A4F4AC7-93A1-4A12-A8CD-3EC3F93F2A4E}"/>
              </a:ext>
            </a:extLst>
          </p:cNvPr>
          <p:cNvCxnSpPr>
            <a:cxnSpLocks/>
          </p:cNvCxnSpPr>
          <p:nvPr/>
        </p:nvCxnSpPr>
        <p:spPr>
          <a:xfrm>
            <a:off x="7957170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0B1575-CE25-44FE-93AC-D61B73ED378F}"/>
              </a:ext>
            </a:extLst>
          </p:cNvPr>
          <p:cNvCxnSpPr>
            <a:cxnSpLocks/>
          </p:cNvCxnSpPr>
          <p:nvPr/>
        </p:nvCxnSpPr>
        <p:spPr>
          <a:xfrm>
            <a:off x="8749258" y="2493690"/>
            <a:ext cx="0" cy="388843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9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1701A91-515C-4E22-8F0D-FEB82435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1562"/>
            <a:ext cx="9145588" cy="551802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8A0C1E-10F2-4222-A631-9A79F4CBAC06}"/>
              </a:ext>
            </a:extLst>
          </p:cNvPr>
          <p:cNvSpPr/>
          <p:nvPr/>
        </p:nvSpPr>
        <p:spPr>
          <a:xfrm>
            <a:off x="252314" y="1405444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 err="1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Whole_Period</a:t>
            </a:r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53448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A23188-B214-4F6E-9ACB-5705B30DA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02366"/>
              </p:ext>
            </p:extLst>
          </p:nvPr>
        </p:nvGraphicFramePr>
        <p:xfrm>
          <a:off x="53716" y="248884"/>
          <a:ext cx="9038155" cy="6361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88">
                  <a:extLst>
                    <a:ext uri="{9D8B030D-6E8A-4147-A177-3AD203B41FA5}">
                      <a16:colId xmlns:a16="http://schemas.microsoft.com/office/drawing/2014/main" val="1414843601"/>
                    </a:ext>
                  </a:extLst>
                </a:gridCol>
                <a:gridCol w="1895098">
                  <a:extLst>
                    <a:ext uri="{9D8B030D-6E8A-4147-A177-3AD203B41FA5}">
                      <a16:colId xmlns:a16="http://schemas.microsoft.com/office/drawing/2014/main" val="2011935851"/>
                    </a:ext>
                  </a:extLst>
                </a:gridCol>
                <a:gridCol w="2113761">
                  <a:extLst>
                    <a:ext uri="{9D8B030D-6E8A-4147-A177-3AD203B41FA5}">
                      <a16:colId xmlns:a16="http://schemas.microsoft.com/office/drawing/2014/main" val="1161823071"/>
                    </a:ext>
                  </a:extLst>
                </a:gridCol>
                <a:gridCol w="3781208">
                  <a:extLst>
                    <a:ext uri="{9D8B030D-6E8A-4147-A177-3AD203B41FA5}">
                      <a16:colId xmlns:a16="http://schemas.microsoft.com/office/drawing/2014/main" val="329631353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Period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주요 산업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산업 비중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</a:rPr>
                        <a:t>종합 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825465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Period1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(2010~2012)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천연자원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15.34%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14.2%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천연자원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13.64%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10.8%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9.09%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 산업과 소프트웨어 산업간 융합이 다른 산업간 융합에 비해 강함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(Manufacturing)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과 헬스케어 산업간 융합도 주목할 만함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 산업과 소프트웨어 산업간 융합도 빈번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 산업과 소프트웨어 산업간 융합도 빈번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17723"/>
                  </a:ext>
                </a:extLst>
              </a:tr>
              <a:tr h="2202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Period2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(2013~2015)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방송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통신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모바일 앱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정보기술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16.54%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21.05%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14.29%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13.53%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모바일 앱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10.53%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정보기술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9.77%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노드의 크기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(degree)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 전반적으로 커졌으며 클러스터 수 ↑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방송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통신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모바일 앱 관련 노드 수 증가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새로운 출현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모바일 앱 산업과 헬스케어 산업간 융합을 확인할 수 있음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제조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automotive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software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노드와의 연결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지난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period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부터 계속해서 증가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헬스케어 산업과 소프트웨어 산업간 융합이 지난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period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부터 계속 증가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금융 산업이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informationtech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Analytics,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cloudcomputing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등 소프트웨어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정보기술 산업과  융합이 생겨나기 시작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에서 헬스케어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산업은 이종 산업보단 동일 산업군에서의 연결이 빈번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06925"/>
                  </a:ext>
                </a:extLst>
              </a:tr>
              <a:tr h="213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Period3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(2016~2020)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인터넷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이커머스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인터넷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22.03%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21.47%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소프트웨어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20.9%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물류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이커머스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: 12.99%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금융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10.73%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헬스케어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: 10.73%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헬스케어 산업은 여전히 동일 산업군에서의 연결이 강하지만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에비해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다른 산업과의 융합이 다소 증가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헬스케어 산업이 제조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금융 산업과의 융합 증가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물류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이커머스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클러스터의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logistics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노드는 여전히 소프트웨어 클러스터의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software,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informationtech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와도 연결이 강하며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헬스케어클러스터에서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노드가 가장 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(degree ↑) healthcare, Biotechnology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와 연결이 되어있음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금융산업은 이전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부터 계속 소프트웨어 산업과 융합이 강함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물류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이커머스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food delivery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노드와 제조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manufacturing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노드의 연결이 생김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제조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automotive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노드가 소프트웨어클러스터의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artificial intelligence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노드와의 연결이 생김</a:t>
                      </a: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2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소프트웨어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artificial intelligence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노드가 물류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이커머스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산업의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transportation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노드와 연결됨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8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50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8A0C1E-10F2-4222-A631-9A79F4CBAC06}"/>
              </a:ext>
            </a:extLst>
          </p:cNvPr>
          <p:cNvSpPr/>
          <p:nvPr/>
        </p:nvSpPr>
        <p:spPr>
          <a:xfrm>
            <a:off x="252314" y="1405444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105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Whole</a:t>
            </a:r>
            <a:r>
              <a:rPr lang="ko-KR" altLang="en-US" sz="105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105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period (static table)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F7A186-2FA7-4AA3-A7B5-53DCB8183556}"/>
              </a:ext>
            </a:extLst>
          </p:cNvPr>
          <p:cNvSpPr/>
          <p:nvPr/>
        </p:nvSpPr>
        <p:spPr>
          <a:xfrm>
            <a:off x="139328" y="4900679"/>
            <a:ext cx="8568952" cy="277758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marL="228600" indent="-228600" defTabSz="684674">
              <a:buAutoNum type="arabicPeriod"/>
            </a:pP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노드의 점유율은 제조 클러스터가 가장 높으며 시간이 흐름에 따라 노드의 수도 계속하여 증가하는 추세를 보임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소프트웨어 클러스터 노드 수 는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period1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에서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2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로 갈 땐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96%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가량 크게 증가하는 추세를 보였으나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period2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에서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3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로 갈 땐 오히려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3%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감소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융합 균형성을 볼 때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수치가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1,500~2,500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인 점을 미루어 보아 일정 부분에 융합이 집중된 점을 알 수 있음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융합 영향력 측면에서 인터넷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모바일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소프트웨어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( IT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분야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) ,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금융 서비스 클러스터가 융합 측면에서 큰 영향력을 행사함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 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C3B545FD-280D-4C18-A0E2-B7975B45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70743"/>
              </p:ext>
            </p:extLst>
          </p:nvPr>
        </p:nvGraphicFramePr>
        <p:xfrm>
          <a:off x="59911" y="1927281"/>
          <a:ext cx="8833363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09">
                  <a:extLst>
                    <a:ext uri="{9D8B030D-6E8A-4147-A177-3AD203B41FA5}">
                      <a16:colId xmlns:a16="http://schemas.microsoft.com/office/drawing/2014/main" val="2787071468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513012686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3926837457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3889269839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809937435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2789395869"/>
                    </a:ext>
                  </a:extLst>
                </a:gridCol>
                <a:gridCol w="1261909">
                  <a:extLst>
                    <a:ext uri="{9D8B030D-6E8A-4147-A177-3AD203B41FA5}">
                      <a16:colId xmlns:a16="http://schemas.microsoft.com/office/drawing/2014/main" val="3974508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Cluster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노드 점유율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산업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증감율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융합 균형성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 융합 영향력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융합 빈도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융합 매개도</a:t>
                      </a:r>
                    </a:p>
                  </a:txBody>
                  <a:tcPr>
                    <a:solidFill>
                      <a:srgbClr val="672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29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Manufacturing Industrial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33.56%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Period1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2 : </a:t>
                      </a:r>
                      <a:r>
                        <a:rPr lang="en-US" altLang="ko-KR" sz="800" u="sng" dirty="0"/>
                        <a:t>80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129 (61%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증가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, Period23: 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129171(32%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증가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2301.86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0.393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4.73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0.2157*10</a:t>
                      </a:r>
                      <a:r>
                        <a:rPr lang="en-US" altLang="ko-KR" sz="800" baseline="30000" dirty="0"/>
                        <a:t>-2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7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Internet &amp; Mobile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19.83%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2301.86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0.556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6.51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0.1769*10</a:t>
                      </a:r>
                      <a:r>
                        <a:rPr lang="en-US" altLang="ko-KR" sz="800" baseline="30000" dirty="0"/>
                        <a:t>-2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9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Software(IT)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18.98%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Period1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2 : </a:t>
                      </a:r>
                      <a:r>
                        <a:rPr lang="en-US" altLang="ko-KR" sz="800" u="sng" dirty="0"/>
                        <a:t>76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149(96%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증가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  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, Period23: 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149144(3%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감소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2301.86</a:t>
                      </a:r>
                      <a:endParaRPr lang="ko-KR" altLang="en-US" sz="800" dirty="0"/>
                    </a:p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10.41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0.229*10</a:t>
                      </a:r>
                      <a:r>
                        <a:rPr lang="en-US" altLang="ko-KR" sz="800" baseline="30000" dirty="0"/>
                        <a:t>-2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8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Financial Services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18.31%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2301.86</a:t>
                      </a:r>
                      <a:endParaRPr lang="ko-KR" altLang="en-US" sz="800" dirty="0"/>
                    </a:p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0.537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7.07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0.2094*10</a:t>
                      </a:r>
                      <a:r>
                        <a:rPr lang="en-US" altLang="ko-KR" sz="800" baseline="30000" dirty="0"/>
                        <a:t>-2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Health Care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9.32%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Period1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2 : </a:t>
                      </a:r>
                      <a:r>
                        <a:rPr lang="en-US" altLang="ko-KR" sz="800" u="sng" dirty="0"/>
                        <a:t>32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72(55%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증가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800" dirty="0">
                          <a:sym typeface="Wingdings" panose="05000000000000000000" pitchFamily="2" charset="2"/>
                        </a:rPr>
                        <a:t>, Period23: 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7276(5%</a:t>
                      </a:r>
                      <a:r>
                        <a:rPr lang="ko-KR" altLang="en-US" sz="800" u="sng" dirty="0">
                          <a:sym typeface="Wingdings" panose="05000000000000000000" pitchFamily="2" charset="2"/>
                        </a:rPr>
                        <a:t>증가</a:t>
                      </a:r>
                      <a:r>
                        <a:rPr lang="en-US" altLang="ko-KR" sz="800" u="sng" dirty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2301.86</a:t>
                      </a:r>
                      <a:endParaRPr lang="ko-KR" altLang="en-US" sz="800" dirty="0"/>
                    </a:p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0.238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9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7.47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0.2148*10</a:t>
                      </a:r>
                      <a:r>
                        <a:rPr lang="en-US" altLang="ko-KR" sz="800" baseline="30000" dirty="0"/>
                        <a:t>-2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5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0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79BB5F-43CC-4E4B-89D7-5F47B9FEF4DB}"/>
              </a:ext>
            </a:extLst>
          </p:cNvPr>
          <p:cNvSpPr/>
          <p:nvPr/>
        </p:nvSpPr>
        <p:spPr>
          <a:xfrm>
            <a:off x="4284762" y="1845618"/>
            <a:ext cx="2736299" cy="151216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F7A186-2FA7-4AA3-A7B5-53DCB8183556}"/>
              </a:ext>
            </a:extLst>
          </p:cNvPr>
          <p:cNvSpPr/>
          <p:nvPr/>
        </p:nvSpPr>
        <p:spPr>
          <a:xfrm>
            <a:off x="180305" y="5446018"/>
            <a:ext cx="9000997" cy="159264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marL="228600" indent="-228600" defTabSz="684674">
              <a:buAutoNum type="arabicPeriod"/>
            </a:pPr>
            <a:r>
              <a:rPr lang="ko-KR" altLang="en-US" sz="110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산점도를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보면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전체 네트워크에서 융합의 영향력도 높고 강도도 높은 클러스터는 금융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인터넷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모바일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소프트웨어 </a:t>
            </a:r>
            <a:r>
              <a:rPr lang="ko-KR" altLang="en-US" sz="110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클러스터며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특히 </a:t>
            </a:r>
            <a:r>
              <a:rPr lang="ko-KR" altLang="en-US" sz="1100" u="sng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소프트웨어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가 높음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2466628-4440-42EF-98B5-2F16BF15B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61659"/>
              </p:ext>
            </p:extLst>
          </p:nvPr>
        </p:nvGraphicFramePr>
        <p:xfrm>
          <a:off x="1116410" y="1110681"/>
          <a:ext cx="6192685" cy="406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D8C440-D74E-4AF0-9425-F7B5BAEDB2ED}"/>
              </a:ext>
            </a:extLst>
          </p:cNvPr>
          <p:cNvCxnSpPr/>
          <p:nvPr/>
        </p:nvCxnSpPr>
        <p:spPr>
          <a:xfrm>
            <a:off x="4284762" y="1845618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00653E-5D45-44A4-AA46-6B727215EF34}"/>
              </a:ext>
            </a:extLst>
          </p:cNvPr>
          <p:cNvCxnSpPr>
            <a:cxnSpLocks/>
          </p:cNvCxnSpPr>
          <p:nvPr/>
        </p:nvCxnSpPr>
        <p:spPr>
          <a:xfrm flipH="1">
            <a:off x="1548458" y="3357786"/>
            <a:ext cx="54726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4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B8B08-CDD4-49D5-B28A-D4FCA8537FCF}"/>
              </a:ext>
            </a:extLst>
          </p:cNvPr>
          <p:cNvSpPr/>
          <p:nvPr/>
        </p:nvSpPr>
        <p:spPr>
          <a:xfrm>
            <a:off x="4500791" y="1773613"/>
            <a:ext cx="2736299" cy="151216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F7A186-2FA7-4AA3-A7B5-53DCB8183556}"/>
              </a:ext>
            </a:extLst>
          </p:cNvPr>
          <p:cNvSpPr/>
          <p:nvPr/>
        </p:nvSpPr>
        <p:spPr>
          <a:xfrm>
            <a:off x="180306" y="5446018"/>
            <a:ext cx="8568952" cy="1423370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marL="228600" indent="-228600" defTabSz="684674">
              <a:buAutoNum type="arabicPeriod"/>
            </a:pPr>
            <a:r>
              <a:rPr lang="ko-KR" altLang="en-US" sz="110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산점도를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보면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,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점유율도 높으면서 융합 영향력이 높은 클러스터는 제조 클러스터가 유일함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 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43740841-FD3D-4492-8BBC-C1E1258CB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271758"/>
              </p:ext>
            </p:extLst>
          </p:nvPr>
        </p:nvGraphicFramePr>
        <p:xfrm>
          <a:off x="1335891" y="1110681"/>
          <a:ext cx="6097059" cy="406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B314F3-6466-40F6-928C-C9A32288FF01}"/>
              </a:ext>
            </a:extLst>
          </p:cNvPr>
          <p:cNvCxnSpPr/>
          <p:nvPr/>
        </p:nvCxnSpPr>
        <p:spPr>
          <a:xfrm>
            <a:off x="4500786" y="1773610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E1AC5C-81C2-4935-8919-0B37D3625C7D}"/>
              </a:ext>
            </a:extLst>
          </p:cNvPr>
          <p:cNvCxnSpPr>
            <a:cxnSpLocks/>
          </p:cNvCxnSpPr>
          <p:nvPr/>
        </p:nvCxnSpPr>
        <p:spPr>
          <a:xfrm flipH="1">
            <a:off x="1764482" y="3285778"/>
            <a:ext cx="54726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3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B8B08-CDD4-49D5-B28A-D4FCA8537FCF}"/>
              </a:ext>
            </a:extLst>
          </p:cNvPr>
          <p:cNvSpPr/>
          <p:nvPr/>
        </p:nvSpPr>
        <p:spPr>
          <a:xfrm>
            <a:off x="3924722" y="1913460"/>
            <a:ext cx="2736299" cy="151216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F7A186-2FA7-4AA3-A7B5-53DCB8183556}"/>
              </a:ext>
            </a:extLst>
          </p:cNvPr>
          <p:cNvSpPr/>
          <p:nvPr/>
        </p:nvSpPr>
        <p:spPr>
          <a:xfrm>
            <a:off x="180306" y="5446018"/>
            <a:ext cx="8568952" cy="1423370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E1AC5C-81C2-4935-8919-0B37D3625C7D}"/>
              </a:ext>
            </a:extLst>
          </p:cNvPr>
          <p:cNvCxnSpPr>
            <a:cxnSpLocks/>
          </p:cNvCxnSpPr>
          <p:nvPr/>
        </p:nvCxnSpPr>
        <p:spPr>
          <a:xfrm flipH="1" flipV="1">
            <a:off x="1260426" y="3425625"/>
            <a:ext cx="5328592" cy="4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12E501-2CBC-41C9-9CD5-509E8D838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99039"/>
              </p:ext>
            </p:extLst>
          </p:nvPr>
        </p:nvGraphicFramePr>
        <p:xfrm>
          <a:off x="756370" y="1248339"/>
          <a:ext cx="6097059" cy="410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B314F3-6466-40F6-928C-C9A32288FF01}"/>
              </a:ext>
            </a:extLst>
          </p:cNvPr>
          <p:cNvCxnSpPr/>
          <p:nvPr/>
        </p:nvCxnSpPr>
        <p:spPr>
          <a:xfrm>
            <a:off x="3924722" y="1989634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60167" y="3190968"/>
            <a:ext cx="3025255" cy="648197"/>
            <a:chOff x="4078983" y="3111456"/>
            <a:chExt cx="4032448" cy="8640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078983" y="3111456"/>
              <a:ext cx="0" cy="864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111431" y="3111456"/>
              <a:ext cx="0" cy="864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55047" y="3193364"/>
              <a:ext cx="2844314" cy="39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16447">
                <a:defRPr/>
              </a:pPr>
              <a:r>
                <a:rPr lang="en-US" altLang="ko-KR" sz="1350" spc="225" dirty="0">
                  <a:solidFill>
                    <a:prstClr val="white">
                      <a:alpha val="96000"/>
                    </a:prstClr>
                  </a:solidFill>
                  <a:latin typeface="Noto Sans CJK KR Bold" pitchFamily="34" charset="-127"/>
                  <a:ea typeface="Noto Sans CJK KR Bold" pitchFamily="34" charset="-127"/>
                </a:rPr>
                <a:t>PART 01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58874" y="3500633"/>
            <a:ext cx="2627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447">
              <a:defRPr/>
            </a:pPr>
            <a:r>
              <a:rPr lang="en-US" altLang="ko-KR" sz="1350" spc="113" dirty="0">
                <a:solidFill>
                  <a:prstClr val="white">
                    <a:alpha val="96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What is C</a:t>
            </a:r>
            <a:r>
              <a:rPr lang="en-US" altLang="ko-KR" sz="1350" spc="113" dirty="0" err="1">
                <a:solidFill>
                  <a:prstClr val="white">
                    <a:alpha val="96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runchbase</a:t>
            </a:r>
            <a:r>
              <a:rPr lang="en-US" altLang="ko-KR" sz="1350" spc="113" dirty="0">
                <a:solidFill>
                  <a:prstClr val="white">
                    <a:alpha val="96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257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2B8B08-CDD4-49D5-B28A-D4FCA8537FCF}"/>
              </a:ext>
            </a:extLst>
          </p:cNvPr>
          <p:cNvSpPr/>
          <p:nvPr/>
        </p:nvSpPr>
        <p:spPr>
          <a:xfrm>
            <a:off x="3924722" y="1913460"/>
            <a:ext cx="2736299" cy="1512165"/>
          </a:xfrm>
          <a:prstGeom prst="rect">
            <a:avLst/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F7A186-2FA7-4AA3-A7B5-53DCB8183556}"/>
              </a:ext>
            </a:extLst>
          </p:cNvPr>
          <p:cNvSpPr/>
          <p:nvPr/>
        </p:nvSpPr>
        <p:spPr>
          <a:xfrm>
            <a:off x="180306" y="5446018"/>
            <a:ext cx="8568952" cy="1423370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  <a:p>
            <a:pPr marL="228600" indent="-228600" defTabSz="684674">
              <a:buAutoNum type="arabicPeriod"/>
            </a:pP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E1AC5C-81C2-4935-8919-0B37D3625C7D}"/>
              </a:ext>
            </a:extLst>
          </p:cNvPr>
          <p:cNvCxnSpPr>
            <a:cxnSpLocks/>
          </p:cNvCxnSpPr>
          <p:nvPr/>
        </p:nvCxnSpPr>
        <p:spPr>
          <a:xfrm flipH="1" flipV="1">
            <a:off x="1260426" y="3425625"/>
            <a:ext cx="5328592" cy="4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312E501-2CBC-41C9-9CD5-509E8D838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676495"/>
              </p:ext>
            </p:extLst>
          </p:nvPr>
        </p:nvGraphicFramePr>
        <p:xfrm>
          <a:off x="756370" y="1248339"/>
          <a:ext cx="6097059" cy="410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B314F3-6466-40F6-928C-C9A32288FF01}"/>
              </a:ext>
            </a:extLst>
          </p:cNvPr>
          <p:cNvCxnSpPr/>
          <p:nvPr/>
        </p:nvCxnSpPr>
        <p:spPr>
          <a:xfrm>
            <a:off x="3924722" y="1989634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6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105353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117041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What is Crunchbase?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1553409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Democratize the way innovators access opportunity.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7903A-044A-403E-8A6F-A126BB6A37F8}"/>
              </a:ext>
            </a:extLst>
          </p:cNvPr>
          <p:cNvSpPr/>
          <p:nvPr/>
        </p:nvSpPr>
        <p:spPr>
          <a:xfrm>
            <a:off x="449559" y="2496718"/>
            <a:ext cx="6088976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Crunchbase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는 혁신적인 회사를 발견하고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그 뒤에 있는 사람들과 연결하며 새로운 기회를 추구하는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leading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플랫폼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endParaRPr lang="ko-KR" altLang="en-US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8CAAAA77-1EB4-48E2-B73B-1C096DAF3CE9}"/>
              </a:ext>
            </a:extLst>
          </p:cNvPr>
          <p:cNvCxnSpPr>
            <a:cxnSpLocks/>
          </p:cNvCxnSpPr>
          <p:nvPr/>
        </p:nvCxnSpPr>
        <p:spPr>
          <a:xfrm flipH="1">
            <a:off x="529836" y="2727503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D090344A-3B98-4F73-8683-CE4216836EBD}"/>
              </a:ext>
            </a:extLst>
          </p:cNvPr>
          <p:cNvSpPr/>
          <p:nvPr/>
        </p:nvSpPr>
        <p:spPr>
          <a:xfrm>
            <a:off x="529836" y="2248447"/>
            <a:ext cx="1405828" cy="202609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Crunchbase</a:t>
            </a:r>
            <a:endParaRPr lang="ko-KR" altLang="en-US" sz="900" spc="-75" dirty="0">
              <a:solidFill>
                <a:schemeClr val="bg1">
                  <a:alpha val="96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51D63B-FF37-41D9-99DF-7DF9F4A59939}"/>
              </a:ext>
            </a:extLst>
          </p:cNvPr>
          <p:cNvSpPr/>
          <p:nvPr/>
        </p:nvSpPr>
        <p:spPr>
          <a:xfrm>
            <a:off x="467091" y="2835548"/>
            <a:ext cx="6125909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기업가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투자자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연구원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,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영업사원을 포함한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5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천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5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백만명이 넘는 전문가가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Crunchbase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를 통해 비즈니스적 결정 내림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endParaRPr lang="ko-KR" altLang="en-US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32E9A-704D-4876-B170-5CA4A4967887}"/>
              </a:ext>
            </a:extLst>
          </p:cNvPr>
          <p:cNvCxnSpPr>
            <a:cxnSpLocks/>
          </p:cNvCxnSpPr>
          <p:nvPr/>
        </p:nvCxnSpPr>
        <p:spPr>
          <a:xfrm flipH="1">
            <a:off x="547368" y="3066332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2F0576-6F55-456E-B799-6820DF259573}"/>
              </a:ext>
            </a:extLst>
          </p:cNvPr>
          <p:cNvSpPr/>
          <p:nvPr/>
        </p:nvSpPr>
        <p:spPr>
          <a:xfrm>
            <a:off x="467091" y="3159682"/>
            <a:ext cx="4287072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Crunchbase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는 전세계에서 가장 크고 믿을 수 있는 스타트업 관련 데이터 저장소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endParaRPr lang="ko-KR" altLang="en-US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1D4FEBB-BE21-497D-BB0C-B1839D44C95C}"/>
              </a:ext>
            </a:extLst>
          </p:cNvPr>
          <p:cNvCxnSpPr>
            <a:cxnSpLocks/>
          </p:cNvCxnSpPr>
          <p:nvPr/>
        </p:nvCxnSpPr>
        <p:spPr>
          <a:xfrm flipH="1">
            <a:off x="547368" y="3390466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8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0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60167" y="3190968"/>
            <a:ext cx="3025255" cy="648197"/>
            <a:chOff x="4078983" y="3111456"/>
            <a:chExt cx="4032448" cy="8640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078983" y="3111456"/>
              <a:ext cx="0" cy="864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111431" y="3111456"/>
              <a:ext cx="0" cy="864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55047" y="3193364"/>
              <a:ext cx="2844314" cy="39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16447">
                <a:defRPr/>
              </a:pPr>
              <a:r>
                <a:rPr lang="en-US" altLang="ko-KR" sz="1350" spc="225" dirty="0">
                  <a:solidFill>
                    <a:prstClr val="white">
                      <a:alpha val="96000"/>
                    </a:prstClr>
                  </a:solidFill>
                  <a:latin typeface="Noto Sans CJK KR Bold" pitchFamily="34" charset="-127"/>
                  <a:ea typeface="Noto Sans CJK KR Bold" pitchFamily="34" charset="-127"/>
                </a:rPr>
                <a:t>PART 02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58874" y="3500633"/>
            <a:ext cx="2627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6447">
              <a:defRPr/>
            </a:pPr>
            <a:r>
              <a:rPr lang="en-US" altLang="ko-KR" sz="1350" spc="113" dirty="0">
                <a:solidFill>
                  <a:prstClr val="white">
                    <a:alpha val="96000"/>
                  </a:prstClr>
                </a:solidFill>
                <a:latin typeface="Noto Sans CJK KR Bold" pitchFamily="34" charset="-127"/>
                <a:ea typeface="Noto Sans CJK KR Bold" pitchFamily="34" charset="-127"/>
              </a:rPr>
              <a:t>Research Topics</a:t>
            </a:r>
          </a:p>
        </p:txBody>
      </p:sp>
    </p:spTree>
    <p:extLst>
      <p:ext uri="{BB962C8B-B14F-4D97-AF65-F5344CB8AC3E}">
        <p14:creationId xmlns:p14="http://schemas.microsoft.com/office/powerpoint/2010/main" val="367229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105353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117041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What is Crunchbase?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1553409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Democratize the way innovators access opportunity.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7903A-044A-403E-8A6F-A126BB6A37F8}"/>
              </a:ext>
            </a:extLst>
          </p:cNvPr>
          <p:cNvSpPr/>
          <p:nvPr/>
        </p:nvSpPr>
        <p:spPr>
          <a:xfrm>
            <a:off x="449559" y="2496718"/>
            <a:ext cx="5160132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Crunchbase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데이터를 활용하여 최근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10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년간 스타트업 업계에서 이종 분야간 융합 패턴을 분석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8CAAAA77-1EB4-48E2-B73B-1C096DAF3CE9}"/>
              </a:ext>
            </a:extLst>
          </p:cNvPr>
          <p:cNvCxnSpPr>
            <a:cxnSpLocks/>
          </p:cNvCxnSpPr>
          <p:nvPr/>
        </p:nvCxnSpPr>
        <p:spPr>
          <a:xfrm flipH="1">
            <a:off x="529836" y="2727503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D090344A-3B98-4F73-8683-CE4216836EBD}"/>
              </a:ext>
            </a:extLst>
          </p:cNvPr>
          <p:cNvSpPr/>
          <p:nvPr/>
        </p:nvSpPr>
        <p:spPr>
          <a:xfrm>
            <a:off x="529836" y="2248447"/>
            <a:ext cx="1405828" cy="202609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Crunchbase</a:t>
            </a:r>
            <a:endParaRPr lang="ko-KR" altLang="en-US" sz="900" spc="-75" dirty="0">
              <a:solidFill>
                <a:schemeClr val="bg1">
                  <a:alpha val="96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51D63B-FF37-41D9-99DF-7DF9F4A59939}"/>
              </a:ext>
            </a:extLst>
          </p:cNvPr>
          <p:cNvSpPr/>
          <p:nvPr/>
        </p:nvSpPr>
        <p:spPr>
          <a:xfrm>
            <a:off x="467091" y="2835548"/>
            <a:ext cx="3685048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이종 분야간 융합 패턴을 네트워크 기술을 통해 동태적 특성을 파악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32E9A-704D-4876-B170-5CA4A4967887}"/>
              </a:ext>
            </a:extLst>
          </p:cNvPr>
          <p:cNvCxnSpPr>
            <a:cxnSpLocks/>
          </p:cNvCxnSpPr>
          <p:nvPr/>
        </p:nvCxnSpPr>
        <p:spPr>
          <a:xfrm flipH="1">
            <a:off x="547368" y="3066332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2F0576-6F55-456E-B799-6820DF259573}"/>
              </a:ext>
            </a:extLst>
          </p:cNvPr>
          <p:cNvSpPr/>
          <p:nvPr/>
        </p:nvSpPr>
        <p:spPr>
          <a:xfrm>
            <a:off x="467091" y="3159682"/>
            <a:ext cx="3290966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융합 지표를 개발하여 산업 별 융합 패턴을 정량적으로 분석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1D4FEBB-BE21-497D-BB0C-B1839D44C95C}"/>
              </a:ext>
            </a:extLst>
          </p:cNvPr>
          <p:cNvCxnSpPr>
            <a:cxnSpLocks/>
          </p:cNvCxnSpPr>
          <p:nvPr/>
        </p:nvCxnSpPr>
        <p:spPr>
          <a:xfrm flipH="1">
            <a:off x="547368" y="3390466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105353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117041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What is Crunchbase?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1553409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Democratize the way innovators access opportunity.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7903A-044A-403E-8A6F-A126BB6A37F8}"/>
              </a:ext>
            </a:extLst>
          </p:cNvPr>
          <p:cNvSpPr/>
          <p:nvPr/>
        </p:nvSpPr>
        <p:spPr>
          <a:xfrm>
            <a:off x="449559" y="2496718"/>
            <a:ext cx="7084055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Crunchbase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데이터베이스에서 최근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10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년간 백만달러 이상 규모의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M&amp;A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가 일어난 </a:t>
            </a:r>
            <a:r>
              <a:rPr lang="ko-KR" altLang="en-US" sz="105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스타트업들의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데이터 수집 및 </a:t>
            </a:r>
            <a:r>
              <a:rPr lang="ko-KR" altLang="en-US" sz="105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전처리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	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8CAAAA77-1EB4-48E2-B73B-1C096DAF3CE9}"/>
              </a:ext>
            </a:extLst>
          </p:cNvPr>
          <p:cNvCxnSpPr>
            <a:cxnSpLocks/>
          </p:cNvCxnSpPr>
          <p:nvPr/>
        </p:nvCxnSpPr>
        <p:spPr>
          <a:xfrm flipH="1">
            <a:off x="529836" y="2727503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D090344A-3B98-4F73-8683-CE4216836EBD}"/>
              </a:ext>
            </a:extLst>
          </p:cNvPr>
          <p:cNvSpPr/>
          <p:nvPr/>
        </p:nvSpPr>
        <p:spPr>
          <a:xfrm>
            <a:off x="529836" y="2248447"/>
            <a:ext cx="1405828" cy="202609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ko-KR" altLang="en-US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연구 프레임 워크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51D63B-FF37-41D9-99DF-7DF9F4A59939}"/>
              </a:ext>
            </a:extLst>
          </p:cNvPr>
          <p:cNvSpPr/>
          <p:nvPr/>
        </p:nvSpPr>
        <p:spPr>
          <a:xfrm>
            <a:off x="467091" y="2835548"/>
            <a:ext cx="4775859" cy="230735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기업간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M&amp;A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를 산업간 융합으로 보고 인수 기업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&amp;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피인수 기업 각각의 카테고리 추출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endParaRPr lang="ko-KR" altLang="en-US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32E9A-704D-4876-B170-5CA4A4967887}"/>
              </a:ext>
            </a:extLst>
          </p:cNvPr>
          <p:cNvCxnSpPr>
            <a:cxnSpLocks/>
          </p:cNvCxnSpPr>
          <p:nvPr/>
        </p:nvCxnSpPr>
        <p:spPr>
          <a:xfrm flipH="1">
            <a:off x="547368" y="3066332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2F0576-6F55-456E-B799-6820DF259573}"/>
              </a:ext>
            </a:extLst>
          </p:cNvPr>
          <p:cNvSpPr/>
          <p:nvPr/>
        </p:nvSpPr>
        <p:spPr>
          <a:xfrm>
            <a:off x="467091" y="3159682"/>
            <a:ext cx="5179624" cy="553901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인수한 기업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/ 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인수당한 기업 카테고리 동시분류분석 네트워크 구축 및 이를 통한 네트워크 분석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</a:p>
          <a:p>
            <a:pPr defTabSz="684674"/>
            <a:endParaRPr lang="en-US" altLang="ko-KR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전체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10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년 기간을 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3,3,4</a:t>
            </a:r>
            <a:r>
              <a:rPr lang="ko-KR" altLang="en-US" sz="1050" spc="-113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년씩</a:t>
            </a:r>
            <a:r>
              <a:rPr lang="ko-KR" altLang="en-US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쪼개어 기간별로 동태적 특성을 융합 관점에서 분석</a:t>
            </a:r>
            <a:r>
              <a:rPr lang="en-US" altLang="ko-KR" sz="105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.</a:t>
            </a:r>
            <a:endParaRPr lang="ko-KR" altLang="en-US" sz="105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1D4FEBB-BE21-497D-BB0C-B1839D44C95C}"/>
              </a:ext>
            </a:extLst>
          </p:cNvPr>
          <p:cNvCxnSpPr>
            <a:cxnSpLocks/>
          </p:cNvCxnSpPr>
          <p:nvPr/>
        </p:nvCxnSpPr>
        <p:spPr>
          <a:xfrm flipH="1">
            <a:off x="547368" y="3390466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3C5CD7F4-F73A-4137-9978-65343BCA585F}"/>
              </a:ext>
            </a:extLst>
          </p:cNvPr>
          <p:cNvCxnSpPr>
            <a:cxnSpLocks/>
          </p:cNvCxnSpPr>
          <p:nvPr/>
        </p:nvCxnSpPr>
        <p:spPr>
          <a:xfrm flipH="1">
            <a:off x="540346" y="3717826"/>
            <a:ext cx="58797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304DB7-6426-407B-9318-6286383681F1}"/>
              </a:ext>
            </a:extLst>
          </p:cNvPr>
          <p:cNvGrpSpPr/>
          <p:nvPr/>
        </p:nvGrpSpPr>
        <p:grpSpPr>
          <a:xfrm>
            <a:off x="472751" y="3944367"/>
            <a:ext cx="4444843" cy="1687509"/>
            <a:chOff x="472751" y="3944367"/>
            <a:chExt cx="4444843" cy="16875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2E12F9A-6A5D-45C7-A2C8-FB63E53EDF5F}"/>
                </a:ext>
              </a:extLst>
            </p:cNvPr>
            <p:cNvGrpSpPr/>
            <p:nvPr/>
          </p:nvGrpSpPr>
          <p:grpSpPr>
            <a:xfrm>
              <a:off x="472751" y="3944367"/>
              <a:ext cx="4444843" cy="1687509"/>
              <a:chOff x="1240151" y="1386871"/>
              <a:chExt cx="4444843" cy="3011698"/>
            </a:xfrm>
          </p:grpSpPr>
          <p:sp>
            <p:nvSpPr>
              <p:cNvPr id="39" name="순서도: 자기 디스크 38">
                <a:extLst>
                  <a:ext uri="{FF2B5EF4-FFF2-40B4-BE49-F238E27FC236}">
                    <a16:creationId xmlns:a16="http://schemas.microsoft.com/office/drawing/2014/main" id="{3EDDF0B9-8DB7-44AD-A993-C3AB522B5205}"/>
                  </a:ext>
                </a:extLst>
              </p:cNvPr>
              <p:cNvSpPr/>
              <p:nvPr/>
            </p:nvSpPr>
            <p:spPr>
              <a:xfrm>
                <a:off x="4388850" y="1386871"/>
                <a:ext cx="1296144" cy="720081"/>
              </a:xfrm>
              <a:prstGeom prst="flowChartMagneticDisk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Crunchbase</a:t>
                </a:r>
                <a:endParaRPr lang="ko-KR" altLang="en-US" sz="1100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19B8333F-E5F3-41CB-A41F-8505EAEDAED9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 flipH="1">
                <a:off x="3668770" y="1746911"/>
                <a:ext cx="72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3237435-4A61-47EB-BC37-3BF24471C715}"/>
                  </a:ext>
                </a:extLst>
              </p:cNvPr>
              <p:cNvSpPr/>
              <p:nvPr/>
            </p:nvSpPr>
            <p:spPr>
              <a:xfrm>
                <a:off x="1284158" y="1462828"/>
                <a:ext cx="2384612" cy="576064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latin typeface="Notos"/>
                    <a:ea typeface="Noto Sans CJK KR DemiLight"/>
                  </a:rPr>
                  <a:t>데이터 수집 및 전처리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06A32AF-1CB0-4271-ADE9-C763C468E347}"/>
                  </a:ext>
                </a:extLst>
              </p:cNvPr>
              <p:cNvSpPr/>
              <p:nvPr/>
            </p:nvSpPr>
            <p:spPr>
              <a:xfrm>
                <a:off x="1284158" y="2232959"/>
                <a:ext cx="2384612" cy="576064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Noto Sans CJK KR DemiLight"/>
                  </a:rPr>
                  <a:t>인수 기업</a:t>
                </a:r>
                <a:r>
                  <a:rPr lang="en-US" altLang="ko-KR" sz="1050" dirty="0">
                    <a:ea typeface="Noto Sans CJK KR DemiLight"/>
                  </a:rPr>
                  <a:t>-</a:t>
                </a:r>
                <a:r>
                  <a:rPr lang="ko-KR" altLang="en-US" sz="1050" dirty="0">
                    <a:ea typeface="Noto Sans CJK KR DemiLight"/>
                  </a:rPr>
                  <a:t>피인수 기업 카테고리</a:t>
                </a:r>
                <a:endParaRPr lang="en-US" altLang="ko-KR" sz="1050" dirty="0">
                  <a:ea typeface="Noto Sans CJK KR DemiLight"/>
                </a:endParaRPr>
              </a:p>
              <a:p>
                <a:pPr algn="ctr"/>
                <a:r>
                  <a:rPr lang="ko-KR" altLang="en-US" sz="1050" dirty="0">
                    <a:latin typeface="noto"/>
                    <a:ea typeface="Noto Sans CJK KR DemiLight"/>
                  </a:rPr>
                  <a:t>동시분류분석 수행</a:t>
                </a: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BB8DBE5A-036A-49A0-8C88-E652996F76D2}"/>
                  </a:ext>
                </a:extLst>
              </p:cNvPr>
              <p:cNvCxnSpPr>
                <a:stCxn id="42" idx="2"/>
                <a:endCxn id="43" idx="0"/>
              </p:cNvCxnSpPr>
              <p:nvPr/>
            </p:nvCxnSpPr>
            <p:spPr>
              <a:xfrm>
                <a:off x="2476464" y="2038892"/>
                <a:ext cx="0" cy="194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F948813-3D13-44B9-B847-691C7ABE8BD7}"/>
                  </a:ext>
                </a:extLst>
              </p:cNvPr>
              <p:cNvSpPr/>
              <p:nvPr/>
            </p:nvSpPr>
            <p:spPr>
              <a:xfrm>
                <a:off x="1261783" y="3051429"/>
                <a:ext cx="2480612" cy="576064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Noto Sans CJK KR DemiLight"/>
                  </a:rPr>
                  <a:t>인수 기업</a:t>
                </a:r>
                <a:r>
                  <a:rPr lang="en-US" altLang="ko-KR" sz="1050" dirty="0">
                    <a:ea typeface="Noto Sans CJK KR DemiLight"/>
                  </a:rPr>
                  <a:t>-</a:t>
                </a:r>
                <a:r>
                  <a:rPr lang="ko-KR" altLang="en-US" sz="1050" dirty="0">
                    <a:ea typeface="Noto Sans CJK KR DemiLight"/>
                  </a:rPr>
                  <a:t>피인수 기업 카테고리</a:t>
                </a:r>
                <a:endParaRPr lang="en-US" altLang="ko-KR" sz="1050" dirty="0">
                  <a:ea typeface="Noto Sans CJK KR DemiLight"/>
                </a:endParaRPr>
              </a:p>
              <a:p>
                <a:pPr algn="ctr"/>
                <a:r>
                  <a:rPr lang="ko-KR" altLang="en-US" sz="1050" dirty="0" err="1">
                    <a:ea typeface="Noto Sans CJK KR DemiLight"/>
                  </a:rPr>
                  <a:t>동시분류</a:t>
                </a:r>
                <a:r>
                  <a:rPr lang="ko-KR" altLang="en-US" sz="1050" dirty="0">
                    <a:ea typeface="Noto Sans CJK KR DemiLight"/>
                  </a:rPr>
                  <a:t> 네트워크 분석</a:t>
                </a:r>
                <a:endParaRPr lang="en-US" altLang="ko-KR" sz="1050" dirty="0">
                  <a:ea typeface="Noto Sans CJK KR DemiLight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24B529E-15D8-4554-8B92-3CA19579D9EE}"/>
                  </a:ext>
                </a:extLst>
              </p:cNvPr>
              <p:cNvSpPr/>
              <p:nvPr/>
            </p:nvSpPr>
            <p:spPr>
              <a:xfrm>
                <a:off x="1240151" y="3822505"/>
                <a:ext cx="2502244" cy="576064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ea typeface="Noto Sans CJK KR DemiLight"/>
                  </a:rPr>
                  <a:t>구간별 네트워크 </a:t>
                </a:r>
                <a:endParaRPr lang="en-US" altLang="ko-KR" sz="1050" dirty="0">
                  <a:ea typeface="Noto Sans CJK KR DemiLight"/>
                </a:endParaRPr>
              </a:p>
              <a:p>
                <a:pPr algn="ctr"/>
                <a:r>
                  <a:rPr lang="ko-KR" altLang="en-US" sz="1050" dirty="0">
                    <a:ea typeface="Noto Sans CJK KR DemiLight"/>
                  </a:rPr>
                  <a:t>변화 추세 및 융합 패턴 분석</a:t>
                </a:r>
                <a:endParaRPr lang="en-US" altLang="ko-KR" sz="1050" dirty="0">
                  <a:ea typeface="Noto Sans CJK KR DemiLight"/>
                </a:endParaRPr>
              </a:p>
            </p:txBody>
          </p:sp>
        </p:grp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92F1C80-9ECB-4FA1-9D0D-9508F0B95E7C}"/>
                </a:ext>
              </a:extLst>
            </p:cNvPr>
            <p:cNvCxnSpPr/>
            <p:nvPr/>
          </p:nvCxnSpPr>
          <p:spPr>
            <a:xfrm>
              <a:off x="1723873" y="4768310"/>
              <a:ext cx="0" cy="108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3AED81D-835C-46F1-BD3A-33F44445155B}"/>
                </a:ext>
              </a:extLst>
            </p:cNvPr>
            <p:cNvCxnSpPr/>
            <p:nvPr/>
          </p:nvCxnSpPr>
          <p:spPr>
            <a:xfrm>
              <a:off x="1753574" y="5199828"/>
              <a:ext cx="0" cy="108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3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105353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1170417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What is Crunchbase?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1553409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Democratize the way innovators access opportunity.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90344A-3B98-4F73-8683-CE4216836EBD}"/>
              </a:ext>
            </a:extLst>
          </p:cNvPr>
          <p:cNvSpPr/>
          <p:nvPr/>
        </p:nvSpPr>
        <p:spPr>
          <a:xfrm>
            <a:off x="529836" y="2248447"/>
            <a:ext cx="1405828" cy="202609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ko-KR" altLang="en-US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지표 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C9AF95BC-5CE0-415A-9AE5-E46606F441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640650"/>
                  </p:ext>
                </p:extLst>
              </p:nvPr>
            </p:nvGraphicFramePr>
            <p:xfrm>
              <a:off x="512623" y="2921352"/>
              <a:ext cx="8380650" cy="3701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3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3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3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64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지표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특성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조작적 정의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5800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산업 </a:t>
                          </a:r>
                          <a:r>
                            <a:rPr lang="ko-KR" altLang="en-US" sz="900" spc="-113" dirty="0" err="1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증감율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defTabSz="684674">
                            <a:buNone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산업에 속하는 기업들이  얼마나 증감하는가</a:t>
                          </a:r>
                          <a:endParaRPr lang="en-US" altLang="ko-KR" sz="90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기간별 클러스터의 노드 수 변화율</a:t>
                          </a:r>
                          <a:endParaRPr lang="ko-KR" altLang="en-US" sz="900" dirty="0">
                            <a:ea typeface="Noto Sans CJK KR DemiLigh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800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균형성</a:t>
                          </a:r>
                          <a:endParaRPr lang="ko-KR" altLang="en-US" sz="900" dirty="0"/>
                        </a:p>
                        <a:p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각 산업별 네트워크 점유율을 고려하여 경쟁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(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)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정도를 나타냄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.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i="1" spc="-113" dirty="0" smtClean="0">
                                  <a:ln>
                                    <a:solidFill>
                                      <a:srgbClr val="5B9BD5">
                                        <a:alpha val="0"/>
                                      </a:srgbClr>
                                    </a:solidFill>
                                  </a:ln>
                                  <a:latin typeface="Cambria Math" panose="02040503050406030204" pitchFamily="18" charset="0"/>
                                  <a:ea typeface="Noto Sans CJK KR DemiLight" pitchFamily="34" charset="-127"/>
                                </a:rPr>
                                <m:t>𝐻𝐼</m:t>
                              </m:r>
                            </m:oMath>
                          </a14:m>
                          <a:r>
                            <a:rPr lang="en-US" altLang="ko-KR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05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50" b="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  <m:r>
                                    <a:rPr lang="en-US" altLang="ko-KR" sz="1050" b="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50" b="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050" b="0" i="1" spc="-113" smtClean="0">
                                              <a:ln>
                                                <a:solidFill>
                                                  <a:srgbClr val="5B9BD5">
                                                    <a:alpha val="0"/>
                                                  </a:srgb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Noto Sans CJK KR DemiLight" pitchFamily="34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50" b="0" i="1" spc="-113" smtClean="0">
                                              <a:ln>
                                                <a:solidFill>
                                                  <a:srgbClr val="5B9BD5">
                                                    <a:alpha val="0"/>
                                                  </a:srgb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Noto Sans CJK KR DemiLight" pitchFamily="34" charset="-127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50" b="0" i="1" spc="-113" smtClean="0">
                                              <a:ln>
                                                <a:solidFill>
                                                  <a:srgbClr val="5B9BD5">
                                                    <a:alpha val="0"/>
                                                  </a:srgbClr>
                                                </a:solidFill>
                                              </a:ln>
                                              <a:latin typeface="Cambria Math" panose="02040503050406030204" pitchFamily="18" charset="0"/>
                                              <a:ea typeface="Noto Sans CJK KR DemiLight" pitchFamily="34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050" b="0" i="1" spc="-113" baseline="30000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2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5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900" b="0" i="0" spc="-113" smtClean="0">
                                  <a:ln>
                                    <a:solidFill>
                                      <a:srgbClr val="5B9BD5">
                                        <a:alpha val="0"/>
                                      </a:srgbClr>
                                    </a:solidFill>
                                  </a:ln>
                                  <a:latin typeface="Cambria Math" panose="02040503050406030204" pitchFamily="18" charset="0"/>
                                  <a:ea typeface="Noto Sans CJK KR DemiLight" pitchFamily="34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: 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네트워크 내에서 클러스터 </a:t>
                          </a:r>
                          <a:r>
                            <a:rPr lang="en-US" altLang="ko-KR" sz="900" spc="-113" dirty="0" err="1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i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의 노드 점유율 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)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03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영향력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이종 산업과의 융합이 얼마나 많이 일어나는가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684674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𝑏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_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050" b="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    </m:t>
                                  </m:r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/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𝑎</m:t>
                                      </m:r>
                                      <m: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_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1050" b="0" i="1" spc="-113" smtClean="0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+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𝑏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_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en-US" altLang="ko-KR" sz="105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  <a:p>
                          <a:pPr defTabSz="684674"/>
                          <a:endParaRPr lang="en-US" altLang="ko-KR" sz="105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  <a:p>
                          <a:pPr defTabSz="684674"/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( N : 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클러스터에서 해당되는 노드의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수 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sz="900" i="1" spc="-113">
                                  <a:ln>
                                    <a:solidFill>
                                      <a:srgbClr val="5B9BD5">
                                        <a:alpha val="0"/>
                                      </a:srgbClr>
                                    </a:solidFill>
                                  </a:ln>
                                  <a:latin typeface="Cambria Math" panose="02040503050406030204" pitchFamily="18" charset="0"/>
                                  <a:ea typeface="Noto Sans CJK KR DemiLight" pitchFamily="34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: indegree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90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: outdegree )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7812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빈도</a:t>
                          </a:r>
                          <a:endParaRPr lang="ko-KR" altLang="en-US" sz="900" dirty="0"/>
                        </a:p>
                        <a:p>
                          <a:pPr latinLnBrk="1"/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이종 산업과의 융합이 얼마나 많이 일어나는가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𝑖</m:t>
                                  </m:r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𝑏</m:t>
                                      </m:r>
                                      <m:r>
                                        <a:rPr lang="en-US" altLang="ko-KR" sz="1050" b="0" i="1" spc="-113" smtClean="0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_</m:t>
                                      </m:r>
                                      <m:r>
                                        <a:rPr lang="en-US" altLang="ko-KR" sz="1050" i="1" spc="-113">
                                          <a:ln>
                                            <a:solidFill>
                                              <a:srgbClr val="5B9BD5">
                                                <a:alpha val="0"/>
                                              </a:srgbClr>
                                            </a:solidFill>
                                          </a:ln>
                                          <a:latin typeface="Cambria Math" panose="02040503050406030204" pitchFamily="18" charset="0"/>
                                          <a:ea typeface="Noto Sans CJK KR DemiLight" pitchFamily="34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050" i="1" spc="-113">
                                      <a:ln>
                                        <a:solidFill>
                                          <a:srgbClr val="5B9BD5">
                                            <a:alpha val="0"/>
                                          </a:srgbClr>
                                        </a:solidFill>
                                      </a:ln>
                                      <a:latin typeface="Cambria Math" panose="02040503050406030204" pitchFamily="18" charset="0"/>
                                      <a:ea typeface="Noto Sans CJK KR DemiLight" pitchFamily="34" charset="-127"/>
                                    </a:rPr>
                                    <m:t>  </m:t>
                                  </m:r>
                                </m:e>
                              </m:nary>
                              <m:r>
                                <a:rPr lang="en-US" altLang="ko-KR" sz="1050" i="1" spc="-113">
                                  <a:ln>
                                    <a:solidFill>
                                      <a:srgbClr val="5B9BD5">
                                        <a:alpha val="0"/>
                                      </a:srgbClr>
                                    </a:solidFill>
                                  </a:ln>
                                  <a:latin typeface="Cambria Math" panose="02040503050406030204" pitchFamily="18" charset="0"/>
                                  <a:ea typeface="Noto Sans CJK KR DemiLight" pitchFamily="34" charset="-127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/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50" i="1" spc="-113" dirty="0">
                                  <a:ln>
                                    <a:solidFill>
                                      <a:srgbClr val="5B9BD5">
                                        <a:alpha val="0"/>
                                      </a:srgbClr>
                                    </a:solidFill>
                                  </a:ln>
                                  <a:latin typeface="Cambria Math" panose="02040503050406030204" pitchFamily="18" charset="0"/>
                                  <a:ea typeface="Noto Sans CJK KR DemiLight" pitchFamily="34" charset="-127"/>
                                </a:rPr>
                                <m:t>𝑁</m:t>
                              </m:r>
                            </m:oMath>
                          </a14:m>
                          <a:r>
                            <a:rPr lang="ko-KR" altLang="en-US" sz="105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   </a:t>
                          </a:r>
                          <a:endParaRPr lang="en-US" altLang="ko-KR" sz="105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  <a:p>
                          <a:pPr latinLnBrk="1"/>
                          <a:endParaRPr lang="en-US" altLang="ko-KR" sz="105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  <a:p>
                          <a:pPr latinLnBrk="1"/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클러스터에 해당하는 노드들의 평균 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edge strength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를 계산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10980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매개도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얼마나 해당 클러스터가 네트워크 내에서 클러스터간 융합을 매개하는가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각 클러스터의 노드들의 평균 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betweenness centrality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를 구하여 해당 클러스터의 평균 매개도를 측정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C9AF95BC-5CE0-415A-9AE5-E46606F441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640650"/>
                  </p:ext>
                </p:extLst>
              </p:nvPr>
            </p:nvGraphicFramePr>
            <p:xfrm>
              <a:off x="512623" y="2921352"/>
              <a:ext cx="8380650" cy="3701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3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3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3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64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지표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특성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dirty="0"/>
                            <a:t>조작적 정의</a:t>
                          </a:r>
                        </a:p>
                      </a:txBody>
                      <a:tcPr>
                        <a:solidFill>
                          <a:srgbClr val="67207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5800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산업 </a:t>
                          </a:r>
                          <a:r>
                            <a:rPr lang="ko-KR" altLang="en-US" sz="900" spc="-113" dirty="0" err="1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증감율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defTabSz="684674">
                            <a:buNone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산업에 속하는 기업들이  얼마나 증감하는가</a:t>
                          </a:r>
                          <a:endParaRPr lang="en-US" altLang="ko-KR" sz="900" spc="-113" dirty="0">
                            <a:ln>
                              <a:solidFill>
                                <a:srgbClr val="5B9BD5">
                                  <a:alpha val="0"/>
                                </a:srgbClr>
                              </a:solidFill>
                            </a:ln>
                            <a:latin typeface="Noto Sans CJK KR DemiLight" pitchFamily="34" charset="-127"/>
                            <a:ea typeface="Noto Sans CJK KR DemiLight" pitchFamily="34" charset="-127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기간별 클러스터의 노드 수 변화율</a:t>
                          </a:r>
                          <a:endParaRPr lang="ko-KR" altLang="en-US" sz="900" dirty="0">
                            <a:ea typeface="Noto Sans CJK KR DemiLigh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800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균형성</a:t>
                          </a:r>
                          <a:endParaRPr lang="ko-KR" altLang="en-US" sz="900" dirty="0"/>
                        </a:p>
                        <a:p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각 산업별 네트워크 점유율을 고려하여 경쟁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(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)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정도를 나타냄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.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 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37" t="-168868" r="-1092" b="-3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9897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영향력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이종 산업과의 융합이 얼마나 많이 일어나는가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37" t="-247826" r="-1092" b="-18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62737"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빈도</a:t>
                          </a:r>
                          <a:endParaRPr lang="ko-KR" altLang="en-US" sz="900" dirty="0"/>
                        </a:p>
                        <a:p>
                          <a:pPr latinLnBrk="1"/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ea typeface="Noto Sans CJK KR DemiLight" pitchFamily="34" charset="-127"/>
                            </a:rPr>
                            <a:t>이종 산업과의 융합이 얼마나 많이 일어나는가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37" t="-434783" r="-1092" b="-129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10980"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융합 매개도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얼마나 해당 클러스터가 네트워크 내에서 클러스터간 융합을 매개하는가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각 클러스터의 노드들의 평균 </a:t>
                          </a:r>
                          <a:r>
                            <a:rPr lang="en-US" altLang="ko-KR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betweenness centrality</a:t>
                          </a:r>
                          <a:r>
                            <a:rPr lang="ko-KR" altLang="en-US" sz="900" spc="-113" dirty="0">
                              <a:ln>
                                <a:solidFill>
                                  <a:srgbClr val="5B9BD5">
                                    <a:alpha val="0"/>
                                  </a:srgbClr>
                                </a:solidFill>
                              </a:ln>
                              <a:latin typeface="Noto Sans CJK KR DemiLight" pitchFamily="34" charset="-127"/>
                              <a:ea typeface="Noto Sans CJK KR DemiLight" pitchFamily="34" charset="-127"/>
                            </a:rPr>
                            <a:t>를 구하여 해당 클러스터의 평균 매개도를 측정</a:t>
                          </a:r>
                          <a:endParaRPr lang="ko-KR" altLang="en-US" sz="9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50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E34D718-68E7-4A3E-9D2E-9FC039EC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" y="1582740"/>
            <a:ext cx="5668119" cy="5276848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242277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63D9775-7985-402F-9130-94369927277C}"/>
              </a:ext>
            </a:extLst>
          </p:cNvPr>
          <p:cNvSpPr/>
          <p:nvPr/>
        </p:nvSpPr>
        <p:spPr>
          <a:xfrm>
            <a:off x="252314" y="1405444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Acquirer &amp; Acquiree categories co-occurrences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1891F4-CD4E-4CC9-91CB-2A56326685A0}"/>
              </a:ext>
            </a:extLst>
          </p:cNvPr>
          <p:cNvSpPr/>
          <p:nvPr/>
        </p:nvSpPr>
        <p:spPr>
          <a:xfrm>
            <a:off x="5723520" y="2702849"/>
            <a:ext cx="3426580" cy="2577532"/>
          </a:xfrm>
          <a:prstGeom prst="rect">
            <a:avLst/>
          </a:prstGeom>
        </p:spPr>
        <p:txBody>
          <a:bodyPr wrap="none" lIns="68485" tIns="34242" rIns="68485" bIns="34242">
            <a:spAutoFit/>
          </a:bodyPr>
          <a:lstStyle/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기간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en-US" altLang="ko-KR" sz="1200" b="1" u="sng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2010.01.01~2012.12.31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(3 years)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대상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M&amp;A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에 관여한  기업들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(110)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내용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기업들의 </a:t>
            </a:r>
            <a:r>
              <a:rPr lang="en-US" altLang="ko-KR" sz="1100" b="1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category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를 키워드 네트워크로 생성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(cutoff 2)</a:t>
            </a: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DF89FF"/>
                </a:solidFill>
                <a:latin typeface="Noto Sans CJK KR DemiLight" pitchFamily="34" charset="-127"/>
                <a:ea typeface="Noto Sans CJK KR DemiLight" pitchFamily="34" charset="-127"/>
              </a:rPr>
              <a:t>46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소프트웨어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22BFFF"/>
                </a:solidFill>
                <a:latin typeface="Noto Sans CJK KR DemiLight" pitchFamily="34" charset="-127"/>
                <a:ea typeface="Noto Sans CJK KR DemiLight" pitchFamily="34" charset="-127"/>
              </a:rPr>
              <a:t>27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금융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7BC10E"/>
                </a:solidFill>
                <a:latin typeface="Noto Sans CJK KR DemiLight" pitchFamily="34" charset="-127"/>
                <a:ea typeface="Noto Sans CJK KR DemiLight" pitchFamily="34" charset="-127"/>
              </a:rPr>
              <a:t>97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천연자원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&amp;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제조</a:t>
            </a:r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1B1916"/>
                </a:solidFill>
                <a:latin typeface="Noto Sans CJK KR DemiLight" pitchFamily="34" charset="-127"/>
                <a:ea typeface="Noto Sans CJK KR DemiLight" pitchFamily="34" charset="-127"/>
              </a:rPr>
              <a:t>28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물류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endParaRPr lang="en-US" altLang="ko-KR" sz="9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defTabSz="684674"/>
            <a:r>
              <a:rPr lang="en-US" altLang="ko-KR" sz="9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8805"/>
                </a:solidFill>
                <a:latin typeface="Noto Sans CJK KR DemiLight" pitchFamily="34" charset="-127"/>
                <a:ea typeface="Noto Sans CJK KR DemiLight" pitchFamily="34" charset="-127"/>
              </a:rPr>
              <a:t>25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번 클러스터 </a:t>
            </a:r>
            <a:r>
              <a:rPr lang="en-US" altLang="ko-KR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:  </a:t>
            </a:r>
            <a:r>
              <a:rPr lang="ko-KR" altLang="en-US" sz="1100" spc="-11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636363"/>
                </a:solidFill>
                <a:latin typeface="Noto Sans CJK KR DemiLight" pitchFamily="34" charset="-127"/>
                <a:ea typeface="Noto Sans CJK KR DemiLight" pitchFamily="34" charset="-127"/>
              </a:rPr>
              <a:t>헬스케어</a:t>
            </a:r>
            <a:endParaRPr lang="en-US" altLang="ko-KR" sz="1100" spc="-113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636363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E6002-F758-4A12-A993-581D37DE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98" y="6138585"/>
            <a:ext cx="144016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72E16C-9825-4E55-B3D5-D07054BD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2" y="1517234"/>
            <a:ext cx="3528387" cy="508091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D34E0B-CDC6-4304-B878-F463181A1697}"/>
              </a:ext>
            </a:extLst>
          </p:cNvPr>
          <p:cNvCxnSpPr/>
          <p:nvPr/>
        </p:nvCxnSpPr>
        <p:spPr>
          <a:xfrm>
            <a:off x="521653" y="530500"/>
            <a:ext cx="0" cy="811062"/>
          </a:xfrm>
          <a:prstGeom prst="line">
            <a:avLst/>
          </a:prstGeom>
          <a:ln w="19050">
            <a:solidFill>
              <a:srgbClr val="6720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328095-0970-46D9-8436-9FED284F71DB}"/>
              </a:ext>
            </a:extLst>
          </p:cNvPr>
          <p:cNvSpPr txBox="1"/>
          <p:nvPr/>
        </p:nvSpPr>
        <p:spPr>
          <a:xfrm>
            <a:off x="575136" y="540064"/>
            <a:ext cx="7697337" cy="299985"/>
          </a:xfrm>
          <a:prstGeom prst="rect">
            <a:avLst/>
          </a:prstGeom>
          <a:noFill/>
        </p:spPr>
        <p:txBody>
          <a:bodyPr wrap="square" lIns="68485" tIns="34242" rIns="68485" bIns="34242" rtlCol="0">
            <a:spAutoFit/>
          </a:bodyPr>
          <a:lstStyle>
            <a:defPPr>
              <a:defRPr lang="ko-KR"/>
            </a:defPPr>
            <a:lvl1pPr marR="0" lvl="0" indent="0" defTabSz="90919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0" i="0" u="none" strike="noStrike" cap="none" spc="0" normalizeH="0" baseline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DD5C7F"/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r>
              <a:rPr lang="en-US" altLang="ko-KR" sz="1500" dirty="0">
                <a:solidFill>
                  <a:srgbClr val="672074"/>
                </a:solidFill>
              </a:rPr>
              <a:t>Research Topics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158232-1C1C-4781-94EE-628AB0F15065}"/>
              </a:ext>
            </a:extLst>
          </p:cNvPr>
          <p:cNvSpPr/>
          <p:nvPr/>
        </p:nvSpPr>
        <p:spPr>
          <a:xfrm>
            <a:off x="575136" y="923056"/>
            <a:ext cx="7697338" cy="588526"/>
          </a:xfrm>
          <a:prstGeom prst="rect">
            <a:avLst/>
          </a:prstGeom>
        </p:spPr>
        <p:txBody>
          <a:bodyPr wrap="square" lIns="68485" tIns="34242" rIns="68485" bIns="34242">
            <a:spAutoFit/>
          </a:bodyPr>
          <a:lstStyle/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From Crunchbase</a:t>
            </a:r>
          </a:p>
          <a:p>
            <a:pPr defTabSz="682077">
              <a:defRPr/>
            </a:pPr>
            <a:endParaRPr lang="en-US" altLang="ko-KR" sz="1125" spc="-113" dirty="0">
              <a:solidFill>
                <a:schemeClr val="tx1">
                  <a:alpha val="96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defTabSz="682077">
              <a:defRPr/>
            </a:pPr>
            <a:r>
              <a:rPr lang="en-US" altLang="ko-KR" sz="1125" spc="-113" dirty="0">
                <a:solidFill>
                  <a:schemeClr val="tx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Period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624C4F-EB44-468B-BBCB-323813AE3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73101"/>
            <a:ext cx="138606" cy="392435"/>
          </a:xfrm>
          <a:prstGeom prst="rect">
            <a:avLst/>
          </a:prstGeom>
          <a:solidFill>
            <a:srgbClr val="42A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601" tIns="34300" rIns="68601" bIns="34300" numCol="1" anchor="ctr" anchorCtr="0" compatLnSpc="1">
            <a:prstTxWarp prst="textNoShape">
              <a:avLst/>
            </a:prstTxWarp>
            <a:spAutoFit/>
          </a:bodyPr>
          <a:lstStyle/>
          <a:p>
            <a:pPr defTabSz="685983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750">
                <a:latin typeface="Arial" panose="020B0604020202020204" pitchFamily="34" charset="0"/>
                <a:ea typeface="Roboto"/>
              </a:rPr>
            </a:br>
            <a:endParaRPr lang="ko-KR" altLang="ko-KR" sz="1350">
              <a:latin typeface="Arial" panose="020B0604020202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65738F0-717B-4D3D-BB40-542F91FB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32456"/>
              </p:ext>
            </p:extLst>
          </p:nvPr>
        </p:nvGraphicFramePr>
        <p:xfrm>
          <a:off x="3842182" y="1125538"/>
          <a:ext cx="5303406" cy="509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01">
                  <a:extLst>
                    <a:ext uri="{9D8B030D-6E8A-4147-A177-3AD203B41FA5}">
                      <a16:colId xmlns:a16="http://schemas.microsoft.com/office/drawing/2014/main" val="2700898286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3653524284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2542850787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2926898206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2194120823"/>
                    </a:ext>
                  </a:extLst>
                </a:gridCol>
                <a:gridCol w="883901">
                  <a:extLst>
                    <a:ext uri="{9D8B030D-6E8A-4147-A177-3AD203B41FA5}">
                      <a16:colId xmlns:a16="http://schemas.microsoft.com/office/drawing/2014/main" val="4153346533"/>
                    </a:ext>
                  </a:extLst>
                </a:gridCol>
              </a:tblGrid>
              <a:tr h="84870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소프트웨어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1905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금융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2755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천연자원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&amp;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제조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1175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물류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320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헬스케어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534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720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15423"/>
                  </a:ext>
                </a:extLst>
              </a:tr>
              <a:tr h="8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소프트웨어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(37%)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03987"/>
                  </a:ext>
                </a:extLst>
              </a:tr>
              <a:tr h="8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(45%)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44144"/>
                  </a:ext>
                </a:extLst>
              </a:tr>
              <a:tr h="8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천연자원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제조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(33%)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50002"/>
                  </a:ext>
                </a:extLst>
              </a:tr>
              <a:tr h="8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(14%)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05889"/>
                  </a:ext>
                </a:extLst>
              </a:tr>
              <a:tr h="848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헬스케어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5%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(23%)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74584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F1AC62-4D83-4DC3-8748-86F432C39401}"/>
              </a:ext>
            </a:extLst>
          </p:cNvPr>
          <p:cNvCxnSpPr>
            <a:cxnSpLocks/>
          </p:cNvCxnSpPr>
          <p:nvPr/>
        </p:nvCxnSpPr>
        <p:spPr>
          <a:xfrm>
            <a:off x="5436890" y="1629594"/>
            <a:ext cx="0" cy="41764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4DCDE0-60CA-4504-ADFB-2D5CF59B9041}"/>
              </a:ext>
            </a:extLst>
          </p:cNvPr>
          <p:cNvCxnSpPr>
            <a:cxnSpLocks/>
          </p:cNvCxnSpPr>
          <p:nvPr/>
        </p:nvCxnSpPr>
        <p:spPr>
          <a:xfrm>
            <a:off x="6372994" y="1636799"/>
            <a:ext cx="0" cy="41764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DB8405-5021-4B2B-9301-EDDBB23A2CF8}"/>
              </a:ext>
            </a:extLst>
          </p:cNvPr>
          <p:cNvCxnSpPr>
            <a:cxnSpLocks/>
          </p:cNvCxnSpPr>
          <p:nvPr/>
        </p:nvCxnSpPr>
        <p:spPr>
          <a:xfrm>
            <a:off x="7165082" y="1636894"/>
            <a:ext cx="0" cy="41764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807546-6155-4773-AF15-08BE6E5A8DA0}"/>
              </a:ext>
            </a:extLst>
          </p:cNvPr>
          <p:cNvCxnSpPr>
            <a:cxnSpLocks/>
          </p:cNvCxnSpPr>
          <p:nvPr/>
        </p:nvCxnSpPr>
        <p:spPr>
          <a:xfrm>
            <a:off x="8101186" y="1636799"/>
            <a:ext cx="0" cy="41764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B7D4CA-E929-435D-9F96-896A69B6955D}"/>
              </a:ext>
            </a:extLst>
          </p:cNvPr>
          <p:cNvCxnSpPr>
            <a:cxnSpLocks/>
          </p:cNvCxnSpPr>
          <p:nvPr/>
        </p:nvCxnSpPr>
        <p:spPr>
          <a:xfrm>
            <a:off x="8965282" y="1701602"/>
            <a:ext cx="0" cy="41764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id="{6D58BD90-4B83-45DE-B4C0-59D431690739}"/>
              </a:ext>
            </a:extLst>
          </p:cNvPr>
          <p:cNvSpPr/>
          <p:nvPr/>
        </p:nvSpPr>
        <p:spPr>
          <a:xfrm>
            <a:off x="237122" y="1322715"/>
            <a:ext cx="1491071" cy="300054"/>
          </a:xfrm>
          <a:prstGeom prst="rect">
            <a:avLst/>
          </a:prstGeom>
          <a:solidFill>
            <a:srgbClr val="672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5" tIns="34242" rIns="68485" bIns="34242" rtlCol="0" anchor="ctr"/>
          <a:lstStyle/>
          <a:p>
            <a:pPr algn="ctr" defTabSz="684674"/>
            <a:r>
              <a:rPr lang="en-US" altLang="ko-KR" sz="900" spc="-75" dirty="0">
                <a:solidFill>
                  <a:schemeClr val="bg1">
                    <a:alpha val="96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Period 1 </a:t>
            </a:r>
          </a:p>
        </p:txBody>
      </p:sp>
    </p:spTree>
    <p:extLst>
      <p:ext uri="{BB962C8B-B14F-4D97-AF65-F5344CB8AC3E}">
        <p14:creationId xmlns:p14="http://schemas.microsoft.com/office/powerpoint/2010/main" val="3221175851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25128</TotalTime>
  <Words>1723</Words>
  <Application>Microsoft Office PowerPoint</Application>
  <PresentationFormat>사용자 지정</PresentationFormat>
  <Paragraphs>542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</vt:lpstr>
      <vt:lpstr>Noto Sans CJK KR Bold</vt:lpstr>
      <vt:lpstr>Noto Sans CJK KR DemiLight</vt:lpstr>
      <vt:lpstr>Notos</vt:lpstr>
      <vt:lpstr>맑은 고딕</vt:lpstr>
      <vt:lpstr>Arial</vt:lpstr>
      <vt:lpstr>Cambria Math</vt:lpstr>
      <vt:lpstr>Wingdings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Medicom</dc:creator>
  <cp:lastModifiedBy>eric</cp:lastModifiedBy>
  <cp:revision>1220</cp:revision>
  <cp:lastPrinted>2020-01-14T10:25:07Z</cp:lastPrinted>
  <dcterms:created xsi:type="dcterms:W3CDTF">2017-07-11T04:01:58Z</dcterms:created>
  <dcterms:modified xsi:type="dcterms:W3CDTF">2020-02-27T13:17:41Z</dcterms:modified>
</cp:coreProperties>
</file>