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71" r:id="rId2"/>
    <p:sldId id="260" r:id="rId3"/>
    <p:sldId id="261" r:id="rId4"/>
    <p:sldId id="262" r:id="rId5"/>
    <p:sldId id="263" r:id="rId6"/>
    <p:sldId id="264" r:id="rId7"/>
    <p:sldId id="265" r:id="rId8"/>
    <p:sldId id="266"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3" r:id="rId24"/>
    <p:sldId id="284" r:id="rId25"/>
    <p:sldId id="285" r:id="rId26"/>
  </p:sldIdLst>
  <p:sldSz cx="12192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92EAFC-DF35-4A9C-9939-F0DB0DEDE3E7}" v="211" dt="2024-06-10T09:06:34.287"/>
    <p1510:client id="{2B05D3AF-A179-4BBC-878A-46760154E2F3}" v="76" dt="2024-06-09T15:48:32.254"/>
    <p1510:client id="{34911767-5956-4339-AFF9-B67AA9B60075}" v="370" dt="2024-06-09T10:41:33.120"/>
    <p1510:client id="{56F2FB74-716A-43D3-B212-93396F1139CB}" v="303" dt="2024-06-08T12:31:55.477"/>
    <p1510:client id="{AEDEE30C-BB66-462C-8EBB-AA2A1C5331B5}" v="536" dt="2024-06-10T07:56:23.763"/>
    <p1510:client id="{DEB6DA15-1DFD-4358-8D2B-BB878DA20295}" v="138" dt="2024-06-10T06:33:57.060"/>
    <p1510:client id="{EEBF52D8-C11D-464B-9BD7-B2850360B46C}" v="229" dt="2024-06-10T08:26:11.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5608320"/>
            <a:ext cx="12192000" cy="3535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853440"/>
            <a:ext cx="10268712" cy="4303776"/>
          </a:xfrm>
        </p:spPr>
        <p:txBody>
          <a:bodyPr anchor="b">
            <a:normAutofit/>
          </a:bodyPr>
          <a:lstStyle>
            <a:lvl1pPr algn="ctr">
              <a:defRPr sz="88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6035040"/>
            <a:ext cx="10268712" cy="201168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6/10/2024</a:t>
            </a:fld>
            <a:endParaRPr lang="en-US"/>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420193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6/10/2024</a:t>
            </a:fld>
            <a:endParaRPr lang="en-US"/>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86580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5" y="0"/>
            <a:ext cx="5083725" cy="91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857957"/>
            <a:ext cx="3477092" cy="7377993"/>
          </a:xfrm>
        </p:spPr>
        <p:txBody>
          <a:bodyPr vert="eaVert" tIns="91440" bIns="91440"/>
          <a:lstStyle/>
          <a:p>
            <a:r>
              <a:rPr lang="en-US"/>
              <a:t>Click to edit Master title style</a:t>
            </a:r>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1" y="857956"/>
            <a:ext cx="5504687" cy="7377995"/>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8475134"/>
            <a:ext cx="2522798" cy="486833"/>
          </a:xfrm>
        </p:spPr>
        <p:txBody>
          <a:bodyPr/>
          <a:lstStyle>
            <a:lvl1pPr>
              <a:defRPr>
                <a:solidFill>
                  <a:schemeClr val="bg1"/>
                </a:solidFill>
              </a:defRPr>
            </a:lvl1pPr>
          </a:lstStyle>
          <a:p>
            <a:pPr algn="r"/>
            <a:fld id="{A37D6D71-8B28-4ED6-B932-04B197003D23}" type="datetimeFigureOut">
              <a:rPr lang="en-US" smtClean="0"/>
              <a:pPr algn="r"/>
              <a:t>6/10/2024</a:t>
            </a:fld>
            <a:endParaRPr lang="en-US"/>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3360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6/10/2024</a:t>
            </a:fld>
            <a:endParaRPr lang="en-US"/>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70052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1"/>
            <a:ext cx="12192000" cy="56332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1024128"/>
            <a:ext cx="10268712" cy="4181856"/>
          </a:xfrm>
        </p:spPr>
        <p:txBody>
          <a:bodyPr anchor="b">
            <a:normAutofit/>
          </a:bodyPr>
          <a:lstStyle>
            <a:lvl1pPr>
              <a:defRPr sz="7200" baseline="0"/>
            </a:lvl1pPr>
          </a:lstStyle>
          <a:p>
            <a:r>
              <a:rPr lang="en-US"/>
              <a:t>Click to edit Master title style</a:t>
            </a:r>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6059424"/>
            <a:ext cx="10268712" cy="2060448"/>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6/10/2024</a:t>
            </a:fld>
            <a:endParaRPr lang="en-US"/>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74208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3450336"/>
            <a:ext cx="4815840" cy="4791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3444495"/>
            <a:ext cx="4815840" cy="4791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6/10/2024</a:t>
            </a:fld>
            <a:endParaRPr lang="en-US"/>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95856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3450336"/>
            <a:ext cx="4818888" cy="1189397"/>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4792717"/>
            <a:ext cx="4818888" cy="3449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3450336"/>
            <a:ext cx="4818888" cy="1189397"/>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4792717"/>
            <a:ext cx="4818888" cy="3449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6/10/2024</a:t>
            </a:fld>
            <a:endParaRPr lang="en-US"/>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615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6/10/2024</a:t>
            </a:fld>
            <a:endParaRPr lang="en-US"/>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496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6/10/2024</a:t>
            </a:fld>
            <a:endParaRPr lang="en-US"/>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417867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3455800"/>
            <a:ext cx="6045644" cy="47914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1" y="3455801"/>
            <a:ext cx="3811905" cy="4369516"/>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6/10/2024</a:t>
            </a:fld>
            <a:endParaRPr lang="en-US"/>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3304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1" y="3023616"/>
            <a:ext cx="6571469" cy="6120384"/>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3450336"/>
            <a:ext cx="3992856" cy="4791456"/>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6/10/2024</a:t>
            </a:fld>
            <a:endParaRPr lang="en-US"/>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353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1"/>
            <a:ext cx="12192000" cy="3019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423752"/>
            <a:ext cx="10268712" cy="226771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3450336"/>
            <a:ext cx="10268712" cy="47914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8475134"/>
            <a:ext cx="3236976" cy="486833"/>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6/10/2024</a:t>
            </a:fld>
            <a:endParaRPr lang="en-US" spc="5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8475134"/>
            <a:ext cx="5504688" cy="486833"/>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8475134"/>
            <a:ext cx="932688" cy="486833"/>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46652674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6DFFD-A345-C0AC-B412-45217BF48D85}"/>
              </a:ext>
            </a:extLst>
          </p:cNvPr>
          <p:cNvSpPr txBox="1"/>
          <p:nvPr/>
        </p:nvSpPr>
        <p:spPr>
          <a:xfrm>
            <a:off x="516835" y="3945834"/>
            <a:ext cx="1115833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b="1" u="sng">
                <a:latin typeface="Segoe UI"/>
                <a:cs typeface="Segoe UI"/>
              </a:rPr>
              <a:t>Used </a:t>
            </a:r>
            <a:r>
              <a:rPr lang="en-US" sz="6600" b="1" u="sng">
                <a:solidFill>
                  <a:srgbClr val="FF9955"/>
                </a:solidFill>
                <a:latin typeface="Segoe UI"/>
                <a:cs typeface="Segoe UI"/>
              </a:rPr>
              <a:t>Car</a:t>
            </a:r>
            <a:r>
              <a:rPr lang="en-US" sz="6600" b="1" u="sng">
                <a:latin typeface="Segoe UI"/>
                <a:cs typeface="Segoe UI"/>
              </a:rPr>
              <a:t> Price Prediction</a:t>
            </a:r>
            <a:endParaRPr lang="en-US"/>
          </a:p>
        </p:txBody>
      </p:sp>
      <p:cxnSp>
        <p:nvCxnSpPr>
          <p:cNvPr id="4" name="Straight Arrow Connector 3">
            <a:extLst>
              <a:ext uri="{FF2B5EF4-FFF2-40B4-BE49-F238E27FC236}">
                <a16:creationId xmlns:a16="http://schemas.microsoft.com/office/drawing/2014/main" id="{BD443C16-3AC7-2537-B47F-5359AC191F7F}"/>
              </a:ext>
            </a:extLst>
          </p:cNvPr>
          <p:cNvCxnSpPr/>
          <p:nvPr/>
        </p:nvCxnSpPr>
        <p:spPr>
          <a:xfrm flipV="1">
            <a:off x="829547" y="5735061"/>
            <a:ext cx="10550768" cy="1"/>
          </a:xfrm>
          <a:prstGeom prst="straightConnector1">
            <a:avLst/>
          </a:prstGeom>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id="{C8D3C466-4F8A-3FC1-6ADB-CB345994EF30}"/>
              </a:ext>
            </a:extLst>
          </p:cNvPr>
          <p:cNvCxnSpPr>
            <a:cxnSpLocks/>
          </p:cNvCxnSpPr>
          <p:nvPr/>
        </p:nvCxnSpPr>
        <p:spPr>
          <a:xfrm flipV="1">
            <a:off x="829546" y="3581582"/>
            <a:ext cx="10550768" cy="1"/>
          </a:xfrm>
          <a:prstGeom prst="straightConnector1">
            <a:avLst/>
          </a:prstGeom>
          <a:ln/>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A94B6704-FF5E-F92F-7DB9-2B479E08C4AA}"/>
              </a:ext>
            </a:extLst>
          </p:cNvPr>
          <p:cNvPicPr>
            <a:picLocks noChangeAspect="1"/>
          </p:cNvPicPr>
          <p:nvPr/>
        </p:nvPicPr>
        <p:blipFill>
          <a:blip r:embed="rId2"/>
          <a:stretch>
            <a:fillRect/>
          </a:stretch>
        </p:blipFill>
        <p:spPr>
          <a:xfrm>
            <a:off x="1901066" y="-1339298"/>
            <a:ext cx="7362825" cy="7581900"/>
          </a:xfrm>
          <a:prstGeom prst="rect">
            <a:avLst/>
          </a:prstGeom>
        </p:spPr>
      </p:pic>
      <p:pic>
        <p:nvPicPr>
          <p:cNvPr id="7" name="Picture 6">
            <a:extLst>
              <a:ext uri="{FF2B5EF4-FFF2-40B4-BE49-F238E27FC236}">
                <a16:creationId xmlns:a16="http://schemas.microsoft.com/office/drawing/2014/main" id="{8DC7B657-4919-2CF8-E863-339A99D51477}"/>
              </a:ext>
            </a:extLst>
          </p:cNvPr>
          <p:cNvPicPr>
            <a:picLocks noChangeAspect="1"/>
          </p:cNvPicPr>
          <p:nvPr/>
        </p:nvPicPr>
        <p:blipFill>
          <a:blip r:embed="rId3"/>
          <a:stretch>
            <a:fillRect/>
          </a:stretch>
        </p:blipFill>
        <p:spPr>
          <a:xfrm rot="5760000" flipH="1">
            <a:off x="9086850" y="6432688"/>
            <a:ext cx="14909" cy="2076450"/>
          </a:xfrm>
          <a:prstGeom prst="rect">
            <a:avLst/>
          </a:prstGeom>
        </p:spPr>
      </p:pic>
      <p:sp>
        <p:nvSpPr>
          <p:cNvPr id="10" name="TextBox 9">
            <a:extLst>
              <a:ext uri="{FF2B5EF4-FFF2-40B4-BE49-F238E27FC236}">
                <a16:creationId xmlns:a16="http://schemas.microsoft.com/office/drawing/2014/main" id="{C381043D-B792-43A7-C239-0594A71178D5}"/>
              </a:ext>
            </a:extLst>
          </p:cNvPr>
          <p:cNvSpPr txBox="1"/>
          <p:nvPr/>
        </p:nvSpPr>
        <p:spPr>
          <a:xfrm>
            <a:off x="8153400" y="7358269"/>
            <a:ext cx="393589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noProof="1">
                <a:solidFill>
                  <a:schemeClr val="tx1">
                    <a:lumMod val="50000"/>
                    <a:lumOff val="50000"/>
                  </a:schemeClr>
                </a:solidFill>
                <a:latin typeface="Segoe UI"/>
                <a:cs typeface="Segoe UI"/>
              </a:rPr>
              <a:t>Dnyaneshwari​ Gavhane</a:t>
            </a:r>
          </a:p>
          <a:p>
            <a:pPr>
              <a:lnSpc>
                <a:spcPct val="150000"/>
              </a:lnSpc>
            </a:pPr>
            <a:r>
              <a:rPr lang="en-US" sz="2800">
                <a:solidFill>
                  <a:schemeClr val="tx1">
                    <a:lumMod val="50000"/>
                    <a:lumOff val="50000"/>
                  </a:schemeClr>
                </a:solidFill>
                <a:latin typeface="Segoe UI"/>
                <a:cs typeface="Segoe UI"/>
              </a:rPr>
              <a:t>PGA-46</a:t>
            </a:r>
          </a:p>
          <a:p>
            <a:r>
              <a:rPr lang="en-US" sz="2800">
                <a:solidFill>
                  <a:schemeClr val="tx1">
                    <a:lumMod val="50000"/>
                    <a:lumOff val="50000"/>
                  </a:schemeClr>
                </a:solidFill>
                <a:latin typeface="Segoe UI"/>
                <a:cs typeface="Segoe UI"/>
              </a:rPr>
              <a:t>Capstone Project-I</a:t>
            </a:r>
          </a:p>
        </p:txBody>
      </p:sp>
      <p:pic>
        <p:nvPicPr>
          <p:cNvPr id="11" name="Picture 10">
            <a:extLst>
              <a:ext uri="{FF2B5EF4-FFF2-40B4-BE49-F238E27FC236}">
                <a16:creationId xmlns:a16="http://schemas.microsoft.com/office/drawing/2014/main" id="{E2145D87-6CF3-4817-5A7A-10CB7BA30FEC}"/>
              </a:ext>
            </a:extLst>
          </p:cNvPr>
          <p:cNvPicPr>
            <a:picLocks noChangeAspect="1"/>
          </p:cNvPicPr>
          <p:nvPr/>
        </p:nvPicPr>
        <p:blipFill>
          <a:blip r:embed="rId4"/>
          <a:stretch>
            <a:fillRect/>
          </a:stretch>
        </p:blipFill>
        <p:spPr>
          <a:xfrm>
            <a:off x="7578381" y="7363033"/>
            <a:ext cx="447675" cy="447675"/>
          </a:xfrm>
          <a:prstGeom prst="rect">
            <a:avLst/>
          </a:prstGeom>
        </p:spPr>
      </p:pic>
      <p:pic>
        <p:nvPicPr>
          <p:cNvPr id="12" name="Picture 11" descr="A group of people with check mark&#10;&#10;Description automatically generated">
            <a:extLst>
              <a:ext uri="{FF2B5EF4-FFF2-40B4-BE49-F238E27FC236}">
                <a16:creationId xmlns:a16="http://schemas.microsoft.com/office/drawing/2014/main" id="{67CC0985-8CCD-EBDB-8F65-B5DAC9B3F5D4}"/>
              </a:ext>
            </a:extLst>
          </p:cNvPr>
          <p:cNvPicPr>
            <a:picLocks noChangeAspect="1"/>
          </p:cNvPicPr>
          <p:nvPr/>
        </p:nvPicPr>
        <p:blipFill>
          <a:blip r:embed="rId5"/>
          <a:stretch>
            <a:fillRect/>
          </a:stretch>
        </p:blipFill>
        <p:spPr>
          <a:xfrm>
            <a:off x="7571133" y="7914240"/>
            <a:ext cx="495300" cy="504825"/>
          </a:xfrm>
          <a:prstGeom prst="rect">
            <a:avLst/>
          </a:prstGeom>
        </p:spPr>
      </p:pic>
      <p:pic>
        <p:nvPicPr>
          <p:cNvPr id="13" name="Picture 12" descr="A brown check mark and clipboard&#10;&#10;Description automatically generated">
            <a:extLst>
              <a:ext uri="{FF2B5EF4-FFF2-40B4-BE49-F238E27FC236}">
                <a16:creationId xmlns:a16="http://schemas.microsoft.com/office/drawing/2014/main" id="{1AE1B7DD-4AA3-09E8-8DE4-85EB91211969}"/>
              </a:ext>
            </a:extLst>
          </p:cNvPr>
          <p:cNvPicPr>
            <a:picLocks noChangeAspect="1"/>
          </p:cNvPicPr>
          <p:nvPr/>
        </p:nvPicPr>
        <p:blipFill>
          <a:blip r:embed="rId6"/>
          <a:stretch>
            <a:fillRect/>
          </a:stretch>
        </p:blipFill>
        <p:spPr>
          <a:xfrm>
            <a:off x="7571133" y="8460892"/>
            <a:ext cx="495300" cy="504825"/>
          </a:xfrm>
          <a:prstGeom prst="rect">
            <a:avLst/>
          </a:prstGeom>
        </p:spPr>
      </p:pic>
    </p:spTree>
    <p:extLst>
      <p:ext uri="{BB962C8B-B14F-4D97-AF65-F5344CB8AC3E}">
        <p14:creationId xmlns:p14="http://schemas.microsoft.com/office/powerpoint/2010/main" val="2884390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2C642D-1F14-9234-BE30-4167BEC3F5EB}"/>
              </a:ext>
            </a:extLst>
          </p:cNvPr>
          <p:cNvSpPr txBox="1"/>
          <p:nvPr/>
        </p:nvSpPr>
        <p:spPr>
          <a:xfrm>
            <a:off x="2107096" y="467139"/>
            <a:ext cx="728206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u="sng">
                <a:latin typeface="Segoe UI"/>
                <a:cs typeface="Segoe UI"/>
              </a:rPr>
              <a:t>Data Preprocessing - II</a:t>
            </a:r>
          </a:p>
        </p:txBody>
      </p:sp>
      <p:cxnSp>
        <p:nvCxnSpPr>
          <p:cNvPr id="4" name="Straight Arrow Connector 3">
            <a:extLst>
              <a:ext uri="{FF2B5EF4-FFF2-40B4-BE49-F238E27FC236}">
                <a16:creationId xmlns:a16="http://schemas.microsoft.com/office/drawing/2014/main" id="{C1A6504C-E0EA-BCF1-A1AD-EA6410F32FE8}"/>
              </a:ext>
            </a:extLst>
          </p:cNvPr>
          <p:cNvCxnSpPr/>
          <p:nvPr/>
        </p:nvCxnSpPr>
        <p:spPr>
          <a:xfrm flipV="1">
            <a:off x="812982" y="1610322"/>
            <a:ext cx="10550768" cy="1"/>
          </a:xfrm>
          <a:prstGeom prst="straightConnector1">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E1F4B7E8-E780-8E45-81BA-EEB5642FFFD9}"/>
              </a:ext>
            </a:extLst>
          </p:cNvPr>
          <p:cNvSpPr txBox="1"/>
          <p:nvPr/>
        </p:nvSpPr>
        <p:spPr>
          <a:xfrm>
            <a:off x="3780182" y="1610140"/>
            <a:ext cx="39358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Segoe UI"/>
                <a:cs typeface="Segoe UI"/>
              </a:rPr>
              <a:t>Descriptive Statistics</a:t>
            </a:r>
          </a:p>
        </p:txBody>
      </p:sp>
      <p:sp>
        <p:nvSpPr>
          <p:cNvPr id="6" name="TextBox 5">
            <a:extLst>
              <a:ext uri="{FF2B5EF4-FFF2-40B4-BE49-F238E27FC236}">
                <a16:creationId xmlns:a16="http://schemas.microsoft.com/office/drawing/2014/main" id="{8BF28442-83BD-45DC-8CEF-FFCBEFFF5B13}"/>
              </a:ext>
            </a:extLst>
          </p:cNvPr>
          <p:cNvSpPr txBox="1"/>
          <p:nvPr/>
        </p:nvSpPr>
        <p:spPr>
          <a:xfrm>
            <a:off x="1030357" y="2471530"/>
            <a:ext cx="300824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a:latin typeface="Segoe UI"/>
                <a:cs typeface="Segoe UI"/>
              </a:rPr>
              <a:t>Categorical columns</a:t>
            </a:r>
          </a:p>
        </p:txBody>
      </p:sp>
      <p:sp>
        <p:nvSpPr>
          <p:cNvPr id="7" name="TextBox 6">
            <a:extLst>
              <a:ext uri="{FF2B5EF4-FFF2-40B4-BE49-F238E27FC236}">
                <a16:creationId xmlns:a16="http://schemas.microsoft.com/office/drawing/2014/main" id="{932C1357-5D50-E3E9-28C3-95DE3EAE6A50}"/>
              </a:ext>
            </a:extLst>
          </p:cNvPr>
          <p:cNvSpPr txBox="1"/>
          <p:nvPr/>
        </p:nvSpPr>
        <p:spPr>
          <a:xfrm>
            <a:off x="7722704" y="2471530"/>
            <a:ext cx="299167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a:latin typeface="Segoe UI"/>
                <a:cs typeface="Segoe UI"/>
              </a:rPr>
              <a:t>Numerical columns</a:t>
            </a:r>
          </a:p>
        </p:txBody>
      </p:sp>
      <p:pic>
        <p:nvPicPr>
          <p:cNvPr id="3" name="Picture 2" descr="A screenshot of a computer&#10;&#10;Description automatically generated">
            <a:extLst>
              <a:ext uri="{FF2B5EF4-FFF2-40B4-BE49-F238E27FC236}">
                <a16:creationId xmlns:a16="http://schemas.microsoft.com/office/drawing/2014/main" id="{BA8375CD-A9C2-9220-53FA-A1AAF1773DFF}"/>
              </a:ext>
            </a:extLst>
          </p:cNvPr>
          <p:cNvPicPr>
            <a:picLocks noChangeAspect="1"/>
          </p:cNvPicPr>
          <p:nvPr/>
        </p:nvPicPr>
        <p:blipFill>
          <a:blip r:embed="rId2"/>
          <a:stretch>
            <a:fillRect/>
          </a:stretch>
        </p:blipFill>
        <p:spPr>
          <a:xfrm>
            <a:off x="816043" y="3226076"/>
            <a:ext cx="5109957" cy="51435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526434E2-1A57-A461-DD73-6D04BF53F610}"/>
              </a:ext>
            </a:extLst>
          </p:cNvPr>
          <p:cNvPicPr>
            <a:picLocks noChangeAspect="1"/>
          </p:cNvPicPr>
          <p:nvPr/>
        </p:nvPicPr>
        <p:blipFill>
          <a:blip r:embed="rId3"/>
          <a:stretch>
            <a:fillRect/>
          </a:stretch>
        </p:blipFill>
        <p:spPr>
          <a:xfrm>
            <a:off x="6674126" y="3226076"/>
            <a:ext cx="5088835" cy="5143500"/>
          </a:xfrm>
          <a:prstGeom prst="rect">
            <a:avLst/>
          </a:prstGeom>
        </p:spPr>
      </p:pic>
    </p:spTree>
    <p:extLst>
      <p:ext uri="{BB962C8B-B14F-4D97-AF65-F5344CB8AC3E}">
        <p14:creationId xmlns:p14="http://schemas.microsoft.com/office/powerpoint/2010/main" val="299604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DC41F8A-B8B2-85A6-E970-BE0ED9D5810D}"/>
              </a:ext>
            </a:extLst>
          </p:cNvPr>
          <p:cNvSpPr txBox="1"/>
          <p:nvPr/>
        </p:nvSpPr>
        <p:spPr>
          <a:xfrm>
            <a:off x="2821124" y="371346"/>
            <a:ext cx="55429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u="sng"/>
              <a:t>Data Preprocessing - III</a:t>
            </a:r>
          </a:p>
        </p:txBody>
      </p:sp>
      <p:pic>
        <p:nvPicPr>
          <p:cNvPr id="5" name="Picture 4" descr="A graph of brands and their counts&#10;&#10;Description automatically generated">
            <a:extLst>
              <a:ext uri="{FF2B5EF4-FFF2-40B4-BE49-F238E27FC236}">
                <a16:creationId xmlns:a16="http://schemas.microsoft.com/office/drawing/2014/main" id="{8B173284-49FE-0ECE-3A73-8C8E01889731}"/>
              </a:ext>
            </a:extLst>
          </p:cNvPr>
          <p:cNvPicPr>
            <a:picLocks noChangeAspect="1"/>
          </p:cNvPicPr>
          <p:nvPr/>
        </p:nvPicPr>
        <p:blipFill>
          <a:blip r:embed="rId2"/>
          <a:stretch>
            <a:fillRect/>
          </a:stretch>
        </p:blipFill>
        <p:spPr>
          <a:xfrm>
            <a:off x="-6483" y="1314997"/>
            <a:ext cx="7577763" cy="3507958"/>
          </a:xfrm>
          <a:prstGeom prst="rect">
            <a:avLst/>
          </a:prstGeom>
        </p:spPr>
      </p:pic>
      <p:pic>
        <p:nvPicPr>
          <p:cNvPr id="3" name="Picture 2">
            <a:extLst>
              <a:ext uri="{FF2B5EF4-FFF2-40B4-BE49-F238E27FC236}">
                <a16:creationId xmlns:a16="http://schemas.microsoft.com/office/drawing/2014/main" id="{6D69B53C-FDB9-72E9-451D-A2B22D634CE7}"/>
              </a:ext>
            </a:extLst>
          </p:cNvPr>
          <p:cNvPicPr>
            <a:picLocks noChangeAspect="1"/>
          </p:cNvPicPr>
          <p:nvPr/>
        </p:nvPicPr>
        <p:blipFill>
          <a:blip r:embed="rId3"/>
          <a:stretch>
            <a:fillRect/>
          </a:stretch>
        </p:blipFill>
        <p:spPr>
          <a:xfrm>
            <a:off x="4031140" y="5216137"/>
            <a:ext cx="8103077" cy="3934148"/>
          </a:xfrm>
          <a:prstGeom prst="rect">
            <a:avLst/>
          </a:prstGeom>
        </p:spPr>
      </p:pic>
      <p:sp>
        <p:nvSpPr>
          <p:cNvPr id="6" name="TextBox 5">
            <a:extLst>
              <a:ext uri="{FF2B5EF4-FFF2-40B4-BE49-F238E27FC236}">
                <a16:creationId xmlns:a16="http://schemas.microsoft.com/office/drawing/2014/main" id="{B1E51AFB-3465-C3C5-32ED-F446B5F1183F}"/>
              </a:ext>
            </a:extLst>
          </p:cNvPr>
          <p:cNvSpPr txBox="1"/>
          <p:nvPr/>
        </p:nvSpPr>
        <p:spPr>
          <a:xfrm>
            <a:off x="7855151" y="1309192"/>
            <a:ext cx="428788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u="sng">
                <a:solidFill>
                  <a:srgbClr val="FF9955"/>
                </a:solidFill>
                <a:latin typeface="Segoe UI"/>
                <a:cs typeface="Segoe UI"/>
              </a:rPr>
              <a:t>Maruti dominates</a:t>
            </a:r>
            <a:r>
              <a:rPr lang="en-IN">
                <a:solidFill>
                  <a:srgbClr val="FF9955"/>
                </a:solidFill>
                <a:latin typeface="Segoe UI"/>
                <a:cs typeface="Segoe UI"/>
              </a:rPr>
              <a:t> </a:t>
            </a:r>
            <a:r>
              <a:rPr lang="en-IN">
                <a:latin typeface="Segoe UI"/>
                <a:cs typeface="Segoe UI"/>
              </a:rPr>
              <a:t>the market of used cars.</a:t>
            </a:r>
          </a:p>
          <a:p>
            <a:pPr marL="285750" indent="-285750">
              <a:buFont typeface="Arial"/>
              <a:buChar char="•"/>
            </a:pPr>
            <a:endParaRPr lang="en-US"/>
          </a:p>
          <a:p>
            <a:pPr marL="285750" indent="-285750">
              <a:buFont typeface="Arial"/>
              <a:buChar char="•"/>
            </a:pPr>
            <a:r>
              <a:rPr lang="en-IN" u="sng">
                <a:solidFill>
                  <a:srgbClr val="FF9955"/>
                </a:solidFill>
                <a:latin typeface="Segoe UI"/>
                <a:cs typeface="Segoe UI"/>
              </a:rPr>
              <a:t>Maruti and Hyundai</a:t>
            </a:r>
            <a:r>
              <a:rPr lang="en-IN">
                <a:solidFill>
                  <a:srgbClr val="FF9955"/>
                </a:solidFill>
                <a:latin typeface="Segoe UI"/>
                <a:cs typeface="Segoe UI"/>
              </a:rPr>
              <a:t> </a:t>
            </a:r>
            <a:r>
              <a:rPr lang="en-IN">
                <a:latin typeface="Segoe UI"/>
                <a:cs typeface="Segoe UI"/>
              </a:rPr>
              <a:t>covers more than </a:t>
            </a:r>
            <a:r>
              <a:rPr lang="en-IN" u="sng">
                <a:solidFill>
                  <a:srgbClr val="FF9955"/>
                </a:solidFill>
                <a:latin typeface="Segoe UI"/>
                <a:cs typeface="Segoe UI"/>
              </a:rPr>
              <a:t>50% of the market </a:t>
            </a:r>
            <a:r>
              <a:rPr lang="en-IN">
                <a:latin typeface="Segoe UI"/>
                <a:cs typeface="Segoe UI"/>
              </a:rPr>
              <a:t>in used cars.</a:t>
            </a:r>
          </a:p>
          <a:p>
            <a:pPr marL="285750" indent="-285750">
              <a:buFont typeface="Arial"/>
              <a:buChar char="•"/>
            </a:pPr>
            <a:endParaRPr lang="en-US"/>
          </a:p>
          <a:p>
            <a:pPr marL="285750" indent="-285750">
              <a:buFont typeface="Arial"/>
              <a:buChar char="•"/>
            </a:pPr>
            <a:r>
              <a:rPr lang="en-IN" u="sng">
                <a:solidFill>
                  <a:srgbClr val="FF9955"/>
                </a:solidFill>
                <a:latin typeface="Segoe UI"/>
                <a:cs typeface="Segoe UI"/>
              </a:rPr>
              <a:t>Maruti, Hyundai, Honda and Tata</a:t>
            </a:r>
            <a:r>
              <a:rPr lang="en-IN">
                <a:latin typeface="Segoe UI"/>
                <a:cs typeface="Segoe UI"/>
              </a:rPr>
              <a:t> covers more than </a:t>
            </a:r>
            <a:r>
              <a:rPr lang="en-IN" u="sng">
                <a:solidFill>
                  <a:srgbClr val="FF9955"/>
                </a:solidFill>
                <a:latin typeface="Segoe UI"/>
                <a:cs typeface="Segoe UI"/>
              </a:rPr>
              <a:t>80% </a:t>
            </a:r>
            <a:r>
              <a:rPr lang="en-IN">
                <a:latin typeface="Segoe UI"/>
                <a:cs typeface="Segoe UI"/>
              </a:rPr>
              <a:t>of the used cars' market.</a:t>
            </a:r>
          </a:p>
          <a:p>
            <a:pPr marL="285750" indent="-285750">
              <a:buFont typeface="Arial"/>
              <a:buChar char="•"/>
            </a:pPr>
            <a:endParaRPr lang="en-US"/>
          </a:p>
          <a:p>
            <a:pPr marL="285750" indent="-285750">
              <a:buFont typeface="Arial"/>
              <a:buChar char="•"/>
            </a:pPr>
            <a:r>
              <a:rPr lang="en-IN" u="sng">
                <a:solidFill>
                  <a:srgbClr val="FF9955"/>
                </a:solidFill>
                <a:latin typeface="Segoe UI"/>
                <a:cs typeface="Segoe UI"/>
              </a:rPr>
              <a:t>MG and Jeep have less number </a:t>
            </a:r>
            <a:r>
              <a:rPr lang="en-IN">
                <a:latin typeface="Segoe UI"/>
                <a:cs typeface="Segoe UI"/>
              </a:rPr>
              <a:t>of cars as compared to others</a:t>
            </a:r>
          </a:p>
        </p:txBody>
      </p:sp>
      <p:sp>
        <p:nvSpPr>
          <p:cNvPr id="8" name="TextBox 7">
            <a:extLst>
              <a:ext uri="{FF2B5EF4-FFF2-40B4-BE49-F238E27FC236}">
                <a16:creationId xmlns:a16="http://schemas.microsoft.com/office/drawing/2014/main" id="{4DCBED3D-A50E-A468-E622-696940064854}"/>
              </a:ext>
            </a:extLst>
          </p:cNvPr>
          <p:cNvSpPr txBox="1"/>
          <p:nvPr/>
        </p:nvSpPr>
        <p:spPr>
          <a:xfrm>
            <a:off x="269631" y="5681210"/>
            <a:ext cx="379138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210" indent="-283210">
              <a:buChar char="•"/>
            </a:pPr>
            <a:r>
              <a:rPr lang="en-IN">
                <a:latin typeface="Segoe UI"/>
                <a:cs typeface="Segoe UI"/>
              </a:rPr>
              <a:t>Used </a:t>
            </a:r>
            <a:r>
              <a:rPr lang="en-IN" u="sng">
                <a:solidFill>
                  <a:srgbClr val="FF9955"/>
                </a:solidFill>
                <a:latin typeface="Segoe UI"/>
                <a:cs typeface="Segoe UI"/>
              </a:rPr>
              <a:t>Maruti and Datsun</a:t>
            </a:r>
            <a:r>
              <a:rPr lang="en-IN">
                <a:solidFill>
                  <a:srgbClr val="FF9955"/>
                </a:solidFill>
                <a:latin typeface="Segoe UI"/>
                <a:cs typeface="Segoe UI"/>
              </a:rPr>
              <a:t> </a:t>
            </a:r>
            <a:r>
              <a:rPr lang="en-IN">
                <a:latin typeface="Segoe UI"/>
                <a:cs typeface="Segoe UI"/>
              </a:rPr>
              <a:t>cars are more</a:t>
            </a:r>
            <a:r>
              <a:rPr lang="en-IN">
                <a:solidFill>
                  <a:srgbClr val="FF9955"/>
                </a:solidFill>
                <a:latin typeface="Segoe UI"/>
                <a:cs typeface="Segoe UI"/>
              </a:rPr>
              <a:t> affordable.</a:t>
            </a:r>
          </a:p>
          <a:p>
            <a:pPr marL="283210" indent="-283210"/>
            <a:endParaRPr lang="en-US"/>
          </a:p>
          <a:p>
            <a:pPr marL="283210" indent="-283210">
              <a:buChar char="•"/>
            </a:pPr>
            <a:r>
              <a:rPr lang="en-IN">
                <a:solidFill>
                  <a:srgbClr val="FF9955"/>
                </a:solidFill>
                <a:latin typeface="Segoe UI"/>
                <a:cs typeface="Segoe UI"/>
              </a:rPr>
              <a:t>MG, Jeep &amp; KIA </a:t>
            </a:r>
            <a:r>
              <a:rPr lang="en-IN">
                <a:latin typeface="Segoe UI"/>
                <a:cs typeface="Segoe UI"/>
              </a:rPr>
              <a:t>cars are more </a:t>
            </a:r>
            <a:r>
              <a:rPr lang="en-IN">
                <a:solidFill>
                  <a:srgbClr val="FF9955"/>
                </a:solidFill>
                <a:latin typeface="Segoe UI"/>
                <a:cs typeface="Segoe UI"/>
              </a:rPr>
              <a:t>expensive</a:t>
            </a:r>
          </a:p>
        </p:txBody>
      </p:sp>
    </p:spTree>
    <p:extLst>
      <p:ext uri="{BB962C8B-B14F-4D97-AF65-F5344CB8AC3E}">
        <p14:creationId xmlns:p14="http://schemas.microsoft.com/office/powerpoint/2010/main" val="152088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898CA4-E92C-F2AC-3227-53EA6DC56ED4}"/>
              </a:ext>
            </a:extLst>
          </p:cNvPr>
          <p:cNvSpPr txBox="1"/>
          <p:nvPr/>
        </p:nvSpPr>
        <p:spPr>
          <a:xfrm>
            <a:off x="2545287" y="261011"/>
            <a:ext cx="6467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a:latin typeface="Segoe UI"/>
                <a:cs typeface="Segoe UI"/>
              </a:rPr>
              <a:t>Data Preprocessing - III</a:t>
            </a:r>
          </a:p>
        </p:txBody>
      </p:sp>
      <p:pic>
        <p:nvPicPr>
          <p:cNvPr id="3" name="Picture 2">
            <a:extLst>
              <a:ext uri="{FF2B5EF4-FFF2-40B4-BE49-F238E27FC236}">
                <a16:creationId xmlns:a16="http://schemas.microsoft.com/office/drawing/2014/main" id="{C4C09D83-956F-350F-E36D-58539B688D86}"/>
              </a:ext>
            </a:extLst>
          </p:cNvPr>
          <p:cNvPicPr>
            <a:picLocks noChangeAspect="1"/>
          </p:cNvPicPr>
          <p:nvPr/>
        </p:nvPicPr>
        <p:blipFill>
          <a:blip r:embed="rId2"/>
          <a:stretch>
            <a:fillRect/>
          </a:stretch>
        </p:blipFill>
        <p:spPr>
          <a:xfrm>
            <a:off x="-2134" y="1081540"/>
            <a:ext cx="8513842" cy="3905337"/>
          </a:xfrm>
          <a:prstGeom prst="rect">
            <a:avLst/>
          </a:prstGeom>
        </p:spPr>
      </p:pic>
      <p:sp>
        <p:nvSpPr>
          <p:cNvPr id="4" name="TextBox 3">
            <a:extLst>
              <a:ext uri="{FF2B5EF4-FFF2-40B4-BE49-F238E27FC236}">
                <a16:creationId xmlns:a16="http://schemas.microsoft.com/office/drawing/2014/main" id="{90AAAD28-2C52-73B5-ECC5-9646A54E5C8D}"/>
              </a:ext>
            </a:extLst>
          </p:cNvPr>
          <p:cNvSpPr txBox="1"/>
          <p:nvPr/>
        </p:nvSpPr>
        <p:spPr>
          <a:xfrm>
            <a:off x="8682662" y="1350567"/>
            <a:ext cx="336383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210" indent="-283210">
              <a:buChar char="•"/>
            </a:pPr>
            <a:r>
              <a:rPr lang="en-IN" u="sng">
                <a:solidFill>
                  <a:srgbClr val="FF9955"/>
                </a:solidFill>
                <a:latin typeface="Segoe UI"/>
                <a:cs typeface="Segoe UI"/>
              </a:rPr>
              <a:t>Newer cars</a:t>
            </a:r>
            <a:r>
              <a:rPr lang="en-IN">
                <a:latin typeface="Segoe UI"/>
                <a:cs typeface="Segoe UI"/>
              </a:rPr>
              <a:t> are more </a:t>
            </a:r>
            <a:r>
              <a:rPr lang="en-IN" u="sng">
                <a:solidFill>
                  <a:srgbClr val="FF9955"/>
                </a:solidFill>
                <a:latin typeface="Segoe UI"/>
                <a:cs typeface="Segoe UI"/>
              </a:rPr>
              <a:t>expensive</a:t>
            </a:r>
            <a:r>
              <a:rPr lang="en-IN">
                <a:latin typeface="Segoe UI"/>
                <a:cs typeface="Segoe UI"/>
              </a:rPr>
              <a:t> and price variation is also large as compared to old cars</a:t>
            </a:r>
          </a:p>
          <a:p>
            <a:pPr marL="283210" indent="-283210"/>
            <a:endParaRPr lang="en-US"/>
          </a:p>
          <a:p>
            <a:pPr marL="283210" indent="-283210">
              <a:buChar char="•"/>
            </a:pPr>
            <a:r>
              <a:rPr lang="en-IN" u="sng">
                <a:solidFill>
                  <a:srgbClr val="FF9955"/>
                </a:solidFill>
                <a:latin typeface="Segoe UI"/>
                <a:cs typeface="Segoe UI"/>
              </a:rPr>
              <a:t>Older cars</a:t>
            </a:r>
            <a:r>
              <a:rPr lang="en-IN">
                <a:solidFill>
                  <a:srgbClr val="FF9955"/>
                </a:solidFill>
                <a:latin typeface="Segoe UI"/>
                <a:cs typeface="Segoe UI"/>
              </a:rPr>
              <a:t> </a:t>
            </a:r>
            <a:r>
              <a:rPr lang="en-IN">
                <a:latin typeface="Segoe UI"/>
                <a:cs typeface="Segoe UI"/>
              </a:rPr>
              <a:t>have</a:t>
            </a:r>
            <a:r>
              <a:rPr lang="en-IN" u="sng">
                <a:latin typeface="Segoe UI"/>
                <a:cs typeface="Segoe UI"/>
              </a:rPr>
              <a:t> </a:t>
            </a:r>
            <a:r>
              <a:rPr lang="en-IN" u="sng">
                <a:solidFill>
                  <a:srgbClr val="FF9955"/>
                </a:solidFill>
                <a:latin typeface="Segoe UI"/>
                <a:cs typeface="Segoe UI"/>
              </a:rPr>
              <a:t>more distance travelled</a:t>
            </a:r>
            <a:r>
              <a:rPr lang="en-IN">
                <a:solidFill>
                  <a:srgbClr val="FF9955"/>
                </a:solidFill>
                <a:latin typeface="Segoe UI"/>
                <a:cs typeface="Segoe UI"/>
              </a:rPr>
              <a:t> </a:t>
            </a:r>
            <a:r>
              <a:rPr lang="en-IN">
                <a:latin typeface="Segoe UI"/>
                <a:cs typeface="Segoe UI"/>
              </a:rPr>
              <a:t>as compared to newer cars</a:t>
            </a:r>
          </a:p>
        </p:txBody>
      </p:sp>
      <p:pic>
        <p:nvPicPr>
          <p:cNvPr id="5" name="Picture 4">
            <a:extLst>
              <a:ext uri="{FF2B5EF4-FFF2-40B4-BE49-F238E27FC236}">
                <a16:creationId xmlns:a16="http://schemas.microsoft.com/office/drawing/2014/main" id="{B5BF724F-5720-302F-4579-C85D1B68B150}"/>
              </a:ext>
            </a:extLst>
          </p:cNvPr>
          <p:cNvPicPr>
            <a:picLocks noChangeAspect="1"/>
          </p:cNvPicPr>
          <p:nvPr/>
        </p:nvPicPr>
        <p:blipFill>
          <a:blip r:embed="rId3"/>
          <a:stretch>
            <a:fillRect/>
          </a:stretch>
        </p:blipFill>
        <p:spPr>
          <a:xfrm>
            <a:off x="3560010" y="5183669"/>
            <a:ext cx="8537492" cy="3962400"/>
          </a:xfrm>
          <a:prstGeom prst="rect">
            <a:avLst/>
          </a:prstGeom>
        </p:spPr>
      </p:pic>
      <p:sp>
        <p:nvSpPr>
          <p:cNvPr id="6" name="TextBox 5">
            <a:extLst>
              <a:ext uri="{FF2B5EF4-FFF2-40B4-BE49-F238E27FC236}">
                <a16:creationId xmlns:a16="http://schemas.microsoft.com/office/drawing/2014/main" id="{5F83979F-C244-5C8E-CD69-0FA174101451}"/>
              </a:ext>
            </a:extLst>
          </p:cNvPr>
          <p:cNvSpPr txBox="1"/>
          <p:nvPr/>
        </p:nvSpPr>
        <p:spPr>
          <a:xfrm>
            <a:off x="462717" y="5681210"/>
            <a:ext cx="329487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210" indent="-283210">
              <a:buChar char="•"/>
            </a:pPr>
            <a:r>
              <a:rPr lang="en-IN">
                <a:latin typeface="Segoe UI"/>
                <a:cs typeface="Segoe UI"/>
              </a:rPr>
              <a:t>More than</a:t>
            </a:r>
            <a:r>
              <a:rPr lang="en-IN" u="sng">
                <a:latin typeface="Segoe UI"/>
                <a:cs typeface="Segoe UI"/>
              </a:rPr>
              <a:t> </a:t>
            </a:r>
            <a:r>
              <a:rPr lang="en-IN" u="sng">
                <a:solidFill>
                  <a:srgbClr val="FF9955"/>
                </a:solidFill>
                <a:latin typeface="Segoe UI"/>
                <a:cs typeface="Segoe UI"/>
              </a:rPr>
              <a:t>50%</a:t>
            </a:r>
            <a:r>
              <a:rPr lang="en-IN">
                <a:latin typeface="Segoe UI"/>
                <a:cs typeface="Segoe UI"/>
              </a:rPr>
              <a:t> cars are </a:t>
            </a:r>
            <a:r>
              <a:rPr lang="en-IN" u="sng">
                <a:solidFill>
                  <a:srgbClr val="FF9955"/>
                </a:solidFill>
                <a:latin typeface="Segoe UI"/>
                <a:cs typeface="Segoe UI"/>
              </a:rPr>
              <a:t>hatchback</a:t>
            </a:r>
            <a:r>
              <a:rPr lang="en-IN">
                <a:latin typeface="Segoe UI"/>
                <a:cs typeface="Segoe UI"/>
              </a:rPr>
              <a:t> and they are very </a:t>
            </a:r>
            <a:r>
              <a:rPr lang="en-IN" u="sng">
                <a:solidFill>
                  <a:srgbClr val="FF9955"/>
                </a:solidFill>
                <a:latin typeface="Segoe UI"/>
                <a:cs typeface="Segoe UI"/>
              </a:rPr>
              <a:t>affordable</a:t>
            </a:r>
          </a:p>
          <a:p>
            <a:pPr marL="283210" indent="-283210"/>
            <a:endParaRPr lang="en-US"/>
          </a:p>
          <a:p>
            <a:pPr marL="283210" indent="-283210">
              <a:buChar char="•"/>
            </a:pPr>
            <a:r>
              <a:rPr lang="en-IN" u="sng">
                <a:solidFill>
                  <a:srgbClr val="FF9955"/>
                </a:solidFill>
                <a:latin typeface="Segoe UI"/>
                <a:cs typeface="Segoe UI"/>
              </a:rPr>
              <a:t>Luxury SUVs</a:t>
            </a:r>
            <a:r>
              <a:rPr lang="en-IN">
                <a:solidFill>
                  <a:srgbClr val="FF9955"/>
                </a:solidFill>
                <a:latin typeface="Segoe UI"/>
                <a:cs typeface="Segoe UI"/>
              </a:rPr>
              <a:t> </a:t>
            </a:r>
            <a:r>
              <a:rPr lang="en-IN">
                <a:latin typeface="Segoe UI"/>
                <a:cs typeface="Segoe UI"/>
              </a:rPr>
              <a:t>are most </a:t>
            </a:r>
            <a:r>
              <a:rPr lang="en-IN" u="sng">
                <a:solidFill>
                  <a:srgbClr val="FF9955"/>
                </a:solidFill>
                <a:latin typeface="Segoe UI"/>
                <a:cs typeface="Segoe UI"/>
              </a:rPr>
              <a:t>expensive</a:t>
            </a:r>
            <a:r>
              <a:rPr lang="en-IN">
                <a:latin typeface="Segoe UI"/>
                <a:cs typeface="Segoe UI"/>
              </a:rPr>
              <a:t> cars</a:t>
            </a:r>
          </a:p>
        </p:txBody>
      </p:sp>
    </p:spTree>
    <p:extLst>
      <p:ext uri="{BB962C8B-B14F-4D97-AF65-F5344CB8AC3E}">
        <p14:creationId xmlns:p14="http://schemas.microsoft.com/office/powerpoint/2010/main" val="46768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F5B13A-7C87-A279-2B32-31458900160C}"/>
              </a:ext>
            </a:extLst>
          </p:cNvPr>
          <p:cNvSpPr txBox="1"/>
          <p:nvPr/>
        </p:nvSpPr>
        <p:spPr>
          <a:xfrm>
            <a:off x="2869096" y="185530"/>
            <a:ext cx="643724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u="sng">
                <a:latin typeface="Segoe UI"/>
                <a:cs typeface="Segoe UI"/>
              </a:rPr>
              <a:t>Data Preprocessing - III</a:t>
            </a:r>
          </a:p>
        </p:txBody>
      </p:sp>
      <p:pic>
        <p:nvPicPr>
          <p:cNvPr id="3" name="Picture 2" descr="A graph of different colored bars&#10;&#10;Description automatically generated">
            <a:extLst>
              <a:ext uri="{FF2B5EF4-FFF2-40B4-BE49-F238E27FC236}">
                <a16:creationId xmlns:a16="http://schemas.microsoft.com/office/drawing/2014/main" id="{00BC2244-D930-6766-18D2-249A132F3B65}"/>
              </a:ext>
            </a:extLst>
          </p:cNvPr>
          <p:cNvPicPr>
            <a:picLocks noChangeAspect="1"/>
          </p:cNvPicPr>
          <p:nvPr/>
        </p:nvPicPr>
        <p:blipFill>
          <a:blip r:embed="rId2"/>
          <a:stretch>
            <a:fillRect/>
          </a:stretch>
        </p:blipFill>
        <p:spPr>
          <a:xfrm>
            <a:off x="1652588" y="1264431"/>
            <a:ext cx="8886825" cy="4476750"/>
          </a:xfrm>
          <a:prstGeom prst="rect">
            <a:avLst/>
          </a:prstGeom>
        </p:spPr>
      </p:pic>
      <p:sp>
        <p:nvSpPr>
          <p:cNvPr id="4" name="TextBox 3">
            <a:extLst>
              <a:ext uri="{FF2B5EF4-FFF2-40B4-BE49-F238E27FC236}">
                <a16:creationId xmlns:a16="http://schemas.microsoft.com/office/drawing/2014/main" id="{7ED467A6-0234-87CF-7221-8295C034890C}"/>
              </a:ext>
            </a:extLst>
          </p:cNvPr>
          <p:cNvSpPr txBox="1"/>
          <p:nvPr/>
        </p:nvSpPr>
        <p:spPr>
          <a:xfrm>
            <a:off x="1110934" y="6053590"/>
            <a:ext cx="966671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210" indent="-283210">
              <a:buChar char="•"/>
            </a:pPr>
            <a:r>
              <a:rPr lang="en-IN" sz="2000" u="sng">
                <a:solidFill>
                  <a:srgbClr val="FF9955"/>
                </a:solidFill>
                <a:latin typeface="Segoe UI"/>
                <a:cs typeface="Segoe UI"/>
              </a:rPr>
              <a:t>Maharashtra</a:t>
            </a:r>
            <a:r>
              <a:rPr lang="en-IN" sz="2000" u="sng">
                <a:latin typeface="Segoe UI"/>
                <a:cs typeface="Segoe UI"/>
              </a:rPr>
              <a:t> </a:t>
            </a:r>
            <a:r>
              <a:rPr lang="en-IN" sz="2000">
                <a:latin typeface="Segoe UI"/>
                <a:cs typeface="Segoe UI"/>
              </a:rPr>
              <a:t>and </a:t>
            </a:r>
            <a:r>
              <a:rPr lang="en-IN" sz="2000" u="sng">
                <a:solidFill>
                  <a:srgbClr val="FF9955"/>
                </a:solidFill>
                <a:latin typeface="Segoe UI"/>
                <a:cs typeface="Segoe UI"/>
              </a:rPr>
              <a:t>Karnataka</a:t>
            </a:r>
            <a:r>
              <a:rPr lang="en-IN" sz="2000">
                <a:latin typeface="Segoe UI"/>
                <a:cs typeface="Segoe UI"/>
              </a:rPr>
              <a:t> has</a:t>
            </a:r>
            <a:r>
              <a:rPr lang="en-IN" sz="2000" u="sng">
                <a:latin typeface="Segoe UI"/>
                <a:cs typeface="Segoe UI"/>
              </a:rPr>
              <a:t> </a:t>
            </a:r>
            <a:r>
              <a:rPr lang="en-IN" sz="2000" u="sng">
                <a:solidFill>
                  <a:srgbClr val="FF9955"/>
                </a:solidFill>
                <a:latin typeface="Segoe UI"/>
                <a:cs typeface="Segoe UI"/>
              </a:rPr>
              <a:t>high</a:t>
            </a:r>
            <a:r>
              <a:rPr lang="en-IN" sz="2000">
                <a:latin typeface="Segoe UI"/>
                <a:cs typeface="Segoe UI"/>
              </a:rPr>
              <a:t> number of cars.</a:t>
            </a:r>
          </a:p>
          <a:p>
            <a:endParaRPr lang="en-US" sz="2000"/>
          </a:p>
          <a:p>
            <a:pPr marL="283210" indent="-283210">
              <a:buChar char="•"/>
            </a:pPr>
            <a:r>
              <a:rPr lang="en-IN" sz="2000">
                <a:latin typeface="Segoe UI"/>
                <a:cs typeface="Segoe UI"/>
              </a:rPr>
              <a:t>In </a:t>
            </a:r>
            <a:r>
              <a:rPr lang="en-IN" sz="2000" u="sng">
                <a:solidFill>
                  <a:srgbClr val="FF9955"/>
                </a:solidFill>
                <a:latin typeface="Segoe UI"/>
                <a:cs typeface="Segoe UI"/>
              </a:rPr>
              <a:t>Kerala</a:t>
            </a:r>
            <a:r>
              <a:rPr lang="en-IN" sz="2000" u="sng">
                <a:latin typeface="Segoe UI"/>
                <a:cs typeface="Segoe UI"/>
              </a:rPr>
              <a:t>, </a:t>
            </a:r>
            <a:r>
              <a:rPr lang="en-IN" sz="2000" u="sng">
                <a:solidFill>
                  <a:srgbClr val="FF9955"/>
                </a:solidFill>
                <a:latin typeface="Segoe UI"/>
                <a:cs typeface="Segoe UI"/>
              </a:rPr>
              <a:t>Bihar</a:t>
            </a:r>
            <a:r>
              <a:rPr lang="en-IN" sz="2000" u="sng">
                <a:latin typeface="Segoe UI"/>
                <a:cs typeface="Segoe UI"/>
              </a:rPr>
              <a:t>, </a:t>
            </a:r>
            <a:r>
              <a:rPr lang="en-IN" sz="2000" u="sng">
                <a:solidFill>
                  <a:srgbClr val="FF9955"/>
                </a:solidFill>
                <a:latin typeface="Segoe UI"/>
                <a:cs typeface="Segoe UI"/>
              </a:rPr>
              <a:t>Andra Pradesh</a:t>
            </a:r>
            <a:r>
              <a:rPr lang="en-IN" sz="2000" u="sng">
                <a:latin typeface="Segoe UI"/>
                <a:cs typeface="Segoe UI"/>
              </a:rPr>
              <a:t>, </a:t>
            </a:r>
            <a:r>
              <a:rPr lang="en-IN" sz="2000" u="sng">
                <a:solidFill>
                  <a:srgbClr val="FF9955"/>
                </a:solidFill>
                <a:latin typeface="Segoe UI"/>
                <a:cs typeface="Segoe UI"/>
              </a:rPr>
              <a:t>Rajasthan</a:t>
            </a:r>
            <a:r>
              <a:rPr lang="en-IN" sz="2000" u="sng">
                <a:latin typeface="Segoe UI"/>
                <a:cs typeface="Segoe UI"/>
              </a:rPr>
              <a:t>, </a:t>
            </a:r>
            <a:r>
              <a:rPr lang="en-IN" sz="2000" u="sng">
                <a:solidFill>
                  <a:srgbClr val="FF9955"/>
                </a:solidFill>
                <a:latin typeface="Segoe UI"/>
                <a:cs typeface="Segoe UI"/>
              </a:rPr>
              <a:t>Madhya Pradesh</a:t>
            </a:r>
            <a:r>
              <a:rPr lang="en-IN" sz="2000" u="sng">
                <a:latin typeface="Segoe UI"/>
                <a:cs typeface="Segoe UI"/>
              </a:rPr>
              <a:t>, </a:t>
            </a:r>
            <a:r>
              <a:rPr lang="en-IN" sz="2000" u="sng">
                <a:solidFill>
                  <a:srgbClr val="FF9955"/>
                </a:solidFill>
                <a:latin typeface="Segoe UI"/>
                <a:cs typeface="Segoe UI"/>
              </a:rPr>
              <a:t>Panjab</a:t>
            </a:r>
            <a:r>
              <a:rPr lang="en-IN" sz="2000">
                <a:latin typeface="Segoe UI"/>
                <a:cs typeface="Segoe UI"/>
              </a:rPr>
              <a:t> and </a:t>
            </a:r>
            <a:r>
              <a:rPr lang="en-IN" sz="2000" u="sng">
                <a:solidFill>
                  <a:srgbClr val="FF9955"/>
                </a:solidFill>
                <a:latin typeface="Segoe UI"/>
                <a:cs typeface="Segoe UI"/>
              </a:rPr>
              <a:t>Chandigarh</a:t>
            </a:r>
            <a:r>
              <a:rPr lang="en-IN" sz="2000">
                <a:latin typeface="Segoe UI"/>
                <a:cs typeface="Segoe UI"/>
              </a:rPr>
              <a:t> has </a:t>
            </a:r>
            <a:r>
              <a:rPr lang="en-IN" sz="2000" u="sng">
                <a:solidFill>
                  <a:srgbClr val="FF9955"/>
                </a:solidFill>
                <a:latin typeface="Segoe UI"/>
                <a:cs typeface="Segoe UI"/>
              </a:rPr>
              <a:t>lowest</a:t>
            </a:r>
            <a:r>
              <a:rPr lang="en-IN" sz="2000" u="sng">
                <a:latin typeface="Segoe UI"/>
                <a:cs typeface="Segoe UI"/>
              </a:rPr>
              <a:t> </a:t>
            </a:r>
            <a:r>
              <a:rPr lang="en-IN" sz="2000">
                <a:latin typeface="Segoe UI"/>
                <a:cs typeface="Segoe UI"/>
              </a:rPr>
              <a:t>number of used cars. More marketing at these state can implemented.</a:t>
            </a:r>
          </a:p>
        </p:txBody>
      </p:sp>
    </p:spTree>
    <p:extLst>
      <p:ext uri="{BB962C8B-B14F-4D97-AF65-F5344CB8AC3E}">
        <p14:creationId xmlns:p14="http://schemas.microsoft.com/office/powerpoint/2010/main" val="3152389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90741D-3D40-8176-93AA-284FF8A6BB48}"/>
              </a:ext>
            </a:extLst>
          </p:cNvPr>
          <p:cNvSpPr txBox="1"/>
          <p:nvPr/>
        </p:nvSpPr>
        <p:spPr>
          <a:xfrm>
            <a:off x="2802835" y="218661"/>
            <a:ext cx="65863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u="sng">
                <a:latin typeface="Segoe UI"/>
              </a:rPr>
              <a:t>Data Preprocessing - III</a:t>
            </a:r>
            <a:r>
              <a:rPr lang="en-US" sz="4400">
                <a:latin typeface="Segoe UI"/>
                <a:cs typeface="Segoe UI"/>
              </a:rPr>
              <a:t>​</a:t>
            </a:r>
            <a:endParaRPr lang="en-US"/>
          </a:p>
        </p:txBody>
      </p:sp>
      <p:pic>
        <p:nvPicPr>
          <p:cNvPr id="3" name="Picture 2" descr="A screenshot of a graph&#10;&#10;Description automatically generated">
            <a:extLst>
              <a:ext uri="{FF2B5EF4-FFF2-40B4-BE49-F238E27FC236}">
                <a16:creationId xmlns:a16="http://schemas.microsoft.com/office/drawing/2014/main" id="{0D597550-AEFD-3FEC-62B5-38213C1DA62F}"/>
              </a:ext>
            </a:extLst>
          </p:cNvPr>
          <p:cNvPicPr>
            <a:picLocks noChangeAspect="1"/>
          </p:cNvPicPr>
          <p:nvPr/>
        </p:nvPicPr>
        <p:blipFill>
          <a:blip r:embed="rId2"/>
          <a:stretch>
            <a:fillRect/>
          </a:stretch>
        </p:blipFill>
        <p:spPr>
          <a:xfrm>
            <a:off x="0" y="2259969"/>
            <a:ext cx="12032419" cy="5193964"/>
          </a:xfrm>
          <a:prstGeom prst="rect">
            <a:avLst/>
          </a:prstGeom>
        </p:spPr>
      </p:pic>
      <p:sp>
        <p:nvSpPr>
          <p:cNvPr id="5" name="TextBox 4">
            <a:extLst>
              <a:ext uri="{FF2B5EF4-FFF2-40B4-BE49-F238E27FC236}">
                <a16:creationId xmlns:a16="http://schemas.microsoft.com/office/drawing/2014/main" id="{06C985FD-3F04-94AB-6F9C-5060433C4E25}"/>
              </a:ext>
            </a:extLst>
          </p:cNvPr>
          <p:cNvSpPr txBox="1"/>
          <p:nvPr/>
        </p:nvSpPr>
        <p:spPr>
          <a:xfrm>
            <a:off x="311006" y="6729391"/>
            <a:ext cx="5005063" cy="7216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210" indent="-283210">
              <a:buChar char="•"/>
            </a:pPr>
            <a:r>
              <a:rPr lang="en-IN" sz="2000">
                <a:latin typeface="Segoe UI"/>
                <a:cs typeface="Segoe UI"/>
              </a:rPr>
              <a:t>In each brand most brought colours are red, silver and white</a:t>
            </a:r>
            <a:endParaRPr lang="en-US" sz="2000"/>
          </a:p>
        </p:txBody>
      </p:sp>
      <p:sp>
        <p:nvSpPr>
          <p:cNvPr id="6" name="TextBox 5">
            <a:extLst>
              <a:ext uri="{FF2B5EF4-FFF2-40B4-BE49-F238E27FC236}">
                <a16:creationId xmlns:a16="http://schemas.microsoft.com/office/drawing/2014/main" id="{161C2DB7-F2FC-C16E-8AA0-E499C886DEDF}"/>
              </a:ext>
            </a:extLst>
          </p:cNvPr>
          <p:cNvSpPr txBox="1"/>
          <p:nvPr/>
        </p:nvSpPr>
        <p:spPr>
          <a:xfrm>
            <a:off x="7482771" y="4384776"/>
            <a:ext cx="4149970" cy="945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210" indent="-283210">
              <a:buChar char="•"/>
            </a:pPr>
            <a:endParaRPr lang="en-IN" sz="1400">
              <a:latin typeface="Segoe UI"/>
              <a:cs typeface="Segoe UI"/>
            </a:endParaRPr>
          </a:p>
          <a:p>
            <a:pPr marL="283210" indent="-283210">
              <a:buChar char="•"/>
            </a:pPr>
            <a:r>
              <a:rPr lang="en-IN" sz="1400">
                <a:latin typeface="Segoe UI"/>
                <a:cs typeface="Segoe UI"/>
              </a:rPr>
              <a:t>Avg. price for CNG fuel type car is same for both manual and automatic transmission gear type cars</a:t>
            </a:r>
          </a:p>
        </p:txBody>
      </p:sp>
      <p:sp>
        <p:nvSpPr>
          <p:cNvPr id="7" name="TextBox 6">
            <a:extLst>
              <a:ext uri="{FF2B5EF4-FFF2-40B4-BE49-F238E27FC236}">
                <a16:creationId xmlns:a16="http://schemas.microsoft.com/office/drawing/2014/main" id="{A917D779-8228-3C16-F313-8AA2DA54E64B}"/>
              </a:ext>
            </a:extLst>
          </p:cNvPr>
          <p:cNvSpPr txBox="1"/>
          <p:nvPr/>
        </p:nvSpPr>
        <p:spPr>
          <a:xfrm>
            <a:off x="7482771" y="1336775"/>
            <a:ext cx="454993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1400" u="sng">
                <a:solidFill>
                  <a:srgbClr val="FF9955"/>
                </a:solidFill>
                <a:latin typeface="Segoe UI"/>
              </a:rPr>
              <a:t>Automatic Transmission </a:t>
            </a:r>
            <a:r>
              <a:rPr lang="en-IN" sz="1400">
                <a:latin typeface="Segoe UI"/>
              </a:rPr>
              <a:t>cars are more </a:t>
            </a:r>
            <a:r>
              <a:rPr lang="en-IN" sz="1400" u="sng">
                <a:solidFill>
                  <a:srgbClr val="FF9955"/>
                </a:solidFill>
                <a:latin typeface="Segoe UI"/>
              </a:rPr>
              <a:t>expensive</a:t>
            </a:r>
            <a:r>
              <a:rPr lang="en-IN" sz="1400">
                <a:latin typeface="Segoe UI"/>
              </a:rPr>
              <a:t> in all fuel categories and in automatic transmission diesel car is most expensive</a:t>
            </a:r>
            <a:endParaRPr lang="en-US"/>
          </a:p>
        </p:txBody>
      </p:sp>
      <p:sp>
        <p:nvSpPr>
          <p:cNvPr id="8" name="TextBox 7">
            <a:extLst>
              <a:ext uri="{FF2B5EF4-FFF2-40B4-BE49-F238E27FC236}">
                <a16:creationId xmlns:a16="http://schemas.microsoft.com/office/drawing/2014/main" id="{8F2E012C-2F13-9743-DC35-4CF879F79C16}"/>
              </a:ext>
            </a:extLst>
          </p:cNvPr>
          <p:cNvSpPr txBox="1"/>
          <p:nvPr/>
        </p:nvSpPr>
        <p:spPr>
          <a:xfrm>
            <a:off x="7510355" y="7625861"/>
            <a:ext cx="456372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210" indent="-283210">
              <a:buChar char="•"/>
            </a:pPr>
            <a:r>
              <a:rPr lang="en-IN" sz="1600" u="sng" noProof="1">
                <a:solidFill>
                  <a:srgbClr val="FF9955"/>
                </a:solidFill>
                <a:latin typeface="Segoe UI"/>
                <a:cs typeface="Segoe UI"/>
              </a:rPr>
              <a:t>CNG</a:t>
            </a:r>
            <a:r>
              <a:rPr lang="en-IN" sz="1600" noProof="1">
                <a:solidFill>
                  <a:srgbClr val="FF9955"/>
                </a:solidFill>
                <a:latin typeface="Segoe UI"/>
                <a:cs typeface="Segoe UI"/>
              </a:rPr>
              <a:t> </a:t>
            </a:r>
            <a:r>
              <a:rPr lang="en-IN" sz="1600" noProof="1">
                <a:latin typeface="Segoe UI"/>
                <a:cs typeface="Segoe UI"/>
              </a:rPr>
              <a:t>cars are </a:t>
            </a:r>
            <a:r>
              <a:rPr lang="en-IN" sz="1600" u="sng" noProof="1">
                <a:solidFill>
                  <a:srgbClr val="FF9955"/>
                </a:solidFill>
                <a:latin typeface="Segoe UI"/>
                <a:cs typeface="Segoe UI"/>
              </a:rPr>
              <a:t>more affordable</a:t>
            </a:r>
            <a:r>
              <a:rPr lang="en-IN" sz="1600" noProof="1">
                <a:solidFill>
                  <a:srgbClr val="FF9955"/>
                </a:solidFill>
                <a:latin typeface="Segoe UI"/>
                <a:cs typeface="Segoe UI"/>
              </a:rPr>
              <a:t> </a:t>
            </a:r>
            <a:r>
              <a:rPr lang="en-IN" sz="1600" noProof="1">
                <a:latin typeface="Segoe UI"/>
                <a:cs typeface="Segoe UI"/>
              </a:rPr>
              <a:t>in all Body_type categories</a:t>
            </a:r>
          </a:p>
          <a:p>
            <a:pPr marL="283210" indent="-283210">
              <a:buChar char="•"/>
            </a:pPr>
            <a:r>
              <a:rPr lang="en-IN" sz="1600" u="sng" noProof="1">
                <a:solidFill>
                  <a:srgbClr val="FF9955"/>
                </a:solidFill>
                <a:latin typeface="Segoe UI"/>
                <a:cs typeface="Segoe UI"/>
              </a:rPr>
              <a:t>Diesel</a:t>
            </a:r>
            <a:r>
              <a:rPr lang="en-IN" sz="1600" u="sng" noProof="1">
                <a:latin typeface="Segoe UI"/>
                <a:cs typeface="Segoe UI"/>
              </a:rPr>
              <a:t> </a:t>
            </a:r>
            <a:r>
              <a:rPr lang="en-IN" sz="1600" noProof="1">
                <a:latin typeface="Segoe UI"/>
                <a:cs typeface="Segoe UI"/>
              </a:rPr>
              <a:t>and</a:t>
            </a:r>
            <a:r>
              <a:rPr lang="en-IN" sz="1600" u="sng" noProof="1">
                <a:latin typeface="Segoe UI"/>
                <a:cs typeface="Segoe UI"/>
              </a:rPr>
              <a:t> </a:t>
            </a:r>
            <a:r>
              <a:rPr lang="en-IN" sz="1600" u="sng" noProof="1">
                <a:solidFill>
                  <a:srgbClr val="FF9955"/>
                </a:solidFill>
                <a:latin typeface="Segoe UI"/>
                <a:cs typeface="Segoe UI"/>
              </a:rPr>
              <a:t>Petrol</a:t>
            </a:r>
            <a:r>
              <a:rPr lang="en-IN" sz="1600" u="sng" noProof="1">
                <a:latin typeface="Segoe UI"/>
                <a:cs typeface="Segoe UI"/>
              </a:rPr>
              <a:t> </a:t>
            </a:r>
            <a:r>
              <a:rPr lang="en-IN" sz="1600" noProof="1">
                <a:latin typeface="Segoe UI"/>
                <a:cs typeface="Segoe UI"/>
              </a:rPr>
              <a:t>cars has almost</a:t>
            </a:r>
            <a:r>
              <a:rPr lang="en-IN" sz="1600" u="sng" noProof="1">
                <a:latin typeface="Segoe UI"/>
                <a:cs typeface="Segoe UI"/>
              </a:rPr>
              <a:t> </a:t>
            </a:r>
            <a:r>
              <a:rPr lang="en-IN" sz="1600" u="sng" noProof="1">
                <a:solidFill>
                  <a:srgbClr val="FF9955"/>
                </a:solidFill>
                <a:latin typeface="Segoe UI"/>
                <a:cs typeface="Segoe UI"/>
              </a:rPr>
              <a:t>equal price variation</a:t>
            </a:r>
            <a:r>
              <a:rPr lang="en-IN" sz="1600" noProof="1">
                <a:solidFill>
                  <a:srgbClr val="FF9955"/>
                </a:solidFill>
                <a:latin typeface="Segoe UI"/>
                <a:cs typeface="Segoe UI"/>
              </a:rPr>
              <a:t> </a:t>
            </a:r>
            <a:r>
              <a:rPr lang="en-IN" sz="1600" noProof="1">
                <a:latin typeface="Segoe UI"/>
                <a:cs typeface="Segoe UI"/>
              </a:rPr>
              <a:t>among Body_type categories.</a:t>
            </a:r>
          </a:p>
        </p:txBody>
      </p:sp>
    </p:spTree>
    <p:extLst>
      <p:ext uri="{BB962C8B-B14F-4D97-AF65-F5344CB8AC3E}">
        <p14:creationId xmlns:p14="http://schemas.microsoft.com/office/powerpoint/2010/main" val="2129108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C8FB2E-BE01-A700-9A7D-FE2BFB9A2BA2}"/>
              </a:ext>
            </a:extLst>
          </p:cNvPr>
          <p:cNvSpPr txBox="1"/>
          <p:nvPr/>
        </p:nvSpPr>
        <p:spPr>
          <a:xfrm>
            <a:off x="2554357" y="202096"/>
            <a:ext cx="673541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u="sng">
                <a:latin typeface="Segoe UI"/>
              </a:rPr>
              <a:t>Data Preprocessing - IV</a:t>
            </a:r>
            <a:endParaRPr lang="en-US" sz="4400">
              <a:latin typeface="Segoe UI"/>
              <a:cs typeface="Segoe UI"/>
            </a:endParaRPr>
          </a:p>
        </p:txBody>
      </p:sp>
      <p:sp>
        <p:nvSpPr>
          <p:cNvPr id="3" name="TextBox 2">
            <a:extLst>
              <a:ext uri="{FF2B5EF4-FFF2-40B4-BE49-F238E27FC236}">
                <a16:creationId xmlns:a16="http://schemas.microsoft.com/office/drawing/2014/main" id="{AC8B876C-4A28-1497-C20F-E53FB1FAF015}"/>
              </a:ext>
            </a:extLst>
          </p:cNvPr>
          <p:cNvSpPr txBox="1"/>
          <p:nvPr/>
        </p:nvSpPr>
        <p:spPr>
          <a:xfrm>
            <a:off x="366378" y="1458624"/>
            <a:ext cx="572726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a:latin typeface="Segoe UI"/>
                <a:cs typeface="Segoe UI"/>
              </a:rPr>
              <a:t>Outlier Removal from </a:t>
            </a:r>
            <a:r>
              <a:rPr lang="en-US" sz="2400" b="1" err="1">
                <a:latin typeface="Segoe UI"/>
                <a:cs typeface="Segoe UI"/>
              </a:rPr>
              <a:t>Kms_Driven</a:t>
            </a:r>
            <a:r>
              <a:rPr lang="en-US" sz="2400" b="1">
                <a:latin typeface="Segoe UI"/>
                <a:cs typeface="Segoe UI"/>
              </a:rPr>
              <a:t>:</a:t>
            </a:r>
          </a:p>
        </p:txBody>
      </p:sp>
      <p:pic>
        <p:nvPicPr>
          <p:cNvPr id="4" name="Picture 3">
            <a:extLst>
              <a:ext uri="{FF2B5EF4-FFF2-40B4-BE49-F238E27FC236}">
                <a16:creationId xmlns:a16="http://schemas.microsoft.com/office/drawing/2014/main" id="{995C3C2F-9B45-6AE4-7FC0-0F8A2ED87ACF}"/>
              </a:ext>
            </a:extLst>
          </p:cNvPr>
          <p:cNvPicPr>
            <a:picLocks noChangeAspect="1"/>
          </p:cNvPicPr>
          <p:nvPr/>
        </p:nvPicPr>
        <p:blipFill>
          <a:blip r:embed="rId2"/>
          <a:stretch>
            <a:fillRect/>
          </a:stretch>
        </p:blipFill>
        <p:spPr>
          <a:xfrm>
            <a:off x="185215" y="2092627"/>
            <a:ext cx="11815288" cy="3203354"/>
          </a:xfrm>
          <a:prstGeom prst="rect">
            <a:avLst/>
          </a:prstGeom>
        </p:spPr>
      </p:pic>
      <p:sp>
        <p:nvSpPr>
          <p:cNvPr id="5" name="TextBox 4">
            <a:extLst>
              <a:ext uri="{FF2B5EF4-FFF2-40B4-BE49-F238E27FC236}">
                <a16:creationId xmlns:a16="http://schemas.microsoft.com/office/drawing/2014/main" id="{5B2D7484-B5F1-8FD0-BC2C-CDAE174434F8}"/>
              </a:ext>
            </a:extLst>
          </p:cNvPr>
          <p:cNvSpPr txBox="1"/>
          <p:nvPr/>
        </p:nvSpPr>
        <p:spPr>
          <a:xfrm>
            <a:off x="4114786" y="2652323"/>
            <a:ext cx="359829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210" indent="-283210">
              <a:buChar char="•"/>
            </a:pPr>
            <a:r>
              <a:rPr lang="en-IN" noProof="1">
                <a:latin typeface="Segoe UI"/>
                <a:cs typeface="Segoe UI"/>
              </a:rPr>
              <a:t>Only one record had Kms_Driven more than 20e4</a:t>
            </a:r>
          </a:p>
          <a:p>
            <a:pPr marL="283210" indent="-283210"/>
            <a:endParaRPr lang="en-IN" noProof="1"/>
          </a:p>
          <a:p>
            <a:pPr marL="283210" indent="-283210">
              <a:buChar char="•"/>
            </a:pPr>
            <a:r>
              <a:rPr lang="en-IN" noProof="1">
                <a:latin typeface="Segoe UI"/>
                <a:cs typeface="Segoe UI"/>
              </a:rPr>
              <a:t>Removed this by selecting all records below 20e4 Kms_Driven</a:t>
            </a:r>
          </a:p>
        </p:txBody>
      </p:sp>
      <p:pic>
        <p:nvPicPr>
          <p:cNvPr id="6" name="Picture 5">
            <a:extLst>
              <a:ext uri="{FF2B5EF4-FFF2-40B4-BE49-F238E27FC236}">
                <a16:creationId xmlns:a16="http://schemas.microsoft.com/office/drawing/2014/main" id="{2B98307B-7429-29E5-332A-E16038011FF7}"/>
              </a:ext>
            </a:extLst>
          </p:cNvPr>
          <p:cNvPicPr>
            <a:picLocks noChangeAspect="1"/>
          </p:cNvPicPr>
          <p:nvPr/>
        </p:nvPicPr>
        <p:blipFill>
          <a:blip r:embed="rId3"/>
          <a:stretch>
            <a:fillRect/>
          </a:stretch>
        </p:blipFill>
        <p:spPr>
          <a:xfrm>
            <a:off x="182218" y="6019590"/>
            <a:ext cx="11811000" cy="3118069"/>
          </a:xfrm>
          <a:prstGeom prst="rect">
            <a:avLst/>
          </a:prstGeom>
        </p:spPr>
      </p:pic>
      <p:sp>
        <p:nvSpPr>
          <p:cNvPr id="7" name="TextBox 6">
            <a:extLst>
              <a:ext uri="{FF2B5EF4-FFF2-40B4-BE49-F238E27FC236}">
                <a16:creationId xmlns:a16="http://schemas.microsoft.com/office/drawing/2014/main" id="{E3CE503A-ED18-6691-5684-A2C5D55A8415}"/>
              </a:ext>
            </a:extLst>
          </p:cNvPr>
          <p:cNvSpPr txBox="1"/>
          <p:nvPr/>
        </p:nvSpPr>
        <p:spPr>
          <a:xfrm>
            <a:off x="384313" y="5552662"/>
            <a:ext cx="47807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a:latin typeface="Segoe UI"/>
              </a:rPr>
              <a:t>Outlier Removal from Price:</a:t>
            </a:r>
            <a:endParaRPr lang="en-US" sz="2400" b="1">
              <a:latin typeface="Segoe UI"/>
              <a:cs typeface="Segoe UI"/>
            </a:endParaRPr>
          </a:p>
        </p:txBody>
      </p:sp>
      <p:sp>
        <p:nvSpPr>
          <p:cNvPr id="8" name="TextBox 7">
            <a:extLst>
              <a:ext uri="{FF2B5EF4-FFF2-40B4-BE49-F238E27FC236}">
                <a16:creationId xmlns:a16="http://schemas.microsoft.com/office/drawing/2014/main" id="{2ECA9891-1DF9-6903-1E9D-B2DF09BC0553}"/>
              </a:ext>
            </a:extLst>
          </p:cNvPr>
          <p:cNvSpPr txBox="1"/>
          <p:nvPr/>
        </p:nvSpPr>
        <p:spPr>
          <a:xfrm>
            <a:off x="4277139" y="7258879"/>
            <a:ext cx="36211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3355" indent="-173355">
              <a:buChar char="•"/>
            </a:pPr>
            <a:r>
              <a:rPr lang="en-IN">
                <a:latin typeface="Segoe UI"/>
                <a:cs typeface="Segoe UI"/>
              </a:rPr>
              <a:t>Removed extreme outliers below -3 </a:t>
            </a:r>
            <a:r>
              <a:rPr lang="el-GR">
                <a:latin typeface="Segoe UI"/>
                <a:cs typeface="Segoe UI"/>
              </a:rPr>
              <a:t>σ</a:t>
            </a:r>
            <a:r>
              <a:rPr lang="en-US">
                <a:latin typeface="Segoe UI"/>
                <a:cs typeface="Segoe UI"/>
              </a:rPr>
              <a:t> &amp; above +3 </a:t>
            </a:r>
            <a:r>
              <a:rPr lang="el-GR">
                <a:latin typeface="Segoe UI"/>
                <a:cs typeface="Segoe UI"/>
              </a:rPr>
              <a:t>σ</a:t>
            </a:r>
            <a:endParaRPr lang="en-US"/>
          </a:p>
        </p:txBody>
      </p:sp>
    </p:spTree>
    <p:extLst>
      <p:ext uri="{BB962C8B-B14F-4D97-AF65-F5344CB8AC3E}">
        <p14:creationId xmlns:p14="http://schemas.microsoft.com/office/powerpoint/2010/main" val="328448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1D843B-5341-3289-1FFB-B62CC30949A6}"/>
              </a:ext>
            </a:extLst>
          </p:cNvPr>
          <p:cNvSpPr txBox="1"/>
          <p:nvPr/>
        </p:nvSpPr>
        <p:spPr>
          <a:xfrm>
            <a:off x="2554357" y="202096"/>
            <a:ext cx="76952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u="sng">
                <a:latin typeface="Segoe UI"/>
              </a:rPr>
              <a:t>Data Preprocessing – </a:t>
            </a:r>
            <a:r>
              <a:rPr lang="en-US" sz="4400" b="1" u="sng">
                <a:latin typeface="Segoe UI"/>
                <a:cs typeface="Segoe UI"/>
              </a:rPr>
              <a:t>V &amp; VI</a:t>
            </a:r>
            <a:r>
              <a:rPr lang="en-US" sz="4400">
                <a:latin typeface="Segoe UI"/>
                <a:cs typeface="Segoe UI"/>
              </a:rPr>
              <a:t>​</a:t>
            </a:r>
            <a:endParaRPr lang="en-US"/>
          </a:p>
        </p:txBody>
      </p:sp>
      <p:pic>
        <p:nvPicPr>
          <p:cNvPr id="3" name="Picture 2" descr="A screenshot of a computer code&#10;&#10;Description automatically generated">
            <a:extLst>
              <a:ext uri="{FF2B5EF4-FFF2-40B4-BE49-F238E27FC236}">
                <a16:creationId xmlns:a16="http://schemas.microsoft.com/office/drawing/2014/main" id="{4D9703CB-5CF9-7AB4-8DF8-CFDE25F7E9FB}"/>
              </a:ext>
            </a:extLst>
          </p:cNvPr>
          <p:cNvPicPr>
            <a:picLocks noChangeAspect="1"/>
          </p:cNvPicPr>
          <p:nvPr/>
        </p:nvPicPr>
        <p:blipFill>
          <a:blip r:embed="rId2"/>
          <a:stretch>
            <a:fillRect/>
          </a:stretch>
        </p:blipFill>
        <p:spPr>
          <a:xfrm>
            <a:off x="629478" y="1332424"/>
            <a:ext cx="11190456" cy="575028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0D6B9DA1-AB67-D205-08E1-E5516895D740}"/>
              </a:ext>
            </a:extLst>
          </p:cNvPr>
          <p:cNvPicPr>
            <a:picLocks noChangeAspect="1"/>
          </p:cNvPicPr>
          <p:nvPr/>
        </p:nvPicPr>
        <p:blipFill>
          <a:blip r:embed="rId3"/>
          <a:stretch>
            <a:fillRect/>
          </a:stretch>
        </p:blipFill>
        <p:spPr>
          <a:xfrm>
            <a:off x="622366" y="7306379"/>
            <a:ext cx="11202597" cy="1329400"/>
          </a:xfrm>
          <a:prstGeom prst="rect">
            <a:avLst/>
          </a:prstGeom>
        </p:spPr>
      </p:pic>
    </p:spTree>
    <p:extLst>
      <p:ext uri="{BB962C8B-B14F-4D97-AF65-F5344CB8AC3E}">
        <p14:creationId xmlns:p14="http://schemas.microsoft.com/office/powerpoint/2010/main" val="2634894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EA58FC97-A2C8-04CC-6EB9-88F3FA4BBB1E}"/>
              </a:ext>
            </a:extLst>
          </p:cNvPr>
          <p:cNvPicPr>
            <a:picLocks noChangeAspect="1"/>
          </p:cNvPicPr>
          <p:nvPr/>
        </p:nvPicPr>
        <p:blipFill>
          <a:blip r:embed="rId2"/>
          <a:stretch>
            <a:fillRect/>
          </a:stretch>
        </p:blipFill>
        <p:spPr>
          <a:xfrm>
            <a:off x="610740" y="2778303"/>
            <a:ext cx="10957329" cy="2341796"/>
          </a:xfrm>
          <a:prstGeom prst="rect">
            <a:avLst/>
          </a:prstGeom>
        </p:spPr>
      </p:pic>
      <p:sp>
        <p:nvSpPr>
          <p:cNvPr id="3" name="TextBox 2">
            <a:extLst>
              <a:ext uri="{FF2B5EF4-FFF2-40B4-BE49-F238E27FC236}">
                <a16:creationId xmlns:a16="http://schemas.microsoft.com/office/drawing/2014/main" id="{785675E3-954D-B3F5-A039-DA278382F59C}"/>
              </a:ext>
            </a:extLst>
          </p:cNvPr>
          <p:cNvSpPr txBox="1"/>
          <p:nvPr/>
        </p:nvSpPr>
        <p:spPr>
          <a:xfrm>
            <a:off x="3331422" y="274803"/>
            <a:ext cx="517056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u="sng">
                <a:latin typeface="Segoe UI"/>
              </a:rPr>
              <a:t>Random Sampling</a:t>
            </a:r>
            <a:endParaRPr lang="en-US" sz="4400"/>
          </a:p>
        </p:txBody>
      </p:sp>
      <p:sp>
        <p:nvSpPr>
          <p:cNvPr id="4" name="TextBox 3">
            <a:extLst>
              <a:ext uri="{FF2B5EF4-FFF2-40B4-BE49-F238E27FC236}">
                <a16:creationId xmlns:a16="http://schemas.microsoft.com/office/drawing/2014/main" id="{CDD591A6-9AA5-B356-F191-37C9C2638D7D}"/>
              </a:ext>
            </a:extLst>
          </p:cNvPr>
          <p:cNvSpPr txBox="1"/>
          <p:nvPr/>
        </p:nvSpPr>
        <p:spPr>
          <a:xfrm>
            <a:off x="616226" y="1958009"/>
            <a:ext cx="51451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latin typeface="Segoe UI"/>
                <a:cs typeface="Segoe UI"/>
              </a:rPr>
              <a:t>Divide data into Train And Test :</a:t>
            </a:r>
          </a:p>
        </p:txBody>
      </p:sp>
    </p:spTree>
    <p:extLst>
      <p:ext uri="{BB962C8B-B14F-4D97-AF65-F5344CB8AC3E}">
        <p14:creationId xmlns:p14="http://schemas.microsoft.com/office/powerpoint/2010/main" val="1770726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table with numbers and symbols&#10;&#10;Description automatically generated">
            <a:extLst>
              <a:ext uri="{FF2B5EF4-FFF2-40B4-BE49-F238E27FC236}">
                <a16:creationId xmlns:a16="http://schemas.microsoft.com/office/drawing/2014/main" id="{0985A867-6699-309F-5865-9EB600CBFBA9}"/>
              </a:ext>
            </a:extLst>
          </p:cNvPr>
          <p:cNvPicPr>
            <a:picLocks noChangeAspect="1"/>
          </p:cNvPicPr>
          <p:nvPr/>
        </p:nvPicPr>
        <p:blipFill>
          <a:blip r:embed="rId2"/>
          <a:stretch>
            <a:fillRect/>
          </a:stretch>
        </p:blipFill>
        <p:spPr>
          <a:xfrm>
            <a:off x="778565" y="1575579"/>
            <a:ext cx="10684566" cy="5065190"/>
          </a:xfrm>
          <a:prstGeom prst="rect">
            <a:avLst/>
          </a:prstGeom>
        </p:spPr>
      </p:pic>
      <p:sp>
        <p:nvSpPr>
          <p:cNvPr id="3" name="TextBox 2">
            <a:extLst>
              <a:ext uri="{FF2B5EF4-FFF2-40B4-BE49-F238E27FC236}">
                <a16:creationId xmlns:a16="http://schemas.microsoft.com/office/drawing/2014/main" id="{F0F91DC1-76C0-457A-972B-897F50F08105}"/>
              </a:ext>
            </a:extLst>
          </p:cNvPr>
          <p:cNvSpPr txBox="1"/>
          <p:nvPr/>
        </p:nvSpPr>
        <p:spPr>
          <a:xfrm>
            <a:off x="748748" y="384314"/>
            <a:ext cx="1069450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u="sng">
                <a:latin typeface="Segoe UI"/>
                <a:cs typeface="Segoe UI"/>
              </a:rPr>
              <a:t>Basic Model Building &amp; Evalution</a:t>
            </a:r>
            <a:endParaRPr lang="en-US"/>
          </a:p>
        </p:txBody>
      </p:sp>
      <p:sp>
        <p:nvSpPr>
          <p:cNvPr id="4" name="TextBox 3">
            <a:extLst>
              <a:ext uri="{FF2B5EF4-FFF2-40B4-BE49-F238E27FC236}">
                <a16:creationId xmlns:a16="http://schemas.microsoft.com/office/drawing/2014/main" id="{5B02804E-5841-6E08-0795-3CB0F015AF85}"/>
              </a:ext>
            </a:extLst>
          </p:cNvPr>
          <p:cNvSpPr txBox="1"/>
          <p:nvPr/>
        </p:nvSpPr>
        <p:spPr>
          <a:xfrm>
            <a:off x="748747" y="6977270"/>
            <a:ext cx="110258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210" indent="-283210">
              <a:buChar char="•"/>
            </a:pPr>
            <a:r>
              <a:rPr lang="en-IN" b="1" u="sng" noProof="1">
                <a:solidFill>
                  <a:srgbClr val="FF9955"/>
                </a:solidFill>
                <a:latin typeface="Segoe UI"/>
                <a:cs typeface="Segoe UI"/>
              </a:rPr>
              <a:t>CatBoost Regressor</a:t>
            </a:r>
            <a:r>
              <a:rPr lang="en-IN" noProof="1">
                <a:solidFill>
                  <a:srgbClr val="FF9955"/>
                </a:solidFill>
                <a:latin typeface="Segoe UI"/>
                <a:cs typeface="Segoe UI"/>
              </a:rPr>
              <a:t> </a:t>
            </a:r>
            <a:r>
              <a:rPr lang="en-IN" noProof="1">
                <a:latin typeface="Segoe UI"/>
                <a:cs typeface="Segoe UI"/>
              </a:rPr>
              <a:t>algorithm with learning_rate=0.03, max_depth=5 and </a:t>
            </a:r>
            <a:r>
              <a:rPr lang="en-IN" b="1" u="sng" noProof="1">
                <a:solidFill>
                  <a:srgbClr val="FF9955"/>
                </a:solidFill>
                <a:latin typeface="Segoe UI"/>
                <a:cs typeface="Segoe UI"/>
              </a:rPr>
              <a:t>GradientBoosting Regressor</a:t>
            </a:r>
            <a:r>
              <a:rPr lang="en-IN" noProof="1">
                <a:solidFill>
                  <a:srgbClr val="FF9955"/>
                </a:solidFill>
                <a:latin typeface="Segoe UI"/>
                <a:cs typeface="Segoe UI"/>
              </a:rPr>
              <a:t> </a:t>
            </a:r>
            <a:r>
              <a:rPr lang="en-IN" noProof="1">
                <a:latin typeface="Segoe UI"/>
                <a:cs typeface="Segoe UI"/>
              </a:rPr>
              <a:t>algorithm with learning_rate=0.2, n_estimators=200 are best performing models</a:t>
            </a:r>
          </a:p>
          <a:p>
            <a:pPr marL="283210" indent="-283210"/>
            <a:endParaRPr lang="en-IN" noProof="1"/>
          </a:p>
          <a:p>
            <a:pPr marL="283210" indent="-283210">
              <a:buChar char="•"/>
            </a:pPr>
            <a:r>
              <a:rPr lang="en-IN" b="1" u="sng" noProof="1">
                <a:solidFill>
                  <a:srgbClr val="FF9955"/>
                </a:solidFill>
                <a:latin typeface="Segoe UI"/>
                <a:cs typeface="Segoe UI"/>
              </a:rPr>
              <a:t>CatBoost Regressor</a:t>
            </a:r>
            <a:r>
              <a:rPr lang="en-IN" noProof="1">
                <a:latin typeface="Segoe UI"/>
                <a:cs typeface="Segoe UI"/>
              </a:rPr>
              <a:t> model has slightly lower R square but it is </a:t>
            </a:r>
            <a:r>
              <a:rPr lang="en-IN" b="1" u="sng" noProof="1">
                <a:solidFill>
                  <a:srgbClr val="FF9955"/>
                </a:solidFill>
                <a:latin typeface="Segoe UI"/>
                <a:cs typeface="Segoe UI"/>
              </a:rPr>
              <a:t>more robust</a:t>
            </a:r>
            <a:r>
              <a:rPr lang="en-IN" noProof="1">
                <a:solidFill>
                  <a:srgbClr val="FF9955"/>
                </a:solidFill>
                <a:latin typeface="Segoe UI"/>
                <a:cs typeface="Segoe UI"/>
              </a:rPr>
              <a:t> </a:t>
            </a:r>
            <a:r>
              <a:rPr lang="en-IN" noProof="1">
                <a:latin typeface="Segoe UI"/>
                <a:cs typeface="Segoe UI"/>
              </a:rPr>
              <a:t>than GradientBoosting Regressor model. </a:t>
            </a:r>
          </a:p>
        </p:txBody>
      </p:sp>
    </p:spTree>
    <p:extLst>
      <p:ext uri="{BB962C8B-B14F-4D97-AF65-F5344CB8AC3E}">
        <p14:creationId xmlns:p14="http://schemas.microsoft.com/office/powerpoint/2010/main" val="373192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94597C1B-BAFC-B393-4270-3B0389086D18}"/>
              </a:ext>
            </a:extLst>
          </p:cNvPr>
          <p:cNvPicPr>
            <a:picLocks noChangeAspect="1"/>
          </p:cNvPicPr>
          <p:nvPr/>
        </p:nvPicPr>
        <p:blipFill>
          <a:blip r:embed="rId2"/>
          <a:stretch>
            <a:fillRect/>
          </a:stretch>
        </p:blipFill>
        <p:spPr>
          <a:xfrm>
            <a:off x="300452" y="1269085"/>
            <a:ext cx="11690487" cy="7859467"/>
          </a:xfrm>
          <a:prstGeom prst="rect">
            <a:avLst/>
          </a:prstGeom>
        </p:spPr>
      </p:pic>
      <p:sp>
        <p:nvSpPr>
          <p:cNvPr id="3" name="TextBox 2">
            <a:extLst>
              <a:ext uri="{FF2B5EF4-FFF2-40B4-BE49-F238E27FC236}">
                <a16:creationId xmlns:a16="http://schemas.microsoft.com/office/drawing/2014/main" id="{A61D5C25-0DA5-32FA-7CB9-527BF1CA4DD0}"/>
              </a:ext>
            </a:extLst>
          </p:cNvPr>
          <p:cNvSpPr txBox="1"/>
          <p:nvPr/>
        </p:nvSpPr>
        <p:spPr>
          <a:xfrm>
            <a:off x="3423272" y="202233"/>
            <a:ext cx="534892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u="sng">
                <a:latin typeface="Segoe UI"/>
                <a:cs typeface="Segoe UI"/>
              </a:rPr>
              <a:t>Feature Selection-I</a:t>
            </a:r>
          </a:p>
        </p:txBody>
      </p:sp>
    </p:spTree>
    <p:extLst>
      <p:ext uri="{BB962C8B-B14F-4D97-AF65-F5344CB8AC3E}">
        <p14:creationId xmlns:p14="http://schemas.microsoft.com/office/powerpoint/2010/main" val="206913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6D6492D6-64C6-CD67-4AC6-3E8D5E7AE4FC}"/>
              </a:ext>
            </a:extLst>
          </p:cNvPr>
          <p:cNvPicPr>
            <a:picLocks noChangeAspect="1"/>
          </p:cNvPicPr>
          <p:nvPr/>
        </p:nvPicPr>
        <p:blipFill>
          <a:blip r:embed="rId2"/>
          <a:stretch>
            <a:fillRect/>
          </a:stretch>
        </p:blipFill>
        <p:spPr>
          <a:xfrm>
            <a:off x="468923" y="1346218"/>
            <a:ext cx="11240363" cy="7511738"/>
          </a:xfrm>
          <a:prstGeom prst="rect">
            <a:avLst/>
          </a:prstGeom>
        </p:spPr>
      </p:pic>
      <p:sp>
        <p:nvSpPr>
          <p:cNvPr id="4" name="TextBox 3">
            <a:extLst>
              <a:ext uri="{FF2B5EF4-FFF2-40B4-BE49-F238E27FC236}">
                <a16:creationId xmlns:a16="http://schemas.microsoft.com/office/drawing/2014/main" id="{7B012EB1-D228-F776-3CC8-12D96C5E2D19}"/>
              </a:ext>
            </a:extLst>
          </p:cNvPr>
          <p:cNvSpPr txBox="1"/>
          <p:nvPr/>
        </p:nvSpPr>
        <p:spPr>
          <a:xfrm>
            <a:off x="3570172" y="353131"/>
            <a:ext cx="448254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u="sng">
                <a:latin typeface="Calibri"/>
                <a:cs typeface="Calibri"/>
              </a:rPr>
              <a:t>Table Of Content</a:t>
            </a:r>
          </a:p>
        </p:txBody>
      </p:sp>
    </p:spTree>
    <p:extLst>
      <p:ext uri="{BB962C8B-B14F-4D97-AF65-F5344CB8AC3E}">
        <p14:creationId xmlns:p14="http://schemas.microsoft.com/office/powerpoint/2010/main" val="447930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E45A98-A767-B7EF-A2A1-E5CCB416B07E}"/>
              </a:ext>
            </a:extLst>
          </p:cNvPr>
          <p:cNvSpPr txBox="1"/>
          <p:nvPr/>
        </p:nvSpPr>
        <p:spPr>
          <a:xfrm>
            <a:off x="3349487" y="351183"/>
            <a:ext cx="549302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u="sng">
                <a:latin typeface="Segoe UI"/>
              </a:rPr>
              <a:t>Feature Selection-II</a:t>
            </a:r>
            <a:endParaRPr lang="en-US" sz="4400"/>
          </a:p>
        </p:txBody>
      </p:sp>
      <p:pic>
        <p:nvPicPr>
          <p:cNvPr id="4" name="Picture 3">
            <a:extLst>
              <a:ext uri="{FF2B5EF4-FFF2-40B4-BE49-F238E27FC236}">
                <a16:creationId xmlns:a16="http://schemas.microsoft.com/office/drawing/2014/main" id="{D5588EF9-C675-B2AB-B32A-2AD458149594}"/>
              </a:ext>
            </a:extLst>
          </p:cNvPr>
          <p:cNvPicPr>
            <a:picLocks noChangeAspect="1"/>
          </p:cNvPicPr>
          <p:nvPr/>
        </p:nvPicPr>
        <p:blipFill>
          <a:blip r:embed="rId2"/>
          <a:stretch>
            <a:fillRect/>
          </a:stretch>
        </p:blipFill>
        <p:spPr>
          <a:xfrm>
            <a:off x="16565" y="2086338"/>
            <a:ext cx="12175435" cy="7290454"/>
          </a:xfrm>
          <a:prstGeom prst="rect">
            <a:avLst/>
          </a:prstGeom>
        </p:spPr>
      </p:pic>
      <p:sp>
        <p:nvSpPr>
          <p:cNvPr id="5" name="TextBox 4">
            <a:extLst>
              <a:ext uri="{FF2B5EF4-FFF2-40B4-BE49-F238E27FC236}">
                <a16:creationId xmlns:a16="http://schemas.microsoft.com/office/drawing/2014/main" id="{84FF17F4-DB8F-C1D9-CBB3-177B6B92FD11}"/>
              </a:ext>
            </a:extLst>
          </p:cNvPr>
          <p:cNvSpPr txBox="1"/>
          <p:nvPr/>
        </p:nvSpPr>
        <p:spPr>
          <a:xfrm>
            <a:off x="13579" y="1470939"/>
            <a:ext cx="92215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ctr">
              <a:buFont typeface="Arial"/>
              <a:buChar char="•"/>
            </a:pPr>
            <a:r>
              <a:rPr lang="en-IN">
                <a:latin typeface="Segoe UI"/>
                <a:cs typeface="Segoe UI"/>
              </a:rPr>
              <a:t>Visualizing Feature Importance using Random Forest regressor algorithm</a:t>
            </a:r>
            <a:endParaRPr lang="en-US"/>
          </a:p>
        </p:txBody>
      </p:sp>
    </p:spTree>
    <p:extLst>
      <p:ext uri="{BB962C8B-B14F-4D97-AF65-F5344CB8AC3E}">
        <p14:creationId xmlns:p14="http://schemas.microsoft.com/office/powerpoint/2010/main" val="1062707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B8A2D7-CB59-5492-A625-2BD873814326}"/>
              </a:ext>
            </a:extLst>
          </p:cNvPr>
          <p:cNvSpPr txBox="1"/>
          <p:nvPr/>
        </p:nvSpPr>
        <p:spPr>
          <a:xfrm>
            <a:off x="3796748" y="434009"/>
            <a:ext cx="35383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400" b="1" u="sng">
                <a:latin typeface="Segoe UI"/>
                <a:cs typeface="Segoe UI"/>
              </a:rPr>
              <a:t>Final Model</a:t>
            </a:r>
          </a:p>
        </p:txBody>
      </p:sp>
      <p:cxnSp>
        <p:nvCxnSpPr>
          <p:cNvPr id="4" name="Straight Arrow Connector 3">
            <a:extLst>
              <a:ext uri="{FF2B5EF4-FFF2-40B4-BE49-F238E27FC236}">
                <a16:creationId xmlns:a16="http://schemas.microsoft.com/office/drawing/2014/main" id="{4771FCA7-1A2F-B6F0-9468-3F7FA474A084}"/>
              </a:ext>
            </a:extLst>
          </p:cNvPr>
          <p:cNvCxnSpPr/>
          <p:nvPr/>
        </p:nvCxnSpPr>
        <p:spPr>
          <a:xfrm flipV="1">
            <a:off x="812982" y="1610322"/>
            <a:ext cx="10550768" cy="1"/>
          </a:xfrm>
          <a:prstGeom prst="straightConnector1">
            <a:avLst/>
          </a:prstGeom>
        </p:spPr>
        <p:style>
          <a:lnRef idx="3">
            <a:schemeClr val="dk1"/>
          </a:lnRef>
          <a:fillRef idx="0">
            <a:schemeClr val="dk1"/>
          </a:fillRef>
          <a:effectRef idx="2">
            <a:schemeClr val="dk1"/>
          </a:effectRef>
          <a:fontRef idx="minor">
            <a:schemeClr val="tx1"/>
          </a:fontRef>
        </p:style>
      </p:cxnSp>
      <p:pic>
        <p:nvPicPr>
          <p:cNvPr id="5" name="Picture 4" descr="A screenshot of a test&#10;&#10;Description automatically generated">
            <a:extLst>
              <a:ext uri="{FF2B5EF4-FFF2-40B4-BE49-F238E27FC236}">
                <a16:creationId xmlns:a16="http://schemas.microsoft.com/office/drawing/2014/main" id="{C23E2FB8-3593-3E36-0947-6BBBAE8DD710}"/>
              </a:ext>
            </a:extLst>
          </p:cNvPr>
          <p:cNvPicPr>
            <a:picLocks noChangeAspect="1"/>
          </p:cNvPicPr>
          <p:nvPr/>
        </p:nvPicPr>
        <p:blipFill>
          <a:blip r:embed="rId2"/>
          <a:stretch>
            <a:fillRect/>
          </a:stretch>
        </p:blipFill>
        <p:spPr>
          <a:xfrm>
            <a:off x="430694" y="2741094"/>
            <a:ext cx="11380306" cy="1110768"/>
          </a:xfrm>
          <a:prstGeom prst="rect">
            <a:avLst/>
          </a:prstGeom>
        </p:spPr>
      </p:pic>
      <p:sp>
        <p:nvSpPr>
          <p:cNvPr id="6" name="TextBox 5">
            <a:extLst>
              <a:ext uri="{FF2B5EF4-FFF2-40B4-BE49-F238E27FC236}">
                <a16:creationId xmlns:a16="http://schemas.microsoft.com/office/drawing/2014/main" id="{F04E63F1-D0CA-9DF4-25B5-425B58984BD6}"/>
              </a:ext>
            </a:extLst>
          </p:cNvPr>
          <p:cNvSpPr txBox="1"/>
          <p:nvPr/>
        </p:nvSpPr>
        <p:spPr>
          <a:xfrm>
            <a:off x="434009" y="4343400"/>
            <a:ext cx="1137367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210" indent="-283210">
              <a:buChar char="•"/>
            </a:pPr>
            <a:r>
              <a:rPr lang="en-IN" sz="2000">
                <a:latin typeface="Segoe UI"/>
                <a:cs typeface="Segoe UI"/>
              </a:rPr>
              <a:t>After Feature selection </a:t>
            </a:r>
            <a:r>
              <a:rPr lang="en-IN" sz="2000" b="1" u="sng" err="1">
                <a:solidFill>
                  <a:schemeClr val="accent1"/>
                </a:solidFill>
                <a:latin typeface="Segoe UI"/>
                <a:cs typeface="Segoe UI"/>
              </a:rPr>
              <a:t>GradientBoosting</a:t>
            </a:r>
            <a:r>
              <a:rPr lang="en-IN" sz="2000">
                <a:latin typeface="Segoe UI"/>
                <a:cs typeface="Segoe UI"/>
              </a:rPr>
              <a:t> &amp; </a:t>
            </a:r>
            <a:r>
              <a:rPr lang="en-IN" sz="2000" b="1" u="sng" err="1">
                <a:solidFill>
                  <a:schemeClr val="accent1"/>
                </a:solidFill>
                <a:latin typeface="Segoe UI"/>
                <a:cs typeface="Segoe UI"/>
              </a:rPr>
              <a:t>CatBoost</a:t>
            </a:r>
            <a:r>
              <a:rPr lang="en-IN" sz="2000" b="1" u="sng">
                <a:solidFill>
                  <a:schemeClr val="accent1"/>
                </a:solidFill>
                <a:latin typeface="Segoe UI"/>
                <a:cs typeface="Segoe UI"/>
              </a:rPr>
              <a:t> Regressor</a:t>
            </a:r>
            <a:r>
              <a:rPr lang="en-IN" sz="2000">
                <a:latin typeface="Segoe UI"/>
                <a:cs typeface="Segoe UI"/>
              </a:rPr>
              <a:t> both are performing well.</a:t>
            </a:r>
          </a:p>
          <a:p>
            <a:pPr marL="283210" indent="-283210"/>
            <a:endParaRPr lang="en-US" sz="2000"/>
          </a:p>
          <a:p>
            <a:pPr marL="283210" indent="-283210">
              <a:buChar char="•"/>
            </a:pPr>
            <a:r>
              <a:rPr lang="en-IN" sz="2000" b="1" u="sng" err="1">
                <a:solidFill>
                  <a:srgbClr val="FF9955"/>
                </a:solidFill>
                <a:latin typeface="Segoe UI"/>
                <a:cs typeface="Segoe UI"/>
              </a:rPr>
              <a:t>CatBoost</a:t>
            </a:r>
            <a:r>
              <a:rPr lang="en-IN" sz="2000" b="1" u="sng">
                <a:solidFill>
                  <a:srgbClr val="FF9955"/>
                </a:solidFill>
                <a:latin typeface="Segoe UI"/>
                <a:cs typeface="Segoe UI"/>
              </a:rPr>
              <a:t> Regressor</a:t>
            </a:r>
            <a:r>
              <a:rPr lang="en-IN" sz="2000">
                <a:latin typeface="Segoe UI"/>
                <a:cs typeface="Segoe UI"/>
              </a:rPr>
              <a:t> model has slightly lower R square but it is </a:t>
            </a:r>
            <a:r>
              <a:rPr lang="en-IN" sz="2000" b="1" u="sng">
                <a:solidFill>
                  <a:srgbClr val="FF9955"/>
                </a:solidFill>
                <a:latin typeface="Segoe UI"/>
                <a:cs typeface="Segoe UI"/>
              </a:rPr>
              <a:t>more robust</a:t>
            </a:r>
            <a:r>
              <a:rPr lang="en-IN" sz="2000">
                <a:solidFill>
                  <a:srgbClr val="FF9955"/>
                </a:solidFill>
                <a:latin typeface="Segoe UI"/>
                <a:cs typeface="Segoe UI"/>
              </a:rPr>
              <a:t> </a:t>
            </a:r>
            <a:r>
              <a:rPr lang="en-IN" sz="2000">
                <a:latin typeface="Segoe UI"/>
                <a:cs typeface="Segoe UI"/>
              </a:rPr>
              <a:t>than </a:t>
            </a:r>
            <a:r>
              <a:rPr lang="en-IN" sz="2000" err="1">
                <a:latin typeface="Segoe UI"/>
                <a:cs typeface="Segoe UI"/>
              </a:rPr>
              <a:t>GradientBoosting</a:t>
            </a:r>
            <a:r>
              <a:rPr lang="en-IN" sz="2000">
                <a:latin typeface="Segoe UI"/>
                <a:cs typeface="Segoe UI"/>
              </a:rPr>
              <a:t> Regressor model. </a:t>
            </a:r>
          </a:p>
        </p:txBody>
      </p:sp>
    </p:spTree>
    <p:extLst>
      <p:ext uri="{BB962C8B-B14F-4D97-AF65-F5344CB8AC3E}">
        <p14:creationId xmlns:p14="http://schemas.microsoft.com/office/powerpoint/2010/main" val="700824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858D9B-CB65-E999-D92F-D4923C1992C7}"/>
              </a:ext>
            </a:extLst>
          </p:cNvPr>
          <p:cNvSpPr txBox="1"/>
          <p:nvPr/>
        </p:nvSpPr>
        <p:spPr>
          <a:xfrm>
            <a:off x="3607260" y="288595"/>
            <a:ext cx="499127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u="sng">
                <a:latin typeface="Segoe UI"/>
                <a:cs typeface="Segoe UI"/>
              </a:rPr>
              <a:t>Demo Prediction</a:t>
            </a:r>
          </a:p>
        </p:txBody>
      </p:sp>
      <p:cxnSp>
        <p:nvCxnSpPr>
          <p:cNvPr id="5" name="Straight Arrow Connector 4">
            <a:extLst>
              <a:ext uri="{FF2B5EF4-FFF2-40B4-BE49-F238E27FC236}">
                <a16:creationId xmlns:a16="http://schemas.microsoft.com/office/drawing/2014/main" id="{7387D82E-F009-8BEE-9C5D-17C8537F1BC8}"/>
              </a:ext>
            </a:extLst>
          </p:cNvPr>
          <p:cNvCxnSpPr/>
          <p:nvPr/>
        </p:nvCxnSpPr>
        <p:spPr>
          <a:xfrm flipV="1">
            <a:off x="812982" y="1610322"/>
            <a:ext cx="10550768" cy="1"/>
          </a:xfrm>
          <a:prstGeom prst="straightConnector1">
            <a:avLst/>
          </a:prstGeom>
        </p:spPr>
        <p:style>
          <a:lnRef idx="3">
            <a:schemeClr val="dk1"/>
          </a:lnRef>
          <a:fillRef idx="0">
            <a:schemeClr val="dk1"/>
          </a:fillRef>
          <a:effectRef idx="2">
            <a:schemeClr val="dk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9B0C2B25-90A0-C5C3-C1CD-227411DB2E77}"/>
              </a:ext>
            </a:extLst>
          </p:cNvPr>
          <p:cNvPicPr>
            <a:picLocks noChangeAspect="1"/>
          </p:cNvPicPr>
          <p:nvPr/>
        </p:nvPicPr>
        <p:blipFill>
          <a:blip r:embed="rId2"/>
          <a:stretch>
            <a:fillRect/>
          </a:stretch>
        </p:blipFill>
        <p:spPr>
          <a:xfrm>
            <a:off x="813719" y="2029472"/>
            <a:ext cx="8923329" cy="3636910"/>
          </a:xfrm>
          <a:prstGeom prst="rect">
            <a:avLst/>
          </a:prstGeom>
        </p:spPr>
      </p:pic>
    </p:spTree>
    <p:extLst>
      <p:ext uri="{BB962C8B-B14F-4D97-AF65-F5344CB8AC3E}">
        <p14:creationId xmlns:p14="http://schemas.microsoft.com/office/powerpoint/2010/main" val="2717348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A9D3D-8488-C62E-71B0-467BF23E1B94}"/>
              </a:ext>
            </a:extLst>
          </p:cNvPr>
          <p:cNvSpPr txBox="1"/>
          <p:nvPr/>
        </p:nvSpPr>
        <p:spPr>
          <a:xfrm>
            <a:off x="2869097" y="400878"/>
            <a:ext cx="695076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u="sng">
                <a:latin typeface="Segoe UI"/>
              </a:rPr>
              <a:t>Feature Scope Prediction</a:t>
            </a:r>
            <a:r>
              <a:rPr lang="en-US" sz="4400">
                <a:latin typeface="Segoe UI"/>
                <a:cs typeface="Segoe UI"/>
              </a:rPr>
              <a:t>​</a:t>
            </a:r>
            <a:endParaRPr lang="en-US"/>
          </a:p>
        </p:txBody>
      </p:sp>
      <p:cxnSp>
        <p:nvCxnSpPr>
          <p:cNvPr id="4" name="Straight Arrow Connector 3">
            <a:extLst>
              <a:ext uri="{FF2B5EF4-FFF2-40B4-BE49-F238E27FC236}">
                <a16:creationId xmlns:a16="http://schemas.microsoft.com/office/drawing/2014/main" id="{452A075A-DA20-C837-B799-3D0179866708}"/>
              </a:ext>
            </a:extLst>
          </p:cNvPr>
          <p:cNvCxnSpPr/>
          <p:nvPr/>
        </p:nvCxnSpPr>
        <p:spPr>
          <a:xfrm flipV="1">
            <a:off x="812982" y="1610322"/>
            <a:ext cx="10550768" cy="1"/>
          </a:xfrm>
          <a:prstGeom prst="straightConnector1">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CDF43233-B8B7-5BE1-8CF7-9EFDAB26EDCF}"/>
              </a:ext>
            </a:extLst>
          </p:cNvPr>
          <p:cNvSpPr txBox="1"/>
          <p:nvPr/>
        </p:nvSpPr>
        <p:spPr>
          <a:xfrm>
            <a:off x="815009" y="2007704"/>
            <a:ext cx="1056198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latin typeface="Segoe UI"/>
                <a:cs typeface="Segoe UI"/>
              </a:rPr>
              <a:t>As we conclude this project on predicting used car prices, the following areas present promising avenues for future exploration and enhancement:</a:t>
            </a:r>
          </a:p>
          <a:p>
            <a:endParaRPr lang="en-US"/>
          </a:p>
          <a:p>
            <a:pPr marL="347345" indent="-347345">
              <a:buAutoNum type="arabicPeriod"/>
            </a:pPr>
            <a:r>
              <a:rPr lang="en-IN" b="1" u="sng" dirty="0">
                <a:solidFill>
                  <a:schemeClr val="accent1"/>
                </a:solidFill>
                <a:latin typeface="Segoe UI"/>
                <a:cs typeface="Segoe UI"/>
              </a:rPr>
              <a:t>Enhanced Feature Engineering</a:t>
            </a:r>
            <a:r>
              <a:rPr lang="en-IN" dirty="0">
                <a:latin typeface="Segoe UI"/>
                <a:cs typeface="Segoe UI"/>
              </a:rPr>
              <a:t>: Investigate the incorporation of additional features or external datasets that could further refine the predictive model. This might include factors such as service history, accident records, economic indicators, regional market trends, physical condition of car, etc</a:t>
            </a:r>
          </a:p>
          <a:p>
            <a:pPr marL="347345" indent="-347345">
              <a:buAutoNum type="arabicPeriod"/>
            </a:pPr>
            <a:endParaRPr lang="en-US"/>
          </a:p>
          <a:p>
            <a:pPr marL="347345" indent="-347345">
              <a:buAutoNum type="arabicPeriod"/>
            </a:pPr>
            <a:r>
              <a:rPr lang="en-IN" b="1" u="sng" dirty="0">
                <a:solidFill>
                  <a:schemeClr val="accent1"/>
                </a:solidFill>
                <a:latin typeface="Segoe UI"/>
                <a:cs typeface="Segoe UI"/>
              </a:rPr>
              <a:t>User-Friendly Applications</a:t>
            </a:r>
            <a:r>
              <a:rPr lang="en-IN" dirty="0">
                <a:latin typeface="Segoe UI"/>
                <a:cs typeface="Segoe UI"/>
              </a:rPr>
              <a:t>: Develop user-friendly applications or tools that simplify the process of obtaining price predictions for both sellers and buyers. Consider incorporating visualization features to make the results more accessible and comprehensible.</a:t>
            </a:r>
          </a:p>
          <a:p>
            <a:pPr marL="347345" indent="-347345">
              <a:buAutoNum type="arabicPeriod"/>
            </a:pPr>
            <a:endParaRPr lang="en-US"/>
          </a:p>
          <a:p>
            <a:pPr marL="347345" indent="-347345">
              <a:buAutoNum type="arabicPeriod"/>
            </a:pPr>
            <a:r>
              <a:rPr lang="en-IN" b="1" u="sng" dirty="0">
                <a:solidFill>
                  <a:srgbClr val="FF9955"/>
                </a:solidFill>
                <a:latin typeface="Segoe UI"/>
                <a:cs typeface="Segoe UI"/>
              </a:rPr>
              <a:t>Integration with Dealer Platforms</a:t>
            </a:r>
            <a:r>
              <a:rPr lang="en-IN" dirty="0">
                <a:latin typeface="Segoe UI"/>
                <a:cs typeface="Segoe UI"/>
              </a:rPr>
              <a:t>: Collaborate with used car dealerships to integrate the pricing model into their platforms, providing real-time pricing guidance for sellers and buyers.</a:t>
            </a:r>
          </a:p>
          <a:p>
            <a:pPr marL="347345" indent="-347345">
              <a:buAutoNum type="arabicPeriod"/>
            </a:pPr>
            <a:endParaRPr lang="en-US"/>
          </a:p>
          <a:p>
            <a:pPr marL="347345" indent="-347345">
              <a:buAutoNum type="arabicPeriod"/>
            </a:pPr>
            <a:r>
              <a:rPr lang="en-IN" b="1" u="sng" dirty="0">
                <a:solidFill>
                  <a:srgbClr val="FF9955"/>
                </a:solidFill>
                <a:latin typeface="Segoe UI"/>
                <a:cs typeface="Segoe UI"/>
              </a:rPr>
              <a:t>Incorporate Advanced ML Techniques</a:t>
            </a:r>
            <a:r>
              <a:rPr lang="en-IN" dirty="0">
                <a:latin typeface="Segoe UI"/>
                <a:cs typeface="Segoe UI"/>
              </a:rPr>
              <a:t>: Explore advanced machine learning techniques like neural networks to further improve prediction accuracy and handle complex relationships in the data.</a:t>
            </a:r>
          </a:p>
        </p:txBody>
      </p:sp>
    </p:spTree>
    <p:extLst>
      <p:ext uri="{BB962C8B-B14F-4D97-AF65-F5344CB8AC3E}">
        <p14:creationId xmlns:p14="http://schemas.microsoft.com/office/powerpoint/2010/main" val="998186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68A145-0271-C297-D1F8-B0520869C73B}"/>
              </a:ext>
            </a:extLst>
          </p:cNvPr>
          <p:cNvSpPr txBox="1"/>
          <p:nvPr/>
        </p:nvSpPr>
        <p:spPr>
          <a:xfrm>
            <a:off x="4094922" y="301487"/>
            <a:ext cx="31573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u="sng" dirty="0">
                <a:latin typeface="Segoe UI"/>
                <a:cs typeface="Segoe UI"/>
              </a:rPr>
              <a:t>Conclusion</a:t>
            </a:r>
          </a:p>
        </p:txBody>
      </p:sp>
      <p:cxnSp>
        <p:nvCxnSpPr>
          <p:cNvPr id="4" name="Straight Arrow Connector 3">
            <a:extLst>
              <a:ext uri="{FF2B5EF4-FFF2-40B4-BE49-F238E27FC236}">
                <a16:creationId xmlns:a16="http://schemas.microsoft.com/office/drawing/2014/main" id="{5B2F3BF1-406F-4C9C-20B2-D79898B0CA79}"/>
              </a:ext>
            </a:extLst>
          </p:cNvPr>
          <p:cNvCxnSpPr/>
          <p:nvPr/>
        </p:nvCxnSpPr>
        <p:spPr>
          <a:xfrm flipV="1">
            <a:off x="812982" y="1610322"/>
            <a:ext cx="10550768" cy="1"/>
          </a:xfrm>
          <a:prstGeom prst="straightConnector1">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072BAAE7-91A7-DF26-8792-6CFE66664C28}"/>
              </a:ext>
            </a:extLst>
          </p:cNvPr>
          <p:cNvSpPr txBox="1"/>
          <p:nvPr/>
        </p:nvSpPr>
        <p:spPr>
          <a:xfrm>
            <a:off x="815010" y="1908313"/>
            <a:ext cx="1054541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3210" indent="-283210">
              <a:buChar char="•"/>
            </a:pPr>
            <a:r>
              <a:rPr lang="en-IN" dirty="0">
                <a:latin typeface="Segoe UI"/>
                <a:cs typeface="Segoe UI"/>
              </a:rPr>
              <a:t>The project successfully addressed </a:t>
            </a:r>
            <a:r>
              <a:rPr lang="en-IN" u="sng" dirty="0">
                <a:solidFill>
                  <a:srgbClr val="FF9955"/>
                </a:solidFill>
                <a:latin typeface="Segoe UI"/>
                <a:cs typeface="Segoe UI"/>
              </a:rPr>
              <a:t>the growing need for accurate pricing models</a:t>
            </a:r>
            <a:r>
              <a:rPr lang="en-IN" u="sng" dirty="0">
                <a:latin typeface="Segoe UI"/>
                <a:cs typeface="Segoe UI"/>
              </a:rPr>
              <a:t> </a:t>
            </a:r>
            <a:r>
              <a:rPr lang="en-IN" dirty="0">
                <a:latin typeface="Segoe UI"/>
                <a:cs typeface="Segoe UI"/>
              </a:rPr>
              <a:t>in the used car market. Leveraging machine learning techniques and web scraping tools, the model provides valuable insights into the factors influencing used car prices. </a:t>
            </a:r>
          </a:p>
          <a:p>
            <a:pPr marL="283210" indent="-283210"/>
            <a:endParaRPr lang="en-US"/>
          </a:p>
          <a:p>
            <a:pPr marL="283210" indent="-283210">
              <a:buChar char="•"/>
            </a:pPr>
            <a:r>
              <a:rPr lang="en-IN" dirty="0">
                <a:latin typeface="Segoe UI"/>
                <a:cs typeface="Segoe UI"/>
              </a:rPr>
              <a:t>The visualization observations shed light on </a:t>
            </a:r>
            <a:r>
              <a:rPr lang="en-IN" u="sng" dirty="0">
                <a:solidFill>
                  <a:srgbClr val="FF9955"/>
                </a:solidFill>
                <a:latin typeface="Segoe UI"/>
                <a:cs typeface="Segoe UI"/>
              </a:rPr>
              <a:t>market trends and regional variations</a:t>
            </a:r>
            <a:r>
              <a:rPr lang="en-IN" dirty="0">
                <a:latin typeface="Segoe UI"/>
                <a:cs typeface="Segoe UI"/>
              </a:rPr>
              <a:t>.</a:t>
            </a:r>
          </a:p>
          <a:p>
            <a:pPr marL="283210" indent="-283210"/>
            <a:endParaRPr lang="en-US"/>
          </a:p>
          <a:p>
            <a:pPr marL="283210" indent="-283210">
              <a:buChar char="•"/>
            </a:pPr>
            <a:r>
              <a:rPr lang="en-IN" dirty="0">
                <a:latin typeface="Segoe UI"/>
                <a:cs typeface="Segoe UI"/>
              </a:rPr>
              <a:t>The </a:t>
            </a:r>
            <a:r>
              <a:rPr lang="en-IN" u="sng" dirty="0">
                <a:solidFill>
                  <a:srgbClr val="FF9955"/>
                </a:solidFill>
                <a:latin typeface="Segoe UI"/>
                <a:cs typeface="Segoe UI"/>
              </a:rPr>
              <a:t>outlier removal</a:t>
            </a:r>
            <a:r>
              <a:rPr lang="en-IN" dirty="0">
                <a:solidFill>
                  <a:srgbClr val="FF9955"/>
                </a:solidFill>
                <a:latin typeface="Segoe UI"/>
                <a:cs typeface="Segoe UI"/>
              </a:rPr>
              <a:t> </a:t>
            </a:r>
            <a:r>
              <a:rPr lang="en-IN" dirty="0">
                <a:latin typeface="Segoe UI"/>
                <a:cs typeface="Segoe UI"/>
              </a:rPr>
              <a:t>process enhanced the model's robustness, ensuring more </a:t>
            </a:r>
            <a:r>
              <a:rPr lang="en-IN" u="sng" dirty="0">
                <a:solidFill>
                  <a:srgbClr val="FF9955"/>
                </a:solidFill>
                <a:latin typeface="Segoe UI"/>
                <a:cs typeface="Segoe UI"/>
              </a:rPr>
              <a:t>reliable predictions</a:t>
            </a:r>
            <a:r>
              <a:rPr lang="en-IN" dirty="0">
                <a:latin typeface="Segoe UI"/>
                <a:cs typeface="Segoe UI"/>
              </a:rPr>
              <a:t>. </a:t>
            </a:r>
          </a:p>
          <a:p>
            <a:pPr marL="283210" indent="-283210"/>
            <a:endParaRPr lang="en-US"/>
          </a:p>
          <a:p>
            <a:pPr marL="283210" indent="-283210">
              <a:buChar char="•"/>
            </a:pPr>
            <a:r>
              <a:rPr lang="en-IN" dirty="0">
                <a:latin typeface="Segoe UI"/>
                <a:cs typeface="Segoe UI"/>
              </a:rPr>
              <a:t>The </a:t>
            </a:r>
            <a:r>
              <a:rPr lang="en-IN" u="sng" dirty="0">
                <a:solidFill>
                  <a:srgbClr val="FF9955"/>
                </a:solidFill>
                <a:latin typeface="Segoe UI"/>
                <a:cs typeface="Segoe UI"/>
              </a:rPr>
              <a:t>feature selection</a:t>
            </a:r>
            <a:r>
              <a:rPr lang="en-IN" dirty="0">
                <a:solidFill>
                  <a:srgbClr val="FF9955"/>
                </a:solidFill>
                <a:latin typeface="Segoe UI"/>
                <a:cs typeface="Segoe UI"/>
              </a:rPr>
              <a:t> </a:t>
            </a:r>
            <a:r>
              <a:rPr lang="en-IN" dirty="0">
                <a:latin typeface="Segoe UI"/>
                <a:cs typeface="Segoe UI"/>
              </a:rPr>
              <a:t>step identified </a:t>
            </a:r>
            <a:r>
              <a:rPr lang="en-IN" u="sng" dirty="0">
                <a:solidFill>
                  <a:srgbClr val="FF9955"/>
                </a:solidFill>
                <a:latin typeface="Segoe UI"/>
                <a:cs typeface="Segoe UI"/>
              </a:rPr>
              <a:t>key attributes </a:t>
            </a:r>
            <a:r>
              <a:rPr lang="en-IN" dirty="0">
                <a:latin typeface="Segoe UI"/>
                <a:cs typeface="Segoe UI"/>
              </a:rPr>
              <a:t>affecting car prices, streamlining the model for better performance. </a:t>
            </a:r>
          </a:p>
          <a:p>
            <a:pPr marL="283210" indent="-283210"/>
            <a:endParaRPr lang="en-US"/>
          </a:p>
          <a:p>
            <a:pPr marL="283210" indent="-283210">
              <a:buChar char="•"/>
            </a:pPr>
            <a:r>
              <a:rPr lang="en-IN" dirty="0">
                <a:latin typeface="Segoe UI"/>
                <a:cs typeface="Segoe UI"/>
              </a:rPr>
              <a:t>The comparison of </a:t>
            </a:r>
            <a:r>
              <a:rPr lang="en-IN" err="1">
                <a:latin typeface="Segoe UI"/>
                <a:cs typeface="Segoe UI"/>
              </a:rPr>
              <a:t>CatBoost</a:t>
            </a:r>
            <a:r>
              <a:rPr lang="en-IN" dirty="0">
                <a:latin typeface="Segoe UI"/>
                <a:cs typeface="Segoe UI"/>
              </a:rPr>
              <a:t> Regressor and </a:t>
            </a:r>
            <a:r>
              <a:rPr lang="en-IN" err="1">
                <a:latin typeface="Segoe UI"/>
                <a:cs typeface="Segoe UI"/>
              </a:rPr>
              <a:t>GradientBoosting</a:t>
            </a:r>
            <a:r>
              <a:rPr lang="en-IN" dirty="0">
                <a:latin typeface="Segoe UI"/>
                <a:cs typeface="Segoe UI"/>
              </a:rPr>
              <a:t> Regressor highlighted the </a:t>
            </a:r>
            <a:r>
              <a:rPr lang="en-IN" u="sng" dirty="0">
                <a:solidFill>
                  <a:srgbClr val="FF9955"/>
                </a:solidFill>
                <a:latin typeface="Segoe UI"/>
                <a:cs typeface="Segoe UI"/>
              </a:rPr>
              <a:t>trade-offs between R-square values and model robustness</a:t>
            </a:r>
            <a:r>
              <a:rPr lang="en-IN" dirty="0">
                <a:latin typeface="Segoe UI"/>
                <a:cs typeface="Segoe UI"/>
              </a:rPr>
              <a:t>, with</a:t>
            </a:r>
            <a:r>
              <a:rPr lang="en-IN" u="sng" dirty="0">
                <a:latin typeface="Segoe UI"/>
                <a:cs typeface="Segoe UI"/>
              </a:rPr>
              <a:t> </a:t>
            </a:r>
            <a:r>
              <a:rPr lang="en-IN" u="sng" err="1">
                <a:solidFill>
                  <a:srgbClr val="FF9955"/>
                </a:solidFill>
                <a:latin typeface="Segoe UI"/>
                <a:cs typeface="Segoe UI"/>
              </a:rPr>
              <a:t>CatBoost</a:t>
            </a:r>
            <a:r>
              <a:rPr lang="en-IN" dirty="0">
                <a:latin typeface="Segoe UI"/>
                <a:cs typeface="Segoe UI"/>
              </a:rPr>
              <a:t> demonstrating slightly lower R-square but </a:t>
            </a:r>
            <a:r>
              <a:rPr lang="en-IN" u="sng" dirty="0">
                <a:solidFill>
                  <a:srgbClr val="FF9955"/>
                </a:solidFill>
                <a:latin typeface="Segoe UI"/>
                <a:cs typeface="Segoe UI"/>
              </a:rPr>
              <a:t>greater resilience</a:t>
            </a:r>
            <a:r>
              <a:rPr lang="en-IN" dirty="0">
                <a:latin typeface="Segoe UI"/>
                <a:cs typeface="Segoe UI"/>
              </a:rPr>
              <a:t>.</a:t>
            </a:r>
          </a:p>
        </p:txBody>
      </p:sp>
    </p:spTree>
    <p:extLst>
      <p:ext uri="{BB962C8B-B14F-4D97-AF65-F5344CB8AC3E}">
        <p14:creationId xmlns:p14="http://schemas.microsoft.com/office/powerpoint/2010/main" val="12311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713055-C6E4-4A4D-036A-F3755D02BD02}"/>
              </a:ext>
            </a:extLst>
          </p:cNvPr>
          <p:cNvSpPr txBox="1"/>
          <p:nvPr/>
        </p:nvSpPr>
        <p:spPr>
          <a:xfrm>
            <a:off x="3283226" y="3631096"/>
            <a:ext cx="613906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b="1" u="sng" dirty="0">
                <a:latin typeface="Segoe UI"/>
                <a:cs typeface="Segoe UI"/>
              </a:rPr>
              <a:t>Thank </a:t>
            </a:r>
            <a:r>
              <a:rPr lang="en-US" sz="6600" b="1" u="sng" dirty="0">
                <a:solidFill>
                  <a:srgbClr val="FF9955"/>
                </a:solidFill>
                <a:latin typeface="Segoe UI"/>
                <a:cs typeface="Segoe UI"/>
              </a:rPr>
              <a:t>You!</a:t>
            </a:r>
          </a:p>
        </p:txBody>
      </p:sp>
      <p:cxnSp>
        <p:nvCxnSpPr>
          <p:cNvPr id="4" name="Straight Arrow Connector 3">
            <a:extLst>
              <a:ext uri="{FF2B5EF4-FFF2-40B4-BE49-F238E27FC236}">
                <a16:creationId xmlns:a16="http://schemas.microsoft.com/office/drawing/2014/main" id="{8A973CB4-A2AE-A5D8-9DA4-B38A58D70DE1}"/>
              </a:ext>
            </a:extLst>
          </p:cNvPr>
          <p:cNvCxnSpPr/>
          <p:nvPr/>
        </p:nvCxnSpPr>
        <p:spPr>
          <a:xfrm flipV="1">
            <a:off x="829547" y="5105583"/>
            <a:ext cx="10550768" cy="1"/>
          </a:xfrm>
          <a:prstGeom prst="straightConnector1">
            <a:avLst/>
          </a:prstGeom>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7E06795-653A-A409-9E74-359270CDC611}"/>
              </a:ext>
            </a:extLst>
          </p:cNvPr>
          <p:cNvCxnSpPr/>
          <p:nvPr/>
        </p:nvCxnSpPr>
        <p:spPr>
          <a:xfrm flipV="1">
            <a:off x="829547" y="3299974"/>
            <a:ext cx="10550768" cy="1"/>
          </a:xfrm>
          <a:prstGeom prst="straightConnector1">
            <a:avLst/>
          </a:prstGeom>
          <a:ln/>
        </p:spPr>
        <p:style>
          <a:lnRef idx="3">
            <a:schemeClr val="accent1"/>
          </a:lnRef>
          <a:fillRef idx="0">
            <a:schemeClr val="accent1"/>
          </a:fillRef>
          <a:effectRef idx="2">
            <a:schemeClr val="accent1"/>
          </a:effectRef>
          <a:fontRef idx="minor">
            <a:schemeClr val="tx1"/>
          </a:fontRef>
        </p:style>
      </p:cxnSp>
      <p:pic>
        <p:nvPicPr>
          <p:cNvPr id="8" name="Picture 7" descr="A black and orange car&#10;&#10;Description automatically generated">
            <a:extLst>
              <a:ext uri="{FF2B5EF4-FFF2-40B4-BE49-F238E27FC236}">
                <a16:creationId xmlns:a16="http://schemas.microsoft.com/office/drawing/2014/main" id="{FA726C4C-C7AB-4592-CF16-D37535356F96}"/>
              </a:ext>
            </a:extLst>
          </p:cNvPr>
          <p:cNvPicPr>
            <a:picLocks noChangeAspect="1"/>
          </p:cNvPicPr>
          <p:nvPr/>
        </p:nvPicPr>
        <p:blipFill>
          <a:blip r:embed="rId2"/>
          <a:stretch>
            <a:fillRect/>
          </a:stretch>
        </p:blipFill>
        <p:spPr>
          <a:xfrm>
            <a:off x="2414588" y="-1637472"/>
            <a:ext cx="7362825" cy="7830378"/>
          </a:xfrm>
          <a:prstGeom prst="rect">
            <a:avLst/>
          </a:prstGeom>
        </p:spPr>
      </p:pic>
    </p:spTree>
    <p:extLst>
      <p:ext uri="{BB962C8B-B14F-4D97-AF65-F5344CB8AC3E}">
        <p14:creationId xmlns:p14="http://schemas.microsoft.com/office/powerpoint/2010/main" val="148699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11ED59-DBDC-B69E-1D9C-6F835571B7C5}"/>
              </a:ext>
            </a:extLst>
          </p:cNvPr>
          <p:cNvSpPr txBox="1"/>
          <p:nvPr/>
        </p:nvSpPr>
        <p:spPr>
          <a:xfrm>
            <a:off x="4736951" y="250429"/>
            <a:ext cx="309447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u="sng">
                <a:latin typeface="Calibri"/>
                <a:cs typeface="Calibri"/>
              </a:rPr>
              <a:t>Introduction</a:t>
            </a:r>
          </a:p>
        </p:txBody>
      </p:sp>
      <p:sp>
        <p:nvSpPr>
          <p:cNvPr id="9" name="TextBox 8">
            <a:extLst>
              <a:ext uri="{FF2B5EF4-FFF2-40B4-BE49-F238E27FC236}">
                <a16:creationId xmlns:a16="http://schemas.microsoft.com/office/drawing/2014/main" id="{10CEEBAE-0BCD-37CE-FCB3-48DC63A13679}"/>
              </a:ext>
            </a:extLst>
          </p:cNvPr>
          <p:cNvSpPr txBox="1"/>
          <p:nvPr/>
        </p:nvSpPr>
        <p:spPr>
          <a:xfrm>
            <a:off x="1317812" y="2288414"/>
            <a:ext cx="955637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latin typeface="Helvetica Neue"/>
              </a:rPr>
              <a:t>The automotive industry has undergone significant transformations in recent years, with</a:t>
            </a:r>
            <a:r>
              <a:rPr lang="en-US" sz="2400">
                <a:solidFill>
                  <a:srgbClr val="7F7F7F"/>
                </a:solidFill>
                <a:latin typeface="Helvetica Neue"/>
              </a:rPr>
              <a:t> </a:t>
            </a:r>
            <a:r>
              <a:rPr lang="en-US" sz="2400" u="sng">
                <a:solidFill>
                  <a:srgbClr val="FF9955"/>
                </a:solidFill>
                <a:latin typeface="Helvetica Neue"/>
              </a:rPr>
              <a:t>a surge in the popularity of used cars</a:t>
            </a:r>
            <a:r>
              <a:rPr lang="en-US" sz="2400" u="sng">
                <a:solidFill>
                  <a:srgbClr val="7F7F7F"/>
                </a:solidFill>
                <a:latin typeface="Helvetica Neue"/>
              </a:rPr>
              <a:t>. </a:t>
            </a:r>
            <a:endParaRPr lang="en-US" u="sng"/>
          </a:p>
          <a:p>
            <a:pPr marL="285750" indent="-285750">
              <a:buFont typeface="Arial"/>
              <a:buChar char="•"/>
            </a:pPr>
            <a:endParaRPr lang="en-US"/>
          </a:p>
          <a:p>
            <a:pPr marL="285750" indent="-285750">
              <a:buFont typeface="Arial"/>
              <a:buChar char="•"/>
            </a:pPr>
            <a:endParaRPr lang="en-US"/>
          </a:p>
          <a:p>
            <a:pPr marL="342900" indent="-342900">
              <a:buFont typeface="Arial"/>
              <a:buChar char="•"/>
            </a:pPr>
            <a:r>
              <a:rPr lang="en-US" sz="2400">
                <a:latin typeface="Helvetica Neue"/>
              </a:rPr>
              <a:t>As consumers seek</a:t>
            </a:r>
            <a:r>
              <a:rPr lang="en-US" sz="2400">
                <a:solidFill>
                  <a:srgbClr val="7F7F7F"/>
                </a:solidFill>
                <a:latin typeface="Helvetica Neue"/>
              </a:rPr>
              <a:t> </a:t>
            </a:r>
            <a:r>
              <a:rPr lang="en-US" sz="2400" u="sng">
                <a:solidFill>
                  <a:srgbClr val="FF9955"/>
                </a:solidFill>
                <a:latin typeface="Helvetica Neue"/>
              </a:rPr>
              <a:t>reliable and cost-effective alternatives</a:t>
            </a:r>
            <a:r>
              <a:rPr lang="en-US" sz="2400">
                <a:latin typeface="Helvetica Neue"/>
              </a:rPr>
              <a:t>, the demand for accurate pricing models for used cars has become increasingly crucial. </a:t>
            </a:r>
          </a:p>
          <a:p>
            <a:pPr marL="285750" indent="-285750">
              <a:buFont typeface="Arial"/>
              <a:buChar char="•"/>
            </a:pPr>
            <a:endParaRPr lang="en-US"/>
          </a:p>
          <a:p>
            <a:pPr marL="285750" indent="-285750">
              <a:buFont typeface="Arial"/>
              <a:buChar char="•"/>
            </a:pPr>
            <a:endParaRPr lang="en-US"/>
          </a:p>
          <a:p>
            <a:pPr marL="342900" indent="-342900">
              <a:buFont typeface="Arial"/>
              <a:buChar char="•"/>
            </a:pPr>
            <a:r>
              <a:rPr lang="en-US" sz="2400">
                <a:latin typeface="Helvetica Neue"/>
              </a:rPr>
              <a:t>In response to this, this project focuses on</a:t>
            </a:r>
            <a:r>
              <a:rPr lang="en-US" sz="2400">
                <a:solidFill>
                  <a:srgbClr val="7F7F7F"/>
                </a:solidFill>
                <a:latin typeface="Helvetica Neue"/>
              </a:rPr>
              <a:t> </a:t>
            </a:r>
            <a:r>
              <a:rPr lang="en-US" sz="2400" u="sng">
                <a:solidFill>
                  <a:srgbClr val="FF9955"/>
                </a:solidFill>
                <a:latin typeface="Helvetica Neue"/>
              </a:rPr>
              <a:t>predicting the prices of used cars</a:t>
            </a:r>
            <a:r>
              <a:rPr lang="en-US" sz="2400">
                <a:solidFill>
                  <a:srgbClr val="FF9955"/>
                </a:solidFill>
                <a:latin typeface="Helvetica Neue"/>
              </a:rPr>
              <a:t> </a:t>
            </a:r>
            <a:r>
              <a:rPr lang="en-US" sz="2400">
                <a:latin typeface="Helvetica Neue"/>
              </a:rPr>
              <a:t>based on various features and attributes.</a:t>
            </a:r>
            <a:endParaRPr lang="en-US"/>
          </a:p>
        </p:txBody>
      </p:sp>
      <p:cxnSp>
        <p:nvCxnSpPr>
          <p:cNvPr id="10" name="Straight Arrow Connector 9">
            <a:extLst>
              <a:ext uri="{FF2B5EF4-FFF2-40B4-BE49-F238E27FC236}">
                <a16:creationId xmlns:a16="http://schemas.microsoft.com/office/drawing/2014/main" id="{3F5E6F02-5766-C147-69BA-ACAEBCA64182}"/>
              </a:ext>
            </a:extLst>
          </p:cNvPr>
          <p:cNvCxnSpPr/>
          <p:nvPr/>
        </p:nvCxnSpPr>
        <p:spPr>
          <a:xfrm flipV="1">
            <a:off x="812982" y="1610322"/>
            <a:ext cx="10550768" cy="1"/>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47497938"/>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9F6551-465F-E1F1-93F2-17DBB8EA58F1}"/>
              </a:ext>
            </a:extLst>
          </p:cNvPr>
          <p:cNvSpPr txBox="1"/>
          <p:nvPr/>
        </p:nvSpPr>
        <p:spPr>
          <a:xfrm>
            <a:off x="4525617" y="268357"/>
            <a:ext cx="244502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u="sng">
                <a:latin typeface="Calibri"/>
                <a:cs typeface="Calibri"/>
              </a:rPr>
              <a:t>Objective</a:t>
            </a:r>
          </a:p>
        </p:txBody>
      </p:sp>
      <p:cxnSp>
        <p:nvCxnSpPr>
          <p:cNvPr id="4" name="Straight Arrow Connector 3">
            <a:extLst>
              <a:ext uri="{FF2B5EF4-FFF2-40B4-BE49-F238E27FC236}">
                <a16:creationId xmlns:a16="http://schemas.microsoft.com/office/drawing/2014/main" id="{F4BBFEB6-AC0E-ABD4-24A4-39F768151E1B}"/>
              </a:ext>
            </a:extLst>
          </p:cNvPr>
          <p:cNvCxnSpPr/>
          <p:nvPr/>
        </p:nvCxnSpPr>
        <p:spPr>
          <a:xfrm flipV="1">
            <a:off x="812982" y="1610322"/>
            <a:ext cx="10550768" cy="1"/>
          </a:xfrm>
          <a:prstGeom prst="straightConnector1">
            <a:avLst/>
          </a:prstGeom>
        </p:spPr>
        <p:style>
          <a:lnRef idx="3">
            <a:schemeClr val="dk1"/>
          </a:lnRef>
          <a:fillRef idx="0">
            <a:schemeClr val="dk1"/>
          </a:fillRef>
          <a:effectRef idx="2">
            <a:schemeClr val="dk1"/>
          </a:effectRef>
          <a:fontRef idx="minor">
            <a:schemeClr val="tx1"/>
          </a:fontRef>
        </p:style>
      </p:cxnSp>
      <p:pic>
        <p:nvPicPr>
          <p:cNvPr id="6" name="Picture 5" descr="A car on a target&#10;&#10;Description automatically generated">
            <a:extLst>
              <a:ext uri="{FF2B5EF4-FFF2-40B4-BE49-F238E27FC236}">
                <a16:creationId xmlns:a16="http://schemas.microsoft.com/office/drawing/2014/main" id="{6E733C02-0DE7-9DEF-076A-363AC0CD380F}"/>
              </a:ext>
            </a:extLst>
          </p:cNvPr>
          <p:cNvPicPr>
            <a:picLocks noChangeAspect="1"/>
          </p:cNvPicPr>
          <p:nvPr/>
        </p:nvPicPr>
        <p:blipFill rotWithShape="1">
          <a:blip r:embed="rId2"/>
          <a:srcRect l="-2907" t="8727" r="8902" b="2545"/>
          <a:stretch/>
        </p:blipFill>
        <p:spPr>
          <a:xfrm>
            <a:off x="11857" y="2688328"/>
            <a:ext cx="5238026" cy="4048130"/>
          </a:xfrm>
          <a:prstGeom prst="rect">
            <a:avLst/>
          </a:prstGeom>
        </p:spPr>
      </p:pic>
      <p:sp>
        <p:nvSpPr>
          <p:cNvPr id="7" name="TextBox 6">
            <a:extLst>
              <a:ext uri="{FF2B5EF4-FFF2-40B4-BE49-F238E27FC236}">
                <a16:creationId xmlns:a16="http://schemas.microsoft.com/office/drawing/2014/main" id="{777567BD-0EB4-FF4F-3279-7F5D663B9709}"/>
              </a:ext>
            </a:extLst>
          </p:cNvPr>
          <p:cNvSpPr txBox="1"/>
          <p:nvPr/>
        </p:nvSpPr>
        <p:spPr>
          <a:xfrm>
            <a:off x="5552661" y="3366052"/>
            <a:ext cx="613906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IN" sz="2400">
                <a:latin typeface="Helvetica Neue"/>
              </a:rPr>
              <a:t>Goal is to </a:t>
            </a:r>
            <a:r>
              <a:rPr lang="en-IN" sz="2400" u="sng">
                <a:solidFill>
                  <a:srgbClr val="FF9955"/>
                </a:solidFill>
                <a:latin typeface="Helvetica Neue"/>
              </a:rPr>
              <a:t>leverage machine learning</a:t>
            </a:r>
            <a:r>
              <a:rPr lang="en-IN" sz="2400">
                <a:solidFill>
                  <a:srgbClr val="FF9955"/>
                </a:solidFill>
                <a:latin typeface="Helvetica Neue"/>
              </a:rPr>
              <a:t> </a:t>
            </a:r>
            <a:r>
              <a:rPr lang="en-IN" sz="2400">
                <a:latin typeface="Helvetica Neue"/>
              </a:rPr>
              <a:t>techniques to develop a </a:t>
            </a:r>
            <a:r>
              <a:rPr lang="en-IN" sz="2400" u="sng">
                <a:solidFill>
                  <a:srgbClr val="FF9955"/>
                </a:solidFill>
                <a:latin typeface="Helvetica Neue"/>
              </a:rPr>
              <a:t>robust and accurate price prediction model</a:t>
            </a:r>
            <a:r>
              <a:rPr lang="en-IN" sz="2400">
                <a:latin typeface="Helvetica Neue"/>
              </a:rPr>
              <a:t> that assists both sellers and buyers in making informed decisions.</a:t>
            </a:r>
            <a:endParaRPr lang="en-US"/>
          </a:p>
        </p:txBody>
      </p:sp>
    </p:spTree>
    <p:extLst>
      <p:ext uri="{BB962C8B-B14F-4D97-AF65-F5344CB8AC3E}">
        <p14:creationId xmlns:p14="http://schemas.microsoft.com/office/powerpoint/2010/main" val="289884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97FB6-8178-4442-7A94-31323AF1B766}"/>
              </a:ext>
            </a:extLst>
          </p:cNvPr>
          <p:cNvSpPr txBox="1"/>
          <p:nvPr/>
        </p:nvSpPr>
        <p:spPr>
          <a:xfrm>
            <a:off x="4525617" y="351183"/>
            <a:ext cx="36708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a:latin typeface="Segoe UI"/>
                <a:cs typeface="Segoe UI"/>
              </a:rPr>
              <a:t>Data Gathering</a:t>
            </a:r>
          </a:p>
        </p:txBody>
      </p:sp>
      <p:cxnSp>
        <p:nvCxnSpPr>
          <p:cNvPr id="4" name="Straight Arrow Connector 3">
            <a:extLst>
              <a:ext uri="{FF2B5EF4-FFF2-40B4-BE49-F238E27FC236}">
                <a16:creationId xmlns:a16="http://schemas.microsoft.com/office/drawing/2014/main" id="{AA71E170-8959-AC73-5F04-669C56E8EDA4}"/>
              </a:ext>
            </a:extLst>
          </p:cNvPr>
          <p:cNvCxnSpPr/>
          <p:nvPr/>
        </p:nvCxnSpPr>
        <p:spPr>
          <a:xfrm flipV="1">
            <a:off x="812982" y="1610322"/>
            <a:ext cx="10550768" cy="1"/>
          </a:xfrm>
          <a:prstGeom prst="straightConnector1">
            <a:avLst/>
          </a:prstGeom>
        </p:spPr>
        <p:style>
          <a:lnRef idx="3">
            <a:schemeClr val="dk1"/>
          </a:lnRef>
          <a:fillRef idx="0">
            <a:schemeClr val="dk1"/>
          </a:fillRef>
          <a:effectRef idx="2">
            <a:schemeClr val="dk1"/>
          </a:effectRef>
          <a:fontRef idx="minor">
            <a:schemeClr val="tx1"/>
          </a:fontRef>
        </p:style>
      </p:cxnSp>
      <p:pic>
        <p:nvPicPr>
          <p:cNvPr id="5" name="Picture 4" descr="A diagram of orange squares with white text&#10;&#10;Description automatically generated">
            <a:extLst>
              <a:ext uri="{FF2B5EF4-FFF2-40B4-BE49-F238E27FC236}">
                <a16:creationId xmlns:a16="http://schemas.microsoft.com/office/drawing/2014/main" id="{6796951D-565E-15B7-1E04-1B24459DE63F}"/>
              </a:ext>
            </a:extLst>
          </p:cNvPr>
          <p:cNvPicPr>
            <a:picLocks noChangeAspect="1"/>
          </p:cNvPicPr>
          <p:nvPr/>
        </p:nvPicPr>
        <p:blipFill>
          <a:blip r:embed="rId2"/>
          <a:stretch>
            <a:fillRect/>
          </a:stretch>
        </p:blipFill>
        <p:spPr>
          <a:xfrm>
            <a:off x="298174" y="4877329"/>
            <a:ext cx="11595653" cy="3017123"/>
          </a:xfrm>
          <a:prstGeom prst="rect">
            <a:avLst/>
          </a:prstGeom>
        </p:spPr>
      </p:pic>
      <p:sp>
        <p:nvSpPr>
          <p:cNvPr id="6" name="TextBox 5">
            <a:extLst>
              <a:ext uri="{FF2B5EF4-FFF2-40B4-BE49-F238E27FC236}">
                <a16:creationId xmlns:a16="http://schemas.microsoft.com/office/drawing/2014/main" id="{96E9B6B3-7ED2-5B6E-BEBD-E19FBE59D7F0}"/>
              </a:ext>
            </a:extLst>
          </p:cNvPr>
          <p:cNvSpPr txBox="1"/>
          <p:nvPr/>
        </p:nvSpPr>
        <p:spPr>
          <a:xfrm>
            <a:off x="1229139" y="2289313"/>
            <a:ext cx="915393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IN" sz="2400">
                <a:latin typeface="Helvetica Neue"/>
              </a:rPr>
              <a:t>For this project, data is sourced from the widely-used online platform, </a:t>
            </a:r>
            <a:r>
              <a:rPr lang="en-IN" sz="2400">
                <a:solidFill>
                  <a:srgbClr val="FF9955"/>
                </a:solidFill>
                <a:latin typeface="Helvetica Neue"/>
              </a:rPr>
              <a:t>Cars24</a:t>
            </a:r>
            <a:r>
              <a:rPr lang="en-IN" sz="2400">
                <a:latin typeface="Helvetica Neue"/>
              </a:rPr>
              <a:t>. </a:t>
            </a:r>
            <a:endParaRPr lang="en-US"/>
          </a:p>
          <a:p>
            <a:pPr marL="285750" indent="-285750" algn="just">
              <a:buFont typeface="Arial"/>
              <a:buChar char="•"/>
            </a:pPr>
            <a:endParaRPr lang="en-US"/>
          </a:p>
          <a:p>
            <a:pPr marL="342900" indent="-342900" algn="just">
              <a:buFont typeface="Arial"/>
              <a:buChar char="•"/>
            </a:pPr>
            <a:r>
              <a:rPr lang="en-IN" sz="2400">
                <a:latin typeface="Helvetica Neue"/>
              </a:rPr>
              <a:t>Employing Selenium, a </a:t>
            </a:r>
            <a:r>
              <a:rPr lang="en-IN" sz="2400">
                <a:solidFill>
                  <a:srgbClr val="FF9955"/>
                </a:solidFill>
                <a:latin typeface="Helvetica Neue"/>
              </a:rPr>
              <a:t>web scraping </a:t>
            </a:r>
            <a:r>
              <a:rPr lang="en-IN" sz="2400">
                <a:latin typeface="Helvetica Neue"/>
              </a:rPr>
              <a:t>tool, we navigated through the Cars24 website to extract essential information such as the make, model, year of manufacture, mileage, and other specifications for a diverse array of used cars.</a:t>
            </a:r>
          </a:p>
        </p:txBody>
      </p:sp>
    </p:spTree>
    <p:extLst>
      <p:ext uri="{BB962C8B-B14F-4D97-AF65-F5344CB8AC3E}">
        <p14:creationId xmlns:p14="http://schemas.microsoft.com/office/powerpoint/2010/main" val="371844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5605E3-1BD6-3A08-728B-6328EC0674D6}"/>
              </a:ext>
            </a:extLst>
          </p:cNvPr>
          <p:cNvSpPr txBox="1"/>
          <p:nvPr/>
        </p:nvSpPr>
        <p:spPr>
          <a:xfrm>
            <a:off x="3731386" y="178260"/>
            <a:ext cx="547398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u="sng">
                <a:latin typeface="Segoe UI"/>
                <a:cs typeface="Segoe UI"/>
              </a:rPr>
              <a:t>Data Preprocessing</a:t>
            </a:r>
          </a:p>
        </p:txBody>
      </p:sp>
      <p:cxnSp>
        <p:nvCxnSpPr>
          <p:cNvPr id="4" name="Straight Arrow Connector 3">
            <a:extLst>
              <a:ext uri="{FF2B5EF4-FFF2-40B4-BE49-F238E27FC236}">
                <a16:creationId xmlns:a16="http://schemas.microsoft.com/office/drawing/2014/main" id="{F3F73ADC-5756-1714-D1E6-7ADA58BB4FC4}"/>
              </a:ext>
            </a:extLst>
          </p:cNvPr>
          <p:cNvCxnSpPr/>
          <p:nvPr/>
        </p:nvCxnSpPr>
        <p:spPr>
          <a:xfrm flipV="1">
            <a:off x="812982" y="1610322"/>
            <a:ext cx="10550768" cy="1"/>
          </a:xfrm>
          <a:prstGeom prst="straightConnector1">
            <a:avLst/>
          </a:prstGeom>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CCCECCCD-4436-A4B0-9A6B-88F32EA0F1B8}"/>
              </a:ext>
            </a:extLst>
          </p:cNvPr>
          <p:cNvPicPr>
            <a:picLocks noChangeAspect="1"/>
          </p:cNvPicPr>
          <p:nvPr/>
        </p:nvPicPr>
        <p:blipFill>
          <a:blip r:embed="rId2"/>
          <a:stretch>
            <a:fillRect/>
          </a:stretch>
        </p:blipFill>
        <p:spPr>
          <a:xfrm>
            <a:off x="441339" y="1739831"/>
            <a:ext cx="11281739" cy="6836647"/>
          </a:xfrm>
          <a:prstGeom prst="rect">
            <a:avLst/>
          </a:prstGeom>
        </p:spPr>
      </p:pic>
    </p:spTree>
    <p:extLst>
      <p:ext uri="{BB962C8B-B14F-4D97-AF65-F5344CB8AC3E}">
        <p14:creationId xmlns:p14="http://schemas.microsoft.com/office/powerpoint/2010/main" val="262847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3EC0F7-D8F1-D869-9BA8-3B95BEB89F46}"/>
              </a:ext>
            </a:extLst>
          </p:cNvPr>
          <p:cNvSpPr txBox="1"/>
          <p:nvPr/>
        </p:nvSpPr>
        <p:spPr>
          <a:xfrm>
            <a:off x="3317631" y="329970"/>
            <a:ext cx="601186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u="sng">
                <a:latin typeface="Segoe UI"/>
                <a:cs typeface="Segoe UI"/>
              </a:rPr>
              <a:t>Data Preprocessing - I</a:t>
            </a:r>
          </a:p>
        </p:txBody>
      </p:sp>
      <p:cxnSp>
        <p:nvCxnSpPr>
          <p:cNvPr id="4" name="Straight Arrow Connector 3">
            <a:extLst>
              <a:ext uri="{FF2B5EF4-FFF2-40B4-BE49-F238E27FC236}">
                <a16:creationId xmlns:a16="http://schemas.microsoft.com/office/drawing/2014/main" id="{D8F8DA93-49F5-8F90-3585-A3F10862D7E2}"/>
              </a:ext>
            </a:extLst>
          </p:cNvPr>
          <p:cNvCxnSpPr/>
          <p:nvPr/>
        </p:nvCxnSpPr>
        <p:spPr>
          <a:xfrm flipV="1">
            <a:off x="812982" y="1610322"/>
            <a:ext cx="10550768" cy="1"/>
          </a:xfrm>
          <a:prstGeom prst="straightConnector1">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A02900B9-4B75-502A-A436-B7A27436E99C}"/>
              </a:ext>
            </a:extLst>
          </p:cNvPr>
          <p:cNvSpPr txBox="1"/>
          <p:nvPr/>
        </p:nvSpPr>
        <p:spPr>
          <a:xfrm>
            <a:off x="311006" y="188845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b="1">
                <a:latin typeface="Segoe UI"/>
                <a:cs typeface="Segoe UI"/>
              </a:rPr>
              <a:t>Handling</a:t>
            </a:r>
            <a:r>
              <a:rPr lang="en-IN" sz="2400" b="1">
                <a:latin typeface="Segoe UI"/>
                <a:cs typeface="Segoe UI"/>
              </a:rPr>
              <a:t> Nulls</a:t>
            </a:r>
            <a:endParaRPr lang="en-US"/>
          </a:p>
        </p:txBody>
      </p:sp>
      <p:pic>
        <p:nvPicPr>
          <p:cNvPr id="6" name="Picture 5" descr="A screenshot of a computer program&#10;&#10;Description automatically generated">
            <a:extLst>
              <a:ext uri="{FF2B5EF4-FFF2-40B4-BE49-F238E27FC236}">
                <a16:creationId xmlns:a16="http://schemas.microsoft.com/office/drawing/2014/main" id="{F1B7D6D5-F586-2915-5EE0-200EC547F8EB}"/>
              </a:ext>
            </a:extLst>
          </p:cNvPr>
          <p:cNvPicPr>
            <a:picLocks noChangeAspect="1"/>
          </p:cNvPicPr>
          <p:nvPr/>
        </p:nvPicPr>
        <p:blipFill>
          <a:blip r:embed="rId2"/>
          <a:stretch>
            <a:fillRect/>
          </a:stretch>
        </p:blipFill>
        <p:spPr>
          <a:xfrm>
            <a:off x="313420" y="2490270"/>
            <a:ext cx="4724400" cy="2867025"/>
          </a:xfrm>
          <a:prstGeom prst="rect">
            <a:avLst/>
          </a:prstGeom>
        </p:spPr>
      </p:pic>
      <p:pic>
        <p:nvPicPr>
          <p:cNvPr id="7" name="Picture 6" descr="A white rectangular frame with blue text&#10;&#10;Description automatically generated">
            <a:extLst>
              <a:ext uri="{FF2B5EF4-FFF2-40B4-BE49-F238E27FC236}">
                <a16:creationId xmlns:a16="http://schemas.microsoft.com/office/drawing/2014/main" id="{C9510D4C-A70F-A217-7E9B-0C24A348A1D0}"/>
              </a:ext>
            </a:extLst>
          </p:cNvPr>
          <p:cNvPicPr>
            <a:picLocks noChangeAspect="1"/>
          </p:cNvPicPr>
          <p:nvPr/>
        </p:nvPicPr>
        <p:blipFill>
          <a:blip r:embed="rId3"/>
          <a:stretch>
            <a:fillRect/>
          </a:stretch>
        </p:blipFill>
        <p:spPr>
          <a:xfrm>
            <a:off x="6551152" y="2490832"/>
            <a:ext cx="5530491" cy="645415"/>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661A4A42-1DBE-BC43-5B50-B0C0019DB087}"/>
              </a:ext>
            </a:extLst>
          </p:cNvPr>
          <p:cNvPicPr>
            <a:picLocks noChangeAspect="1"/>
          </p:cNvPicPr>
          <p:nvPr/>
        </p:nvPicPr>
        <p:blipFill>
          <a:blip r:embed="rId4"/>
          <a:stretch>
            <a:fillRect/>
          </a:stretch>
        </p:blipFill>
        <p:spPr>
          <a:xfrm>
            <a:off x="6732990" y="3918740"/>
            <a:ext cx="5153025" cy="1085850"/>
          </a:xfrm>
          <a:prstGeom prst="rect">
            <a:avLst/>
          </a:prstGeom>
        </p:spPr>
      </p:pic>
      <p:pic>
        <p:nvPicPr>
          <p:cNvPr id="9" name="Picture 8">
            <a:extLst>
              <a:ext uri="{FF2B5EF4-FFF2-40B4-BE49-F238E27FC236}">
                <a16:creationId xmlns:a16="http://schemas.microsoft.com/office/drawing/2014/main" id="{EC762EFD-B6D9-50AA-0A36-787ED0B42785}"/>
              </a:ext>
            </a:extLst>
          </p:cNvPr>
          <p:cNvPicPr>
            <a:picLocks noChangeAspect="1"/>
          </p:cNvPicPr>
          <p:nvPr/>
        </p:nvPicPr>
        <p:blipFill>
          <a:blip r:embed="rId5"/>
          <a:stretch>
            <a:fillRect/>
          </a:stretch>
        </p:blipFill>
        <p:spPr>
          <a:xfrm>
            <a:off x="5026031" y="2747010"/>
            <a:ext cx="1657224" cy="215804"/>
          </a:xfrm>
          <a:prstGeom prst="rect">
            <a:avLst/>
          </a:prstGeom>
        </p:spPr>
      </p:pic>
      <p:pic>
        <p:nvPicPr>
          <p:cNvPr id="10" name="Picture 9">
            <a:extLst>
              <a:ext uri="{FF2B5EF4-FFF2-40B4-BE49-F238E27FC236}">
                <a16:creationId xmlns:a16="http://schemas.microsoft.com/office/drawing/2014/main" id="{D6792D80-9AAE-1BEF-CA63-F6BCEDB4EECA}"/>
              </a:ext>
            </a:extLst>
          </p:cNvPr>
          <p:cNvPicPr>
            <a:picLocks noChangeAspect="1"/>
          </p:cNvPicPr>
          <p:nvPr/>
        </p:nvPicPr>
        <p:blipFill>
          <a:blip r:embed="rId6"/>
          <a:stretch>
            <a:fillRect/>
          </a:stretch>
        </p:blipFill>
        <p:spPr>
          <a:xfrm>
            <a:off x="9070580" y="3124372"/>
            <a:ext cx="229592" cy="854063"/>
          </a:xfrm>
          <a:prstGeom prst="rect">
            <a:avLst/>
          </a:prstGeom>
        </p:spPr>
      </p:pic>
      <p:sp>
        <p:nvSpPr>
          <p:cNvPr id="11" name="TextBox 10">
            <a:extLst>
              <a:ext uri="{FF2B5EF4-FFF2-40B4-BE49-F238E27FC236}">
                <a16:creationId xmlns:a16="http://schemas.microsoft.com/office/drawing/2014/main" id="{27747171-D642-01EE-E255-5673719F8EEC}"/>
              </a:ext>
            </a:extLst>
          </p:cNvPr>
          <p:cNvSpPr txBox="1"/>
          <p:nvPr/>
        </p:nvSpPr>
        <p:spPr>
          <a:xfrm>
            <a:off x="311006" y="5736377"/>
            <a:ext cx="79703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b="1">
                <a:latin typeface="Segoe UI"/>
                <a:cs typeface="Segoe UI"/>
              </a:rPr>
              <a:t>Removing special characters &amp; correcting datatypes</a:t>
            </a:r>
            <a:endParaRPr lang="en-US"/>
          </a:p>
        </p:txBody>
      </p:sp>
      <p:pic>
        <p:nvPicPr>
          <p:cNvPr id="12" name="Picture 11" descr="A screenshot of a computer code&#10;&#10;Description automatically generated">
            <a:extLst>
              <a:ext uri="{FF2B5EF4-FFF2-40B4-BE49-F238E27FC236}">
                <a16:creationId xmlns:a16="http://schemas.microsoft.com/office/drawing/2014/main" id="{4D143370-1095-15BB-66EA-89380CB9F1BF}"/>
              </a:ext>
            </a:extLst>
          </p:cNvPr>
          <p:cNvPicPr>
            <a:picLocks noChangeAspect="1"/>
          </p:cNvPicPr>
          <p:nvPr/>
        </p:nvPicPr>
        <p:blipFill>
          <a:blip r:embed="rId7"/>
          <a:stretch>
            <a:fillRect/>
          </a:stretch>
        </p:blipFill>
        <p:spPr>
          <a:xfrm>
            <a:off x="314713" y="6340482"/>
            <a:ext cx="11038483" cy="2517661"/>
          </a:xfrm>
          <a:prstGeom prst="rect">
            <a:avLst/>
          </a:prstGeom>
        </p:spPr>
      </p:pic>
    </p:spTree>
    <p:extLst>
      <p:ext uri="{BB962C8B-B14F-4D97-AF65-F5344CB8AC3E}">
        <p14:creationId xmlns:p14="http://schemas.microsoft.com/office/powerpoint/2010/main" val="314112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6E7066-9790-8664-6AA0-B82E7673A6C5}"/>
              </a:ext>
            </a:extLst>
          </p:cNvPr>
          <p:cNvSpPr txBox="1"/>
          <p:nvPr/>
        </p:nvSpPr>
        <p:spPr>
          <a:xfrm>
            <a:off x="3432313" y="375843"/>
            <a:ext cx="607280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u="sng">
                <a:latin typeface="Segoe UI"/>
                <a:cs typeface="Segoe UI"/>
              </a:rPr>
              <a:t>Data Preprocessing - I</a:t>
            </a:r>
          </a:p>
        </p:txBody>
      </p:sp>
      <p:cxnSp>
        <p:nvCxnSpPr>
          <p:cNvPr id="4" name="Straight Arrow Connector 3">
            <a:extLst>
              <a:ext uri="{FF2B5EF4-FFF2-40B4-BE49-F238E27FC236}">
                <a16:creationId xmlns:a16="http://schemas.microsoft.com/office/drawing/2014/main" id="{56B017F0-F134-7BE4-3FA2-C450931FCE6C}"/>
              </a:ext>
            </a:extLst>
          </p:cNvPr>
          <p:cNvCxnSpPr/>
          <p:nvPr/>
        </p:nvCxnSpPr>
        <p:spPr>
          <a:xfrm flipV="1">
            <a:off x="812982" y="1610322"/>
            <a:ext cx="10550768" cy="1"/>
          </a:xfrm>
          <a:prstGeom prst="straightConnector1">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90325235-2A37-B1B0-90CC-627806B579D2}"/>
              </a:ext>
            </a:extLst>
          </p:cNvPr>
          <p:cNvSpPr txBox="1"/>
          <p:nvPr/>
        </p:nvSpPr>
        <p:spPr>
          <a:xfrm>
            <a:off x="815009" y="1792358"/>
            <a:ext cx="656976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b="1">
                <a:latin typeface="Segoe UI"/>
                <a:cs typeface="Segoe UI"/>
              </a:rPr>
              <a:t>Restructuring and rearranging columns</a:t>
            </a:r>
          </a:p>
          <a:p>
            <a:pPr marL="342900" indent="-342900" algn="just">
              <a:buFont typeface="Arial"/>
              <a:buChar char="•"/>
            </a:pPr>
            <a:endParaRPr lang="en-US" sz="2400" b="1">
              <a:latin typeface="Segoe UI"/>
              <a:cs typeface="Segoe UI"/>
            </a:endParaRPr>
          </a:p>
          <a:p>
            <a:pPr marL="342900" indent="-342900" algn="just">
              <a:buFont typeface="Arial"/>
              <a:buChar char="•"/>
            </a:pPr>
            <a:endParaRPr lang="en-US" sz="2400" b="1">
              <a:latin typeface="Segoe UI"/>
              <a:cs typeface="Segoe UI"/>
            </a:endParaRPr>
          </a:p>
        </p:txBody>
      </p:sp>
      <p:pic>
        <p:nvPicPr>
          <p:cNvPr id="3" name="Picture 2" descr="A close-up of a computer code&#10;&#10;Description automatically generated">
            <a:extLst>
              <a:ext uri="{FF2B5EF4-FFF2-40B4-BE49-F238E27FC236}">
                <a16:creationId xmlns:a16="http://schemas.microsoft.com/office/drawing/2014/main" id="{C966AF21-718D-DAAE-AC50-8D26DDC40E26}"/>
              </a:ext>
            </a:extLst>
          </p:cNvPr>
          <p:cNvPicPr>
            <a:picLocks noChangeAspect="1"/>
          </p:cNvPicPr>
          <p:nvPr/>
        </p:nvPicPr>
        <p:blipFill>
          <a:blip r:embed="rId2"/>
          <a:stretch>
            <a:fillRect/>
          </a:stretch>
        </p:blipFill>
        <p:spPr>
          <a:xfrm>
            <a:off x="822463" y="2282273"/>
            <a:ext cx="11010900" cy="1200150"/>
          </a:xfrm>
          <a:prstGeom prst="rect">
            <a:avLst/>
          </a:prstGeom>
        </p:spPr>
      </p:pic>
      <p:pic>
        <p:nvPicPr>
          <p:cNvPr id="6" name="Picture 5" descr="A close-up of a white sign&#10;&#10;Description automatically generated">
            <a:extLst>
              <a:ext uri="{FF2B5EF4-FFF2-40B4-BE49-F238E27FC236}">
                <a16:creationId xmlns:a16="http://schemas.microsoft.com/office/drawing/2014/main" id="{4D652C97-EBD7-FCBB-F6B7-86B39C7F8EC6}"/>
              </a:ext>
            </a:extLst>
          </p:cNvPr>
          <p:cNvPicPr>
            <a:picLocks noChangeAspect="1"/>
          </p:cNvPicPr>
          <p:nvPr/>
        </p:nvPicPr>
        <p:blipFill>
          <a:blip r:embed="rId3"/>
          <a:stretch>
            <a:fillRect/>
          </a:stretch>
        </p:blipFill>
        <p:spPr>
          <a:xfrm>
            <a:off x="811695" y="3657312"/>
            <a:ext cx="11015871" cy="752639"/>
          </a:xfrm>
          <a:prstGeom prst="rect">
            <a:avLst/>
          </a:prstGeom>
        </p:spPr>
      </p:pic>
      <p:sp>
        <p:nvSpPr>
          <p:cNvPr id="7" name="TextBox 6">
            <a:extLst>
              <a:ext uri="{FF2B5EF4-FFF2-40B4-BE49-F238E27FC236}">
                <a16:creationId xmlns:a16="http://schemas.microsoft.com/office/drawing/2014/main" id="{F42076C6-6934-CB0B-09F2-A80DEC2779F1}"/>
              </a:ext>
            </a:extLst>
          </p:cNvPr>
          <p:cNvSpPr txBox="1"/>
          <p:nvPr/>
        </p:nvSpPr>
        <p:spPr>
          <a:xfrm>
            <a:off x="815009" y="4575313"/>
            <a:ext cx="36211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b="1">
                <a:latin typeface="Segoe UI"/>
                <a:cs typeface="Segoe UI"/>
              </a:rPr>
              <a:t>Data After Cleaning</a:t>
            </a:r>
            <a:endParaRPr lang="en-US"/>
          </a:p>
        </p:txBody>
      </p:sp>
      <p:pic>
        <p:nvPicPr>
          <p:cNvPr id="8" name="Picture 7" descr="A screenshot of a computer&#10;&#10;Description automatically generated">
            <a:extLst>
              <a:ext uri="{FF2B5EF4-FFF2-40B4-BE49-F238E27FC236}">
                <a16:creationId xmlns:a16="http://schemas.microsoft.com/office/drawing/2014/main" id="{D8626CF8-9BA9-1048-CC17-5012E2D248A6}"/>
              </a:ext>
            </a:extLst>
          </p:cNvPr>
          <p:cNvPicPr>
            <a:picLocks noChangeAspect="1"/>
          </p:cNvPicPr>
          <p:nvPr/>
        </p:nvPicPr>
        <p:blipFill>
          <a:blip r:embed="rId4"/>
          <a:stretch>
            <a:fillRect/>
          </a:stretch>
        </p:blipFill>
        <p:spPr>
          <a:xfrm>
            <a:off x="832609" y="5066057"/>
            <a:ext cx="5623476" cy="3915190"/>
          </a:xfrm>
          <a:prstGeom prst="rect">
            <a:avLst/>
          </a:prstGeom>
        </p:spPr>
      </p:pic>
    </p:spTree>
    <p:extLst>
      <p:ext uri="{BB962C8B-B14F-4D97-AF65-F5344CB8AC3E}">
        <p14:creationId xmlns:p14="http://schemas.microsoft.com/office/powerpoint/2010/main" val="56353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D1DCA4-2E73-C762-7919-0F177A17A6FF}"/>
              </a:ext>
            </a:extLst>
          </p:cNvPr>
          <p:cNvSpPr txBox="1"/>
          <p:nvPr/>
        </p:nvSpPr>
        <p:spPr>
          <a:xfrm>
            <a:off x="3648635" y="412722"/>
            <a:ext cx="570844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u="sng">
                <a:latin typeface="Segoe UI"/>
                <a:cs typeface="Segoe UI"/>
              </a:rPr>
              <a:t>Column Description</a:t>
            </a:r>
          </a:p>
        </p:txBody>
      </p:sp>
      <p:cxnSp>
        <p:nvCxnSpPr>
          <p:cNvPr id="5" name="Straight Arrow Connector 4">
            <a:extLst>
              <a:ext uri="{FF2B5EF4-FFF2-40B4-BE49-F238E27FC236}">
                <a16:creationId xmlns:a16="http://schemas.microsoft.com/office/drawing/2014/main" id="{3D8FB35E-B64C-5132-19A7-6AA60867CED5}"/>
              </a:ext>
            </a:extLst>
          </p:cNvPr>
          <p:cNvCxnSpPr/>
          <p:nvPr/>
        </p:nvCxnSpPr>
        <p:spPr>
          <a:xfrm flipV="1">
            <a:off x="812982" y="1610322"/>
            <a:ext cx="10550768" cy="1"/>
          </a:xfrm>
          <a:prstGeom prst="straightConnector1">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51F32A86-037B-926C-4F80-45782645E638}"/>
              </a:ext>
            </a:extLst>
          </p:cNvPr>
          <p:cNvSpPr txBox="1"/>
          <p:nvPr/>
        </p:nvSpPr>
        <p:spPr>
          <a:xfrm>
            <a:off x="1000599" y="1847074"/>
            <a:ext cx="11175567"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1600" b="1" noProof="1">
                <a:latin typeface="Segoe UI"/>
                <a:cs typeface="Segoe UI"/>
              </a:rPr>
              <a:t>Car_Name : </a:t>
            </a:r>
            <a:r>
              <a:rPr lang="en-IN" sz="1600" noProof="1">
                <a:latin typeface="Segoe UI"/>
                <a:cs typeface="Segoe UI"/>
              </a:rPr>
              <a:t>The Car_Name attribute includes both the car brand name and model name.</a:t>
            </a:r>
            <a:endParaRPr lang="en-IN" sz="1600" noProof="1"/>
          </a:p>
          <a:p>
            <a:pPr marL="285750" indent="-285750">
              <a:buFont typeface="Arial"/>
              <a:buChar char="•"/>
            </a:pPr>
            <a:r>
              <a:rPr lang="en-IN" sz="1600" b="1" noProof="1">
                <a:latin typeface="Segoe UI"/>
                <a:cs typeface="Segoe UI"/>
              </a:rPr>
              <a:t>Model_Year:</a:t>
            </a:r>
            <a:r>
              <a:rPr lang="en-IN" sz="1600" noProof="1">
                <a:latin typeface="Segoe UI"/>
                <a:cs typeface="Segoe UI"/>
              </a:rPr>
              <a:t> Model_Year represents the manufacturing year of the car.</a:t>
            </a:r>
          </a:p>
          <a:p>
            <a:pPr marL="285750" indent="-285750">
              <a:buFont typeface="Arial"/>
              <a:buChar char="•"/>
            </a:pPr>
            <a:r>
              <a:rPr lang="en-IN" sz="1600" b="1" noProof="1">
                <a:latin typeface="Segoe UI"/>
                <a:cs typeface="Segoe UI"/>
              </a:rPr>
              <a:t>Variant :</a:t>
            </a:r>
            <a:r>
              <a:rPr lang="en-IN" sz="1600" noProof="1">
                <a:latin typeface="Segoe UI"/>
                <a:cs typeface="Segoe UI"/>
              </a:rPr>
              <a:t> Variant refers to the specific version or configuration of the car model.</a:t>
            </a:r>
          </a:p>
          <a:p>
            <a:pPr marL="285750" indent="-285750">
              <a:buFont typeface="Arial"/>
              <a:buChar char="•"/>
            </a:pPr>
            <a:r>
              <a:rPr lang="en-IN" sz="1600" b="1" noProof="1">
                <a:latin typeface="Segoe UI"/>
                <a:cs typeface="Segoe UI"/>
              </a:rPr>
              <a:t>Fuel:</a:t>
            </a:r>
            <a:r>
              <a:rPr lang="en-IN" sz="1600" noProof="1">
                <a:latin typeface="Segoe UI"/>
                <a:cs typeface="Segoe UI"/>
              </a:rPr>
              <a:t> This attribute indicates the type of fuel the car uses, such as petrol, diesel, CNG</a:t>
            </a:r>
          </a:p>
          <a:p>
            <a:pPr marL="285750" indent="-285750">
              <a:buFont typeface="Arial"/>
              <a:buChar char="•"/>
            </a:pPr>
            <a:r>
              <a:rPr lang="en-IN" sz="1600" b="1" noProof="1">
                <a:latin typeface="Segoe UI"/>
                <a:cs typeface="Segoe UI"/>
              </a:rPr>
              <a:t>Body_type:</a:t>
            </a:r>
            <a:r>
              <a:rPr lang="en-IN" sz="1600" noProof="1">
                <a:latin typeface="Segoe UI"/>
                <a:cs typeface="Segoe UI"/>
              </a:rPr>
              <a:t> Body_type describes the physical structure of the car, such as sedan, hatchback, SUV, etc.</a:t>
            </a:r>
          </a:p>
          <a:p>
            <a:pPr marL="285750" indent="-285750">
              <a:buFont typeface="Arial"/>
              <a:buChar char="•"/>
            </a:pPr>
            <a:r>
              <a:rPr lang="en-IN" sz="1600" b="1" noProof="1">
                <a:latin typeface="Segoe UI"/>
                <a:cs typeface="Segoe UI"/>
              </a:rPr>
              <a:t>Transmission:</a:t>
            </a:r>
            <a:r>
              <a:rPr lang="en-IN" sz="1600" noProof="1">
                <a:latin typeface="Segoe UI"/>
                <a:cs typeface="Segoe UI"/>
              </a:rPr>
              <a:t> Transmission specifies the type of gearbox the car is equipped with, such as manual or automatic.</a:t>
            </a:r>
          </a:p>
          <a:p>
            <a:pPr marL="285750" indent="-285750">
              <a:buFont typeface="Arial"/>
              <a:buChar char="•"/>
            </a:pPr>
            <a:r>
              <a:rPr lang="en-IN" sz="1600" b="1" noProof="1">
                <a:latin typeface="Segoe UI"/>
                <a:cs typeface="Segoe UI"/>
              </a:rPr>
              <a:t>Color:</a:t>
            </a:r>
            <a:r>
              <a:rPr lang="en-IN" sz="1600" noProof="1">
                <a:latin typeface="Segoe UI"/>
                <a:cs typeface="Segoe UI"/>
              </a:rPr>
              <a:t> Color represents the exterior color of the car.</a:t>
            </a:r>
          </a:p>
          <a:p>
            <a:pPr marL="285750" indent="-285750">
              <a:buFont typeface="Arial"/>
              <a:buChar char="•"/>
            </a:pPr>
            <a:r>
              <a:rPr lang="en-IN" sz="1600" b="1" noProof="1">
                <a:latin typeface="Segoe UI"/>
                <a:cs typeface="Segoe UI"/>
              </a:rPr>
              <a:t>Owner: </a:t>
            </a:r>
            <a:r>
              <a:rPr lang="en-IN" sz="1600" noProof="1">
                <a:latin typeface="Segoe UI"/>
                <a:cs typeface="Segoe UI"/>
              </a:rPr>
              <a:t> Owner indicates the number of previous owners the car has had.</a:t>
            </a:r>
          </a:p>
          <a:p>
            <a:pPr marL="285750" indent="-285750">
              <a:buFont typeface="Arial"/>
              <a:buChar char="•"/>
            </a:pPr>
            <a:r>
              <a:rPr lang="en-IN" sz="1600" b="1" noProof="1">
                <a:latin typeface="Segoe UI"/>
                <a:cs typeface="Segoe UI"/>
              </a:rPr>
              <a:t>Kms_Driven:</a:t>
            </a:r>
            <a:r>
              <a:rPr lang="en-IN" sz="1600" noProof="1">
                <a:latin typeface="Segoe UI"/>
                <a:cs typeface="Segoe UI"/>
              </a:rPr>
              <a:t>  Kms_Driven represents the total distance the car has been driven, usually measured in kilometres.</a:t>
            </a:r>
          </a:p>
          <a:p>
            <a:pPr marL="285750" indent="-285750">
              <a:buFont typeface="Arial"/>
              <a:buChar char="•"/>
            </a:pPr>
            <a:r>
              <a:rPr lang="en-IN" sz="1600" b="1" noProof="1">
                <a:latin typeface="Segoe UI"/>
                <a:cs typeface="Segoe UI"/>
              </a:rPr>
              <a:t>RTO:</a:t>
            </a:r>
            <a:r>
              <a:rPr lang="en-IN" sz="1600" noProof="1">
                <a:latin typeface="Segoe UI"/>
                <a:cs typeface="Segoe UI"/>
              </a:rPr>
              <a:t> RTO stands for Regional Transport Office, and this attribute may include information about the region where the car is registered.</a:t>
            </a:r>
          </a:p>
          <a:p>
            <a:pPr marL="285750" indent="-285750">
              <a:buFont typeface="Arial"/>
              <a:buChar char="•"/>
            </a:pPr>
            <a:r>
              <a:rPr lang="en-IN" sz="1600" b="1" noProof="1">
                <a:latin typeface="Segoe UI"/>
                <a:cs typeface="Segoe UI"/>
              </a:rPr>
              <a:t>Airbags:</a:t>
            </a:r>
            <a:r>
              <a:rPr lang="en-IN" sz="1600" noProof="1">
                <a:latin typeface="Segoe UI"/>
                <a:cs typeface="Segoe UI"/>
              </a:rPr>
              <a:t> It represents whether the car has airbag or not ( 0 means No and 1 means Yes)</a:t>
            </a:r>
          </a:p>
          <a:p>
            <a:pPr marL="285750" indent="-285750">
              <a:buFont typeface="Arial"/>
              <a:buChar char="•"/>
            </a:pPr>
            <a:r>
              <a:rPr lang="en-IN" sz="1600" b="1" noProof="1">
                <a:latin typeface="Segoe UI"/>
                <a:cs typeface="Segoe UI"/>
              </a:rPr>
              <a:t>Alloy_wheels:</a:t>
            </a:r>
            <a:r>
              <a:rPr lang="en-IN" sz="1600" noProof="1">
                <a:latin typeface="Segoe UI"/>
                <a:cs typeface="Segoe UI"/>
              </a:rPr>
              <a:t> This attribute indicates whether the car is equipped with alloy wheels ( 0 means No and 1 means Yes)</a:t>
            </a:r>
          </a:p>
          <a:p>
            <a:pPr marL="285750" indent="-285750">
              <a:buFont typeface="Arial"/>
              <a:buChar char="•"/>
            </a:pPr>
            <a:r>
              <a:rPr lang="en-IN" sz="1600" b="1" noProof="1">
                <a:latin typeface="Segoe UI"/>
                <a:cs typeface="Segoe UI"/>
              </a:rPr>
              <a:t>Cruise_control :</a:t>
            </a:r>
            <a:r>
              <a:rPr lang="en-IN" sz="1600" noProof="1">
                <a:latin typeface="Segoe UI"/>
                <a:cs typeface="Segoe UI"/>
              </a:rPr>
              <a:t> Cruise_control denotes whether the car is equipped with a system that automatically maintains a set speed chosen by the driver. ( 0 means No and 1 means Yes)</a:t>
            </a:r>
          </a:p>
          <a:p>
            <a:pPr marL="285750" indent="-285750">
              <a:buFont typeface="Arial"/>
              <a:buChar char="•"/>
            </a:pPr>
            <a:r>
              <a:rPr lang="en-IN" sz="1600" b="1" noProof="1">
                <a:latin typeface="Segoe UI"/>
                <a:cs typeface="Segoe UI"/>
              </a:rPr>
              <a:t>Infotainment_system:</a:t>
            </a:r>
            <a:r>
              <a:rPr lang="en-IN" sz="1600" noProof="1">
                <a:latin typeface="Segoe UI"/>
                <a:cs typeface="Segoe UI"/>
              </a:rPr>
              <a:t>  Infotainment_system refers to the in-car entertainment and information system, which may include features like touchscreen displays, navigation, and connectivity options. ( 0 means No and 1 means Yes)</a:t>
            </a:r>
          </a:p>
          <a:p>
            <a:pPr marL="285750" indent="-285750">
              <a:buFont typeface="Arial"/>
              <a:buChar char="•"/>
            </a:pPr>
            <a:r>
              <a:rPr lang="en-IN" sz="1600" b="1" noProof="1">
                <a:latin typeface="Segoe UI"/>
                <a:cs typeface="Segoe UI"/>
              </a:rPr>
              <a:t>Parking_sensors: </a:t>
            </a:r>
            <a:r>
              <a:rPr lang="en-IN" sz="1600" noProof="1">
                <a:latin typeface="Segoe UI"/>
                <a:cs typeface="Segoe UI"/>
              </a:rPr>
              <a:t>Parking_sensors are sensors installed in the car to assist in parking by providing proximity warnings. ( 0 means No and 1 means Yes)</a:t>
            </a:r>
          </a:p>
          <a:p>
            <a:pPr marL="285750" indent="-285750">
              <a:buFont typeface="Arial"/>
              <a:buChar char="•"/>
            </a:pPr>
            <a:r>
              <a:rPr lang="en-IN" sz="1600" b="1" noProof="1">
                <a:latin typeface="Segoe UI"/>
                <a:cs typeface="Segoe UI"/>
              </a:rPr>
              <a:t>Push_button_start:</a:t>
            </a:r>
            <a:r>
              <a:rPr lang="en-IN" sz="1600" noProof="1">
                <a:latin typeface="Segoe UI"/>
                <a:cs typeface="Segoe UI"/>
              </a:rPr>
              <a:t> It represents whether the car has a keyless ignition system ( 0 means No and 1 means Yes)</a:t>
            </a:r>
          </a:p>
          <a:p>
            <a:pPr marL="285750" indent="-285750">
              <a:buFont typeface="Arial"/>
              <a:buChar char="•"/>
            </a:pPr>
            <a:r>
              <a:rPr lang="en-IN" sz="1600" b="1" noProof="1">
                <a:latin typeface="Segoe UI"/>
                <a:cs typeface="Segoe UI"/>
              </a:rPr>
              <a:t>Steering_mounted_controls:</a:t>
            </a:r>
            <a:r>
              <a:rPr lang="en-IN" sz="1600" noProof="1">
                <a:latin typeface="Segoe UI"/>
                <a:cs typeface="Segoe UI"/>
              </a:rPr>
              <a:t> This attribute indicates whether the car's steering wheel has controls for functions such as audio, phone, or cruise control ( 0 means No and 1 means Yes)</a:t>
            </a:r>
          </a:p>
          <a:p>
            <a:pPr marL="285750" indent="-285750">
              <a:buFont typeface="Arial"/>
              <a:buChar char="•"/>
            </a:pPr>
            <a:r>
              <a:rPr lang="en-IN" sz="1600" b="1" noProof="1">
                <a:latin typeface="Segoe UI"/>
                <a:cs typeface="Segoe UI"/>
              </a:rPr>
              <a:t>Sunroof_moonroof:</a:t>
            </a:r>
            <a:r>
              <a:rPr lang="en-IN" sz="1600" noProof="1">
                <a:latin typeface="Segoe UI"/>
                <a:cs typeface="Segoe UI"/>
              </a:rPr>
              <a:t>  It represents whether the car is equipped with a sunroof or moonroof ( 0 means No and 1 means Yes)</a:t>
            </a:r>
          </a:p>
          <a:p>
            <a:pPr marL="285750" indent="-285750">
              <a:buFont typeface="Arial"/>
              <a:buChar char="•"/>
            </a:pPr>
            <a:r>
              <a:rPr lang="en-IN" sz="1600" b="1" noProof="1">
                <a:latin typeface="Segoe UI"/>
                <a:cs typeface="Segoe UI"/>
              </a:rPr>
              <a:t>Price:</a:t>
            </a:r>
            <a:r>
              <a:rPr lang="en-IN" sz="1600" noProof="1">
                <a:latin typeface="Segoe UI"/>
                <a:cs typeface="Segoe UI"/>
              </a:rPr>
              <a:t> Price represents the cost of the car (in lacs), which can vary based on factors such as brand, model, features, and condition.</a:t>
            </a:r>
          </a:p>
        </p:txBody>
      </p:sp>
    </p:spTree>
    <p:extLst>
      <p:ext uri="{BB962C8B-B14F-4D97-AF65-F5344CB8AC3E}">
        <p14:creationId xmlns:p14="http://schemas.microsoft.com/office/powerpoint/2010/main" val="352867807"/>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JuxtaposeVTI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54</cp:revision>
  <dcterms:created xsi:type="dcterms:W3CDTF">2013-07-15T20:26:40Z</dcterms:created>
  <dcterms:modified xsi:type="dcterms:W3CDTF">2024-06-10T09:07:41Z</dcterms:modified>
</cp:coreProperties>
</file>