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2"/>
  </p:notesMasterIdLst>
  <p:sldIdLst>
    <p:sldId id="337" r:id="rId2"/>
    <p:sldId id="256" r:id="rId3"/>
    <p:sldId id="335" r:id="rId4"/>
    <p:sldId id="327" r:id="rId5"/>
    <p:sldId id="306" r:id="rId6"/>
    <p:sldId id="260" r:id="rId7"/>
    <p:sldId id="315" r:id="rId8"/>
    <p:sldId id="319" r:id="rId9"/>
    <p:sldId id="320" r:id="rId10"/>
    <p:sldId id="321" r:id="rId11"/>
    <p:sldId id="323" r:id="rId12"/>
    <p:sldId id="259" r:id="rId13"/>
    <p:sldId id="316" r:id="rId14"/>
    <p:sldId id="331" r:id="rId15"/>
    <p:sldId id="309" r:id="rId16"/>
    <p:sldId id="310" r:id="rId17"/>
    <p:sldId id="311" r:id="rId18"/>
    <p:sldId id="312" r:id="rId19"/>
    <p:sldId id="313" r:id="rId20"/>
    <p:sldId id="317" r:id="rId21"/>
    <p:sldId id="318" r:id="rId22"/>
    <p:sldId id="322" r:id="rId23"/>
    <p:sldId id="307" r:id="rId24"/>
    <p:sldId id="328" r:id="rId25"/>
    <p:sldId id="329" r:id="rId26"/>
    <p:sldId id="336" r:id="rId27"/>
    <p:sldId id="332" r:id="rId28"/>
    <p:sldId id="333" r:id="rId29"/>
    <p:sldId id="334" r:id="rId30"/>
    <p:sldId id="330" r:id="rId31"/>
  </p:sldIdLst>
  <p:sldSz cx="9144000" cy="5143500" type="screen16x9"/>
  <p:notesSz cx="6858000" cy="9144000"/>
  <p:embeddedFontLst>
    <p:embeddedFont>
      <p:font typeface="Aldrich" panose="020B0604020202020204" charset="0"/>
      <p:regular r:id="rId33"/>
    </p:embeddedFont>
    <p:embeddedFont>
      <p:font typeface="Arial Black" panose="020B0A04020102020204" pitchFamily="34" charset="0"/>
      <p:bold r:id="rId34"/>
    </p:embeddedFont>
    <p:embeddedFont>
      <p:font typeface="Didact Gothic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1F9BD038-977B-44EA-9B08-E330833C25FB}">
  <a:tblStyle styleId="{1F9BD038-977B-44EA-9B08-E330833C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2527" autoAdjust="0"/>
  </p:normalViewPr>
  <p:slideViewPr>
    <p:cSldViewPr>
      <p:cViewPr varScale="1">
        <p:scale>
          <a:sx n="114" d="100"/>
          <a:sy n="114" d="100"/>
        </p:scale>
        <p:origin x="55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921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19EFA-B6B9-4062-8703-112A9B30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81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495800" y="1123950"/>
            <a:ext cx="440353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System software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419600" y="173355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is already stored on hard-disk of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controls, organizes and manages operations of a computer.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" dirty="0">
                <a:latin typeface="Arial" pitchFamily="34" charset="0"/>
                <a:cs typeface="Arial" pitchFamily="34" charset="0"/>
              </a:rPr>
              <a:t>t enables us to intreact with the computer language.</a:t>
            </a:r>
          </a:p>
        </p:txBody>
      </p:sp>
      <p:pic>
        <p:nvPicPr>
          <p:cNvPr id="3078" name="Picture 6" descr="windows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" y="590550"/>
            <a:ext cx="2128837" cy="21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inux Logo transparent PNG - Stick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97" y="1710290"/>
            <a:ext cx="1648663" cy="19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ee Mac OS X PNG Transparent Images, Download Free Mac OS X PNG Transparent  Images png images, Free ClipArts on Clipart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4" y="270565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88712" y="394335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eg- Mac-OS, Linux, Microsoft windows.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1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267200" y="971550"/>
            <a:ext cx="48006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Application software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114800" y="1581150"/>
            <a:ext cx="41148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Application software performs certain tasks with the help of the operating system.</a:t>
            </a:r>
            <a:endParaRPr lang="en" dirty="0">
              <a:latin typeface="Arial" pitchFamily="34" charset="0"/>
              <a:cs typeface="Arial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en" dirty="0">
                <a:latin typeface="Arial" pitchFamily="34" charset="0"/>
                <a:cs typeface="Arial" pitchFamily="34" charset="0"/>
              </a:rPr>
              <a:t>or example – typing a letter, performing calculations, palying games, etc</a:t>
            </a:r>
          </a:p>
        </p:txBody>
      </p:sp>
      <p:pic>
        <p:nvPicPr>
          <p:cNvPr id="4106" name="Picture 10" descr="Ppt Icon, Transparent Ppt.PNG Images &amp;amp; Vector - FreeIcons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2876550"/>
            <a:ext cx="1534633" cy="153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icrosoft Word Logo - LogoD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0" y="1169619"/>
            <a:ext cx="1325931" cy="132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Photo-Paint Corel Icons Paint Computer Microsoft | Computer icon, Painting  photos, Pain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15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363855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aint, MS word, Powerpoint, Excel are examples of application software.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Excel fre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0" y="3028950"/>
            <a:ext cx="1253959" cy="125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4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180099" y="2462382"/>
            <a:ext cx="6865866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 Black" pitchFamily="34" charset="0"/>
              </a:rPr>
              <a:t>P</a:t>
            </a:r>
            <a:r>
              <a:rPr lang="en" sz="3600" dirty="0">
                <a:latin typeface="Arial Black" pitchFamily="34" charset="0"/>
              </a:rPr>
              <a:t>ARTS OF COMPUTER   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03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Monitor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585993" y="742950"/>
            <a:ext cx="5112488" cy="3657599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device which looks like a TV screen is called a monitor</a:t>
            </a:r>
          </a:p>
          <a:p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Whenever text is typed on keyboard it appears on the screen of monitor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t="22208" r="20977" b="18156"/>
          <a:stretch/>
        </p:blipFill>
        <p:spPr bwMode="auto">
          <a:xfrm>
            <a:off x="4190998" y="1160592"/>
            <a:ext cx="3951239" cy="28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3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64770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CPU (Central Processing Unit)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6629399" y="1123950"/>
            <a:ext cx="4866523" cy="3351026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450592"/>
            <a:ext cx="4458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It cares out all primary functions of a computer.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 CPU receives instructions from both the active software and hardware.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CPU helps input and output devices to communicate with one another.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Hence, CPU is also known as brain of computer.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It consist of three significant parts:</a:t>
            </a:r>
          </a:p>
          <a:p>
            <a:pPr marL="342900" lvl="5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Storage unit or memory.</a:t>
            </a:r>
          </a:p>
          <a:p>
            <a:pPr marL="342900" lvl="3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Control unit.</a:t>
            </a:r>
          </a:p>
          <a:p>
            <a:pPr marL="342900" lvl="2" indent="-342900">
              <a:buFont typeface="Courier New" pitchFamily="49" charset="0"/>
              <a:buChar char="o"/>
            </a:pPr>
            <a:r>
              <a:rPr lang="en-US" sz="1600" dirty="0">
                <a:solidFill>
                  <a:schemeClr val="accent5"/>
                </a:solidFill>
              </a:rPr>
              <a:t>ALU (Arithmetic Logic Unit).</a:t>
            </a:r>
          </a:p>
          <a:p>
            <a:pPr lvl="2"/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Computer CPU, सी पी यू in Old Padra Road, Surat , Anjali Services | ID:  106158743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1" r="17933"/>
          <a:stretch/>
        </p:blipFill>
        <p:spPr bwMode="auto">
          <a:xfrm>
            <a:off x="5105400" y="631528"/>
            <a:ext cx="2792819" cy="35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7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Keyboard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31712" y="11239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2050" name="Picture 2" descr="C:\Users\DNYANADA MAHAJAN\Desktop\Internship\photo-1587829741301-dc798b83add3.jf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19242" r="2572" b="19174"/>
          <a:stretch/>
        </p:blipFill>
        <p:spPr bwMode="auto">
          <a:xfrm>
            <a:off x="3962400" y="1721146"/>
            <a:ext cx="4954772" cy="21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014" y="1369189"/>
            <a:ext cx="3200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keyboard is a flat rectangular board having several buttons called keys.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user can enter data into computer through keyboard.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There are different keys present on the computer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NYANADA MAHAJAN\Desktop\Internship\key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0" y="1123949"/>
            <a:ext cx="76962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3512" y="3084328"/>
            <a:ext cx="730988" cy="32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815" y="133350"/>
            <a:ext cx="330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Keys present on keyboard: </a:t>
            </a:r>
          </a:p>
        </p:txBody>
      </p:sp>
      <p:sp>
        <p:nvSpPr>
          <p:cNvPr id="7" name="Line Callout 3 6"/>
          <p:cNvSpPr/>
          <p:nvPr/>
        </p:nvSpPr>
        <p:spPr>
          <a:xfrm>
            <a:off x="1435394" y="661986"/>
            <a:ext cx="11430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35727"/>
              <a:gd name="adj8" fmla="val -160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Escape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975982" y="1733550"/>
            <a:ext cx="373024" cy="30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Callout 3 9"/>
          <p:cNvSpPr/>
          <p:nvPr/>
        </p:nvSpPr>
        <p:spPr>
          <a:xfrm>
            <a:off x="7395830" y="661986"/>
            <a:ext cx="130426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52112"/>
              <a:gd name="adj8" fmla="val -1527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Number keys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2419350"/>
            <a:ext cx="1066800" cy="1045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3022" y="2423336"/>
            <a:ext cx="562978" cy="660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3 12"/>
          <p:cNvSpPr/>
          <p:nvPr/>
        </p:nvSpPr>
        <p:spPr>
          <a:xfrm>
            <a:off x="5646774" y="661986"/>
            <a:ext cx="14478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455941"/>
              <a:gd name="adj8" fmla="val -1631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Backspace key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1650705" y="4158216"/>
            <a:ext cx="990600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41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Shift key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6424" y="3469758"/>
            <a:ext cx="372582" cy="3211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1242236" y="4597696"/>
            <a:ext cx="1196163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373"/>
              <a:gd name="adj6" fmla="val -1787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 key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9420" y="3458904"/>
            <a:ext cx="2187648" cy="32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2 17"/>
          <p:cNvSpPr/>
          <p:nvPr/>
        </p:nvSpPr>
        <p:spPr>
          <a:xfrm>
            <a:off x="3422246" y="4559596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41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 key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4512" y="3152552"/>
            <a:ext cx="967288" cy="660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Callout 2 20"/>
          <p:cNvSpPr/>
          <p:nvPr/>
        </p:nvSpPr>
        <p:spPr>
          <a:xfrm>
            <a:off x="6851246" y="4158216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1851"/>
              <a:gd name="adj6" fmla="val -1679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Arrow keys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00" y="2766015"/>
            <a:ext cx="741175" cy="275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Callout 3 23"/>
          <p:cNvSpPr/>
          <p:nvPr/>
        </p:nvSpPr>
        <p:spPr>
          <a:xfrm>
            <a:off x="1079205" y="123330"/>
            <a:ext cx="1359194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847496"/>
              <a:gd name="adj8" fmla="val -1500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Caps-lock  key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22691" y="2075563"/>
            <a:ext cx="753478" cy="2675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Callout 2 24"/>
          <p:cNvSpPr/>
          <p:nvPr/>
        </p:nvSpPr>
        <p:spPr>
          <a:xfrm>
            <a:off x="5835777" y="4721963"/>
            <a:ext cx="1196714" cy="266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2283"/>
              <a:gd name="adj6" fmla="val -1768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Enter key</a:t>
            </a:r>
          </a:p>
        </p:txBody>
      </p:sp>
    </p:spTree>
    <p:extLst>
      <p:ext uri="{BB962C8B-B14F-4D97-AF65-F5344CB8AC3E}">
        <p14:creationId xmlns:p14="http://schemas.microsoft.com/office/powerpoint/2010/main" val="85600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8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Mouse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31712" y="1123950"/>
            <a:ext cx="4552800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 mouse is a hand operated input device which is used to move the position of a cursor on a screen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When you press a button on mouse it is called click.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If you click a button twice then it is called double-click.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4098" name="Picture 2" descr="Computer Mouse at Rs 750/piece | Computer Mouse | ID: 19453167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90550"/>
            <a:ext cx="3259912" cy="32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6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ack Branded Computer Mouse at Price Range 200.00 - 1000.00 INR/Piece in  Bengaluru | ID: 56998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60648"/>
            <a:ext cx="3240715" cy="32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5815" y="13335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Keys present on mouse: </a:t>
            </a:r>
          </a:p>
        </p:txBody>
      </p:sp>
      <p:sp>
        <p:nvSpPr>
          <p:cNvPr id="7" name="Line Callout 3 6"/>
          <p:cNvSpPr/>
          <p:nvPr/>
        </p:nvSpPr>
        <p:spPr>
          <a:xfrm>
            <a:off x="4032865" y="816768"/>
            <a:ext cx="1143000" cy="3095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35727"/>
              <a:gd name="adj8" fmla="val -160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Left click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1077" y="1823814"/>
            <a:ext cx="463324" cy="1048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2 15"/>
          <p:cNvSpPr/>
          <p:nvPr/>
        </p:nvSpPr>
        <p:spPr>
          <a:xfrm>
            <a:off x="6263044" y="3333750"/>
            <a:ext cx="1196163" cy="266700"/>
          </a:xfrm>
          <a:prstGeom prst="borderCallout2">
            <a:avLst>
              <a:gd name="adj1" fmla="val 46658"/>
              <a:gd name="adj2" fmla="val -7444"/>
              <a:gd name="adj3" fmla="val 46656"/>
              <a:gd name="adj4" fmla="val -156222"/>
              <a:gd name="adj5" fmla="val -345174"/>
              <a:gd name="adj6" fmla="val -15653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Scroll </a:t>
            </a:r>
          </a:p>
        </p:txBody>
      </p:sp>
      <p:sp>
        <p:nvSpPr>
          <p:cNvPr id="24" name="Line Callout 3 23"/>
          <p:cNvSpPr/>
          <p:nvPr/>
        </p:nvSpPr>
        <p:spPr>
          <a:xfrm>
            <a:off x="5757531" y="548632"/>
            <a:ext cx="1359194" cy="42291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7798"/>
              <a:gd name="adj6" fmla="val -26054"/>
              <a:gd name="adj7" fmla="val 300671"/>
              <a:gd name="adj8" fmla="val -61943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Right click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48200" y="1856263"/>
            <a:ext cx="463324" cy="10486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4295" y="1856263"/>
            <a:ext cx="310924" cy="524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6" grpId="0" animBg="1"/>
      <p:bldP spid="24" grpId="0" animBg="1"/>
      <p:bldP spid="23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Scanner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52978" y="847503"/>
            <a:ext cx="5112488" cy="32523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It is a peripheral part which is attached to the computer whenever required.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scanner allows you to capture documents that are printed on paper and turn them into digital form so that we can view it on computer.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6146" name="Picture 2" descr="https://images.unsplash.com/photo-1612815154858-60aa4c59eaa6?ixid=MnwxMjA3fDB8MHxwaG90by1wYWdlfHx8fGVufDB8fHx8&amp;ixlib=rb-1.2.1&amp;auto=format&amp;fit=crop&amp;w=1000&amp;q=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72" y="1733550"/>
            <a:ext cx="422698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81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05000" y="1200150"/>
            <a:ext cx="5351400" cy="2006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Arial Black" pitchFamily="34" charset="0"/>
              </a:rPr>
              <a:t>FUNDAMENTALS OF COMPUTER</a:t>
            </a:r>
            <a:br>
              <a:rPr lang="en" sz="3400" dirty="0">
                <a:latin typeface="Arial Black" pitchFamily="34" charset="0"/>
              </a:rPr>
            </a:br>
            <a:endParaRPr sz="3400" dirty="0">
              <a:latin typeface="Arial Black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Printer 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528309" y="1123950"/>
            <a:ext cx="4754881" cy="3019708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3696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 output seen on a computer can be printed on paper the the help of a printer.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It is also a peripheral part which is attached to the computer whenever required.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Epson L805 Printer For ID Card Printer at Rs 18299/unit | Kolkata| ID:  1912057446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5182" r="6307" b="6855"/>
          <a:stretch/>
        </p:blipFill>
        <p:spPr bwMode="auto">
          <a:xfrm>
            <a:off x="4495800" y="514350"/>
            <a:ext cx="3124199" cy="30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4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60"/>
            <a:ext cx="2649600" cy="572700"/>
          </a:xfrm>
        </p:spPr>
        <p:txBody>
          <a:bodyPr/>
          <a:lstStyle/>
          <a:p>
            <a:r>
              <a:rPr lang="en-US" dirty="0">
                <a:latin typeface="Arial Black" pitchFamily="34" charset="0"/>
                <a:cs typeface="Arial" pitchFamily="34" charset="0"/>
              </a:rPr>
              <a:t>Speaker  </a:t>
            </a:r>
            <a:br>
              <a:rPr lang="en-US" dirty="0">
                <a:latin typeface="Arial Black" pitchFamily="34" charset="0"/>
                <a:cs typeface="Arial" pitchFamily="34" charset="0"/>
              </a:rPr>
            </a:br>
            <a:r>
              <a:rPr lang="en-US" dirty="0"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Google Shape;822;p50"/>
          <p:cNvSpPr/>
          <p:nvPr/>
        </p:nvSpPr>
        <p:spPr>
          <a:xfrm>
            <a:off x="5626752" y="464344"/>
            <a:ext cx="4594681" cy="3429000"/>
          </a:xfrm>
          <a:prstGeom prst="roundRect">
            <a:avLst>
              <a:gd name="adj" fmla="val 4545"/>
            </a:avLst>
          </a:prstGeom>
          <a:noFill/>
          <a:ln w="19050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14" y="1457438"/>
            <a:ext cx="4458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Speaker gives the result in the form of sound which we can hear.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Speakers contain amplifiers which vibrate to produce the sound.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They come in many different forms.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Some speakers are already attached to a computer. Some speakers are wireless.</a:t>
            </a:r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AutoShape 2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ilver imac with apple magic keyboard and magic mou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black and brown bookshelf speaker on black surf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5" r="34177"/>
          <a:stretch/>
        </p:blipFill>
        <p:spPr bwMode="auto">
          <a:xfrm>
            <a:off x="4953000" y="1069473"/>
            <a:ext cx="2541182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0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917869" y="2571750"/>
            <a:ext cx="7410985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STORAGE DEVICES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04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15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14350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Storage devices are used to store information for a long duration of time.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There are two types of storage 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3" name="Google Shape;685;p32"/>
          <p:cNvSpPr/>
          <p:nvPr/>
        </p:nvSpPr>
        <p:spPr>
          <a:xfrm>
            <a:off x="3580878" y="2408341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4" name="Google Shape;686;p32"/>
          <p:cNvSpPr/>
          <p:nvPr/>
        </p:nvSpPr>
        <p:spPr>
          <a:xfrm>
            <a:off x="3424163" y="2251627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5"/>
              </a:solidFill>
            </a:endParaRPr>
          </a:p>
        </p:txBody>
      </p:sp>
      <p:sp>
        <p:nvSpPr>
          <p:cNvPr id="5" name="Google Shape;687;p32"/>
          <p:cNvSpPr/>
          <p:nvPr/>
        </p:nvSpPr>
        <p:spPr>
          <a:xfrm>
            <a:off x="3918823" y="2881765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6" name="Google Shape;688;p32"/>
          <p:cNvSpPr/>
          <p:nvPr/>
        </p:nvSpPr>
        <p:spPr>
          <a:xfrm>
            <a:off x="3918823" y="2882253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7" name="Google Shape;689;p32"/>
          <p:cNvSpPr/>
          <p:nvPr/>
        </p:nvSpPr>
        <p:spPr>
          <a:xfrm>
            <a:off x="4007713" y="2968054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8" name="Google Shape;690;p32"/>
          <p:cNvSpPr/>
          <p:nvPr/>
        </p:nvSpPr>
        <p:spPr>
          <a:xfrm>
            <a:off x="4007713" y="2968054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9" name="Google Shape;694;p32"/>
          <p:cNvSpPr/>
          <p:nvPr/>
        </p:nvSpPr>
        <p:spPr>
          <a:xfrm>
            <a:off x="4407635" y="2923285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0" name="Google Shape;695;p32"/>
          <p:cNvSpPr/>
          <p:nvPr/>
        </p:nvSpPr>
        <p:spPr>
          <a:xfrm>
            <a:off x="3918823" y="3555748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1" name="Google Shape;696;p32"/>
          <p:cNvSpPr/>
          <p:nvPr/>
        </p:nvSpPr>
        <p:spPr>
          <a:xfrm>
            <a:off x="4456537" y="4149930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2" name="Google Shape;711;p32"/>
          <p:cNvSpPr/>
          <p:nvPr/>
        </p:nvSpPr>
        <p:spPr>
          <a:xfrm>
            <a:off x="3305063" y="314614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3" name="Google Shape;712;p32"/>
          <p:cNvSpPr/>
          <p:nvPr/>
        </p:nvSpPr>
        <p:spPr>
          <a:xfrm>
            <a:off x="5358373" y="3099690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4" name="Google Shape;705;p32"/>
          <p:cNvCxnSpPr/>
          <p:nvPr/>
        </p:nvCxnSpPr>
        <p:spPr>
          <a:xfrm>
            <a:off x="2367386" y="3265245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705;p32"/>
          <p:cNvCxnSpPr/>
          <p:nvPr/>
        </p:nvCxnSpPr>
        <p:spPr>
          <a:xfrm flipH="1">
            <a:off x="5726157" y="3221432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762000" y="307139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Primary storage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302895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509144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19400" y="228000"/>
            <a:ext cx="51054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Primary storage </a:t>
            </a:r>
            <a:b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04775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Primary storage (also known as main memory) is the component of the computer that hold data, programs and instructions that are currently in use.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Primary storage includes random access memory (RAM), read only memory (ROM).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ROM is a non-volatile (keeps its contents even when the computer is switched off) type of memory while RAM is volatile (loses its contents when power is lost)</a:t>
            </a:r>
          </a:p>
        </p:txBody>
      </p:sp>
      <p:sp>
        <p:nvSpPr>
          <p:cNvPr id="4" name="AutoShape 2" descr="Ram Transparent Background - Transparent Computer Ram Png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5" name="Picture 7" descr="SODIMM RAM sti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2" b="9563"/>
          <a:stretch/>
        </p:blipFill>
        <p:spPr bwMode="auto">
          <a:xfrm>
            <a:off x="3581400" y="3403034"/>
            <a:ext cx="2743200" cy="156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7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33350"/>
            <a:ext cx="52578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Secondary storage </a:t>
            </a:r>
            <a:b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accent5"/>
                </a:solidFill>
                <a:latin typeface="Arial Black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58" y="706050"/>
            <a:ext cx="849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The secondary storage devices are used to store data permanently even when computer is switched off.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Three secondary storage devices are: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1100" y="1834575"/>
            <a:ext cx="735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Hard-disk – On a hard disk, information is stored permanently. It is completely sealed and built inside a CPU.</a:t>
            </a:r>
          </a:p>
        </p:txBody>
      </p:sp>
      <p:pic>
        <p:nvPicPr>
          <p:cNvPr id="6148" name="Picture 4" descr="Floppy Disk transparent PNG - Stick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75" y="3383706"/>
            <a:ext cx="2239925" cy="167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Png Transparent Harddisk Hd - Hard Disk Drive Image Free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4" name="Picture 3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9123"/>
          <a:stretch/>
        </p:blipFill>
        <p:spPr bwMode="auto">
          <a:xfrm>
            <a:off x="2196248" y="3463556"/>
            <a:ext cx="1613752" cy="146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1100" y="250275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Floppy disk – It is used to transfer data from one computer to another.</a:t>
            </a:r>
          </a:p>
          <a:p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0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Png Transparent Harddisk Hd - Hard Disk Drive Image Free - free transparent  png images - pngaaa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6" name="Picture 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5" b="16562"/>
          <a:stretch/>
        </p:blipFill>
        <p:spPr bwMode="auto">
          <a:xfrm>
            <a:off x="1447800" y="2806066"/>
            <a:ext cx="3225536" cy="150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302" y="521553"/>
            <a:ext cx="701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CD-ROM – It is a circular-shaped disk which can store data more than floppy but less than hard-disk.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Pen drive - Commonly known as a USB flash drive it is a portable device which means it can be easily transferred from one location to another due to its compact design it looks like a pen shape and therefore it is named a pen drive.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8FFD5-955C-4F78-B4E8-60B7FC55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02" y="2676508"/>
            <a:ext cx="2971800" cy="16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0007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Identify the object in the image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600" dirty="0"/>
              <a:t>Printer</a:t>
            </a:r>
          </a:p>
          <a:p>
            <a:pPr marL="342900" indent="-342900">
              <a:buAutoNum type="alphaUcPeriod"/>
            </a:pPr>
            <a:r>
              <a:rPr lang="en-US" sz="1600" dirty="0"/>
              <a:t>Scanner</a:t>
            </a:r>
          </a:p>
          <a:p>
            <a:pPr marL="342900" indent="-342900">
              <a:buAutoNum type="alphaUcPeriod"/>
            </a:pPr>
            <a:r>
              <a:rPr lang="en-US" sz="1600" dirty="0"/>
              <a:t>Keyboard</a:t>
            </a:r>
          </a:p>
          <a:p>
            <a:pPr marL="342900" indent="-342900">
              <a:buAutoNum type="alphaUcPeriod"/>
            </a:pPr>
            <a:r>
              <a:rPr lang="en-US" sz="1600" dirty="0"/>
              <a:t>Monitor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Keyboard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00077"/>
            <a:ext cx="4227582" cy="281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89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50007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Identify the object in the image</a:t>
            </a:r>
          </a:p>
          <a:p>
            <a:endParaRPr lang="en-US" sz="1600" dirty="0"/>
          </a:p>
          <a:p>
            <a:pPr marL="342900" indent="-342900">
              <a:buAutoNum type="alphaUcPeriod"/>
            </a:pPr>
            <a:r>
              <a:rPr lang="en-US" sz="1600" dirty="0"/>
              <a:t>CPU</a:t>
            </a:r>
          </a:p>
          <a:p>
            <a:pPr marL="342900" indent="-342900">
              <a:buAutoNum type="alphaUcPeriod"/>
            </a:pPr>
            <a:r>
              <a:rPr lang="en-US" sz="1600" dirty="0"/>
              <a:t>Microphone  </a:t>
            </a:r>
          </a:p>
          <a:p>
            <a:pPr marL="342900" indent="-342900">
              <a:buAutoNum type="alphaUcPeriod"/>
            </a:pPr>
            <a:r>
              <a:rPr lang="en-US" sz="1600" dirty="0"/>
              <a:t>Mouse </a:t>
            </a:r>
          </a:p>
          <a:p>
            <a:pPr marL="342900" indent="-342900">
              <a:buAutoNum type="alphaUcPeriod"/>
            </a:pPr>
            <a:r>
              <a:rPr lang="en-US" sz="1600" dirty="0"/>
              <a:t>Speaker 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Mouse 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4098" name="Picture 2" descr="Use Microsoft Bluetooth Mou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r="14705" b="17660"/>
          <a:stretch/>
        </p:blipFill>
        <p:spPr bwMode="auto">
          <a:xfrm>
            <a:off x="4343400" y="1733550"/>
            <a:ext cx="3615070" cy="229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68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>
                <a:latin typeface="Arial Black" pitchFamily="34" charset="0"/>
              </a:rPr>
              <a:t>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00077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What is full form of CPU?</a:t>
            </a:r>
          </a:p>
          <a:p>
            <a:pPr algn="ctr"/>
            <a:endParaRPr lang="en-US" sz="1600" dirty="0"/>
          </a:p>
          <a:p>
            <a:pPr fontAlgn="ctr"/>
            <a:r>
              <a:rPr lang="en-US" sz="1600" dirty="0"/>
              <a:t>A. Central Process Unit</a:t>
            </a:r>
          </a:p>
          <a:p>
            <a:pPr fontAlgn="ctr"/>
            <a:r>
              <a:rPr lang="en-US" sz="1600" dirty="0"/>
              <a:t>B. Central Processing Unit</a:t>
            </a:r>
          </a:p>
          <a:p>
            <a:pPr fontAlgn="ctr"/>
            <a:r>
              <a:rPr lang="en-US" sz="1600" dirty="0"/>
              <a:t>C. Central Programming Unit</a:t>
            </a:r>
          </a:p>
          <a:p>
            <a:pPr fontAlgn="ctr"/>
            <a:r>
              <a:rPr lang="en-US" sz="1600" dirty="0"/>
              <a:t>D. Central Progressive Unit</a:t>
            </a:r>
          </a:p>
          <a:p>
            <a:pPr marL="342900" indent="-342900">
              <a:buAutoNum type="alphaUcPeriod"/>
            </a:pPr>
            <a:endParaRPr lang="en-US" sz="1600" dirty="0"/>
          </a:p>
          <a:p>
            <a:pPr marL="342900" indent="-342900">
              <a:buAutoNum type="alphaUcPeriod"/>
            </a:pPr>
            <a:endParaRPr lang="en-US" sz="1600" dirty="0"/>
          </a:p>
          <a:p>
            <a:pPr algn="ctr"/>
            <a:endParaRPr lang="en-US" sz="1600" dirty="0"/>
          </a:p>
          <a:p>
            <a:pPr algn="just"/>
            <a:r>
              <a:rPr lang="en-US" sz="1600" u="sng" dirty="0"/>
              <a:t>Answer</a:t>
            </a:r>
            <a:r>
              <a:rPr lang="en-US" sz="1600" dirty="0"/>
              <a:t>:- </a:t>
            </a:r>
            <a:r>
              <a:rPr lang="en-US" sz="1600" dirty="0">
                <a:solidFill>
                  <a:srgbClr val="FF0000"/>
                </a:solidFill>
              </a:rPr>
              <a:t>Central Processing Unit 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0" t="7833" r="24326" b="7553"/>
          <a:stretch/>
        </p:blipFill>
        <p:spPr bwMode="auto">
          <a:xfrm>
            <a:off x="5562600" y="1123950"/>
            <a:ext cx="2286000" cy="359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410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725666" y="2728464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" name="Google Shape;686;p32"/>
          <p:cNvSpPr/>
          <p:nvPr/>
        </p:nvSpPr>
        <p:spPr>
          <a:xfrm>
            <a:off x="3568951" y="2571750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687;p32"/>
          <p:cNvSpPr/>
          <p:nvPr/>
        </p:nvSpPr>
        <p:spPr>
          <a:xfrm>
            <a:off x="4063611" y="3201888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" name="Google Shape;688;p32"/>
          <p:cNvSpPr/>
          <p:nvPr/>
        </p:nvSpPr>
        <p:spPr>
          <a:xfrm>
            <a:off x="4063611" y="3202376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" name="Google Shape;689;p32"/>
          <p:cNvSpPr/>
          <p:nvPr/>
        </p:nvSpPr>
        <p:spPr>
          <a:xfrm>
            <a:off x="4152501" y="3288177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690;p32"/>
          <p:cNvSpPr/>
          <p:nvPr/>
        </p:nvSpPr>
        <p:spPr>
          <a:xfrm>
            <a:off x="4152501" y="3288177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" name="Google Shape;694;p32"/>
          <p:cNvSpPr/>
          <p:nvPr/>
        </p:nvSpPr>
        <p:spPr>
          <a:xfrm>
            <a:off x="4552423" y="3243408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" name="Google Shape;695;p32"/>
          <p:cNvSpPr/>
          <p:nvPr/>
        </p:nvSpPr>
        <p:spPr>
          <a:xfrm>
            <a:off x="4063611" y="3875871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" name="Google Shape;696;p32"/>
          <p:cNvSpPr/>
          <p:nvPr/>
        </p:nvSpPr>
        <p:spPr>
          <a:xfrm>
            <a:off x="4601325" y="4470053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" name="Google Shape;711;p32"/>
          <p:cNvSpPr/>
          <p:nvPr/>
        </p:nvSpPr>
        <p:spPr>
          <a:xfrm>
            <a:off x="3449851" y="3466268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" name="Google Shape;712;p32"/>
          <p:cNvSpPr/>
          <p:nvPr/>
        </p:nvSpPr>
        <p:spPr>
          <a:xfrm>
            <a:off x="5503161" y="3419813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17" name="Google Shape;705;p32"/>
          <p:cNvCxnSpPr/>
          <p:nvPr/>
        </p:nvCxnSpPr>
        <p:spPr>
          <a:xfrm>
            <a:off x="2512174" y="3585368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870945" y="3541555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304800" y="3376196"/>
            <a:ext cx="23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Hardware components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Computer is made up of: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9400" y="3358575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software components </a:t>
            </a:r>
          </a:p>
          <a:p>
            <a:endParaRPr lang="en-US" sz="16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262" y="621090"/>
            <a:ext cx="7966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Computer is an electronic device that accepts the data, stores data, processes the data and then produces a result.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A computer is made up of hardware and software components, while hardware components include input and output devices.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313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Thank you 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64" y="1085850"/>
            <a:ext cx="2781299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5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872772" y="2629604"/>
            <a:ext cx="7550208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HARDWARDE COMPONENETS  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01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5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543268" y="2779907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" name="Google Shape;686;p32"/>
          <p:cNvSpPr/>
          <p:nvPr/>
        </p:nvSpPr>
        <p:spPr>
          <a:xfrm>
            <a:off x="3386553" y="2623193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687;p32"/>
          <p:cNvSpPr/>
          <p:nvPr/>
        </p:nvSpPr>
        <p:spPr>
          <a:xfrm>
            <a:off x="3881213" y="3253331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6" name="Google Shape;688;p32"/>
          <p:cNvSpPr/>
          <p:nvPr/>
        </p:nvSpPr>
        <p:spPr>
          <a:xfrm>
            <a:off x="3881213" y="3253819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" name="Google Shape;689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690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2" name="Google Shape;694;p32"/>
          <p:cNvSpPr/>
          <p:nvPr/>
        </p:nvSpPr>
        <p:spPr>
          <a:xfrm>
            <a:off x="4370025" y="3294851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" name="Google Shape;695;p32"/>
          <p:cNvSpPr/>
          <p:nvPr/>
        </p:nvSpPr>
        <p:spPr>
          <a:xfrm>
            <a:off x="3881213" y="3927314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" name="Google Shape;696;p32"/>
          <p:cNvSpPr/>
          <p:nvPr/>
        </p:nvSpPr>
        <p:spPr>
          <a:xfrm>
            <a:off x="4418927" y="4521496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" name="Google Shape;711;p32"/>
          <p:cNvSpPr/>
          <p:nvPr/>
        </p:nvSpPr>
        <p:spPr>
          <a:xfrm>
            <a:off x="3267453" y="3517711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" name="Google Shape;712;p32"/>
          <p:cNvSpPr/>
          <p:nvPr/>
        </p:nvSpPr>
        <p:spPr>
          <a:xfrm>
            <a:off x="5320763" y="3471256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17" name="Google Shape;705;p32"/>
          <p:cNvCxnSpPr/>
          <p:nvPr/>
        </p:nvCxnSpPr>
        <p:spPr>
          <a:xfrm>
            <a:off x="2329776" y="3636811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688547" y="3592998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838200" y="3333750"/>
            <a:ext cx="236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devices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Hardware components consist of: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340995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Output devices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262" y="807482"/>
            <a:ext cx="796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components of a computer which can be seen or which can be touched are called hardware components.  </a:t>
            </a:r>
          </a:p>
          <a:p>
            <a:r>
              <a:rPr lang="en-US" sz="1600" dirty="0" err="1"/>
              <a:t>eg</a:t>
            </a:r>
            <a:r>
              <a:rPr lang="en-US" sz="1600" dirty="0"/>
              <a:t>- monitor, CPU, keyboard, etc.</a:t>
            </a:r>
          </a:p>
        </p:txBody>
      </p:sp>
    </p:spTree>
    <p:extLst>
      <p:ext uri="{BB962C8B-B14F-4D97-AF65-F5344CB8AC3E}">
        <p14:creationId xmlns:p14="http://schemas.microsoft.com/office/powerpoint/2010/main" val="4016474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533400" y="438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Input devices 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57200" y="819150"/>
            <a:ext cx="86106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A device through which data is entered in the computer is called as input devices.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eg- keyboard, mouse, scanner, microphone, web camera.</a:t>
            </a:r>
          </a:p>
        </p:txBody>
      </p:sp>
      <p:pic>
        <p:nvPicPr>
          <p:cNvPr id="1028" name="Picture 4" descr="Input Device Collection Drawing By Illustration Stock Vector - Illustration  of data, icon: 16214913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6224" r="1930" b="9006"/>
          <a:stretch/>
        </p:blipFill>
        <p:spPr bwMode="auto">
          <a:xfrm>
            <a:off x="1752600" y="1737843"/>
            <a:ext cx="5715000" cy="29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394633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 Black" pitchFamily="34" charset="0"/>
                <a:cs typeface="Arial" pitchFamily="34" charset="0"/>
              </a:rPr>
              <a:t>Output devices </a:t>
            </a:r>
            <a:endParaRPr sz="25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57200" y="742950"/>
            <a:ext cx="8458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Arial" pitchFamily="34" charset="0"/>
                <a:cs typeface="Arial" pitchFamily="34" charset="0"/>
              </a:rPr>
              <a:t>A device that allows the user to see the information generated by a computer is called as output devices.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eg- mointer, printer, speaker, headphone, projector.</a:t>
            </a:r>
          </a:p>
        </p:txBody>
      </p:sp>
      <p:pic>
        <p:nvPicPr>
          <p:cNvPr id="2050" name="Picture 2" descr="Output Device Collection Drawing By Illustration. Stock Vector -  Illustration of indwelling, disease: 1621508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7365" r="5324" b="9182"/>
          <a:stretch/>
        </p:blipFill>
        <p:spPr bwMode="auto">
          <a:xfrm>
            <a:off x="1905000" y="1962150"/>
            <a:ext cx="5105400" cy="272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0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  <p:bldP spid="6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917869" y="2571750"/>
            <a:ext cx="7410985" cy="6738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itchFamily="34" charset="0"/>
              </a:rPr>
              <a:t>SOFTWARE COMPONENETS</a:t>
            </a:r>
            <a:endParaRPr sz="3600" dirty="0">
              <a:latin typeface="Arial Black" pitchFamily="34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2" y="1616479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Arial Black" pitchFamily="34" charset="0"/>
              </a:rPr>
              <a:t>02</a:t>
            </a:r>
            <a:endParaRPr sz="6600" dirty="0">
              <a:latin typeface="Arial Black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Google Shape;460;p39"/>
          <p:cNvCxnSpPr/>
          <p:nvPr/>
        </p:nvCxnSpPr>
        <p:spPr>
          <a:xfrm>
            <a:off x="2057400" y="2449532"/>
            <a:ext cx="52146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70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5;p32"/>
          <p:cNvSpPr/>
          <p:nvPr/>
        </p:nvSpPr>
        <p:spPr>
          <a:xfrm>
            <a:off x="3543268" y="2779907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4" name="Google Shape;686;p32"/>
          <p:cNvSpPr/>
          <p:nvPr/>
        </p:nvSpPr>
        <p:spPr>
          <a:xfrm>
            <a:off x="3386553" y="2623193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5" name="Google Shape;687;p32"/>
          <p:cNvSpPr/>
          <p:nvPr/>
        </p:nvSpPr>
        <p:spPr>
          <a:xfrm>
            <a:off x="3881213" y="3253331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6" name="Google Shape;688;p32"/>
          <p:cNvSpPr/>
          <p:nvPr/>
        </p:nvSpPr>
        <p:spPr>
          <a:xfrm>
            <a:off x="3881213" y="3253819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7" name="Google Shape;689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8" name="Google Shape;690;p32"/>
          <p:cNvSpPr/>
          <p:nvPr/>
        </p:nvSpPr>
        <p:spPr>
          <a:xfrm>
            <a:off x="3970103" y="3339620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2" name="Google Shape;694;p32"/>
          <p:cNvSpPr/>
          <p:nvPr/>
        </p:nvSpPr>
        <p:spPr>
          <a:xfrm>
            <a:off x="4370025" y="3294851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3" name="Google Shape;695;p32"/>
          <p:cNvSpPr/>
          <p:nvPr/>
        </p:nvSpPr>
        <p:spPr>
          <a:xfrm>
            <a:off x="3881213" y="3927314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4" name="Google Shape;696;p32"/>
          <p:cNvSpPr/>
          <p:nvPr/>
        </p:nvSpPr>
        <p:spPr>
          <a:xfrm>
            <a:off x="4418927" y="4521496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5" name="Google Shape;711;p32"/>
          <p:cNvSpPr/>
          <p:nvPr/>
        </p:nvSpPr>
        <p:spPr>
          <a:xfrm>
            <a:off x="3267453" y="3517711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sp>
        <p:nvSpPr>
          <p:cNvPr id="16" name="Google Shape;712;p32"/>
          <p:cNvSpPr/>
          <p:nvPr/>
        </p:nvSpPr>
        <p:spPr>
          <a:xfrm>
            <a:off x="5320763" y="3471256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</a:endParaRPr>
          </a:p>
        </p:txBody>
      </p:sp>
      <p:cxnSp>
        <p:nvCxnSpPr>
          <p:cNvPr id="17" name="Google Shape;705;p32"/>
          <p:cNvCxnSpPr/>
          <p:nvPr/>
        </p:nvCxnSpPr>
        <p:spPr>
          <a:xfrm>
            <a:off x="2329776" y="3636811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05;p32"/>
          <p:cNvCxnSpPr/>
          <p:nvPr/>
        </p:nvCxnSpPr>
        <p:spPr>
          <a:xfrm flipH="1">
            <a:off x="5688547" y="3592998"/>
            <a:ext cx="758455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639733" y="3452396"/>
            <a:ext cx="210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System software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763" y="2114550"/>
            <a:ext cx="323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There are two types of software: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7000" y="3409950"/>
            <a:ext cx="249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Application software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8262" y="807482"/>
            <a:ext cx="796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The software a set of instructions on which a computer works. We cannot touch the software but it can be seen in form of symbols if installed in computer.</a:t>
            </a:r>
          </a:p>
          <a:p>
            <a:r>
              <a:rPr lang="en-US" sz="1600" dirty="0" err="1">
                <a:solidFill>
                  <a:schemeClr val="accent5"/>
                </a:solidFill>
              </a:rPr>
              <a:t>eg</a:t>
            </a:r>
            <a:r>
              <a:rPr lang="en-US" sz="1600" dirty="0">
                <a:solidFill>
                  <a:schemeClr val="accent5"/>
                </a:solidFill>
              </a:rPr>
              <a:t>- </a:t>
            </a:r>
            <a:r>
              <a:rPr lang="en-US" sz="1600" dirty="0" err="1">
                <a:solidFill>
                  <a:schemeClr val="accent5"/>
                </a:solidFill>
              </a:rPr>
              <a:t>MS-Dos</a:t>
            </a:r>
            <a:r>
              <a:rPr lang="en-US" sz="1600" dirty="0">
                <a:solidFill>
                  <a:schemeClr val="accent5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26128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2" grpId="0"/>
      <p:bldP spid="2" grpId="0" build="p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942</Words>
  <Application>Microsoft Office PowerPoint</Application>
  <PresentationFormat>On-screen Show (16:9)</PresentationFormat>
  <Paragraphs>150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Wingdings</vt:lpstr>
      <vt:lpstr>Arial Black</vt:lpstr>
      <vt:lpstr>Aldrich</vt:lpstr>
      <vt:lpstr>Arial</vt:lpstr>
      <vt:lpstr>Courier New</vt:lpstr>
      <vt:lpstr>Didact Gothic</vt:lpstr>
      <vt:lpstr>Virtual Slides for Education Day by Slidesgo</vt:lpstr>
      <vt:lpstr>PowerPoint Presentation</vt:lpstr>
      <vt:lpstr>FUNDAMENTALS OF COMPUTER </vt:lpstr>
      <vt:lpstr>PowerPoint Presentation</vt:lpstr>
      <vt:lpstr>HARDWARDE COMPONENETS  </vt:lpstr>
      <vt:lpstr>PowerPoint Presentation</vt:lpstr>
      <vt:lpstr>Input devices </vt:lpstr>
      <vt:lpstr>Output devices </vt:lpstr>
      <vt:lpstr>SOFTWARE COMPONENETS</vt:lpstr>
      <vt:lpstr>PowerPoint Presentation</vt:lpstr>
      <vt:lpstr>System software</vt:lpstr>
      <vt:lpstr>Application software</vt:lpstr>
      <vt:lpstr>PARTS OF COMPUTER   </vt:lpstr>
      <vt:lpstr>Monitor   </vt:lpstr>
      <vt:lpstr>CPU (Central Processing Unit)  </vt:lpstr>
      <vt:lpstr>Keyboard</vt:lpstr>
      <vt:lpstr>PowerPoint Presentation</vt:lpstr>
      <vt:lpstr>Mouse </vt:lpstr>
      <vt:lpstr>PowerPoint Presentation</vt:lpstr>
      <vt:lpstr>Scanner  </vt:lpstr>
      <vt:lpstr>Printer    </vt:lpstr>
      <vt:lpstr>Speaker    </vt:lpstr>
      <vt:lpstr>STORAGE DEVICES</vt:lpstr>
      <vt:lpstr>PowerPoint Presentation</vt:lpstr>
      <vt:lpstr>PowerPoint Presentation</vt:lpstr>
      <vt:lpstr>PowerPoint Presentation</vt:lpstr>
      <vt:lpstr>PowerPoint Presentation</vt:lpstr>
      <vt:lpstr>Questions </vt:lpstr>
      <vt:lpstr>Questions </vt:lpstr>
      <vt:lpstr>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</dc:title>
  <cp:lastModifiedBy>dnyanada02@gmail.com</cp:lastModifiedBy>
  <cp:revision>69</cp:revision>
  <dcterms:modified xsi:type="dcterms:W3CDTF">2021-07-16T05:49:13Z</dcterms:modified>
</cp:coreProperties>
</file>