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62" r:id="rId5"/>
    <p:sldId id="291" r:id="rId6"/>
    <p:sldId id="295" r:id="rId7"/>
    <p:sldId id="296" r:id="rId8"/>
    <p:sldId id="292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78" r:id="rId18"/>
  </p:sldIdLst>
  <p:sldSz cx="9144000" cy="5143500" type="screen16x9"/>
  <p:notesSz cx="6858000" cy="9144000"/>
  <p:embeddedFontLst>
    <p:embeddedFont>
      <p:font typeface="Fira Sans Light" panose="020F0302020204030204" pitchFamily="34" charset="0"/>
      <p:regular r:id="rId20"/>
      <p:bold r:id="rId21"/>
      <p:italic r:id="rId22"/>
      <p:boldItalic r:id="rId23"/>
    </p:embeddedFont>
    <p:embeddedFont>
      <p:font typeface="Fira Sans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20"/>
    <p:restoredTop sz="86463"/>
  </p:normalViewPr>
  <p:slideViewPr>
    <p:cSldViewPr snapToGrid="0">
      <p:cViewPr varScale="1">
        <p:scale>
          <a:sx n="146" d="100"/>
          <a:sy n="146" d="100"/>
        </p:scale>
        <p:origin x="4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96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64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2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8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4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59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2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50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1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Getting started to setup machines</a:t>
            </a:r>
            <a:endParaRPr lang="en-IN" sz="14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Preparing Inventory file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Enable SSH password less communication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Start communicating with your target machines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Host Key Checking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Interpreter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Adhoc commands &amp; Exercise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Ansible Facts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Idempotence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YAML basics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SzPct val="150000"/>
              <a:buFont typeface="Wingdings" pitchFamily="2" charset="2"/>
              <a:buChar char="ü"/>
            </a:pPr>
            <a:r>
              <a:rPr lang="en-US" sz="1400" dirty="0"/>
              <a:t>Why YAML ?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SzPct val="150000"/>
              <a:buFont typeface="Wingdings" pitchFamily="2" charset="2"/>
              <a:buChar char="ü"/>
            </a:pPr>
            <a:r>
              <a:rPr lang="en-US" sz="1400" dirty="0"/>
              <a:t>YAML Basics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SzPct val="150000"/>
              <a:buFont typeface="Wingdings" pitchFamily="2" charset="2"/>
              <a:buChar char="ü"/>
            </a:pPr>
            <a:r>
              <a:rPr lang="en-US" sz="1400" dirty="0"/>
              <a:t>Dictionary Representation</a:t>
            </a:r>
          </a:p>
          <a:p>
            <a:pPr marL="9144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14300" lvl="1" indent="0">
              <a:spcBef>
                <a:spcPts val="600"/>
              </a:spcBef>
              <a:buNone/>
            </a:pPr>
            <a:endParaRPr lang="en-US" sz="1200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Why YAML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YAML – </a:t>
            </a:r>
            <a:r>
              <a:rPr lang="en-US" sz="1600" dirty="0">
                <a:solidFill>
                  <a:srgbClr val="FFFF00"/>
                </a:solidFill>
              </a:rPr>
              <a:t>Yet Another Markup Language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use YAML because it is easier for humans to read and write than other common data formats like XML or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use 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  <a:r>
              <a:rPr lang="en-US" sz="1600" dirty="0" err="1">
                <a:solidFill>
                  <a:srgbClr val="FFFF00"/>
                </a:solidFill>
              </a:rPr>
              <a:t>yml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as an extension for configuration file or scripts written in YAML language.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9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YAML Basics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750662"/>
            <a:ext cx="6853186" cy="4392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YAML files (regardless of their association with Ansible or not) can optionally begin with [---]  and end with […]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part of the YAML format and indicates the start and end of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Example :</a:t>
            </a:r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Here you can see all the members of a list are eventually beginning with a dash and a space “-”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4A383-0E0C-0C4D-83CC-2658848F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2306436"/>
            <a:ext cx="2149177" cy="20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Dictionary Representation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750662"/>
            <a:ext cx="6853186" cy="4392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Ansible allows you to represent dictionary format.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It can declare in very simple form key: value [The colon must be followed by a space]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In below example you can see how an employee record is represented in YAML.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Martine is an employee, and you can see how his details are registered dictionary format.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 marL="31750" indent="0">
              <a:buNone/>
            </a:pPr>
            <a:endParaRPr lang="en-US" sz="1600" dirty="0"/>
          </a:p>
          <a:p>
            <a:pPr marL="317500" indent="-285750">
              <a:buFont typeface="Arial" panose="020B0604020202020204" pitchFamily="34" charset="0"/>
              <a:buChar char="•"/>
            </a:pPr>
            <a:r>
              <a:rPr lang="en-US" sz="1200" dirty="0"/>
              <a:t>More complicated data structure are also possible.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EA2C5-F593-D14F-B044-1CC55492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872927"/>
            <a:ext cx="2582314" cy="919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F45136-D7BB-0F49-911E-22C2A7A8B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3077920"/>
            <a:ext cx="1619786" cy="19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Cont.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750662"/>
            <a:ext cx="6853186" cy="4392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0">
              <a:buNone/>
            </a:pPr>
            <a:endParaRPr lang="en-US" sz="1200" dirty="0"/>
          </a:p>
          <a:p>
            <a:pPr marL="171450" indent="0">
              <a:buNone/>
            </a:pPr>
            <a:r>
              <a:rPr lang="en-US" sz="1400" dirty="0"/>
              <a:t>Dictionaries and lists can also be represented in an abbreviated form if you really want it to be.</a:t>
            </a:r>
          </a:p>
          <a:p>
            <a:pPr marL="171450" indent="0">
              <a:buNone/>
            </a:pPr>
            <a:endParaRPr lang="en-US" sz="1200" dirty="0"/>
          </a:p>
          <a:p>
            <a:pPr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0">
              <a:buNone/>
            </a:pPr>
            <a:r>
              <a:rPr lang="en-US" sz="1400" dirty="0"/>
              <a:t>We can also use Boolean values(true/false) in several forms.</a:t>
            </a:r>
          </a:p>
          <a:p>
            <a:pPr marL="171450" indent="0">
              <a:buNone/>
            </a:pPr>
            <a:endParaRPr lang="en-US" sz="1400" dirty="0"/>
          </a:p>
          <a:p>
            <a:pPr marL="171450" indent="0">
              <a:buNone/>
            </a:pPr>
            <a:endParaRPr lang="en-US" sz="1400" dirty="0"/>
          </a:p>
          <a:p>
            <a:pPr marL="171450" indent="0">
              <a:buNone/>
            </a:pPr>
            <a:endParaRPr lang="en-US" sz="1400" dirty="0"/>
          </a:p>
          <a:p>
            <a:pPr marL="171450" indent="0">
              <a:buNone/>
            </a:pPr>
            <a:r>
              <a:rPr lang="en-US" sz="1400" dirty="0"/>
              <a:t>You can see the complete combinations below of what we have learned so far.</a:t>
            </a:r>
          </a:p>
          <a:p>
            <a:pPr marL="171450" indent="0">
              <a:buNone/>
            </a:pPr>
            <a:endParaRPr lang="en-US" sz="1400" dirty="0"/>
          </a:p>
          <a:p>
            <a:pPr marL="31750" indent="0">
              <a:buNone/>
            </a:pPr>
            <a:endParaRPr lang="en-US" sz="14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6221D-1B8B-FE46-ABA7-D8C1D7B4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9" y="1583373"/>
            <a:ext cx="4857750" cy="352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C2AF1-5EBA-884D-8B22-FC13BE3D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9" y="2343134"/>
            <a:ext cx="143827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15C4EE-FAC0-DD45-A5FE-F0BB59569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39" y="3523220"/>
            <a:ext cx="1860242" cy="14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Getting started to setup machines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 far, we have seen the basics of Ansible and how to install it, lets move further.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this session let’s setup your inventory file with target server information and start communicating with those machines.</a:t>
            </a: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Preparing Inventory file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Edit [or create] your [hosts] file and update your remote systems details 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Your host files should look like this – either it can be IP or Hostname.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name your Group name as well.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[ping]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192.0.2.50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answeb01 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ansdb01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Your inventory file is ready now.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2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000" dirty="0"/>
              <a:t>Enable SSH password less communication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Before we get started, it’s important to understand how Ansible communicates with remote machines over the SSH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can communicate with machine in two ways.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Using SSH keys.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Using SSH user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your communication is through SSH key then you need to generate the key from master server and publish it to your remote machines.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ssh</a:t>
            </a:r>
            <a:r>
              <a:rPr lang="en-US" sz="1600" dirty="0">
                <a:solidFill>
                  <a:srgbClr val="FFFF00"/>
                </a:solidFill>
              </a:rPr>
              <a:t>-keygen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ssh</a:t>
            </a:r>
            <a:r>
              <a:rPr lang="en-US" sz="1600" dirty="0">
                <a:solidFill>
                  <a:srgbClr val="FFFF00"/>
                </a:solidFill>
              </a:rPr>
              <a:t>-copy-id </a:t>
            </a:r>
            <a:r>
              <a:rPr lang="en-US" sz="1600" dirty="0" err="1">
                <a:solidFill>
                  <a:srgbClr val="FFFF00"/>
                </a:solidFill>
              </a:rPr>
              <a:t>root@servername</a:t>
            </a:r>
            <a:endParaRPr lang="en-US" sz="1600" dirty="0">
              <a:solidFill>
                <a:srgbClr val="FFFF00"/>
              </a:solidFill>
            </a:endParaRP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Or you can manually copy the key and paste it into the </a:t>
            </a:r>
            <a:r>
              <a:rPr lang="en-US" sz="1600" dirty="0" err="1"/>
              <a:t>authorized_keys</a:t>
            </a:r>
            <a:r>
              <a:rPr lang="en-US" sz="1600" dirty="0"/>
              <a:t> of remote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 wish the communication should be over password, it</a:t>
            </a:r>
            <a:r>
              <a:rPr lang="en-IN" sz="1600" dirty="0"/>
              <a:t> can be achieved by supplying the option </a:t>
            </a:r>
            <a:r>
              <a:rPr lang="en-IN" sz="1600" dirty="0">
                <a:solidFill>
                  <a:srgbClr val="FFFF00"/>
                </a:solidFill>
              </a:rPr>
              <a:t>[--ask-pass]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5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000" dirty="0"/>
              <a:t>Start communicating with your target machines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Let's first do Ping Test :</a:t>
            </a:r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Now try pinging all your nodes.  </a:t>
            </a:r>
          </a:p>
          <a:p>
            <a:pPr marL="3746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 [Key based authentication]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ansible all -m ping</a:t>
            </a:r>
          </a:p>
          <a:p>
            <a:pPr marL="3746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 [Password based authentication]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ansible all -m ping --ask-pass (-k)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Let's run live commands on all of your nodes :</a:t>
            </a:r>
          </a:p>
          <a:p>
            <a:pPr marL="88900" indent="0">
              <a:buNone/>
            </a:pPr>
            <a:r>
              <a:rPr lang="en-US" altLang="en-US" sz="1400" dirty="0"/>
              <a:t>       </a:t>
            </a:r>
            <a:r>
              <a:rPr lang="en-US" altLang="en-US" sz="1400" dirty="0">
                <a:solidFill>
                  <a:srgbClr val="FFFF00"/>
                </a:solidFill>
              </a:rPr>
              <a:t>ansible all -a "/bin/echo hello"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69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Host Key checking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has host key checking enabled by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is host key check ?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the remote host is reinstalled and has a different key in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known_hosts</a:t>
            </a:r>
            <a:r>
              <a:rPr lang="en-US" sz="1600" dirty="0">
                <a:solidFill>
                  <a:srgbClr val="FFFF00"/>
                </a:solidFill>
              </a:rPr>
              <a:t>], </a:t>
            </a:r>
            <a:r>
              <a:rPr lang="en-US" sz="1600" dirty="0"/>
              <a:t>this will result in an error message until corrected.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Also, host key check will prompt for any new server which is deployed in Infrastructure.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you wish to disable this behavior,  you can do so by editing </a:t>
            </a:r>
            <a:r>
              <a:rPr lang="en-US" sz="1600" dirty="0" err="1">
                <a:solidFill>
                  <a:srgbClr val="FFFF00"/>
                </a:solidFill>
              </a:rPr>
              <a:t>ansible.cfg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rgbClr val="FFFF00"/>
                </a:solidFill>
              </a:rPr>
              <a:t>host_key_checking</a:t>
            </a:r>
            <a:r>
              <a:rPr lang="en-US" sz="1600" dirty="0">
                <a:solidFill>
                  <a:srgbClr val="FFFF00"/>
                </a:solidFill>
              </a:rPr>
              <a:t> = False</a:t>
            </a:r>
          </a:p>
          <a:p>
            <a:pPr marL="88900" indent="0">
              <a:buNone/>
            </a:pPr>
            <a:r>
              <a:rPr lang="en-IN" sz="1600" dirty="0"/>
              <a:t>     </a:t>
            </a: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14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Interpreter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What is interpreter?</a:t>
            </a:r>
          </a:p>
          <a:p>
            <a:pPr marL="88900" indent="0">
              <a:buNone/>
            </a:pPr>
            <a:r>
              <a:rPr lang="en-US" sz="1600" dirty="0"/>
              <a:t>In output you might have noticed a message from all remote machines about interpreter.</a:t>
            </a:r>
          </a:p>
          <a:p>
            <a:pPr marL="8890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chemeClr val="accent2"/>
                </a:solidFill>
              </a:rPr>
              <a:t>What exactly it is ?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Most Ansible modules are written in Python.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Hence python required an interpreter [Translator] available in each target machine when it executes the module.         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Ansible will attempt to discover a suitable Python interpreter on each target host the first time when Python module is executed on target host.</a:t>
            </a:r>
            <a:endParaRPr lang="en-US" sz="1600" dirty="0"/>
          </a:p>
          <a:p>
            <a:pPr marL="8890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How to ignore this message from output ?</a:t>
            </a:r>
          </a:p>
          <a:p>
            <a:pPr marL="57150" indent="0">
              <a:buNone/>
            </a:pPr>
            <a:r>
              <a:rPr lang="en-US" sz="1600" dirty="0"/>
              <a:t>You just need to declare the interpreter globally, by adding below line </a:t>
            </a:r>
            <a:r>
              <a:rPr lang="en-US" sz="1600" dirty="0" err="1"/>
              <a:t>ansible.cfg</a:t>
            </a:r>
            <a:r>
              <a:rPr lang="en-US" sz="1600" dirty="0"/>
              <a:t> under [defaults]</a:t>
            </a:r>
          </a:p>
          <a:p>
            <a:pPr marL="57150" indent="0">
              <a:buNone/>
            </a:pPr>
            <a:r>
              <a:rPr lang="de-DE" sz="1600" dirty="0" err="1">
                <a:solidFill>
                  <a:srgbClr val="FFFF00"/>
                </a:solidFill>
              </a:rPr>
              <a:t>interpreter_python</a:t>
            </a:r>
            <a:r>
              <a:rPr lang="de-DE" sz="1600" dirty="0">
                <a:solidFill>
                  <a:srgbClr val="FFFF00"/>
                </a:solidFill>
              </a:rPr>
              <a:t> = /</a:t>
            </a:r>
            <a:r>
              <a:rPr lang="de-DE" sz="1600" dirty="0" err="1">
                <a:solidFill>
                  <a:srgbClr val="FFFF00"/>
                </a:solidFill>
              </a:rPr>
              <a:t>usr</a:t>
            </a:r>
            <a:r>
              <a:rPr lang="de-DE" sz="1600" dirty="0">
                <a:solidFill>
                  <a:srgbClr val="FFFF00"/>
                </a:solidFill>
              </a:rPr>
              <a:t>/bin/python3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600" dirty="0"/>
              <a:t>     </a:t>
            </a: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/>
              <a:t>Ansible Facts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Facts are basically used to get the complete information about your remote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can be used to implement conditional execution of tasks but also just to get ad-hoc information about your system. You can see all facts via below command.</a:t>
            </a:r>
          </a:p>
          <a:p>
            <a:pPr marL="8890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ansible all -m setup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Using Grep 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</a:t>
            </a:r>
            <a:r>
              <a:rPr lang="en-IN" sz="1600" dirty="0">
                <a:solidFill>
                  <a:srgbClr val="FFFF00"/>
                </a:solidFill>
              </a:rPr>
              <a:t>ansible all -m setup | grep </a:t>
            </a:r>
            <a:r>
              <a:rPr lang="en-IN" sz="1600" dirty="0" err="1">
                <a:solidFill>
                  <a:srgbClr val="FFFF00"/>
                </a:solidFill>
              </a:rPr>
              <a:t>ansible_os_family</a:t>
            </a:r>
            <a:endParaRPr lang="en-US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</a:t>
            </a:r>
            <a:r>
              <a:rPr lang="en-IN" sz="1600" dirty="0">
                <a:solidFill>
                  <a:srgbClr val="FFFF00"/>
                </a:solidFill>
              </a:rPr>
              <a:t>ansible all -m setup | grep </a:t>
            </a:r>
            <a:r>
              <a:rPr lang="en-IN" sz="1600" dirty="0" err="1">
                <a:solidFill>
                  <a:srgbClr val="FFFF00"/>
                </a:solidFill>
              </a:rPr>
              <a:t>ansible_architecture</a:t>
            </a:r>
            <a:endParaRPr lang="en-IN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FFFF00"/>
                </a:solidFill>
              </a:rPr>
              <a:t>         ansible all -m setup | grep </a:t>
            </a:r>
            <a:r>
              <a:rPr lang="en-IN" sz="1600" dirty="0" err="1">
                <a:solidFill>
                  <a:srgbClr val="FFFF00"/>
                </a:solidFill>
              </a:rPr>
              <a:t>fstype</a:t>
            </a:r>
            <a:endParaRPr lang="en-IN" sz="16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shall discuss more about Facts in the playbooks section.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0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Idempotence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Before </a:t>
            </a:r>
            <a:r>
              <a:rPr lang="en-US" sz="1600" dirty="0"/>
              <a:t>moving further you should know what is idempotence and how ansible use idempotence.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Idempotence is the concept which is borrowed from Mathematics.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uses this concept very much.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 idempotence refers one operation can be applied multiple times without changing the result beyond the initial apply.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Hence all modules of Ansible are idempotent.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40583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958</Words>
  <Application>Microsoft Macintosh PowerPoint</Application>
  <PresentationFormat>On-screen Show (16:9)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Getting started to setup machines</vt:lpstr>
      <vt:lpstr>Preparing Inventory file</vt:lpstr>
      <vt:lpstr>Enable SSH password less communication</vt:lpstr>
      <vt:lpstr>Start communicating with your target machines</vt:lpstr>
      <vt:lpstr>Host Key checking</vt:lpstr>
      <vt:lpstr>Interpreter</vt:lpstr>
      <vt:lpstr>Ansible Facts</vt:lpstr>
      <vt:lpstr>Idempotence</vt:lpstr>
      <vt:lpstr>Why YAML</vt:lpstr>
      <vt:lpstr>YAML Basics</vt:lpstr>
      <vt:lpstr>Dictionary Representation </vt:lpstr>
      <vt:lpstr>Cont.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71</cp:revision>
  <dcterms:modified xsi:type="dcterms:W3CDTF">2021-11-05T12:38:08Z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