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66" r:id="rId5"/>
    <p:sldId id="261" r:id="rId6"/>
    <p:sldId id="285" r:id="rId7"/>
    <p:sldId id="264" r:id="rId8"/>
    <p:sldId id="265" r:id="rId9"/>
    <p:sldId id="268" r:id="rId10"/>
    <p:sldId id="299" r:id="rId11"/>
    <p:sldId id="270" r:id="rId12"/>
    <p:sldId id="271"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7" r:id="rId26"/>
    <p:sldId id="297" r:id="rId27"/>
    <p:sldId id="288" r:id="rId28"/>
    <p:sldId id="289" r:id="rId29"/>
    <p:sldId id="290" r:id="rId30"/>
    <p:sldId id="291" r:id="rId31"/>
    <p:sldId id="292" r:id="rId32"/>
    <p:sldId id="293" r:id="rId33"/>
    <p:sldId id="294" r:id="rId34"/>
    <p:sldId id="295" r:id="rId35"/>
    <p:sldId id="296" r:id="rId36"/>
    <p:sldId id="29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115" autoAdjust="0"/>
  </p:normalViewPr>
  <p:slideViewPr>
    <p:cSldViewPr>
      <p:cViewPr>
        <p:scale>
          <a:sx n="66" d="100"/>
          <a:sy n="66" d="100"/>
        </p:scale>
        <p:origin x="-1506" y="-12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EDF0D-0486-4AC0-91E1-9384008D2C67}" type="datetimeFigureOut">
              <a:rPr lang="en-US" smtClean="0"/>
              <a:pPr/>
              <a:t>23-Sep-20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41E1C-3FB6-4B9D-8ACD-F7F8548CFDE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Ubiquitous-</a:t>
            </a:r>
            <a:r>
              <a:rPr lang="en-US" sz="1200" b="0" i="0" kern="1200" dirty="0" smtClean="0">
                <a:solidFill>
                  <a:schemeClr val="tx1"/>
                </a:solidFill>
                <a:latin typeface="+mn-lt"/>
                <a:ea typeface="+mn-ea"/>
                <a:cs typeface="+mn-cs"/>
              </a:rPr>
              <a:t>present, appearing, or found everywhere</a:t>
            </a:r>
            <a:endParaRPr lang="en-US" dirty="0"/>
          </a:p>
        </p:txBody>
      </p:sp>
      <p:sp>
        <p:nvSpPr>
          <p:cNvPr id="4" name="Slide Number Placeholder 3"/>
          <p:cNvSpPr>
            <a:spLocks noGrp="1"/>
          </p:cNvSpPr>
          <p:nvPr>
            <p:ph type="sldNum" sz="quarter" idx="10"/>
          </p:nvPr>
        </p:nvSpPr>
        <p:spPr/>
        <p:txBody>
          <a:bodyPr/>
          <a:lstStyle/>
          <a:p>
            <a:fld id="{CDE39E00-A40C-42BA-93C2-FF787410E531}"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Coherent system-multistate component</a:t>
            </a:r>
            <a:endParaRPr lang="en-US" dirty="0"/>
          </a:p>
        </p:txBody>
      </p:sp>
      <p:sp>
        <p:nvSpPr>
          <p:cNvPr id="4" name="Slide Number Placeholder 3"/>
          <p:cNvSpPr>
            <a:spLocks noGrp="1"/>
          </p:cNvSpPr>
          <p:nvPr>
            <p:ph type="sldNum" sz="quarter" idx="10"/>
          </p:nvPr>
        </p:nvSpPr>
        <p:spPr/>
        <p:txBody>
          <a:bodyPr/>
          <a:lstStyle/>
          <a:p>
            <a:fld id="{E0141E1C-3FB6-4B9D-8ACD-F7F8548CFDEF}"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Heterogeneity-one or more processor, concurrency-at same</a:t>
            </a:r>
            <a:r>
              <a:rPr lang="en-US" baseline="0" dirty="0" smtClean="0"/>
              <a:t> time.</a:t>
            </a:r>
            <a:endParaRPr lang="en-US" dirty="0"/>
          </a:p>
        </p:txBody>
      </p:sp>
      <p:sp>
        <p:nvSpPr>
          <p:cNvPr id="4" name="Slide Number Placeholder 3"/>
          <p:cNvSpPr>
            <a:spLocks noGrp="1"/>
          </p:cNvSpPr>
          <p:nvPr>
            <p:ph type="sldNum" sz="quarter" idx="10"/>
          </p:nvPr>
        </p:nvSpPr>
        <p:spPr/>
        <p:txBody>
          <a:bodyPr/>
          <a:lstStyle/>
          <a:p>
            <a:fld id="{E0141E1C-3FB6-4B9D-8ACD-F7F8548CFDEF}"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Commodity-material</a:t>
            </a:r>
          </a:p>
          <a:p>
            <a:r>
              <a:rPr lang="en-US" sz="1200" kern="1200" baseline="0" dirty="0" smtClean="0">
                <a:solidFill>
                  <a:schemeClr val="tx1"/>
                </a:solidFill>
                <a:latin typeface="+mn-lt"/>
                <a:ea typeface="+mn-ea"/>
                <a:cs typeface="+mn-cs"/>
              </a:rPr>
              <a:t>Condor is probably the most widely used and long-lived middleware for managing clusters, idle workstations, and a collection of clusters.</a:t>
            </a:r>
            <a:endParaRPr lang="en-US" dirty="0"/>
          </a:p>
        </p:txBody>
      </p:sp>
      <p:sp>
        <p:nvSpPr>
          <p:cNvPr id="4" name="Slide Number Placeholder 3"/>
          <p:cNvSpPr>
            <a:spLocks noGrp="1"/>
          </p:cNvSpPr>
          <p:nvPr>
            <p:ph type="sldNum" sz="quarter" idx="10"/>
          </p:nvPr>
        </p:nvSpPr>
        <p:spPr/>
        <p:txBody>
          <a:bodyPr/>
          <a:lstStyle/>
          <a:p>
            <a:fld id="{E0141E1C-3FB6-4B9D-8ACD-F7F8548CFDEF}"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Dispersed-spread over a wide area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Diffusion-spread over a wide area or between large no of people</a:t>
            </a:r>
          </a:p>
          <a:p>
            <a:endParaRPr lang="en-US" dirty="0"/>
          </a:p>
        </p:txBody>
      </p:sp>
      <p:sp>
        <p:nvSpPr>
          <p:cNvPr id="4" name="Slide Number Placeholder 3"/>
          <p:cNvSpPr>
            <a:spLocks noGrp="1"/>
          </p:cNvSpPr>
          <p:nvPr>
            <p:ph type="sldNum" sz="quarter" idx="10"/>
          </p:nvPr>
        </p:nvSpPr>
        <p:spPr/>
        <p:txBody>
          <a:bodyPr/>
          <a:lstStyle/>
          <a:p>
            <a:fld id="{E0141E1C-3FB6-4B9D-8ACD-F7F8548CFDEF}"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sustainable –able</a:t>
            </a:r>
            <a:r>
              <a:rPr lang="en-US" b="0" baseline="0" dirty="0" smtClean="0"/>
              <a:t> to be maintained at a certain rate or level</a:t>
            </a:r>
            <a:endParaRPr lang="en-US" b="0" dirty="0"/>
          </a:p>
        </p:txBody>
      </p:sp>
      <p:sp>
        <p:nvSpPr>
          <p:cNvPr id="4" name="Slide Number Placeholder 3"/>
          <p:cNvSpPr>
            <a:spLocks noGrp="1"/>
          </p:cNvSpPr>
          <p:nvPr>
            <p:ph type="sldNum" sz="quarter" idx="10"/>
          </p:nvPr>
        </p:nvSpPr>
        <p:spPr/>
        <p:txBody>
          <a:bodyPr/>
          <a:lstStyle/>
          <a:p>
            <a:fld id="{E0141E1C-3FB6-4B9D-8ACD-F7F8548CFDEF}" type="slidenum">
              <a:rPr lang="en-US" smtClean="0"/>
              <a:pPr/>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8A7E542-A79A-45F2-A5F9-E9A2097D5832}" type="slidenum">
              <a:rPr lang="en-US"/>
              <a:pPr/>
              <a:t>31</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878129-4A1D-4BCB-B6E2-18AACEA30A15}" type="datetimeFigureOut">
              <a:rPr lang="en-US" smtClean="0"/>
              <a:pPr/>
              <a:t>23-Sep-20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7F87E26-9A3E-4A52-9A7D-BDFC909008A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F87E26-9A3E-4A52-9A7D-BDFC909008A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F87E26-9A3E-4A52-9A7D-BDFC909008A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F87E26-9A3E-4A52-9A7D-BDFC909008A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7F87E26-9A3E-4A52-9A7D-BDFC909008A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F87E26-9A3E-4A52-9A7D-BDFC909008A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7F87E26-9A3E-4A52-9A7D-BDFC909008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7F87E26-9A3E-4A52-9A7D-BDFC909008A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878129-4A1D-4BCB-B6E2-18AACEA30A15}" type="datetimeFigureOut">
              <a:rPr lang="en-US" smtClean="0"/>
              <a:pPr/>
              <a:t>23-Sep-20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7F87E26-9A3E-4A52-9A7D-BDFC909008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878129-4A1D-4BCB-B6E2-18AACEA30A15}" type="datetimeFigureOut">
              <a:rPr lang="en-US" smtClean="0"/>
              <a:pPr/>
              <a:t>23-Sep-20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7F87E26-9A3E-4A52-9A7D-BDFC909008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878129-4A1D-4BCB-B6E2-18AACEA30A15}" type="datetimeFigureOut">
              <a:rPr lang="en-US" smtClean="0"/>
              <a:pPr/>
              <a:t>23-Sep-20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7F87E26-9A3E-4A52-9A7D-BDFC909008A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878129-4A1D-4BCB-B6E2-18AACEA30A15}" type="datetimeFigureOut">
              <a:rPr lang="en-US" smtClean="0"/>
              <a:pPr/>
              <a:t>23-Sep-20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7F87E26-9A3E-4A52-9A7D-BDFC909008A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257800"/>
            <a:ext cx="8686800" cy="1600200"/>
          </a:xfrm>
        </p:spPr>
        <p:txBody>
          <a:bodyPr>
            <a:noAutofit/>
          </a:bodyPr>
          <a:lstStyle/>
          <a:p>
            <a:pPr algn="l"/>
            <a:r>
              <a:rPr lang="en-US" sz="2800" b="1" dirty="0"/>
              <a:t>Textbook(s):</a:t>
            </a:r>
            <a:r>
              <a:rPr lang="en-US" sz="1800" b="1" dirty="0"/>
              <a:t/>
            </a:r>
            <a:br>
              <a:rPr lang="en-US" sz="1800" b="1" dirty="0"/>
            </a:br>
            <a:r>
              <a:rPr lang="en-US" sz="1800" b="1" dirty="0" smtClean="0"/>
              <a:t/>
            </a:r>
            <a:br>
              <a:rPr lang="en-US" sz="1800" b="1" dirty="0" smtClean="0"/>
            </a:br>
            <a:r>
              <a:rPr lang="en-US" sz="2000" dirty="0" smtClean="0"/>
              <a:t>1) Mastering </a:t>
            </a:r>
            <a:r>
              <a:rPr lang="en-US" sz="2000" dirty="0"/>
              <a:t>Cloud Computing, </a:t>
            </a:r>
            <a:r>
              <a:rPr lang="en-US" sz="2000" dirty="0" err="1"/>
              <a:t>Rajkumar</a:t>
            </a:r>
            <a:r>
              <a:rPr lang="en-US" sz="2000" dirty="0"/>
              <a:t> </a:t>
            </a:r>
            <a:r>
              <a:rPr lang="en-US" sz="2000" dirty="0" err="1"/>
              <a:t>Buyya</a:t>
            </a:r>
            <a:r>
              <a:rPr lang="en-US" sz="2000" dirty="0"/>
              <a:t>, Christian </a:t>
            </a:r>
            <a:r>
              <a:rPr lang="en-US" sz="2000" dirty="0" err="1" smtClean="0"/>
              <a:t>Vecchiola</a:t>
            </a:r>
            <a:r>
              <a:rPr lang="en-US" sz="2000" dirty="0"/>
              <a:t>, S </a:t>
            </a:r>
            <a:r>
              <a:rPr lang="en-US" sz="2000" dirty="0" err="1"/>
              <a:t>Thamarai</a:t>
            </a:r>
            <a:r>
              <a:rPr lang="en-US" sz="2000" dirty="0"/>
              <a:t> </a:t>
            </a:r>
            <a:r>
              <a:rPr lang="en-US" sz="2000" dirty="0" err="1"/>
              <a:t>Selvi</a:t>
            </a:r>
            <a:r>
              <a:rPr lang="en-US" sz="2000" dirty="0"/>
              <a:t>, </a:t>
            </a:r>
            <a:r>
              <a:rPr lang="en-US" sz="2000" dirty="0" smtClean="0"/>
              <a:t>Tata McGraw </a:t>
            </a:r>
            <a:r>
              <a:rPr lang="en-US" sz="2000" dirty="0"/>
              <a:t>Hill Education Private Limited, </a:t>
            </a:r>
            <a:r>
              <a:rPr lang="en-US" sz="2000" dirty="0" smtClean="0"/>
              <a:t>2013</a:t>
            </a:r>
            <a:br>
              <a:rPr lang="en-US" sz="2000" dirty="0" smtClean="0"/>
            </a:br>
            <a:r>
              <a:rPr lang="en-US" sz="2000" dirty="0"/>
              <a:t/>
            </a:r>
            <a:br>
              <a:rPr lang="en-US" sz="2000" dirty="0"/>
            </a:br>
            <a:r>
              <a:rPr lang="en-US" sz="2000" dirty="0"/>
              <a:t>2) </a:t>
            </a:r>
            <a:r>
              <a:rPr lang="en-US" sz="2000" dirty="0" err="1"/>
              <a:t>OpenStack</a:t>
            </a:r>
            <a:r>
              <a:rPr lang="en-US" sz="2000" dirty="0"/>
              <a:t> in Action, V. K. CODY BUMGARDNER, Manning Publications Co, 2016 </a:t>
            </a:r>
            <a:r>
              <a:rPr lang="en-US" sz="1800" dirty="0" smtClean="0"/>
              <a:t/>
            </a:r>
            <a:br>
              <a:rPr lang="en-US" sz="1800" dirty="0" smtClean="0"/>
            </a:br>
            <a:r>
              <a:rPr lang="en-US" sz="1800" dirty="0" smtClean="0"/>
              <a:t/>
            </a:r>
            <a:br>
              <a:rPr lang="en-US" sz="1800" dirty="0" smtClean="0"/>
            </a:br>
            <a:endParaRPr lang="en-US" sz="2000" dirty="0"/>
          </a:p>
        </p:txBody>
      </p:sp>
      <p:sp>
        <p:nvSpPr>
          <p:cNvPr id="3" name="Subtitle 2"/>
          <p:cNvSpPr>
            <a:spLocks noGrp="1"/>
          </p:cNvSpPr>
          <p:nvPr>
            <p:ph type="subTitle" idx="1"/>
          </p:nvPr>
        </p:nvSpPr>
        <p:spPr>
          <a:xfrm>
            <a:off x="1295400" y="1143000"/>
            <a:ext cx="6400800" cy="1752600"/>
          </a:xfrm>
        </p:spPr>
        <p:txBody>
          <a:bodyPr>
            <a:normAutofit fontScale="92500" lnSpcReduction="20000"/>
          </a:bodyPr>
          <a:lstStyle/>
          <a:p>
            <a:pPr algn="ctr"/>
            <a:r>
              <a:rPr lang="en-US" sz="7100" b="1" dirty="0" smtClean="0">
                <a:solidFill>
                  <a:srgbClr val="FF0000"/>
                </a:solidFill>
                <a:latin typeface="+mj-lt"/>
              </a:rPr>
              <a:t>CLOUD COMPUTING</a:t>
            </a:r>
          </a:p>
          <a:p>
            <a:endParaRPr lang="en-US" dirty="0">
              <a:solidFill>
                <a:srgbClr val="FF000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143000"/>
          </a:xfrm>
        </p:spPr>
        <p:txBody>
          <a:bodyPr/>
          <a:lstStyle/>
          <a:p>
            <a:pPr algn="ctr"/>
            <a:r>
              <a:rPr lang="en-US" dirty="0" smtClean="0">
                <a:solidFill>
                  <a:srgbClr val="FF0000"/>
                </a:solidFill>
              </a:rPr>
              <a:t>Cloud Computing</a:t>
            </a:r>
            <a:endParaRPr lang="en-US" dirty="0">
              <a:solidFill>
                <a:srgbClr val="FF0000"/>
              </a:solidFill>
            </a:endParaRPr>
          </a:p>
        </p:txBody>
      </p:sp>
      <p:pic>
        <p:nvPicPr>
          <p:cNvPr id="4" name="Picture 2"/>
          <p:cNvPicPr>
            <a:picLocks noChangeAspect="1" noChangeArrowheads="1"/>
          </p:cNvPicPr>
          <p:nvPr/>
        </p:nvPicPr>
        <p:blipFill>
          <a:blip r:embed="rId2"/>
          <a:srcRect/>
          <a:stretch>
            <a:fillRect/>
          </a:stretch>
        </p:blipFill>
        <p:spPr bwMode="auto">
          <a:xfrm>
            <a:off x="1371600" y="838200"/>
            <a:ext cx="6400800" cy="6019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lgn="just"/>
            <a:r>
              <a:rPr lang="en-US" dirty="0" smtClean="0"/>
              <a:t>The idea of renting computing services by leveraging large distributed computing facilities has been around for long time. It dates back to the days of the mainframes in the early 1950s. </a:t>
            </a:r>
          </a:p>
          <a:p>
            <a:pPr algn="just"/>
            <a:endParaRPr lang="en-US" dirty="0" smtClean="0"/>
          </a:p>
          <a:p>
            <a:pPr algn="just"/>
            <a:r>
              <a:rPr lang="en-US" dirty="0" smtClean="0"/>
              <a:t>From there on, technology has evolved and been refined. This process has created a series of favorable conditions for the realization of cloud computing. </a:t>
            </a:r>
          </a:p>
          <a:p>
            <a:pPr algn="just"/>
            <a:endParaRPr lang="en-US" dirty="0" smtClean="0"/>
          </a:p>
          <a:p>
            <a:pPr algn="just"/>
            <a:r>
              <a:rPr lang="en-US" dirty="0" smtClean="0"/>
              <a:t>Figure 1.6 provides an overview of the evolution of the distributed computing technologies that have influenced cloud computing. </a:t>
            </a:r>
          </a:p>
          <a:p>
            <a:pPr algn="just"/>
            <a:endParaRPr lang="en-US" dirty="0" smtClean="0"/>
          </a:p>
          <a:p>
            <a:pPr algn="just"/>
            <a:r>
              <a:rPr lang="en-US" dirty="0" smtClean="0"/>
              <a:t>In tracking the historical evolution, we briefly review five core technologies that played an important role in the realization of cloud computing. </a:t>
            </a:r>
          </a:p>
          <a:p>
            <a:pPr algn="just"/>
            <a:endParaRPr lang="en-US" dirty="0" smtClean="0"/>
          </a:p>
          <a:p>
            <a:pPr algn="just"/>
            <a:r>
              <a:rPr lang="en-US" dirty="0" smtClean="0"/>
              <a:t>These technologies are distributed systems, virtualization, Web 2.0, service orientation, and utility computing. </a:t>
            </a:r>
            <a:endParaRPr lang="en-US" dirty="0"/>
          </a:p>
        </p:txBody>
      </p:sp>
      <p:sp>
        <p:nvSpPr>
          <p:cNvPr id="2" name="Title 1"/>
          <p:cNvSpPr>
            <a:spLocks noGrp="1"/>
          </p:cNvSpPr>
          <p:nvPr>
            <p:ph type="title"/>
          </p:nvPr>
        </p:nvSpPr>
        <p:spPr/>
        <p:txBody>
          <a:bodyPr/>
          <a:lstStyle/>
          <a:p>
            <a:pPr algn="ctr"/>
            <a:r>
              <a:rPr lang="en-US" dirty="0" smtClean="0">
                <a:solidFill>
                  <a:srgbClr val="FF0000"/>
                </a:solidFill>
              </a:rPr>
              <a:t>Historical Developments </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0"/>
            <a:ext cx="9690270"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867400"/>
          </a:xfrm>
        </p:spPr>
        <p:txBody>
          <a:bodyPr>
            <a:normAutofit fontScale="92500" lnSpcReduction="20000"/>
          </a:bodyPr>
          <a:lstStyle/>
          <a:p>
            <a:pPr algn="just"/>
            <a:r>
              <a:rPr lang="en-US" sz="2400" dirty="0" smtClean="0"/>
              <a:t>Clouds are essentially large distributed computing facilities that make available their services to third parties on demand. As a reference, we consider the characterization of a distributed system proposed by </a:t>
            </a:r>
            <a:r>
              <a:rPr lang="en-US" sz="2400" dirty="0" err="1" smtClean="0"/>
              <a:t>Tanenbaumetal</a:t>
            </a:r>
            <a:r>
              <a:rPr lang="en-US" sz="2400" dirty="0" smtClean="0"/>
              <a:t>.[1]: </a:t>
            </a:r>
          </a:p>
          <a:p>
            <a:pPr algn="just"/>
            <a:endParaRPr lang="en-US" sz="2400" b="1" dirty="0" smtClean="0"/>
          </a:p>
          <a:p>
            <a:pPr algn="just"/>
            <a:r>
              <a:rPr lang="en-US" sz="2400" b="1" dirty="0" smtClean="0"/>
              <a:t>A distributed system is a collection of independent computers that appears to its users as a single coherent system. </a:t>
            </a:r>
          </a:p>
          <a:p>
            <a:pPr algn="just"/>
            <a:endParaRPr lang="en-US" sz="2400" dirty="0" smtClean="0"/>
          </a:p>
          <a:p>
            <a:pPr algn="just"/>
            <a:r>
              <a:rPr lang="en-US" sz="2400" dirty="0" smtClean="0"/>
              <a:t>A distributed system it is composed of multiple independent components and that these components are perceived as a single entity by users. This is particularly true in the case of </a:t>
            </a:r>
          </a:p>
          <a:p>
            <a:pPr algn="just"/>
            <a:endParaRPr lang="en-US" sz="2400" b="1" dirty="0" smtClean="0"/>
          </a:p>
          <a:p>
            <a:pPr algn="just"/>
            <a:r>
              <a:rPr lang="en-US" sz="2400" b="1" dirty="0" smtClean="0"/>
              <a:t>cloud computing, in which clouds hide the complex architecture they rely on and provide a single interface to users. </a:t>
            </a:r>
            <a:r>
              <a:rPr lang="en-US" sz="2400" dirty="0" smtClean="0"/>
              <a:t>The primary purpose of distributed systems is to share resources and utilize them better. </a:t>
            </a:r>
          </a:p>
          <a:p>
            <a:pPr algn="just"/>
            <a:endParaRPr lang="en-US" sz="2400" b="1" dirty="0" smtClean="0"/>
          </a:p>
          <a:p>
            <a:pPr algn="just"/>
            <a:r>
              <a:rPr lang="en-US" sz="2400" b="1" dirty="0" smtClean="0"/>
              <a:t>This is true in the case of cloud computing, where this concept is taken to the extreme and resources (infrastructure, runtime environments, and services) are rented to users.</a:t>
            </a:r>
          </a:p>
          <a:p>
            <a:pPr algn="just"/>
            <a:endParaRPr lang="en-US" sz="2400" b="1" dirty="0"/>
          </a:p>
        </p:txBody>
      </p:sp>
      <p:sp>
        <p:nvSpPr>
          <p:cNvPr id="2" name="Title 1"/>
          <p:cNvSpPr>
            <a:spLocks noGrp="1"/>
          </p:cNvSpPr>
          <p:nvPr>
            <p:ph type="title"/>
          </p:nvPr>
        </p:nvSpPr>
        <p:spPr>
          <a:xfrm>
            <a:off x="457200" y="0"/>
            <a:ext cx="8229600" cy="731838"/>
          </a:xfrm>
        </p:spPr>
        <p:txBody>
          <a:bodyPr>
            <a:noAutofit/>
          </a:bodyPr>
          <a:lstStyle/>
          <a:p>
            <a:pPr algn="ctr"/>
            <a:r>
              <a:rPr lang="en-US" sz="3200" dirty="0" smtClean="0">
                <a:solidFill>
                  <a:srgbClr val="FF0000"/>
                </a:solidFill>
              </a:rPr>
              <a:t>Basic concepts of Distributed Systems</a:t>
            </a:r>
            <a:endParaRPr lang="en-US" sz="32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839200" cy="6477000"/>
          </a:xfrm>
        </p:spPr>
        <p:txBody>
          <a:bodyPr>
            <a:normAutofit fontScale="92500" lnSpcReduction="20000"/>
          </a:bodyPr>
          <a:lstStyle/>
          <a:p>
            <a:pPr algn="just"/>
            <a:r>
              <a:rPr lang="en-US" sz="2800" dirty="0" smtClean="0"/>
              <a:t>In fact, one of the driving factors of cloud computing has been the availability of the large computing facilities of IT giants( Amazon, Google) that found that offering their computing capabilities as a service provided opportunities to better utilize their infrastructure. </a:t>
            </a:r>
          </a:p>
          <a:p>
            <a:pPr algn="just"/>
            <a:endParaRPr lang="en-US" sz="2800" dirty="0" smtClean="0"/>
          </a:p>
          <a:p>
            <a:pPr algn="just"/>
            <a:r>
              <a:rPr lang="en-US" sz="2800" dirty="0" smtClean="0"/>
              <a:t>Distributed systems often exhibit other properties such as heterogeneity, openness, scalability, transparency, concurrency, continuous availability, and independent failures. </a:t>
            </a:r>
          </a:p>
          <a:p>
            <a:pPr algn="just"/>
            <a:endParaRPr lang="en-US" sz="2800" dirty="0" smtClean="0"/>
          </a:p>
          <a:p>
            <a:pPr algn="just"/>
            <a:r>
              <a:rPr lang="en-US" sz="2800" dirty="0" smtClean="0"/>
              <a:t>To some extent these also characterize clouds, especially in the context of scalability, concurrency, and continuous availability. Three major milestones have led to cloud computing: mainframe computing, cluster computing, and grid computing.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7467600"/>
          </a:xfrm>
        </p:spPr>
        <p:txBody>
          <a:bodyPr>
            <a:noAutofit/>
          </a:bodyPr>
          <a:lstStyle/>
          <a:p>
            <a:pPr algn="just"/>
            <a:r>
              <a:rPr lang="en-US" sz="2000" b="1" dirty="0" smtClean="0">
                <a:solidFill>
                  <a:srgbClr val="FF0000"/>
                </a:solidFill>
              </a:rPr>
              <a:t>Mainframes</a:t>
            </a:r>
            <a:r>
              <a:rPr lang="en-US" sz="2000" dirty="0" smtClean="0"/>
              <a:t> These were the first examples of large computational facilities leveraging multiple processing units. </a:t>
            </a:r>
            <a:r>
              <a:rPr lang="en-US" sz="2000" b="1" dirty="0" smtClean="0"/>
              <a:t>Mainframes were powerful, highly reliable computers specialized for large data movement and massive input/output (I/O) operations. </a:t>
            </a:r>
          </a:p>
          <a:p>
            <a:pPr algn="just"/>
            <a:endParaRPr lang="en-US" sz="2000" b="1" dirty="0" smtClean="0"/>
          </a:p>
          <a:p>
            <a:pPr algn="just"/>
            <a:r>
              <a:rPr lang="en-US" sz="2000" dirty="0" smtClean="0"/>
              <a:t>One of the most attractive features of mainframes was the </a:t>
            </a:r>
            <a:r>
              <a:rPr lang="en-US" sz="2000" b="1" dirty="0" smtClean="0"/>
              <a:t>ability to be highly reliable computers that were “always on” and capable of tolerating failures transparently. </a:t>
            </a:r>
            <a:r>
              <a:rPr lang="en-US" sz="2000" dirty="0" smtClean="0"/>
              <a:t>No system shutdown was required to replace failed components, and the system could work without interruption.</a:t>
            </a:r>
          </a:p>
          <a:p>
            <a:pPr algn="just"/>
            <a:endParaRPr lang="en-US" sz="2000" b="1" dirty="0" smtClean="0"/>
          </a:p>
          <a:p>
            <a:pPr algn="just"/>
            <a:r>
              <a:rPr lang="en-US" sz="2000" b="1" dirty="0" smtClean="0"/>
              <a:t>Batch processing was the main application of mainframes. </a:t>
            </a:r>
            <a:r>
              <a:rPr lang="en-US" sz="2000" dirty="0" smtClean="0"/>
              <a:t>Now their popularity and deployments have reduced, but evolved versions of such systems are still in use for transaction processing (such as online banking, airline ticket booking, supermarket and </a:t>
            </a:r>
            <a:r>
              <a:rPr lang="en-US" sz="2000" dirty="0" err="1" smtClean="0"/>
              <a:t>telcos</a:t>
            </a:r>
            <a:r>
              <a:rPr lang="en-US" sz="2000" dirty="0" smtClean="0"/>
              <a:t>, and government services). </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6400800"/>
          </a:xfrm>
        </p:spPr>
        <p:txBody>
          <a:bodyPr>
            <a:noAutofit/>
          </a:bodyPr>
          <a:lstStyle/>
          <a:p>
            <a:pPr algn="just"/>
            <a:r>
              <a:rPr lang="en-US" sz="1800" b="1" dirty="0" smtClean="0">
                <a:solidFill>
                  <a:srgbClr val="FF0000"/>
                </a:solidFill>
              </a:rPr>
              <a:t>Clusters</a:t>
            </a:r>
            <a:r>
              <a:rPr lang="en-US" sz="1800" b="1" dirty="0" smtClean="0"/>
              <a:t>:-</a:t>
            </a:r>
            <a:r>
              <a:rPr lang="en-US" sz="1800" dirty="0" smtClean="0"/>
              <a:t>Cluster computing started </a:t>
            </a:r>
            <a:r>
              <a:rPr lang="en-US" sz="1800" b="1" dirty="0" smtClean="0"/>
              <a:t>as a low cost alternative to the use of mainframes and supercomputers</a:t>
            </a:r>
            <a:r>
              <a:rPr lang="en-US" sz="1800" dirty="0" smtClean="0"/>
              <a:t>. The technology advancement that created </a:t>
            </a:r>
            <a:r>
              <a:rPr lang="en-US" sz="1800" b="1" dirty="0" smtClean="0"/>
              <a:t>faster and more powerful mainframes and supercomputers eventually generated an increased availability of cheap commodity machines as a side effect.</a:t>
            </a:r>
          </a:p>
          <a:p>
            <a:pPr algn="just"/>
            <a:endParaRPr lang="en-US" sz="1800" b="1" dirty="0" smtClean="0"/>
          </a:p>
          <a:p>
            <a:pPr algn="just"/>
            <a:r>
              <a:rPr lang="en-US" sz="1800" dirty="0" smtClean="0"/>
              <a:t>These machines could then be </a:t>
            </a:r>
            <a:r>
              <a:rPr lang="en-US" sz="1800" b="1" dirty="0" smtClean="0"/>
              <a:t>connected by a high bandwidth network and controlled by specific software tools that manage them as a single system. </a:t>
            </a:r>
            <a:r>
              <a:rPr lang="en-US" sz="1800" dirty="0" smtClean="0"/>
              <a:t>Starting in the 1980s, clusters become the standard technology </a:t>
            </a:r>
            <a:r>
              <a:rPr lang="en-US" sz="1800" b="1" dirty="0" smtClean="0"/>
              <a:t>for parallel and high-performance computing.</a:t>
            </a:r>
          </a:p>
          <a:p>
            <a:pPr algn="just"/>
            <a:endParaRPr lang="en-US" sz="1800" dirty="0" smtClean="0"/>
          </a:p>
          <a:p>
            <a:pPr algn="just"/>
            <a:r>
              <a:rPr lang="en-US" sz="1800" dirty="0" smtClean="0"/>
              <a:t>Cluster technology contributed considerably to the evolution of tools and </a:t>
            </a:r>
            <a:r>
              <a:rPr lang="en-US" sz="1800" b="1" dirty="0" smtClean="0"/>
              <a:t>frameworks for distributed computing, including Condor[5], Parallel Virtual Machine (PVM)[6], and Message Passing Interface (MPI).</a:t>
            </a:r>
          </a:p>
          <a:p>
            <a:pPr algn="just"/>
            <a:endParaRPr lang="en-US" sz="1800" dirty="0" smtClean="0"/>
          </a:p>
          <a:p>
            <a:pPr algn="just"/>
            <a:r>
              <a:rPr lang="en-US" sz="1800" dirty="0" smtClean="0"/>
              <a:t>One of the attractive features of clusters was that the computational power of commodity machines could be leveraged to solve problems that were previously manage able only on expensive supercomputers. More over, clusters could be easily extended if more computational power was required. </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just"/>
            <a:endParaRPr lang="en-US" sz="2400" dirty="0" smtClean="0"/>
          </a:p>
          <a:p>
            <a:pPr algn="just"/>
            <a:r>
              <a:rPr lang="en-US" sz="2400" b="1" dirty="0" smtClean="0">
                <a:solidFill>
                  <a:srgbClr val="FF0000"/>
                </a:solidFill>
              </a:rPr>
              <a:t>Grid</a:t>
            </a:r>
            <a:r>
              <a:rPr lang="en-US" sz="2400" b="1" dirty="0" smtClean="0"/>
              <a:t>:-</a:t>
            </a:r>
            <a:r>
              <a:rPr lang="en-US" sz="2400" dirty="0" smtClean="0"/>
              <a:t>Grid computing appeared in the early 1990s as an evolution of cluster computing. In an analogy to the power grid, grid computing proposed </a:t>
            </a:r>
            <a:r>
              <a:rPr lang="en-US" sz="2400" b="1" dirty="0" smtClean="0"/>
              <a:t>a new approach to access large computational power, huge storage facilities, and a variety of services.</a:t>
            </a:r>
            <a:r>
              <a:rPr lang="en-US" sz="2400" dirty="0" smtClean="0"/>
              <a:t> User scan </a:t>
            </a:r>
            <a:r>
              <a:rPr lang="en-US" sz="2400" b="1" dirty="0" smtClean="0"/>
              <a:t>“consume” </a:t>
            </a:r>
            <a:r>
              <a:rPr lang="en-US" sz="2400" dirty="0" smtClean="0"/>
              <a:t>resources in the same way as they use other utilities such as power, gas, and water. Grids initially developed as aggregations of geographically dispersed clusters by means of Internet connections.</a:t>
            </a:r>
          </a:p>
          <a:p>
            <a:pPr algn="just">
              <a:buNone/>
            </a:pPr>
            <a:r>
              <a:rPr lang="en-US" sz="2400" dirty="0" smtClean="0"/>
              <a:t>	</a:t>
            </a:r>
          </a:p>
          <a:p>
            <a:pPr algn="just">
              <a:buNone/>
            </a:pPr>
            <a:r>
              <a:rPr lang="en-US" sz="2400" dirty="0" smtClean="0"/>
              <a:t>	Several developments made possible the diffusion of computing grids</a:t>
            </a:r>
            <a:r>
              <a:rPr lang="en-US" sz="2400" b="1" dirty="0" smtClean="0"/>
              <a:t>: </a:t>
            </a:r>
          </a:p>
          <a:p>
            <a:pPr algn="just"/>
            <a:r>
              <a:rPr lang="en-US" sz="2400" b="1" dirty="0" smtClean="0"/>
              <a:t>(a) clusters became quite common resources; </a:t>
            </a:r>
          </a:p>
          <a:p>
            <a:pPr algn="just"/>
            <a:r>
              <a:rPr lang="en-US" sz="2400" b="1" dirty="0" smtClean="0"/>
              <a:t>(b) they were often underutilized; </a:t>
            </a:r>
          </a:p>
          <a:p>
            <a:pPr algn="just"/>
            <a:r>
              <a:rPr lang="en-US" sz="2400" b="1" dirty="0" smtClean="0"/>
              <a:t>(c) new problems were requiring computational power that went beyond the capability of single clusters; and (d) the improvements in networking and the diffusion of the Internet made possible long-distance, high-bandwidth connectivity. </a:t>
            </a:r>
            <a:r>
              <a:rPr lang="en-US" sz="2400" dirty="0" smtClean="0"/>
              <a:t>All these elements led to the development of grids, which now serve a multitude of users across the world.</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92763"/>
          </a:xfrm>
        </p:spPr>
        <p:txBody>
          <a:bodyPr>
            <a:noAutofit/>
          </a:bodyPr>
          <a:lstStyle/>
          <a:p>
            <a:pPr algn="just"/>
            <a:r>
              <a:rPr lang="en-US" sz="1600" dirty="0" smtClean="0"/>
              <a:t>Virtualization is another core technology for cloud computing. It encompasses a collection of solutions allowing the </a:t>
            </a:r>
            <a:r>
              <a:rPr lang="en-US" sz="1600" b="1" dirty="0" smtClean="0"/>
              <a:t>abstraction of some of the fundamental elements for computing, such as hard- ware, runtime environments, storage, and networking.</a:t>
            </a:r>
          </a:p>
          <a:p>
            <a:pPr algn="just"/>
            <a:endParaRPr lang="en-US" sz="1600" b="1" dirty="0" smtClean="0"/>
          </a:p>
          <a:p>
            <a:pPr algn="just"/>
            <a:r>
              <a:rPr lang="en-US" sz="1600" dirty="0" smtClean="0"/>
              <a:t>Virtualization has been around for more than 40 years, but its application has always been </a:t>
            </a:r>
            <a:r>
              <a:rPr lang="en-US" sz="1600" b="1" dirty="0" smtClean="0"/>
              <a:t>limited by technologies that did not allow an efficient use of virtualization solutions.</a:t>
            </a:r>
          </a:p>
          <a:p>
            <a:pPr algn="just"/>
            <a:endParaRPr lang="en-US" sz="1600" dirty="0" smtClean="0"/>
          </a:p>
          <a:p>
            <a:pPr algn="just"/>
            <a:r>
              <a:rPr lang="en-US" sz="1600" dirty="0" smtClean="0"/>
              <a:t>Today these limitations have been substantially overcome, and virtualization has become a fundamental element of cloud computing. </a:t>
            </a:r>
          </a:p>
          <a:p>
            <a:pPr algn="just"/>
            <a:endParaRPr lang="en-US" sz="1600" dirty="0" smtClean="0"/>
          </a:p>
          <a:p>
            <a:pPr algn="just"/>
            <a:r>
              <a:rPr lang="en-US" sz="1600" dirty="0" smtClean="0"/>
              <a:t>This is particularly true for solutions that provide IT infrastructure on demand. Virtualization confers that </a:t>
            </a:r>
            <a:r>
              <a:rPr lang="en-US" sz="1600" b="1" dirty="0" smtClean="0"/>
              <a:t>degree of customization and control that makes cloud computing appealing for users and, at the same time, sustainable for cloud services providers</a:t>
            </a:r>
            <a:r>
              <a:rPr lang="en-US" sz="1600" dirty="0" smtClean="0"/>
              <a:t>. </a:t>
            </a:r>
          </a:p>
          <a:p>
            <a:pPr algn="just"/>
            <a:endParaRPr lang="en-US" sz="1600" dirty="0" smtClean="0"/>
          </a:p>
          <a:p>
            <a:pPr algn="just"/>
            <a:r>
              <a:rPr lang="en-US" sz="1600" dirty="0" smtClean="0"/>
              <a:t>Virtualization is essentially a technology that allows </a:t>
            </a:r>
            <a:r>
              <a:rPr lang="en-US" sz="1600" b="1" dirty="0" smtClean="0"/>
              <a:t>creation of different computing environments. </a:t>
            </a:r>
            <a:r>
              <a:rPr lang="en-US" sz="1600" dirty="0" smtClean="0"/>
              <a:t>These environments are called </a:t>
            </a:r>
            <a:r>
              <a:rPr lang="en-US" sz="1600" b="1" dirty="0" smtClean="0"/>
              <a:t>virtual because they simulate the interface that is expected by a guest. </a:t>
            </a:r>
            <a:r>
              <a:rPr lang="en-US" sz="1600" dirty="0" smtClean="0"/>
              <a:t>The most common example of virtualization is hardware virtualization.</a:t>
            </a:r>
            <a:endParaRPr lang="en-US" sz="1600" dirty="0"/>
          </a:p>
        </p:txBody>
      </p:sp>
      <p:sp>
        <p:nvSpPr>
          <p:cNvPr id="2" name="Title 1"/>
          <p:cNvSpPr>
            <a:spLocks noGrp="1"/>
          </p:cNvSpPr>
          <p:nvPr>
            <p:ph type="title"/>
          </p:nvPr>
        </p:nvSpPr>
        <p:spPr>
          <a:xfrm>
            <a:off x="457200" y="228600"/>
            <a:ext cx="8229600" cy="533400"/>
          </a:xfrm>
        </p:spPr>
        <p:txBody>
          <a:bodyPr>
            <a:normAutofit fontScale="90000"/>
          </a:bodyPr>
          <a:lstStyle/>
          <a:p>
            <a:pPr algn="ctr"/>
            <a:r>
              <a:rPr lang="en-US" dirty="0" smtClean="0">
                <a:solidFill>
                  <a:srgbClr val="FF0000"/>
                </a:solidFill>
              </a:rPr>
              <a:t>Virtualization</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10000"/>
          </a:bodyPr>
          <a:lstStyle/>
          <a:p>
            <a:pPr algn="just"/>
            <a:r>
              <a:rPr lang="en-US" sz="2400" dirty="0" smtClean="0"/>
              <a:t>This is the base technology that enables cloud computing solutions to deliver virtual servers on demand, </a:t>
            </a:r>
            <a:r>
              <a:rPr lang="en-US" sz="2400" b="1" dirty="0" smtClean="0"/>
              <a:t>such as Amazon EC2, Right Scale, </a:t>
            </a:r>
            <a:r>
              <a:rPr lang="en-US" sz="2400" b="1" dirty="0" err="1" smtClean="0"/>
              <a:t>Vmware</a:t>
            </a:r>
            <a:r>
              <a:rPr lang="en-US" sz="2400" b="1" dirty="0" smtClean="0"/>
              <a:t>  </a:t>
            </a:r>
            <a:r>
              <a:rPr lang="en-US" sz="2400" b="1" dirty="0" err="1" smtClean="0"/>
              <a:t>vCloud</a:t>
            </a:r>
            <a:r>
              <a:rPr lang="en-US" sz="2400" b="1" dirty="0" smtClean="0"/>
              <a:t>, and others. </a:t>
            </a:r>
          </a:p>
          <a:p>
            <a:pPr algn="just"/>
            <a:endParaRPr lang="en-US" sz="2400" b="1" dirty="0" smtClean="0"/>
          </a:p>
          <a:p>
            <a:pPr algn="just"/>
            <a:r>
              <a:rPr lang="en-US" sz="2400" dirty="0" smtClean="0"/>
              <a:t>Together with hardware virtualization, storage and network virtualization complete the range of technologies for the emulation of IT infrastructure</a:t>
            </a:r>
            <a:r>
              <a:rPr lang="en-US" sz="2400" b="1" dirty="0" smtClean="0"/>
              <a:t>. Virtualization technologies are also used to replicate runtime environments for programs. </a:t>
            </a:r>
          </a:p>
          <a:p>
            <a:pPr algn="just"/>
            <a:endParaRPr lang="en-US" sz="2400" dirty="0" smtClean="0"/>
          </a:p>
          <a:p>
            <a:pPr algn="just"/>
            <a:r>
              <a:rPr lang="en-US" sz="2400" dirty="0" smtClean="0"/>
              <a:t>Applications in the case of process virtual machines </a:t>
            </a:r>
            <a:r>
              <a:rPr lang="en-US" sz="2400" b="1" dirty="0" smtClean="0"/>
              <a:t>(which include the foundation of technologies such as Java or .NET), instead of being executed by the operating system, are run by a specific program called a virtual machine.</a:t>
            </a:r>
            <a:r>
              <a:rPr lang="en-US" sz="2400" dirty="0" smtClean="0"/>
              <a:t> </a:t>
            </a:r>
          </a:p>
          <a:p>
            <a:pPr algn="just"/>
            <a:endParaRPr lang="en-US" sz="2400" dirty="0" smtClean="0"/>
          </a:p>
          <a:p>
            <a:pPr algn="just"/>
            <a:r>
              <a:rPr lang="en-US" sz="2400" dirty="0" smtClean="0"/>
              <a:t>This approach is used in cloud computing to provide a platform for scaling applications on demand, such as </a:t>
            </a:r>
            <a:r>
              <a:rPr lang="en-US" sz="2400" b="1" dirty="0" smtClean="0"/>
              <a:t>Google </a:t>
            </a:r>
            <a:r>
              <a:rPr lang="en-US" sz="2400" b="1" dirty="0" err="1" smtClean="0"/>
              <a:t>AppEngine</a:t>
            </a:r>
            <a:r>
              <a:rPr lang="en-US" sz="2400" b="1" dirty="0" smtClean="0"/>
              <a:t> and Windows Azure. </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135563"/>
          </a:xfrm>
        </p:spPr>
        <p:txBody>
          <a:bodyPr/>
          <a:lstStyle/>
          <a:p>
            <a:pPr algn="just">
              <a:lnSpc>
                <a:spcPct val="90000"/>
              </a:lnSpc>
            </a:pPr>
            <a:r>
              <a:rPr lang="en-US" sz="2000" dirty="0" smtClean="0"/>
              <a:t>1969 – Leonard </a:t>
            </a:r>
            <a:r>
              <a:rPr lang="en-US" sz="2000" dirty="0" err="1" smtClean="0"/>
              <a:t>Kleinrock</a:t>
            </a:r>
            <a:r>
              <a:rPr lang="en-US" sz="2000" dirty="0" smtClean="0"/>
              <a:t>, </a:t>
            </a:r>
            <a:r>
              <a:rPr lang="en-US" sz="2000" dirty="0"/>
              <a:t>one of the chief scientists of the original Advanced Research Projects Agency </a:t>
            </a:r>
            <a:r>
              <a:rPr lang="en-US" sz="2000" dirty="0" smtClean="0"/>
              <a:t>Network (ARPANET) project</a:t>
            </a:r>
          </a:p>
          <a:p>
            <a:pPr lvl="1" algn="just">
              <a:lnSpc>
                <a:spcPct val="90000"/>
              </a:lnSpc>
            </a:pPr>
            <a:r>
              <a:rPr lang="en-US" sz="2000" dirty="0" smtClean="0"/>
              <a:t>“As of now, computer networks are still in their infancy, but as they grow up and become sophisticated, we will probably see the spread of ‘</a:t>
            </a:r>
            <a:r>
              <a:rPr lang="en-US" sz="2000" dirty="0" smtClean="0">
                <a:solidFill>
                  <a:schemeClr val="folHlink"/>
                </a:solidFill>
              </a:rPr>
              <a:t>computer utilities</a:t>
            </a:r>
            <a:r>
              <a:rPr lang="en-US" sz="2000" dirty="0" smtClean="0"/>
              <a:t>’, which, like present electric and telephone utilities, will service individual homes and offices across the country”</a:t>
            </a:r>
          </a:p>
          <a:p>
            <a:pPr lvl="1" algn="just">
              <a:lnSpc>
                <a:spcPct val="90000"/>
              </a:lnSpc>
            </a:pPr>
            <a:endParaRPr lang="en-US" sz="2000" dirty="0" smtClean="0"/>
          </a:p>
          <a:p>
            <a:pPr>
              <a:lnSpc>
                <a:spcPct val="90000"/>
              </a:lnSpc>
            </a:pPr>
            <a:r>
              <a:rPr lang="en-AU" dirty="0" smtClean="0"/>
              <a:t>Computers Redefined </a:t>
            </a:r>
            <a:endParaRPr lang="en-US" dirty="0" smtClean="0"/>
          </a:p>
          <a:p>
            <a:pPr lvl="1">
              <a:lnSpc>
                <a:spcPct val="90000"/>
              </a:lnSpc>
            </a:pPr>
            <a:r>
              <a:rPr lang="en-US" sz="2000" dirty="0" smtClean="0"/>
              <a:t>1984 – John Gage, Sun Microsystems</a:t>
            </a:r>
          </a:p>
          <a:p>
            <a:pPr lvl="2">
              <a:lnSpc>
                <a:spcPct val="90000"/>
              </a:lnSpc>
            </a:pPr>
            <a:r>
              <a:rPr lang="en-US" sz="1800" dirty="0" smtClean="0"/>
              <a:t>“</a:t>
            </a:r>
            <a:r>
              <a:rPr lang="en-US" sz="1800" dirty="0" smtClean="0">
                <a:solidFill>
                  <a:schemeClr val="folHlink"/>
                </a:solidFill>
              </a:rPr>
              <a:t>The network is the computer</a:t>
            </a:r>
            <a:r>
              <a:rPr lang="en-US" sz="1800" dirty="0" smtClean="0"/>
              <a:t>”</a:t>
            </a:r>
          </a:p>
          <a:p>
            <a:pPr lvl="1">
              <a:lnSpc>
                <a:spcPct val="90000"/>
              </a:lnSpc>
            </a:pPr>
            <a:r>
              <a:rPr lang="en-US" sz="2000" dirty="0" smtClean="0"/>
              <a:t>2008 – David Patterson, U. C. Berkeley </a:t>
            </a:r>
          </a:p>
          <a:p>
            <a:pPr lvl="2">
              <a:lnSpc>
                <a:spcPct val="90000"/>
              </a:lnSpc>
            </a:pPr>
            <a:r>
              <a:rPr lang="en-US" sz="1800" dirty="0" smtClean="0"/>
              <a:t>“</a:t>
            </a:r>
            <a:r>
              <a:rPr lang="en-US" sz="1800" dirty="0" smtClean="0">
                <a:solidFill>
                  <a:schemeClr val="folHlink"/>
                </a:solidFill>
              </a:rPr>
              <a:t>The data center is the computer</a:t>
            </a:r>
            <a:r>
              <a:rPr lang="en-US" sz="1800" dirty="0" smtClean="0"/>
              <a:t>. There are dramatic differences between of developing software for millions to use as a service versus distributing software for millions to run their PCs”</a:t>
            </a:r>
          </a:p>
          <a:p>
            <a:pPr lvl="1">
              <a:lnSpc>
                <a:spcPct val="90000"/>
              </a:lnSpc>
            </a:pPr>
            <a:r>
              <a:rPr lang="en-AU" sz="2000" dirty="0" smtClean="0"/>
              <a:t>2008 – “</a:t>
            </a:r>
            <a:r>
              <a:rPr lang="en-AU" sz="2000" dirty="0" smtClean="0">
                <a:solidFill>
                  <a:schemeClr val="folHlink"/>
                </a:solidFill>
              </a:rPr>
              <a:t>The Cloud is the computer</a:t>
            </a:r>
            <a:r>
              <a:rPr lang="en-AU" sz="2000" dirty="0" smtClean="0"/>
              <a:t>” – </a:t>
            </a:r>
            <a:r>
              <a:rPr lang="en-AU" sz="2000" dirty="0" err="1" smtClean="0"/>
              <a:t>Buyya</a:t>
            </a:r>
            <a:r>
              <a:rPr lang="en-AU" sz="2000" dirty="0" smtClean="0"/>
              <a:t>!</a:t>
            </a:r>
            <a:endParaRPr lang="en-US" dirty="0"/>
          </a:p>
        </p:txBody>
      </p:sp>
      <p:sp>
        <p:nvSpPr>
          <p:cNvPr id="2" name="Title 1"/>
          <p:cNvSpPr>
            <a:spLocks noGrp="1"/>
          </p:cNvSpPr>
          <p:nvPr>
            <p:ph type="title"/>
          </p:nvPr>
        </p:nvSpPr>
        <p:spPr>
          <a:xfrm>
            <a:off x="323036" y="76200"/>
            <a:ext cx="9125764" cy="792162"/>
          </a:xfrm>
        </p:spPr>
        <p:txBody>
          <a:bodyPr>
            <a:noAutofit/>
          </a:bodyPr>
          <a:lstStyle/>
          <a:p>
            <a:pPr algn="ctr"/>
            <a:r>
              <a:rPr lang="en-US" sz="3200" dirty="0" smtClean="0">
                <a:solidFill>
                  <a:srgbClr val="FF0000"/>
                </a:solidFill>
              </a:rPr>
              <a:t>“Computer Utilities” Vision</a:t>
            </a:r>
            <a:br>
              <a:rPr lang="en-US" sz="3200" dirty="0" smtClean="0">
                <a:solidFill>
                  <a:srgbClr val="FF0000"/>
                </a:solidFill>
              </a:rPr>
            </a:br>
            <a:r>
              <a:rPr lang="en-US" sz="3200" dirty="0" smtClean="0">
                <a:solidFill>
                  <a:srgbClr val="FF0000"/>
                </a:solidFill>
              </a:rPr>
              <a:t>Implications of the Internet</a:t>
            </a:r>
            <a:endParaRPr lang="en-US" sz="32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839200" cy="6248400"/>
          </a:xfrm>
        </p:spPr>
        <p:txBody>
          <a:bodyPr>
            <a:noAutofit/>
          </a:bodyPr>
          <a:lstStyle/>
          <a:p>
            <a:pPr algn="just"/>
            <a:r>
              <a:rPr lang="en-US" sz="1800" dirty="0" smtClean="0"/>
              <a:t>The Web is the </a:t>
            </a:r>
            <a:r>
              <a:rPr lang="en-US" sz="1800" b="1" dirty="0" smtClean="0"/>
              <a:t>primary interface </a:t>
            </a:r>
            <a:r>
              <a:rPr lang="en-US" sz="1800" dirty="0" smtClean="0"/>
              <a:t>through which </a:t>
            </a:r>
            <a:r>
              <a:rPr lang="en-US" sz="1800" b="1" dirty="0" smtClean="0"/>
              <a:t>cloud computing delivers its services. </a:t>
            </a:r>
            <a:r>
              <a:rPr lang="en-US" sz="1800" dirty="0" smtClean="0"/>
              <a:t>At present, the Web encompasses a set of technologies and services that facilitate interactive information sharing, collaboration, user centered design and application composition. This evolution has transformed the Web into a </a:t>
            </a:r>
            <a:r>
              <a:rPr lang="en-US" sz="1800" b="1" dirty="0" smtClean="0"/>
              <a:t>rich platform </a:t>
            </a:r>
            <a:r>
              <a:rPr lang="en-US" sz="1800" dirty="0" smtClean="0"/>
              <a:t>for application development and is known as Web 2.0. </a:t>
            </a:r>
          </a:p>
          <a:p>
            <a:pPr algn="just"/>
            <a:endParaRPr lang="en-US" sz="1800" dirty="0" smtClean="0"/>
          </a:p>
          <a:p>
            <a:pPr algn="just"/>
            <a:r>
              <a:rPr lang="en-US" sz="1800" dirty="0" smtClean="0"/>
              <a:t>This term captures any way in which developers architect applications and deliver services through the Internet and provides new experience for users of these applications and services. </a:t>
            </a:r>
          </a:p>
          <a:p>
            <a:pPr algn="just"/>
            <a:endParaRPr lang="en-US" sz="1800" b="1" dirty="0" smtClean="0"/>
          </a:p>
          <a:p>
            <a:pPr algn="just"/>
            <a:r>
              <a:rPr lang="en-US" sz="1800" b="1" dirty="0" smtClean="0"/>
              <a:t>Web 2.0 brings interactivity and flexibility into Web pages, providing enhanced user experience by gaining Web-based access to all the functions that are normally found in desktop applications</a:t>
            </a:r>
            <a:r>
              <a:rPr lang="en-US" sz="1800" dirty="0" smtClean="0"/>
              <a:t>. These capabilities are obtained by integrating a collection of standards and technologies such </a:t>
            </a:r>
            <a:r>
              <a:rPr lang="en-US" sz="1800" b="1" dirty="0" smtClean="0"/>
              <a:t>as XML, Asynchronous Java Script and XML (AJAX), Web Services, and others. </a:t>
            </a:r>
            <a:r>
              <a:rPr lang="en-US" sz="1800" dirty="0" smtClean="0"/>
              <a:t>These technologies allow us to build applications leveraging the contribution of users, who now become providers of content.</a:t>
            </a:r>
            <a:endParaRPr lang="en-US" sz="1800" dirty="0"/>
          </a:p>
        </p:txBody>
      </p:sp>
      <p:sp>
        <p:nvSpPr>
          <p:cNvPr id="2" name="Title 1"/>
          <p:cNvSpPr>
            <a:spLocks noGrp="1"/>
          </p:cNvSpPr>
          <p:nvPr>
            <p:ph type="title"/>
          </p:nvPr>
        </p:nvSpPr>
        <p:spPr>
          <a:xfrm>
            <a:off x="304800" y="0"/>
            <a:ext cx="8229600" cy="685800"/>
          </a:xfrm>
        </p:spPr>
        <p:txBody>
          <a:bodyPr>
            <a:normAutofit fontScale="90000"/>
          </a:bodyPr>
          <a:lstStyle/>
          <a:p>
            <a:pPr algn="ctr"/>
            <a:r>
              <a:rPr lang="en-US" dirty="0" smtClean="0">
                <a:solidFill>
                  <a:srgbClr val="FF0000"/>
                </a:solidFill>
              </a:rPr>
              <a:t>Web 2.0 </a:t>
            </a: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534400" cy="6858000"/>
          </a:xfrm>
        </p:spPr>
        <p:txBody>
          <a:bodyPr>
            <a:noAutofit/>
          </a:bodyPr>
          <a:lstStyle/>
          <a:p>
            <a:pPr algn="just"/>
            <a:r>
              <a:rPr lang="en-US" sz="1600" b="1" dirty="0" smtClean="0"/>
              <a:t>Web2.0 applications are extremely dynamic they improve continuously, </a:t>
            </a:r>
            <a:r>
              <a:rPr lang="en-US" sz="1600" dirty="0" smtClean="0"/>
              <a:t>and new updates and features are integrated at a constant rate by following the usage trend of the community. </a:t>
            </a:r>
          </a:p>
          <a:p>
            <a:pPr algn="just"/>
            <a:r>
              <a:rPr lang="en-US" sz="1600" dirty="0" smtClean="0"/>
              <a:t>There is no need to deploy new software releases on the installed base at the client side. Users can take advantage of the new software features simply by interacting with cloud applications. Light weight deployment and programming models are very important for effective support of such dynamism. Loose coupling is another fundamental property. </a:t>
            </a:r>
          </a:p>
          <a:p>
            <a:pPr algn="just"/>
            <a:endParaRPr lang="en-US" sz="1600" b="1" dirty="0" smtClean="0"/>
          </a:p>
          <a:p>
            <a:pPr algn="just"/>
            <a:r>
              <a:rPr lang="en-US" sz="1600" b="1" dirty="0" smtClean="0"/>
              <a:t>New applications can be “synthesized” simply by composing existing services and integrating them, thus providing added value. </a:t>
            </a:r>
            <a:r>
              <a:rPr lang="en-US" sz="1600" dirty="0" smtClean="0"/>
              <a:t>This way it becomes easier to follow the interests of users. </a:t>
            </a:r>
          </a:p>
          <a:p>
            <a:pPr algn="just"/>
            <a:endParaRPr lang="en-US" sz="1600" dirty="0" smtClean="0"/>
          </a:p>
          <a:p>
            <a:pPr algn="just"/>
            <a:r>
              <a:rPr lang="en-US" sz="1600" dirty="0" smtClean="0"/>
              <a:t>Finally, </a:t>
            </a:r>
            <a:r>
              <a:rPr lang="en-US" sz="1600" b="1" dirty="0" smtClean="0"/>
              <a:t>Web2.0 applications aim to leverage the “long tail” of Internet users by making themselves available to everyone in terms of either media accessibility or affordability. </a:t>
            </a:r>
          </a:p>
          <a:p>
            <a:pPr algn="just"/>
            <a:endParaRPr lang="en-US" sz="1600" dirty="0" smtClean="0"/>
          </a:p>
          <a:p>
            <a:pPr algn="just"/>
            <a:r>
              <a:rPr lang="en-US" sz="1600" dirty="0" smtClean="0"/>
              <a:t>Examples of </a:t>
            </a:r>
            <a:r>
              <a:rPr lang="en-US" sz="1600" b="1" dirty="0" smtClean="0"/>
              <a:t>Web2.0 applications are Google Documents, Google Maps, </a:t>
            </a:r>
            <a:r>
              <a:rPr lang="en-US" sz="1600" b="1" dirty="0" err="1" smtClean="0"/>
              <a:t>Flickr</a:t>
            </a:r>
            <a:r>
              <a:rPr lang="en-US" sz="1600" b="1" dirty="0" smtClean="0"/>
              <a:t>, </a:t>
            </a:r>
            <a:r>
              <a:rPr lang="en-US" sz="1600" b="1" dirty="0" err="1" smtClean="0"/>
              <a:t>Facebook</a:t>
            </a:r>
            <a:r>
              <a:rPr lang="en-US" sz="1600" b="1" dirty="0" smtClean="0"/>
              <a:t>, Twitter, YouTube, delicious, Blogger, and Wikipedia. In particular, social networking Websites take the biggest advantage of Web2.0.</a:t>
            </a:r>
          </a:p>
          <a:p>
            <a:pPr algn="just"/>
            <a:r>
              <a:rPr lang="en-US" sz="1600" dirty="0" smtClean="0"/>
              <a:t>The level of interaction in Websites such as </a:t>
            </a:r>
            <a:r>
              <a:rPr lang="en-US" sz="1600" dirty="0" err="1" smtClean="0"/>
              <a:t>Facebook</a:t>
            </a:r>
            <a:r>
              <a:rPr lang="en-US" sz="1600" dirty="0" smtClean="0"/>
              <a:t> or </a:t>
            </a:r>
            <a:r>
              <a:rPr lang="en-US" sz="1600" dirty="0" err="1" smtClean="0"/>
              <a:t>Flickr</a:t>
            </a:r>
            <a:r>
              <a:rPr lang="en-US" sz="1600" dirty="0" smtClean="0"/>
              <a:t> would not have been possible without the support of AJAX, Really Simple Syndication (RSS), and other tools that make the user experience incredibly interactive.</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943600"/>
          </a:xfrm>
        </p:spPr>
        <p:txBody>
          <a:bodyPr>
            <a:noAutofit/>
          </a:bodyPr>
          <a:lstStyle/>
          <a:p>
            <a:pPr algn="just"/>
            <a:r>
              <a:rPr lang="en-US" sz="1800" b="1" dirty="0" smtClean="0"/>
              <a:t>Service orientation is the core reference model for cloud computing systems</a:t>
            </a:r>
            <a:r>
              <a:rPr lang="en-US" sz="1800" dirty="0" smtClean="0"/>
              <a:t>. This approach adopts the concept of services as the main building blocks of application and system development. </a:t>
            </a:r>
            <a:r>
              <a:rPr lang="en-US" sz="1800" b="1" dirty="0" smtClean="0"/>
              <a:t>Service-oriented computing (SOC) supports the development of rapid, low-cost, flexible, interoperable, and evolvable applications and systems. </a:t>
            </a:r>
          </a:p>
          <a:p>
            <a:pPr algn="just"/>
            <a:endParaRPr lang="en-US" sz="1800" dirty="0" smtClean="0"/>
          </a:p>
          <a:p>
            <a:pPr algn="just"/>
            <a:r>
              <a:rPr lang="en-US" sz="1800" dirty="0" smtClean="0"/>
              <a:t>A service can perform any </a:t>
            </a:r>
            <a:r>
              <a:rPr lang="en-US" sz="1800" b="1" dirty="0" smtClean="0"/>
              <a:t>function anything from a simple function to a complex business process.</a:t>
            </a:r>
            <a:r>
              <a:rPr lang="en-US" sz="1800" dirty="0" smtClean="0"/>
              <a:t> Virtually any </a:t>
            </a:r>
            <a:r>
              <a:rPr lang="en-US" sz="1800" b="1" dirty="0" smtClean="0"/>
              <a:t>piece of code </a:t>
            </a:r>
            <a:r>
              <a:rPr lang="en-US" sz="1800" dirty="0" smtClean="0"/>
              <a:t>that performs a task can be </a:t>
            </a:r>
            <a:r>
              <a:rPr lang="en-US" sz="1800" b="1" dirty="0" smtClean="0"/>
              <a:t>turned into a service and expose its functionalities through a network accessible protocol.</a:t>
            </a:r>
            <a:r>
              <a:rPr lang="en-US" sz="1800" dirty="0" smtClean="0"/>
              <a:t> A service is supposed to be </a:t>
            </a:r>
            <a:r>
              <a:rPr lang="en-US" sz="1800" b="1" dirty="0" smtClean="0"/>
              <a:t>loosely coupled, reusable, programming language in dependent, and location transparent.</a:t>
            </a:r>
            <a:r>
              <a:rPr lang="en-US" sz="1800" dirty="0" smtClean="0"/>
              <a:t> Loose coupling allows services to serve different scenarios more easily and makes them reusable.</a:t>
            </a:r>
          </a:p>
          <a:p>
            <a:pPr algn="just"/>
            <a:endParaRPr lang="en-US" sz="1800" dirty="0" smtClean="0"/>
          </a:p>
          <a:p>
            <a:pPr algn="just"/>
            <a:r>
              <a:rPr lang="en-US" sz="1800" dirty="0" smtClean="0"/>
              <a:t>Services are composed and aggregated into a </a:t>
            </a:r>
            <a:r>
              <a:rPr lang="en-US" sz="1800" b="1" dirty="0" smtClean="0"/>
              <a:t>service oriented architecture (SOA) ,which is a logical way of organizing software systems</a:t>
            </a:r>
            <a:r>
              <a:rPr lang="en-US" sz="1800" dirty="0" smtClean="0"/>
              <a:t> to provide end users or other entities distributed over the network with services through published and discoverable interfaces. </a:t>
            </a:r>
            <a:endParaRPr lang="en-US" sz="1800" dirty="0"/>
          </a:p>
        </p:txBody>
      </p:sp>
      <p:sp>
        <p:nvSpPr>
          <p:cNvPr id="2" name="Title 1"/>
          <p:cNvSpPr>
            <a:spLocks noGrp="1"/>
          </p:cNvSpPr>
          <p:nvPr>
            <p:ph type="title"/>
          </p:nvPr>
        </p:nvSpPr>
        <p:spPr>
          <a:xfrm>
            <a:off x="457200" y="46038"/>
            <a:ext cx="8229600" cy="487362"/>
          </a:xfrm>
        </p:spPr>
        <p:txBody>
          <a:bodyPr>
            <a:normAutofit fontScale="90000"/>
          </a:bodyPr>
          <a:lstStyle/>
          <a:p>
            <a:pPr algn="ctr"/>
            <a:r>
              <a:rPr lang="en-US" dirty="0" smtClean="0">
                <a:solidFill>
                  <a:srgbClr val="FF0000"/>
                </a:solidFill>
              </a:rPr>
              <a:t>Service-oriented computing </a:t>
            </a:r>
            <a:endParaRPr lang="en-US"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Autofit/>
          </a:bodyPr>
          <a:lstStyle/>
          <a:p>
            <a:pPr algn="just"/>
            <a:r>
              <a:rPr lang="en-US" sz="1800" dirty="0" smtClean="0"/>
              <a:t>Service oriented computing introduces and diffuses two important concepts, which are also fundamental to </a:t>
            </a:r>
            <a:r>
              <a:rPr lang="en-US" sz="1800" b="1" dirty="0" smtClean="0"/>
              <a:t>cloud computing: quality of service (</a:t>
            </a:r>
            <a:r>
              <a:rPr lang="en-US" sz="1800" b="1" dirty="0" err="1" smtClean="0"/>
              <a:t>QoS</a:t>
            </a:r>
            <a:r>
              <a:rPr lang="en-US" sz="1800" b="1" dirty="0" smtClean="0"/>
              <a:t>) and Software-as-a-Service(</a:t>
            </a:r>
            <a:r>
              <a:rPr lang="en-US" sz="1800" b="1" dirty="0" err="1" smtClean="0"/>
              <a:t>SaaS</a:t>
            </a:r>
            <a:r>
              <a:rPr lang="en-US" sz="1800" b="1" dirty="0" smtClean="0"/>
              <a:t>).</a:t>
            </a:r>
            <a:r>
              <a:rPr lang="en-US" sz="1800" dirty="0" smtClean="0"/>
              <a:t>Quality of service (</a:t>
            </a:r>
            <a:r>
              <a:rPr lang="en-US" sz="1800" dirty="0" err="1" smtClean="0"/>
              <a:t>QoS</a:t>
            </a:r>
            <a:r>
              <a:rPr lang="en-US" sz="1800" dirty="0" smtClean="0"/>
              <a:t>) identifies a set of functional and non functional attributes that can be used to evaluate the behavior of a service from different perspectives. These could be performance metrics such as response time, or security attributes, transactional integrity, reliability, scalability, and availability. </a:t>
            </a:r>
            <a:r>
              <a:rPr lang="en-US" sz="1800" b="1" dirty="0" err="1" smtClean="0"/>
              <a:t>QoS</a:t>
            </a:r>
            <a:r>
              <a:rPr lang="en-US" sz="1800" b="1" dirty="0" smtClean="0"/>
              <a:t> requirements are established between the client and the provider via an SLA that identifies the minimum values (or an acceptable range) for the </a:t>
            </a:r>
            <a:r>
              <a:rPr lang="en-US" sz="1800" b="1" dirty="0" err="1" smtClean="0"/>
              <a:t>QoS</a:t>
            </a:r>
            <a:r>
              <a:rPr lang="en-US" sz="1800" b="1" dirty="0" smtClean="0"/>
              <a:t> attributes that need to be satisfied upon the service call. </a:t>
            </a:r>
          </a:p>
          <a:p>
            <a:pPr algn="just"/>
            <a:endParaRPr lang="en-US" sz="1800" b="1" dirty="0" smtClean="0"/>
          </a:p>
          <a:p>
            <a:pPr algn="just"/>
            <a:r>
              <a:rPr lang="en-US" sz="1800" dirty="0" smtClean="0"/>
              <a:t>The concept of </a:t>
            </a:r>
            <a:r>
              <a:rPr lang="en-US" sz="1800" b="1" dirty="0" smtClean="0"/>
              <a:t>Software-as-a-Service introduces a new delivery model for applications. </a:t>
            </a:r>
            <a:r>
              <a:rPr lang="en-US" sz="1800" dirty="0" smtClean="0"/>
              <a:t>The term has been inherited from the world of </a:t>
            </a:r>
            <a:r>
              <a:rPr lang="en-US" sz="1800" b="1" dirty="0" smtClean="0"/>
              <a:t>application service providers (ASPs),</a:t>
            </a:r>
            <a:r>
              <a:rPr lang="en-US" sz="1800" dirty="0" smtClean="0"/>
              <a:t> which deliver software services-based solutions across the wide area network from a </a:t>
            </a:r>
            <a:r>
              <a:rPr lang="en-US" sz="1800" b="1" dirty="0" smtClean="0"/>
              <a:t>central datacenter and make them available on a subscription or rental basis.</a:t>
            </a:r>
          </a:p>
          <a:p>
            <a:pPr algn="just"/>
            <a:endParaRPr lang="en-US" sz="1800" dirty="0" smtClean="0"/>
          </a:p>
          <a:p>
            <a:pPr algn="just"/>
            <a:r>
              <a:rPr lang="en-US" sz="1800" dirty="0" smtClean="0"/>
              <a:t>The </a:t>
            </a:r>
            <a:r>
              <a:rPr lang="en-US" sz="1800" dirty="0" err="1" smtClean="0"/>
              <a:t>SaaS</a:t>
            </a:r>
            <a:r>
              <a:rPr lang="en-US" sz="1800" dirty="0" smtClean="0"/>
              <a:t> approach reaches its full development with service-oriented computing (SOC), where loosely coupled software components can be exposed and priced singularly, rather than entire applications.</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6096000"/>
          </a:xfrm>
        </p:spPr>
        <p:txBody>
          <a:bodyPr>
            <a:normAutofit fontScale="92500" lnSpcReduction="10000"/>
          </a:bodyPr>
          <a:lstStyle/>
          <a:p>
            <a:pPr algn="just"/>
            <a:r>
              <a:rPr lang="en-US" sz="2400" dirty="0" smtClean="0"/>
              <a:t>Utility computing is a vision of computing that defines a </a:t>
            </a:r>
            <a:r>
              <a:rPr lang="en-US" sz="2400" b="1" dirty="0" smtClean="0"/>
              <a:t>service provisioning model for compute services in which resources such as storage, compute power, applications, and infrastructure are packaged and offered on a pay-per-use basis.</a:t>
            </a:r>
            <a:r>
              <a:rPr lang="en-US" sz="2400" dirty="0" smtClean="0"/>
              <a:t> The idea of providing computing as a utility like </a:t>
            </a:r>
            <a:r>
              <a:rPr lang="en-US" sz="2400" b="1" dirty="0" smtClean="0"/>
              <a:t>natural gas, water, power, and telephone connection has along history but has become a reality today with the advent of cloud computing.</a:t>
            </a:r>
          </a:p>
          <a:p>
            <a:pPr algn="just"/>
            <a:endParaRPr lang="en-US" sz="2400" dirty="0" smtClean="0"/>
          </a:p>
          <a:p>
            <a:pPr algn="just"/>
            <a:r>
              <a:rPr lang="en-US" sz="2400" dirty="0" smtClean="0"/>
              <a:t>Among the earliest forerunners of this vision we can include the </a:t>
            </a:r>
            <a:r>
              <a:rPr lang="en-US" sz="2400" b="1" dirty="0" smtClean="0"/>
              <a:t>American scientist John McCarthy, who, in a speech for the Massachusetts Institute of Technology (MIT) centennial in 1961</a:t>
            </a:r>
            <a:r>
              <a:rPr lang="en-US" sz="2400" dirty="0" smtClean="0"/>
              <a:t>, observed: </a:t>
            </a:r>
          </a:p>
          <a:p>
            <a:pPr algn="just"/>
            <a:endParaRPr lang="en-US" sz="2400" b="1" i="1" dirty="0" smtClean="0"/>
          </a:p>
          <a:p>
            <a:pPr algn="just"/>
            <a:r>
              <a:rPr lang="en-US" sz="2400" b="1" i="1" dirty="0" smtClean="0"/>
              <a:t>“If computers of the kind I have advocated become the computers of the future, then computing may some day be organized as a public utility, just as the telephone system is a public utility. The computer utility could become the basis of a new and important industry.” </a:t>
            </a:r>
            <a:endParaRPr lang="en-US" sz="2400" b="1" i="1" dirty="0"/>
          </a:p>
        </p:txBody>
      </p:sp>
      <p:sp>
        <p:nvSpPr>
          <p:cNvPr id="2" name="Title 1"/>
          <p:cNvSpPr>
            <a:spLocks noGrp="1"/>
          </p:cNvSpPr>
          <p:nvPr>
            <p:ph type="title"/>
          </p:nvPr>
        </p:nvSpPr>
        <p:spPr>
          <a:xfrm>
            <a:off x="457200" y="76200"/>
            <a:ext cx="8229600" cy="487362"/>
          </a:xfrm>
        </p:spPr>
        <p:txBody>
          <a:bodyPr>
            <a:normAutofit fontScale="90000"/>
          </a:bodyPr>
          <a:lstStyle/>
          <a:p>
            <a:pPr algn="ctr"/>
            <a:r>
              <a:rPr lang="en-US" dirty="0" smtClean="0">
                <a:solidFill>
                  <a:srgbClr val="FF0000"/>
                </a:solidFill>
              </a:rPr>
              <a:t>Utility-oriented</a:t>
            </a:r>
            <a:r>
              <a:rPr lang="en-US" dirty="0" smtClean="0"/>
              <a:t> </a:t>
            </a:r>
            <a:r>
              <a:rPr lang="en-US" dirty="0" smtClean="0">
                <a:solidFill>
                  <a:srgbClr val="FF0000"/>
                </a:solidFill>
              </a:rPr>
              <a:t>computing</a:t>
            </a: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Cloud computing supports any IT service that can be consumed as a utility and delivered through a network, most likely the Internet. Such characterization includes quite different aspects: infrastructure, development platforms, application and services. </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The cloud reference model </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5CC6332C-E872-48F1-AB1C-0EEB87A9B61F}" type="slidenum">
              <a:rPr lang="en-US"/>
              <a:pPr/>
              <a:t>27</a:t>
            </a:fld>
            <a:endParaRPr lang="en-US"/>
          </a:p>
        </p:txBody>
      </p:sp>
      <p:sp>
        <p:nvSpPr>
          <p:cNvPr id="18435" name="Rectangle 2"/>
          <p:cNvSpPr>
            <a:spLocks noGrp="1" noChangeArrowheads="1"/>
          </p:cNvSpPr>
          <p:nvPr>
            <p:ph type="title"/>
          </p:nvPr>
        </p:nvSpPr>
        <p:spPr>
          <a:xfrm>
            <a:off x="457200" y="-228600"/>
            <a:ext cx="8229600" cy="1143000"/>
          </a:xfrm>
        </p:spPr>
        <p:txBody>
          <a:bodyPr/>
          <a:lstStyle/>
          <a:p>
            <a:pPr algn="ctr" eaLnBrk="1" hangingPunct="1"/>
            <a:r>
              <a:rPr lang="en-US" b="1" dirty="0" smtClean="0">
                <a:solidFill>
                  <a:srgbClr val="FF0000"/>
                </a:solidFill>
                <a:latin typeface="Calibri" pitchFamily="34" charset="0"/>
                <a:cs typeface="Calibri" pitchFamily="34" charset="0"/>
              </a:rPr>
              <a:t>Cloud Service Models</a:t>
            </a:r>
          </a:p>
        </p:txBody>
      </p:sp>
      <p:sp>
        <p:nvSpPr>
          <p:cNvPr id="18436" name="Rectangle 3"/>
          <p:cNvSpPr>
            <a:spLocks noGrp="1" noChangeArrowheads="1"/>
          </p:cNvSpPr>
          <p:nvPr>
            <p:ph type="body" idx="1"/>
          </p:nvPr>
        </p:nvSpPr>
        <p:spPr>
          <a:xfrm>
            <a:off x="381000" y="838200"/>
            <a:ext cx="7924800" cy="4419600"/>
          </a:xfrm>
        </p:spPr>
        <p:txBody>
          <a:bodyPr/>
          <a:lstStyle/>
          <a:p>
            <a:pPr eaLnBrk="1" hangingPunct="1"/>
            <a:r>
              <a:rPr lang="en-US" dirty="0" smtClean="0">
                <a:latin typeface="Calibri" pitchFamily="34" charset="0"/>
                <a:cs typeface="Calibri" pitchFamily="34" charset="0"/>
              </a:rPr>
              <a:t>Cloud </a:t>
            </a:r>
            <a:r>
              <a:rPr lang="en-US" b="1" dirty="0" smtClean="0">
                <a:latin typeface="Calibri" pitchFamily="34" charset="0"/>
                <a:cs typeface="Calibri" pitchFamily="34" charset="0"/>
              </a:rPr>
              <a:t>S</a:t>
            </a:r>
            <a:r>
              <a:rPr lang="en-US" dirty="0" smtClean="0">
                <a:latin typeface="Calibri" pitchFamily="34" charset="0"/>
                <a:cs typeface="Calibri" pitchFamily="34" charset="0"/>
              </a:rPr>
              <a:t>oftware as a Service (</a:t>
            </a:r>
            <a:r>
              <a:rPr lang="en-US" b="1" dirty="0" err="1" smtClean="0">
                <a:latin typeface="Calibri" pitchFamily="34" charset="0"/>
                <a:cs typeface="Calibri" pitchFamily="34" charset="0"/>
              </a:rPr>
              <a:t>S</a:t>
            </a:r>
            <a:r>
              <a:rPr lang="en-US" dirty="0" err="1" smtClean="0">
                <a:latin typeface="Calibri" pitchFamily="34" charset="0"/>
                <a:cs typeface="Calibri" pitchFamily="34" charset="0"/>
              </a:rPr>
              <a:t>aaS</a:t>
            </a:r>
            <a:r>
              <a:rPr lang="en-US" dirty="0" smtClean="0">
                <a:latin typeface="Calibri" pitchFamily="34" charset="0"/>
                <a:cs typeface="Calibri" pitchFamily="34" charset="0"/>
              </a:rPr>
              <a:t>)</a:t>
            </a:r>
          </a:p>
          <a:p>
            <a:pPr eaLnBrk="1" hangingPunct="1"/>
            <a:r>
              <a:rPr lang="en-US" dirty="0" smtClean="0">
                <a:latin typeface="Calibri" pitchFamily="34" charset="0"/>
                <a:cs typeface="Calibri" pitchFamily="34" charset="0"/>
              </a:rPr>
              <a:t>Cloud </a:t>
            </a:r>
            <a:r>
              <a:rPr lang="en-US" b="1" dirty="0" smtClean="0">
                <a:latin typeface="Calibri" pitchFamily="34" charset="0"/>
                <a:cs typeface="Calibri" pitchFamily="34" charset="0"/>
              </a:rPr>
              <a:t>P</a:t>
            </a:r>
            <a:r>
              <a:rPr lang="en-US" dirty="0" smtClean="0">
                <a:latin typeface="Calibri" pitchFamily="34" charset="0"/>
                <a:cs typeface="Calibri" pitchFamily="34" charset="0"/>
              </a:rPr>
              <a:t>latform as a Service (</a:t>
            </a:r>
            <a:r>
              <a:rPr lang="en-US" b="1" dirty="0" err="1" smtClean="0">
                <a:latin typeface="Calibri" pitchFamily="34" charset="0"/>
                <a:cs typeface="Calibri" pitchFamily="34" charset="0"/>
              </a:rPr>
              <a:t>P</a:t>
            </a:r>
            <a:r>
              <a:rPr lang="en-US" dirty="0" err="1" smtClean="0">
                <a:latin typeface="Calibri" pitchFamily="34" charset="0"/>
                <a:cs typeface="Calibri" pitchFamily="34" charset="0"/>
              </a:rPr>
              <a:t>aaS</a:t>
            </a:r>
            <a:r>
              <a:rPr lang="en-US" dirty="0" smtClean="0">
                <a:latin typeface="Calibri" pitchFamily="34" charset="0"/>
                <a:cs typeface="Calibri" pitchFamily="34" charset="0"/>
              </a:rPr>
              <a:t>)</a:t>
            </a:r>
          </a:p>
          <a:p>
            <a:pPr eaLnBrk="1" hangingPunct="1"/>
            <a:r>
              <a:rPr lang="en-US" dirty="0" smtClean="0">
                <a:latin typeface="Calibri" pitchFamily="34" charset="0"/>
                <a:cs typeface="Calibri" pitchFamily="34" charset="0"/>
              </a:rPr>
              <a:t>Cloud </a:t>
            </a:r>
            <a:r>
              <a:rPr lang="en-US" b="1" dirty="0" smtClean="0">
                <a:latin typeface="Calibri" pitchFamily="34" charset="0"/>
                <a:cs typeface="Calibri" pitchFamily="34" charset="0"/>
              </a:rPr>
              <a:t>I</a:t>
            </a:r>
            <a:r>
              <a:rPr lang="en-US" dirty="0" smtClean="0">
                <a:latin typeface="Calibri" pitchFamily="34" charset="0"/>
                <a:cs typeface="Calibri" pitchFamily="34" charset="0"/>
              </a:rPr>
              <a:t>nfrastructure as a Service (</a:t>
            </a:r>
            <a:r>
              <a:rPr lang="en-US" b="1" dirty="0" err="1" smtClean="0">
                <a:latin typeface="Calibri" pitchFamily="34" charset="0"/>
                <a:cs typeface="Calibri" pitchFamily="34" charset="0"/>
              </a:rPr>
              <a:t>I</a:t>
            </a:r>
            <a:r>
              <a:rPr lang="en-US" dirty="0" err="1" smtClean="0">
                <a:latin typeface="Calibri" pitchFamily="34" charset="0"/>
                <a:cs typeface="Calibri" pitchFamily="34" charset="0"/>
              </a:rPr>
              <a:t>aaS</a:t>
            </a:r>
            <a:r>
              <a:rPr lang="en-US" dirty="0" smtClean="0">
                <a:latin typeface="Calibri" pitchFamily="34" charset="0"/>
                <a:cs typeface="Calibri" pitchFamily="34" charset="0"/>
              </a:rPr>
              <a:t>)</a:t>
            </a:r>
          </a:p>
        </p:txBody>
      </p:sp>
      <p:pic>
        <p:nvPicPr>
          <p:cNvPr id="3074" name="Picture 2"/>
          <p:cNvPicPr>
            <a:picLocks noChangeAspect="1" noChangeArrowheads="1"/>
          </p:cNvPicPr>
          <p:nvPr/>
        </p:nvPicPr>
        <p:blipFill>
          <a:blip r:embed="rId2"/>
          <a:srcRect/>
          <a:stretch>
            <a:fillRect/>
          </a:stretch>
        </p:blipFill>
        <p:spPr bwMode="auto">
          <a:xfrm>
            <a:off x="0" y="2286000"/>
            <a:ext cx="9143999"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6C5A4649-A99E-4BD4-A8B3-CBBB701E741A}" type="slidenum">
              <a:rPr lang="en-US"/>
              <a:pPr/>
              <a:t>28</a:t>
            </a:fld>
            <a:endParaRPr lang="en-US"/>
          </a:p>
        </p:txBody>
      </p:sp>
      <p:sp>
        <p:nvSpPr>
          <p:cNvPr id="19459" name="Rectangle 2"/>
          <p:cNvSpPr>
            <a:spLocks noGrp="1" noChangeArrowheads="1"/>
          </p:cNvSpPr>
          <p:nvPr>
            <p:ph type="title"/>
          </p:nvPr>
        </p:nvSpPr>
        <p:spPr>
          <a:xfrm>
            <a:off x="457200" y="-76200"/>
            <a:ext cx="8229600" cy="1143000"/>
          </a:xfrm>
        </p:spPr>
        <p:txBody>
          <a:bodyPr/>
          <a:lstStyle/>
          <a:p>
            <a:pPr algn="ctr" eaLnBrk="1" hangingPunct="1"/>
            <a:r>
              <a:rPr lang="en-US" b="1" dirty="0" smtClean="0">
                <a:solidFill>
                  <a:srgbClr val="FF0000"/>
                </a:solidFill>
                <a:latin typeface="Calibri" pitchFamily="34" charset="0"/>
                <a:cs typeface="Calibri" pitchFamily="34" charset="0"/>
              </a:rPr>
              <a:t>Infrastructure as a Service (</a:t>
            </a:r>
            <a:r>
              <a:rPr lang="en-US" b="1" dirty="0" err="1" smtClean="0">
                <a:solidFill>
                  <a:srgbClr val="FF0000"/>
                </a:solidFill>
                <a:latin typeface="Calibri" pitchFamily="34" charset="0"/>
                <a:cs typeface="Calibri" pitchFamily="34" charset="0"/>
              </a:rPr>
              <a:t>IaaS</a:t>
            </a:r>
            <a:r>
              <a:rPr lang="en-US" b="1" dirty="0" smtClean="0">
                <a:solidFill>
                  <a:srgbClr val="FF0000"/>
                </a:solidFill>
                <a:latin typeface="Calibri" pitchFamily="34" charset="0"/>
                <a:cs typeface="Calibri" pitchFamily="34" charset="0"/>
              </a:rPr>
              <a:t>)</a:t>
            </a:r>
          </a:p>
        </p:txBody>
      </p:sp>
      <p:sp>
        <p:nvSpPr>
          <p:cNvPr id="19460" name="Rectangle 3"/>
          <p:cNvSpPr>
            <a:spLocks noGrp="1" noChangeArrowheads="1"/>
          </p:cNvSpPr>
          <p:nvPr>
            <p:ph type="body" idx="1"/>
          </p:nvPr>
        </p:nvSpPr>
        <p:spPr>
          <a:xfrm>
            <a:off x="457200" y="1371600"/>
            <a:ext cx="8229600" cy="4953000"/>
          </a:xfrm>
        </p:spPr>
        <p:txBody>
          <a:bodyPr>
            <a:normAutofit fontScale="92500" lnSpcReduction="10000"/>
          </a:bodyPr>
          <a:lstStyle/>
          <a:p>
            <a:pPr algn="just" eaLnBrk="1" hangingPunct="1">
              <a:lnSpc>
                <a:spcPct val="90000"/>
              </a:lnSpc>
            </a:pPr>
            <a:r>
              <a:rPr lang="en-US" sz="2800" dirty="0" smtClean="0"/>
              <a:t>The capability provided to the consumer is to provision processing, storage, networks, and other fundamental computing resources.</a:t>
            </a:r>
          </a:p>
          <a:p>
            <a:pPr algn="just" eaLnBrk="1" hangingPunct="1">
              <a:lnSpc>
                <a:spcPct val="90000"/>
              </a:lnSpc>
            </a:pPr>
            <a:endParaRPr lang="en-US" sz="2800" dirty="0" smtClean="0"/>
          </a:p>
          <a:p>
            <a:pPr algn="just" eaLnBrk="1" hangingPunct="1">
              <a:lnSpc>
                <a:spcPct val="90000"/>
              </a:lnSpc>
            </a:pPr>
            <a:r>
              <a:rPr lang="en-US" sz="2800" dirty="0" smtClean="0"/>
              <a:t>Consumer is able to deploy and run arbitrary software, which can include operating systems and applications. </a:t>
            </a:r>
          </a:p>
          <a:p>
            <a:pPr algn="just" eaLnBrk="1" hangingPunct="1">
              <a:lnSpc>
                <a:spcPct val="90000"/>
              </a:lnSpc>
            </a:pPr>
            <a:endParaRPr lang="en-US" sz="2800" dirty="0" smtClean="0"/>
          </a:p>
          <a:p>
            <a:pPr algn="just" eaLnBrk="1" hangingPunct="1">
              <a:lnSpc>
                <a:spcPct val="90000"/>
              </a:lnSpc>
            </a:pPr>
            <a:r>
              <a:rPr lang="en-US" sz="2800" dirty="0" smtClean="0"/>
              <a:t>The consumer does not manage or control the underlying cloud infrastructure but has control over operating systems, storage, deployed applications, and possibly limited control of select networking components (e.g., host firewalls).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DA862E43-FA48-4B19-AE9F-EA7A0CFA5431}" type="slidenum">
              <a:rPr lang="en-US"/>
              <a:pPr/>
              <a:t>29</a:t>
            </a:fld>
            <a:endParaRPr lang="en-US"/>
          </a:p>
        </p:txBody>
      </p:sp>
      <p:sp>
        <p:nvSpPr>
          <p:cNvPr id="20483" name="Rectangle 2"/>
          <p:cNvSpPr>
            <a:spLocks noGrp="1" noChangeArrowheads="1"/>
          </p:cNvSpPr>
          <p:nvPr>
            <p:ph type="title"/>
          </p:nvPr>
        </p:nvSpPr>
        <p:spPr>
          <a:xfrm>
            <a:off x="457200" y="-152400"/>
            <a:ext cx="8229600" cy="1143000"/>
          </a:xfrm>
        </p:spPr>
        <p:txBody>
          <a:bodyPr/>
          <a:lstStyle/>
          <a:p>
            <a:pPr algn="ctr" eaLnBrk="1" hangingPunct="1"/>
            <a:r>
              <a:rPr lang="en-US" b="1" dirty="0" smtClean="0">
                <a:solidFill>
                  <a:srgbClr val="FF0000"/>
                </a:solidFill>
                <a:latin typeface="Calibri" pitchFamily="34" charset="0"/>
                <a:cs typeface="Calibri" pitchFamily="34" charset="0"/>
              </a:rPr>
              <a:t>Platform as a Service (</a:t>
            </a:r>
            <a:r>
              <a:rPr lang="en-US" b="1" dirty="0" err="1" smtClean="0">
                <a:solidFill>
                  <a:srgbClr val="FF0000"/>
                </a:solidFill>
                <a:latin typeface="Calibri" pitchFamily="34" charset="0"/>
                <a:cs typeface="Calibri" pitchFamily="34" charset="0"/>
              </a:rPr>
              <a:t>PaaS</a:t>
            </a:r>
            <a:r>
              <a:rPr lang="en-US" b="1" dirty="0" smtClean="0">
                <a:solidFill>
                  <a:srgbClr val="FF0000"/>
                </a:solidFill>
                <a:latin typeface="Calibri" pitchFamily="34" charset="0"/>
                <a:cs typeface="Calibri" pitchFamily="34" charset="0"/>
              </a:rPr>
              <a:t>)</a:t>
            </a:r>
          </a:p>
        </p:txBody>
      </p:sp>
      <p:sp>
        <p:nvSpPr>
          <p:cNvPr id="20484" name="Rectangle 3"/>
          <p:cNvSpPr>
            <a:spLocks noGrp="1" noChangeArrowheads="1"/>
          </p:cNvSpPr>
          <p:nvPr>
            <p:ph type="body" idx="1"/>
          </p:nvPr>
        </p:nvSpPr>
        <p:spPr>
          <a:xfrm>
            <a:off x="457200" y="1066800"/>
            <a:ext cx="8229600" cy="5029200"/>
          </a:xfrm>
        </p:spPr>
        <p:txBody>
          <a:bodyPr>
            <a:normAutofit fontScale="92500"/>
          </a:bodyPr>
          <a:lstStyle/>
          <a:p>
            <a:pPr algn="just" eaLnBrk="1" hangingPunct="1"/>
            <a:r>
              <a:rPr lang="en-US" sz="2800" dirty="0" smtClean="0"/>
              <a:t>The capability provided to the consumer is to deploy onto the cloud infrastructure consumer created or acquired applications created using programming languages and tools supported by the provider.</a:t>
            </a:r>
          </a:p>
          <a:p>
            <a:pPr algn="just" eaLnBrk="1" hangingPunct="1">
              <a:buNone/>
            </a:pPr>
            <a:endParaRPr lang="en-US" sz="2800" dirty="0" smtClean="0"/>
          </a:p>
          <a:p>
            <a:pPr algn="just" eaLnBrk="1" hangingPunct="1"/>
            <a:r>
              <a:rPr lang="en-US" sz="2800" dirty="0" smtClean="0"/>
              <a:t>The consumer does not manage or control the underlying cloud infrastructure including network, servers, operating systems, or storage, but has control over the deployed applications and possibly application hosting environment configurations.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05800" cy="5257800"/>
          </a:xfrm>
        </p:spPr>
        <p:txBody>
          <a:bodyPr/>
          <a:lstStyle/>
          <a:p>
            <a:endParaRPr lang="en-US" dirty="0"/>
          </a:p>
        </p:txBody>
      </p:sp>
      <p:sp>
        <p:nvSpPr>
          <p:cNvPr id="2" name="Title 1"/>
          <p:cNvSpPr>
            <a:spLocks noGrp="1"/>
          </p:cNvSpPr>
          <p:nvPr>
            <p:ph type="title"/>
          </p:nvPr>
        </p:nvSpPr>
        <p:spPr/>
        <p:txBody>
          <a:bodyPr>
            <a:normAutofit fontScale="90000"/>
          </a:bodyPr>
          <a:lstStyle/>
          <a:p>
            <a:r>
              <a:rPr lang="en-US" dirty="0" smtClean="0">
                <a:solidFill>
                  <a:srgbClr val="FF0000"/>
                </a:solidFill>
              </a:rPr>
              <a:t>Gold rush: Too many people are </a:t>
            </a:r>
            <a:br>
              <a:rPr lang="en-US" dirty="0" smtClean="0">
                <a:solidFill>
                  <a:srgbClr val="FF0000"/>
                </a:solidFill>
              </a:rPr>
            </a:br>
            <a:r>
              <a:rPr lang="en-US" dirty="0" smtClean="0">
                <a:solidFill>
                  <a:srgbClr val="FF0000"/>
                </a:solidFill>
              </a:rPr>
              <a:t>“In Search” of Cloud Computing!</a:t>
            </a:r>
            <a:endParaRPr lang="en-US" dirty="0">
              <a:solidFill>
                <a:srgbClr val="FF0000"/>
              </a:solidFill>
            </a:endParaRPr>
          </a:p>
        </p:txBody>
      </p:sp>
      <p:pic>
        <p:nvPicPr>
          <p:cNvPr id="4" name="Picture 8"/>
          <p:cNvPicPr>
            <a:picLocks noChangeAspect="1" noChangeArrowheads="1"/>
          </p:cNvPicPr>
          <p:nvPr/>
        </p:nvPicPr>
        <p:blipFill>
          <a:blip r:embed="rId2"/>
          <a:srcRect/>
          <a:stretch>
            <a:fillRect/>
          </a:stretch>
        </p:blipFill>
        <p:spPr bwMode="auto">
          <a:xfrm>
            <a:off x="495300" y="1524000"/>
            <a:ext cx="5448300" cy="2441575"/>
          </a:xfrm>
          <a:prstGeom prst="rect">
            <a:avLst/>
          </a:prstGeom>
          <a:noFill/>
          <a:ln w="9525" algn="ctr">
            <a:noFill/>
            <a:miter lim="800000"/>
            <a:headEnd/>
            <a:tailEnd/>
          </a:ln>
        </p:spPr>
      </p:pic>
      <p:pic>
        <p:nvPicPr>
          <p:cNvPr id="5" name="Picture 9"/>
          <p:cNvPicPr>
            <a:picLocks noChangeAspect="1" noChangeArrowheads="1"/>
          </p:cNvPicPr>
          <p:nvPr/>
        </p:nvPicPr>
        <p:blipFill>
          <a:blip r:embed="rId3"/>
          <a:srcRect/>
          <a:stretch>
            <a:fillRect/>
          </a:stretch>
        </p:blipFill>
        <p:spPr bwMode="auto">
          <a:xfrm>
            <a:off x="6172200" y="1676400"/>
            <a:ext cx="2600325" cy="2247900"/>
          </a:xfrm>
          <a:prstGeom prst="rect">
            <a:avLst/>
          </a:prstGeom>
          <a:noFill/>
          <a:ln w="9525" algn="ctr">
            <a:noFill/>
            <a:miter lim="800000"/>
            <a:headEnd/>
            <a:tailEnd/>
          </a:ln>
        </p:spPr>
      </p:pic>
      <p:pic>
        <p:nvPicPr>
          <p:cNvPr id="6" name="Picture 11"/>
          <p:cNvPicPr>
            <a:picLocks noChangeAspect="1" noChangeArrowheads="1"/>
          </p:cNvPicPr>
          <p:nvPr/>
        </p:nvPicPr>
        <p:blipFill>
          <a:blip r:embed="rId4"/>
          <a:srcRect/>
          <a:stretch>
            <a:fillRect/>
          </a:stretch>
        </p:blipFill>
        <p:spPr bwMode="auto">
          <a:xfrm>
            <a:off x="457200" y="4038600"/>
            <a:ext cx="7467600" cy="2768600"/>
          </a:xfrm>
          <a:prstGeom prst="rect">
            <a:avLst/>
          </a:prstGeom>
          <a:noFill/>
          <a:ln w="9525"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632EEAE1-1669-416E-8B42-DB7A6E51C315}" type="slidenum">
              <a:rPr lang="en-US"/>
              <a:pPr/>
              <a:t>30</a:t>
            </a:fld>
            <a:endParaRPr lang="en-US"/>
          </a:p>
        </p:txBody>
      </p:sp>
      <p:sp>
        <p:nvSpPr>
          <p:cNvPr id="21507" name="Rectangle 2"/>
          <p:cNvSpPr>
            <a:spLocks noGrp="1" noChangeArrowheads="1"/>
          </p:cNvSpPr>
          <p:nvPr>
            <p:ph type="title"/>
          </p:nvPr>
        </p:nvSpPr>
        <p:spPr>
          <a:xfrm>
            <a:off x="457200" y="0"/>
            <a:ext cx="8229600" cy="1143000"/>
          </a:xfrm>
        </p:spPr>
        <p:txBody>
          <a:bodyPr/>
          <a:lstStyle/>
          <a:p>
            <a:pPr algn="ctr" eaLnBrk="1" hangingPunct="1"/>
            <a:r>
              <a:rPr lang="en-US" b="1" dirty="0" smtClean="0">
                <a:solidFill>
                  <a:srgbClr val="FF0000"/>
                </a:solidFill>
                <a:latin typeface="Calibri" pitchFamily="34" charset="0"/>
                <a:cs typeface="Calibri" pitchFamily="34" charset="0"/>
              </a:rPr>
              <a:t>Software as a Service (</a:t>
            </a:r>
            <a:r>
              <a:rPr lang="en-US" b="1" dirty="0" err="1" smtClean="0">
                <a:solidFill>
                  <a:srgbClr val="FF0000"/>
                </a:solidFill>
                <a:latin typeface="Calibri" pitchFamily="34" charset="0"/>
                <a:cs typeface="Calibri" pitchFamily="34" charset="0"/>
              </a:rPr>
              <a:t>SaaS</a:t>
            </a:r>
            <a:r>
              <a:rPr lang="en-US" b="1" dirty="0" smtClean="0">
                <a:solidFill>
                  <a:srgbClr val="FF0000"/>
                </a:solidFill>
                <a:latin typeface="Calibri" pitchFamily="34" charset="0"/>
                <a:cs typeface="Calibri" pitchFamily="34" charset="0"/>
              </a:rPr>
              <a:t>)</a:t>
            </a:r>
          </a:p>
        </p:txBody>
      </p:sp>
      <p:sp>
        <p:nvSpPr>
          <p:cNvPr id="21508" name="Rectangle 3"/>
          <p:cNvSpPr>
            <a:spLocks noGrp="1" noChangeArrowheads="1"/>
          </p:cNvSpPr>
          <p:nvPr>
            <p:ph type="body" idx="1"/>
          </p:nvPr>
        </p:nvSpPr>
        <p:spPr>
          <a:xfrm>
            <a:off x="381000" y="1371600"/>
            <a:ext cx="8458200" cy="4953000"/>
          </a:xfrm>
        </p:spPr>
        <p:txBody>
          <a:bodyPr>
            <a:normAutofit fontScale="92500" lnSpcReduction="10000"/>
          </a:bodyPr>
          <a:lstStyle/>
          <a:p>
            <a:pPr algn="just" eaLnBrk="1" hangingPunct="1">
              <a:lnSpc>
                <a:spcPct val="90000"/>
              </a:lnSpc>
            </a:pPr>
            <a:r>
              <a:rPr lang="en-US" sz="2800" dirty="0" smtClean="0"/>
              <a:t>The capability provided to the consumer is to use the provider’s applications running on a cloud infrastructure. </a:t>
            </a:r>
          </a:p>
          <a:p>
            <a:pPr algn="just" eaLnBrk="1" hangingPunct="1">
              <a:lnSpc>
                <a:spcPct val="90000"/>
              </a:lnSpc>
            </a:pPr>
            <a:endParaRPr lang="en-US" sz="2800" dirty="0" smtClean="0"/>
          </a:p>
          <a:p>
            <a:pPr algn="just" eaLnBrk="1" hangingPunct="1">
              <a:lnSpc>
                <a:spcPct val="90000"/>
              </a:lnSpc>
            </a:pPr>
            <a:r>
              <a:rPr lang="en-US" sz="2800" dirty="0" smtClean="0"/>
              <a:t>The applications are accessible from various client devices through a thin client interface such as a web browser (e.g., web-based email). </a:t>
            </a:r>
          </a:p>
          <a:p>
            <a:pPr algn="just" eaLnBrk="1" hangingPunct="1">
              <a:lnSpc>
                <a:spcPct val="90000"/>
              </a:lnSpc>
            </a:pPr>
            <a:endParaRPr lang="en-US" sz="2800" dirty="0" smtClean="0"/>
          </a:p>
          <a:p>
            <a:pPr algn="just" eaLnBrk="1" hangingPunct="1">
              <a:lnSpc>
                <a:spcPct val="90000"/>
              </a:lnSpc>
            </a:pPr>
            <a:r>
              <a:rPr lang="en-US" sz="2800" dirty="0" smtClean="0"/>
              <a:t>The consumer does not manage or control the underlying cloud infrastructure including network, servers, operating systems, storage, or even individual application capabilities, with the possible exception of limited </a:t>
            </a:r>
            <a:r>
              <a:rPr lang="en-US" sz="2800" dirty="0" err="1" smtClean="0"/>
              <a:t>userspecific</a:t>
            </a:r>
            <a:r>
              <a:rPr lang="en-US" sz="2800" dirty="0" smtClean="0"/>
              <a:t> application configuration settings.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AD356378-5F93-48A0-B274-AF657C2B696F}" type="slidenum">
              <a:rPr lang="en-US"/>
              <a:pPr/>
              <a:t>31</a:t>
            </a:fld>
            <a:endParaRPr lang="en-US"/>
          </a:p>
        </p:txBody>
      </p:sp>
      <p:sp>
        <p:nvSpPr>
          <p:cNvPr id="22531" name="Rectangle 2"/>
          <p:cNvSpPr>
            <a:spLocks noGrp="1" noChangeArrowheads="1"/>
          </p:cNvSpPr>
          <p:nvPr>
            <p:ph type="title"/>
          </p:nvPr>
        </p:nvSpPr>
        <p:spPr>
          <a:xfrm>
            <a:off x="457200" y="0"/>
            <a:ext cx="8229600" cy="1143000"/>
          </a:xfrm>
        </p:spPr>
        <p:txBody>
          <a:bodyPr/>
          <a:lstStyle/>
          <a:p>
            <a:pPr algn="ctr" eaLnBrk="1" hangingPunct="1"/>
            <a:r>
              <a:rPr lang="en-US" b="1" dirty="0" smtClean="0">
                <a:solidFill>
                  <a:srgbClr val="FF0000"/>
                </a:solidFill>
                <a:latin typeface="Calibri" pitchFamily="34" charset="0"/>
                <a:cs typeface="Calibri" pitchFamily="34" charset="0"/>
              </a:rPr>
              <a:t>Cloud Deployment Models</a:t>
            </a:r>
          </a:p>
        </p:txBody>
      </p:sp>
      <p:sp>
        <p:nvSpPr>
          <p:cNvPr id="22532" name="Rectangle 3"/>
          <p:cNvSpPr>
            <a:spLocks noGrp="1" noChangeArrowheads="1"/>
          </p:cNvSpPr>
          <p:nvPr>
            <p:ph type="body" idx="1"/>
          </p:nvPr>
        </p:nvSpPr>
        <p:spPr>
          <a:xfrm>
            <a:off x="381000" y="1371600"/>
            <a:ext cx="7924800" cy="4419600"/>
          </a:xfrm>
        </p:spPr>
        <p:txBody>
          <a:bodyPr/>
          <a:lstStyle/>
          <a:p>
            <a:pPr eaLnBrk="1" hangingPunct="1"/>
            <a:r>
              <a:rPr lang="en-US" dirty="0" smtClean="0"/>
              <a:t>Public Cloud.</a:t>
            </a:r>
          </a:p>
          <a:p>
            <a:pPr eaLnBrk="1" hangingPunct="1"/>
            <a:r>
              <a:rPr lang="en-US" dirty="0" smtClean="0"/>
              <a:t>Private Cloud.</a:t>
            </a:r>
          </a:p>
          <a:p>
            <a:pPr eaLnBrk="1" hangingPunct="1"/>
            <a:r>
              <a:rPr lang="en-US" dirty="0" smtClean="0"/>
              <a:t>Community Cloud.</a:t>
            </a:r>
          </a:p>
          <a:p>
            <a:pPr eaLnBrk="1" hangingPunct="1"/>
            <a:r>
              <a:rPr lang="en-US" dirty="0" smtClean="0"/>
              <a:t>Hybrid Cloud.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74E8D687-2729-4F93-AAC1-DE6FDC45A6A8}" type="slidenum">
              <a:rPr lang="en-US"/>
              <a:pPr/>
              <a:t>32</a:t>
            </a:fld>
            <a:endParaRPr lang="en-US"/>
          </a:p>
        </p:txBody>
      </p:sp>
      <p:sp>
        <p:nvSpPr>
          <p:cNvPr id="23555" name="Rectangle 2"/>
          <p:cNvSpPr>
            <a:spLocks noGrp="1" noChangeArrowheads="1"/>
          </p:cNvSpPr>
          <p:nvPr>
            <p:ph type="title"/>
          </p:nvPr>
        </p:nvSpPr>
        <p:spPr/>
        <p:txBody>
          <a:bodyPr/>
          <a:lstStyle/>
          <a:p>
            <a:pPr algn="ctr" eaLnBrk="1" hangingPunct="1"/>
            <a:r>
              <a:rPr lang="en-US" b="1" dirty="0" smtClean="0">
                <a:solidFill>
                  <a:srgbClr val="FF0000"/>
                </a:solidFill>
                <a:latin typeface="Calibri" pitchFamily="34" charset="0"/>
                <a:cs typeface="Calibri" pitchFamily="34" charset="0"/>
              </a:rPr>
              <a:t>Public Cloud</a:t>
            </a:r>
          </a:p>
        </p:txBody>
      </p:sp>
      <p:sp>
        <p:nvSpPr>
          <p:cNvPr id="23556" name="Rectangle 3"/>
          <p:cNvSpPr>
            <a:spLocks noGrp="1" noChangeArrowheads="1"/>
          </p:cNvSpPr>
          <p:nvPr>
            <p:ph type="body" idx="1"/>
          </p:nvPr>
        </p:nvSpPr>
        <p:spPr>
          <a:xfrm>
            <a:off x="381000" y="1447800"/>
            <a:ext cx="7924800" cy="4419600"/>
          </a:xfrm>
        </p:spPr>
        <p:txBody>
          <a:bodyPr/>
          <a:lstStyle/>
          <a:p>
            <a:pPr algn="just" eaLnBrk="1" hangingPunct="1"/>
            <a:r>
              <a:rPr lang="en-US" dirty="0" smtClean="0"/>
              <a:t>The cloud infrastructure is made available to the general public or a large industry group and is owned by an organization selling cloud services.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2BA247F4-D65A-4F37-BB94-1213138055DF}" type="slidenum">
              <a:rPr lang="en-US"/>
              <a:pPr/>
              <a:t>33</a:t>
            </a:fld>
            <a:endParaRPr lang="en-US"/>
          </a:p>
        </p:txBody>
      </p:sp>
      <p:sp>
        <p:nvSpPr>
          <p:cNvPr id="24579" name="Rectangle 2"/>
          <p:cNvSpPr>
            <a:spLocks noGrp="1" noChangeArrowheads="1"/>
          </p:cNvSpPr>
          <p:nvPr>
            <p:ph type="title"/>
          </p:nvPr>
        </p:nvSpPr>
        <p:spPr/>
        <p:txBody>
          <a:bodyPr/>
          <a:lstStyle/>
          <a:p>
            <a:pPr algn="ctr" eaLnBrk="1" hangingPunct="1"/>
            <a:r>
              <a:rPr lang="en-US" b="1" dirty="0" smtClean="0">
                <a:solidFill>
                  <a:srgbClr val="FF0000"/>
                </a:solidFill>
                <a:latin typeface="Calibri" pitchFamily="34" charset="0"/>
                <a:cs typeface="Calibri" pitchFamily="34" charset="0"/>
              </a:rPr>
              <a:t>Private Cloud</a:t>
            </a:r>
          </a:p>
        </p:txBody>
      </p:sp>
      <p:sp>
        <p:nvSpPr>
          <p:cNvPr id="24580" name="Rectangle 3"/>
          <p:cNvSpPr>
            <a:spLocks noGrp="1" noChangeArrowheads="1"/>
          </p:cNvSpPr>
          <p:nvPr>
            <p:ph type="body" idx="1"/>
          </p:nvPr>
        </p:nvSpPr>
        <p:spPr>
          <a:xfrm>
            <a:off x="381000" y="1371600"/>
            <a:ext cx="7924800" cy="4419600"/>
          </a:xfrm>
        </p:spPr>
        <p:txBody>
          <a:bodyPr/>
          <a:lstStyle/>
          <a:p>
            <a:pPr algn="just" eaLnBrk="1" hangingPunct="1"/>
            <a:r>
              <a:rPr lang="en-US" dirty="0" smtClean="0"/>
              <a:t>The cloud infrastructure is operated solely for a single organization. It may be managed by the organization or a third party, and may exist on-premises or off-premises.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647869F-0B1D-4082-A92A-5798C0301025}" type="slidenum">
              <a:rPr lang="en-US"/>
              <a:pPr/>
              <a:t>34</a:t>
            </a:fld>
            <a:endParaRPr lang="en-US"/>
          </a:p>
        </p:txBody>
      </p:sp>
      <p:sp>
        <p:nvSpPr>
          <p:cNvPr id="25603" name="Rectangle 2"/>
          <p:cNvSpPr>
            <a:spLocks noGrp="1" noChangeArrowheads="1"/>
          </p:cNvSpPr>
          <p:nvPr>
            <p:ph type="title"/>
          </p:nvPr>
        </p:nvSpPr>
        <p:spPr/>
        <p:txBody>
          <a:bodyPr/>
          <a:lstStyle/>
          <a:p>
            <a:pPr algn="ctr" eaLnBrk="1" hangingPunct="1"/>
            <a:r>
              <a:rPr lang="en-US" b="1" dirty="0" smtClean="0">
                <a:solidFill>
                  <a:srgbClr val="FF0000"/>
                </a:solidFill>
                <a:latin typeface="Calibri" pitchFamily="34" charset="0"/>
                <a:cs typeface="Calibri" pitchFamily="34" charset="0"/>
              </a:rPr>
              <a:t>Community Cloud</a:t>
            </a:r>
          </a:p>
        </p:txBody>
      </p:sp>
      <p:sp>
        <p:nvSpPr>
          <p:cNvPr id="25604" name="Rectangle 3"/>
          <p:cNvSpPr>
            <a:spLocks noGrp="1" noChangeArrowheads="1"/>
          </p:cNvSpPr>
          <p:nvPr>
            <p:ph type="body" idx="1"/>
          </p:nvPr>
        </p:nvSpPr>
        <p:spPr>
          <a:xfrm>
            <a:off x="381000" y="1371600"/>
            <a:ext cx="7924800" cy="4419600"/>
          </a:xfrm>
        </p:spPr>
        <p:txBody>
          <a:bodyPr/>
          <a:lstStyle/>
          <a:p>
            <a:pPr algn="just" eaLnBrk="1" hangingPunct="1"/>
            <a:r>
              <a:rPr lang="en-US" dirty="0" smtClean="0"/>
              <a:t>The cloud infrastructure is shared by several organizations and supports a specific community that has shared concerns (e.g., mission, security requirements, policy, or compliance considerations). It may be managed by the organizations or a third party and may exist on-premises or off-premises.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6E5FF4FA-CC9A-4653-AAED-881760ED3ACF}" type="slidenum">
              <a:rPr lang="en-US"/>
              <a:pPr/>
              <a:t>35</a:t>
            </a:fld>
            <a:endParaRPr lang="en-US"/>
          </a:p>
        </p:txBody>
      </p:sp>
      <p:sp>
        <p:nvSpPr>
          <p:cNvPr id="26627" name="Rectangle 2"/>
          <p:cNvSpPr>
            <a:spLocks noGrp="1" noChangeArrowheads="1"/>
          </p:cNvSpPr>
          <p:nvPr>
            <p:ph type="title"/>
          </p:nvPr>
        </p:nvSpPr>
        <p:spPr/>
        <p:txBody>
          <a:bodyPr/>
          <a:lstStyle/>
          <a:p>
            <a:pPr algn="ctr" eaLnBrk="1" hangingPunct="1"/>
            <a:r>
              <a:rPr lang="en-US" b="1" dirty="0" smtClean="0">
                <a:solidFill>
                  <a:srgbClr val="FF0000"/>
                </a:solidFill>
                <a:latin typeface="Calibri" pitchFamily="34" charset="0"/>
                <a:cs typeface="Calibri" pitchFamily="34" charset="0"/>
              </a:rPr>
              <a:t>Hybrid Cloud</a:t>
            </a:r>
          </a:p>
        </p:txBody>
      </p:sp>
      <p:sp>
        <p:nvSpPr>
          <p:cNvPr id="26628" name="Rectangle 3"/>
          <p:cNvSpPr>
            <a:spLocks noGrp="1" noChangeArrowheads="1"/>
          </p:cNvSpPr>
          <p:nvPr>
            <p:ph type="body" idx="1"/>
          </p:nvPr>
        </p:nvSpPr>
        <p:spPr>
          <a:xfrm>
            <a:off x="381000" y="1371600"/>
            <a:ext cx="7924800" cy="4419600"/>
          </a:xfrm>
        </p:spPr>
        <p:txBody>
          <a:bodyPr/>
          <a:lstStyle/>
          <a:p>
            <a:pPr algn="just" eaLnBrk="1" hangingPunct="1"/>
            <a:r>
              <a:rPr lang="en-US" dirty="0" smtClean="0"/>
              <a:t>The cloud infrastructure is a composition of two or more clouds (private, community, or public) that remain unique entities but are bound together by standardized or proprietary technology that enables data and application portability (e.g., cloud bursting for load-balancing between clouds).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Cloud definition </a:t>
            </a:r>
          </a:p>
          <a:p>
            <a:r>
              <a:rPr lang="en-US" dirty="0" smtClean="0"/>
              <a:t>Cloud interoperability and standards </a:t>
            </a:r>
          </a:p>
          <a:p>
            <a:r>
              <a:rPr lang="en-US" dirty="0" smtClean="0"/>
              <a:t>Scalability and fault tolerance </a:t>
            </a:r>
          </a:p>
          <a:p>
            <a:r>
              <a:rPr lang="en-US" dirty="0" smtClean="0"/>
              <a:t>Security, trust, and privacy </a:t>
            </a:r>
          </a:p>
          <a:p>
            <a:r>
              <a:rPr lang="en-US" dirty="0" smtClean="0"/>
              <a:t>Organizational aspects </a:t>
            </a:r>
            <a:endParaRPr lang="en-US" dirty="0"/>
          </a:p>
        </p:txBody>
      </p:sp>
      <p:sp>
        <p:nvSpPr>
          <p:cNvPr id="3" name="Title 2"/>
          <p:cNvSpPr>
            <a:spLocks noGrp="1"/>
          </p:cNvSpPr>
          <p:nvPr>
            <p:ph type="title"/>
          </p:nvPr>
        </p:nvSpPr>
        <p:spPr/>
        <p:txBody>
          <a:bodyPr>
            <a:normAutofit fontScale="90000"/>
          </a:bodyPr>
          <a:lstStyle/>
          <a:p>
            <a:pPr algn="ctr"/>
            <a:r>
              <a:rPr lang="en-US" sz="3600" dirty="0" smtClean="0">
                <a:solidFill>
                  <a:srgbClr val="FF0000"/>
                </a:solidFill>
              </a:rPr>
              <a:t>Open Challenges-Cloud </a:t>
            </a:r>
            <a:r>
              <a:rPr lang="en-US" sz="3600" dirty="0" err="1" smtClean="0">
                <a:solidFill>
                  <a:srgbClr val="FF0000"/>
                </a:solidFill>
              </a:rPr>
              <a:t>Computings</a:t>
            </a:r>
            <a:endParaRPr lang="en-US" sz="36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a:srcRect l="8666" r="5028" b="8320"/>
          <a:stretch>
            <a:fillRect/>
          </a:stretch>
        </p:blipFill>
        <p:spPr bwMode="auto">
          <a:xfrm>
            <a:off x="228601" y="76200"/>
            <a:ext cx="8610600" cy="6096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Autofit/>
          </a:bodyPr>
          <a:lstStyle/>
          <a:p>
            <a:pPr algn="just"/>
            <a:r>
              <a:rPr lang="en-US" sz="2400" dirty="0" smtClean="0"/>
              <a:t>In such a model, users access services based on their requirements without regard to where the services are hosted. This model has be en referred to as utility computing or, recently (since2007), as cloud computing. The latter term often denotes the infrastructure as a “cloud” from which businesses and users can access applications as services from anywhere in the world and on demand.</a:t>
            </a:r>
          </a:p>
          <a:p>
            <a:pPr algn="just"/>
            <a:endParaRPr lang="en-US" sz="2400" dirty="0" smtClean="0"/>
          </a:p>
          <a:p>
            <a:pPr algn="just"/>
            <a:r>
              <a:rPr lang="en-US" sz="2400" dirty="0"/>
              <a:t>Hence, cloud computing can be classified as a new paradigm for the dynamic provisioning of </a:t>
            </a:r>
            <a:r>
              <a:rPr lang="en-US" sz="2400" dirty="0" smtClean="0"/>
              <a:t>computing </a:t>
            </a:r>
            <a:r>
              <a:rPr lang="en-US" sz="2400" dirty="0"/>
              <a:t>services supported by state-of-the-art data centers employing virtualization technologies for consolidation and effective utilization of resources.</a:t>
            </a:r>
          </a:p>
        </p:txBody>
      </p:sp>
      <p:sp>
        <p:nvSpPr>
          <p:cNvPr id="2" name="Title 1"/>
          <p:cNvSpPr>
            <a:spLocks noGrp="1"/>
          </p:cNvSpPr>
          <p:nvPr>
            <p:ph type="title"/>
          </p:nvPr>
        </p:nvSpPr>
        <p:spPr>
          <a:xfrm>
            <a:off x="457200" y="152400"/>
            <a:ext cx="8229600" cy="1143000"/>
          </a:xfrm>
        </p:spPr>
        <p:txBody>
          <a:bodyPr>
            <a:normAutofit fontScale="90000"/>
          </a:bodyPr>
          <a:lstStyle/>
          <a:p>
            <a:r>
              <a:rPr lang="en-AU" dirty="0" smtClean="0">
                <a:solidFill>
                  <a:srgbClr val="FF0000"/>
                </a:solidFill>
              </a:rPr>
              <a:t>Defining Clouds: There are many views for what is cloud computing?</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normAutofit fontScale="77500" lnSpcReduction="20000"/>
          </a:bodyPr>
          <a:lstStyle/>
          <a:p>
            <a:pPr algn="just"/>
            <a:r>
              <a:rPr lang="en-US" dirty="0" smtClean="0"/>
              <a:t>Cloud computing refers to both the applications delivered as services over the Internet and the hardware and system software in the datacenters that provide those services. </a:t>
            </a:r>
          </a:p>
          <a:p>
            <a:pPr algn="just">
              <a:buNone/>
            </a:pPr>
            <a:endParaRPr lang="en-US" dirty="0" smtClean="0"/>
          </a:p>
          <a:p>
            <a:pPr algn="just"/>
            <a:r>
              <a:rPr lang="en-US" dirty="0" smtClean="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a:p>
            <a:pPr algn="just"/>
            <a:endParaRPr lang="en-US" dirty="0" smtClean="0"/>
          </a:p>
          <a:p>
            <a:pPr algn="just"/>
            <a:r>
              <a:rPr lang="en-US" dirty="0" smtClean="0"/>
              <a:t>A cloud is a type of parallel and distributed system consisting of a collection of interconnected and virtualized computers that are dynamically provisioned and presented as one or more unified computing resources based on service-level agreements established through negotiation between the service provider and consumers. </a:t>
            </a:r>
            <a:endParaRPr lang="en-US" dirty="0"/>
          </a:p>
        </p:txBody>
      </p:sp>
      <p:sp>
        <p:nvSpPr>
          <p:cNvPr id="3" name="Title 2"/>
          <p:cNvSpPr>
            <a:spLocks noGrp="1"/>
          </p:cNvSpPr>
          <p:nvPr>
            <p:ph type="title"/>
          </p:nvPr>
        </p:nvSpPr>
        <p:spPr>
          <a:xfrm>
            <a:off x="457200" y="152400"/>
            <a:ext cx="8229600" cy="792162"/>
          </a:xfrm>
        </p:spPr>
        <p:txBody>
          <a:bodyPr/>
          <a:lstStyle/>
          <a:p>
            <a:pPr algn="ctr"/>
            <a:r>
              <a:rPr lang="en-US" dirty="0" smtClean="0">
                <a:solidFill>
                  <a:srgbClr val="FF0000"/>
                </a:solidFill>
              </a:rPr>
              <a:t>Defining a Cloud Computing</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97691"/>
          </a:xfrm>
        </p:spPr>
        <p:txBody>
          <a:bodyPr>
            <a:noAutofit/>
          </a:bodyPr>
          <a:lstStyle/>
          <a:p>
            <a:pPr algn="just"/>
            <a:r>
              <a:rPr lang="en-US" sz="2000" dirty="0" smtClean="0"/>
              <a:t>The Internet plays a fundamental role in cloud computing, since it represents either the medium or the platform through which many cloud computing services are delivered and made </a:t>
            </a:r>
            <a:r>
              <a:rPr lang="en-US" sz="2000" dirty="0"/>
              <a:t>accessible</a:t>
            </a:r>
            <a:r>
              <a:rPr lang="en-US" sz="2000" dirty="0" smtClean="0"/>
              <a:t>. This aspect is also reflected in the definition given by </a:t>
            </a:r>
            <a:r>
              <a:rPr lang="en-US" sz="2000" dirty="0" err="1" smtClean="0"/>
              <a:t>Armbrustetal</a:t>
            </a:r>
            <a:r>
              <a:rPr lang="en-US" sz="2000" dirty="0" smtClean="0"/>
              <a:t> </a:t>
            </a:r>
            <a:r>
              <a:rPr lang="en-US" sz="2000" dirty="0"/>
              <a:t>Cloud </a:t>
            </a:r>
            <a:r>
              <a:rPr lang="en-US" sz="2000" dirty="0" smtClean="0"/>
              <a:t>computing refers to both the applications delivered as services over the Internet and the </a:t>
            </a:r>
            <a:r>
              <a:rPr lang="en-US" sz="2000" dirty="0"/>
              <a:t>hardware </a:t>
            </a:r>
            <a:r>
              <a:rPr lang="en-US" sz="2000" dirty="0" smtClean="0"/>
              <a:t>and system software in the datacenters that provide those services</a:t>
            </a:r>
            <a:r>
              <a:rPr lang="en-US" sz="2000" dirty="0"/>
              <a:t>. </a:t>
            </a:r>
            <a:endParaRPr lang="en-US" sz="2000" dirty="0" smtClean="0"/>
          </a:p>
          <a:p>
            <a:pPr algn="just"/>
            <a:endParaRPr lang="en-US" sz="2000" dirty="0" smtClean="0"/>
          </a:p>
          <a:p>
            <a:pPr algn="just"/>
            <a:r>
              <a:rPr lang="en-AU" sz="2000" b="1" u="sng" dirty="0" err="1" smtClean="0"/>
              <a:t>Buyya’s</a:t>
            </a:r>
            <a:r>
              <a:rPr lang="en-AU" sz="2000" b="1" u="sng" dirty="0" smtClean="0"/>
              <a:t> definition</a:t>
            </a:r>
            <a:endParaRPr lang="en-AU" sz="2000" b="1" u="sng" dirty="0">
              <a:sym typeface="Wingdings" pitchFamily="2" charset="2"/>
            </a:endParaRPr>
          </a:p>
          <a:p>
            <a:pPr algn="just">
              <a:buNone/>
            </a:pPr>
            <a:r>
              <a:rPr lang="en-US" sz="2000" dirty="0" smtClean="0"/>
              <a:t>		Cloud </a:t>
            </a:r>
            <a:r>
              <a:rPr lang="en-US" sz="2000" dirty="0"/>
              <a:t>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dirty="0" smtClean="0"/>
              <a:t>Computing has some interesting characteristics that bring benefits to both cloud service consumers (</a:t>
            </a:r>
            <a:r>
              <a:rPr lang="en-US" dirty="0"/>
              <a:t>CSCs</a:t>
            </a:r>
            <a:r>
              <a:rPr lang="en-US" dirty="0" smtClean="0"/>
              <a:t>) and cloud service providers(CSPs). These characteristics are</a:t>
            </a:r>
            <a:r>
              <a:rPr lang="en-US" dirty="0"/>
              <a:t>: </a:t>
            </a:r>
            <a:endParaRPr lang="en-US" dirty="0" smtClean="0"/>
          </a:p>
          <a:p>
            <a:pPr>
              <a:buNone/>
            </a:pPr>
            <a:r>
              <a:rPr lang="en-US" dirty="0" smtClean="0"/>
              <a:t>• No up-front commitments </a:t>
            </a:r>
          </a:p>
          <a:p>
            <a:pPr>
              <a:buNone/>
            </a:pPr>
            <a:r>
              <a:rPr lang="en-US" dirty="0" smtClean="0"/>
              <a:t>• On-demand access </a:t>
            </a:r>
          </a:p>
          <a:p>
            <a:pPr>
              <a:buNone/>
            </a:pPr>
            <a:r>
              <a:rPr lang="en-US" dirty="0" smtClean="0"/>
              <a:t>• Nice pricing </a:t>
            </a:r>
          </a:p>
          <a:p>
            <a:pPr>
              <a:buNone/>
            </a:pPr>
            <a:r>
              <a:rPr lang="en-US" dirty="0" smtClean="0"/>
              <a:t>• Simplified application acceleration and scalability </a:t>
            </a:r>
          </a:p>
          <a:p>
            <a:pPr>
              <a:buNone/>
            </a:pPr>
            <a:r>
              <a:rPr lang="en-US" dirty="0" smtClean="0"/>
              <a:t>• Efficient resource allocation </a:t>
            </a:r>
          </a:p>
          <a:p>
            <a:pPr>
              <a:buNone/>
            </a:pPr>
            <a:r>
              <a:rPr lang="en-US" dirty="0" smtClean="0"/>
              <a:t>• Energy efficiency </a:t>
            </a:r>
          </a:p>
          <a:p>
            <a:pPr>
              <a:buNone/>
            </a:pPr>
            <a:r>
              <a:rPr lang="en-US" dirty="0" smtClean="0"/>
              <a:t>• Seamless creation and use of third-party services </a:t>
            </a:r>
            <a:endParaRPr lang="en-US" dirty="0"/>
          </a:p>
        </p:txBody>
      </p:sp>
      <p:sp>
        <p:nvSpPr>
          <p:cNvPr id="2" name="Title 1"/>
          <p:cNvSpPr>
            <a:spLocks noGrp="1"/>
          </p:cNvSpPr>
          <p:nvPr>
            <p:ph type="title"/>
          </p:nvPr>
        </p:nvSpPr>
        <p:spPr/>
        <p:txBody>
          <a:bodyPr>
            <a:normAutofit fontScale="90000"/>
          </a:bodyPr>
          <a:lstStyle/>
          <a:p>
            <a:r>
              <a:rPr lang="en-US" dirty="0" smtClean="0">
                <a:solidFill>
                  <a:srgbClr val="FF0000"/>
                </a:solidFill>
              </a:rPr>
              <a:t>Characteristics and benefits Cloud</a:t>
            </a:r>
            <a:endParaRPr lang="en-US"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561</TotalTime>
  <Words>3152</Words>
  <Application>Microsoft Office PowerPoint</Application>
  <PresentationFormat>On-screen Show (4:3)</PresentationFormat>
  <Paragraphs>195</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Textbook(s):  1) Mastering Cloud Computing, Rajkumar Buyya, Christian Vecchiola, S Thamarai Selvi, Tata McGraw Hill Education Private Limited, 2013  2) OpenStack in Action, V. K. CODY BUMGARDNER, Manning Publications Co, 2016   </vt:lpstr>
      <vt:lpstr>“Computer Utilities” Vision Implications of the Internet</vt:lpstr>
      <vt:lpstr>Gold rush: Too many people are  “In Search” of Cloud Computing!</vt:lpstr>
      <vt:lpstr>Slide 4</vt:lpstr>
      <vt:lpstr>Defining Clouds: There are many views for what is cloud computing?</vt:lpstr>
      <vt:lpstr>Defining a Cloud Computing</vt:lpstr>
      <vt:lpstr>Slide 7</vt:lpstr>
      <vt:lpstr>Slide 8</vt:lpstr>
      <vt:lpstr>Characteristics and benefits Cloud</vt:lpstr>
      <vt:lpstr>Cloud Computing</vt:lpstr>
      <vt:lpstr>Historical Developments </vt:lpstr>
      <vt:lpstr>Slide 12</vt:lpstr>
      <vt:lpstr>Basic concepts of Distributed Systems</vt:lpstr>
      <vt:lpstr>Slide 14</vt:lpstr>
      <vt:lpstr>Slide 15</vt:lpstr>
      <vt:lpstr>Slide 16</vt:lpstr>
      <vt:lpstr>Slide 17</vt:lpstr>
      <vt:lpstr>Virtualization</vt:lpstr>
      <vt:lpstr>Slide 19</vt:lpstr>
      <vt:lpstr>Web 2.0 </vt:lpstr>
      <vt:lpstr>Slide 21</vt:lpstr>
      <vt:lpstr>Service-oriented computing </vt:lpstr>
      <vt:lpstr>Slide 23</vt:lpstr>
      <vt:lpstr>Utility-oriented computing </vt:lpstr>
      <vt:lpstr>The cloud reference model </vt:lpstr>
      <vt:lpstr>Slide 26</vt:lpstr>
      <vt:lpstr>Cloud Service Models</vt:lpstr>
      <vt:lpstr>Infrastructure as a Service (IaaS)</vt:lpstr>
      <vt:lpstr>Platform as a Service (PaaS)</vt:lpstr>
      <vt:lpstr>Software as a Service (SaaS)</vt:lpstr>
      <vt:lpstr>Cloud Deployment Models</vt:lpstr>
      <vt:lpstr>Public Cloud</vt:lpstr>
      <vt:lpstr>Private Cloud</vt:lpstr>
      <vt:lpstr>Community Cloud</vt:lpstr>
      <vt:lpstr>Hybrid Cloud</vt:lpstr>
      <vt:lpstr>Open Challenges-Cloud Computings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Textbook(s): 1) Mastering Cloud Computing, Rajkumar Buyya, Christian Vecchiola, S Thamarai Selvi, Tata McGraw Hill Education Private Limited, 2013 2) OpenStack in Action, V. K. CODY BUMGARDNER, Manning Publications Co, 2016   UNIT-I Introduction to Cloud Computing, Characteristics and benefits of Cloud Computing, Basic concepts of Distributed Systems, Web 2.0, Service-Oriented Computing, Utility-Oriented Computing. Elements of Parallel Computing. Elements of Distributed Computing. Technologies for Distributed Computing. Cloud Computing Architecture. The cloud reference model. Infrastructure as a service. Platform as a service. Software as a service. Types of clouds.</dc:title>
  <dc:creator>new</dc:creator>
  <cp:lastModifiedBy>new</cp:lastModifiedBy>
  <cp:revision>291</cp:revision>
  <dcterms:created xsi:type="dcterms:W3CDTF">2019-11-18T16:08:06Z</dcterms:created>
  <dcterms:modified xsi:type="dcterms:W3CDTF">2020-09-23T04:37:35Z</dcterms:modified>
</cp:coreProperties>
</file>