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6" r:id="rId9"/>
    <p:sldId id="267" r:id="rId10"/>
    <p:sldId id="264" r:id="rId11"/>
    <p:sldId id="268" r:id="rId12"/>
    <p:sldId id="269" r:id="rId13"/>
    <p:sldId id="265" r:id="rId14"/>
    <p:sldId id="271" r:id="rId15"/>
    <p:sldId id="272" r:id="rId16"/>
    <p:sldId id="273" r:id="rId17"/>
    <p:sldId id="274" r:id="rId18"/>
    <p:sldId id="270"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BF3B585-6555-4FAE-9A1A-68A31DA40BF1}" type="datetimeFigureOut">
              <a:rPr lang="en-IN" smtClean="0"/>
              <a:t>06-09-2023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937846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F3B585-6555-4FAE-9A1A-68A31DA40BF1}"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4252997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3B585-6555-4FAE-9A1A-68A31DA40BF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1772939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3B585-6555-4FAE-9A1A-68A31DA40BF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1167744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3B585-6555-4FAE-9A1A-68A31DA40BF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663183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3B585-6555-4FAE-9A1A-68A31DA40BF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4154098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3B585-6555-4FAE-9A1A-68A31DA40BF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699597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3B585-6555-4FAE-9A1A-68A31DA40BF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30437-1BD7-4C76-BDB5-3ACF6E71F33D}"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321552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3B585-6555-4FAE-9A1A-68A31DA40BF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1155348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3B585-6555-4FAE-9A1A-68A31DA40BF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161047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3B585-6555-4FAE-9A1A-68A31DA40BF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187065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F3B585-6555-4FAE-9A1A-68A31DA40BF1}"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604024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F3B585-6555-4FAE-9A1A-68A31DA40BF1}" type="datetimeFigureOut">
              <a:rPr lang="en-IN" smtClean="0"/>
              <a:t>06-09-2023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159129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F3B585-6555-4FAE-9A1A-68A31DA40BF1}" type="datetimeFigureOut">
              <a:rPr lang="en-IN" smtClean="0"/>
              <a:t>06-09-2023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310774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BF3B585-6555-4FAE-9A1A-68A31DA40BF1}" type="datetimeFigureOut">
              <a:rPr lang="en-IN" smtClean="0"/>
              <a:t>06-09-2023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2553699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F3B585-6555-4FAE-9A1A-68A31DA40BF1}"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3679227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F3B585-6555-4FAE-9A1A-68A31DA40BF1}"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8482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F3B585-6555-4FAE-9A1A-68A31DA40BF1}" type="datetimeFigureOut">
              <a:rPr lang="en-IN" smtClean="0"/>
              <a:t>06-09-2023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B30437-1BD7-4C76-BDB5-3ACF6E71F33D}" type="slidenum">
              <a:rPr lang="en-IN" smtClean="0"/>
              <a:t>‹#›</a:t>
            </a:fld>
            <a:endParaRPr lang="en-IN"/>
          </a:p>
        </p:txBody>
      </p:sp>
    </p:spTree>
    <p:extLst>
      <p:ext uri="{BB962C8B-B14F-4D97-AF65-F5344CB8AC3E}">
        <p14:creationId xmlns:p14="http://schemas.microsoft.com/office/powerpoint/2010/main" val="16998130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E9533D-5BAB-54D1-09BC-12032D79E3D4}"/>
              </a:ext>
            </a:extLst>
          </p:cNvPr>
          <p:cNvSpPr txBox="1"/>
          <p:nvPr/>
        </p:nvSpPr>
        <p:spPr>
          <a:xfrm>
            <a:off x="678731" y="556181"/>
            <a:ext cx="9483365" cy="769441"/>
          </a:xfrm>
          <a:prstGeom prst="rect">
            <a:avLst/>
          </a:prstGeom>
          <a:noFill/>
        </p:spPr>
        <p:txBody>
          <a:bodyPr wrap="square" rtlCol="0">
            <a:spAutoFit/>
          </a:bodyPr>
          <a:lstStyle/>
          <a:p>
            <a:r>
              <a:rPr lang="en-IN" sz="4400" b="1" i="0" u="none" strike="noStrike" dirty="0">
                <a:effectLst/>
                <a:latin typeface="Arial" panose="020B0604020202020204" pitchFamily="34" charset="0"/>
              </a:rPr>
              <a:t>Reliance Industries Stock Forecast</a:t>
            </a:r>
            <a:endParaRPr lang="en-IN" sz="4400" dirty="0"/>
          </a:p>
        </p:txBody>
      </p:sp>
      <p:sp>
        <p:nvSpPr>
          <p:cNvPr id="2" name="TextBox 1">
            <a:extLst>
              <a:ext uri="{FF2B5EF4-FFF2-40B4-BE49-F238E27FC236}">
                <a16:creationId xmlns:a16="http://schemas.microsoft.com/office/drawing/2014/main" id="{58987AC2-DCA9-A29C-B2CC-1EA8F39322DE}"/>
              </a:ext>
            </a:extLst>
          </p:cNvPr>
          <p:cNvSpPr txBox="1"/>
          <p:nvPr/>
        </p:nvSpPr>
        <p:spPr>
          <a:xfrm>
            <a:off x="782425" y="2215299"/>
            <a:ext cx="9389097" cy="1938992"/>
          </a:xfrm>
          <a:prstGeom prst="rect">
            <a:avLst/>
          </a:prstGeom>
          <a:noFill/>
        </p:spPr>
        <p:txBody>
          <a:bodyPr wrap="square" rtlCol="0">
            <a:spAutoFit/>
          </a:bodyPr>
          <a:lstStyle/>
          <a:p>
            <a:r>
              <a:rPr lang="en-US" sz="4000" dirty="0"/>
              <a:t>MENTOR NAME: Neha Ramchandani </a:t>
            </a:r>
            <a:br>
              <a:rPr lang="en-US" sz="4000" dirty="0"/>
            </a:br>
            <a:r>
              <a:rPr lang="en-US" sz="4000" dirty="0"/>
              <a:t> </a:t>
            </a:r>
            <a:br>
              <a:rPr lang="en-US" sz="4000" dirty="0"/>
            </a:br>
            <a:r>
              <a:rPr lang="en-US" sz="4000" dirty="0"/>
              <a:t>PROJECT  -  4 </a:t>
            </a:r>
            <a:endParaRPr lang="en-IN" sz="4000" dirty="0"/>
          </a:p>
        </p:txBody>
      </p:sp>
      <p:pic>
        <p:nvPicPr>
          <p:cNvPr id="1026" name="Picture 2">
            <a:extLst>
              <a:ext uri="{FF2B5EF4-FFF2-40B4-BE49-F238E27FC236}">
                <a16:creationId xmlns:a16="http://schemas.microsoft.com/office/drawing/2014/main" id="{0930DE35-2112-DF16-EB7A-E79C42115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6742" y="282405"/>
            <a:ext cx="1581494" cy="547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894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F6F8E0-B33D-794A-13A5-44F8D8A603FE}"/>
              </a:ext>
            </a:extLst>
          </p:cNvPr>
          <p:cNvSpPr txBox="1"/>
          <p:nvPr/>
        </p:nvSpPr>
        <p:spPr>
          <a:xfrm>
            <a:off x="603316" y="1875934"/>
            <a:ext cx="6504495" cy="1015663"/>
          </a:xfrm>
          <a:prstGeom prst="rect">
            <a:avLst/>
          </a:prstGeom>
          <a:noFill/>
        </p:spPr>
        <p:txBody>
          <a:bodyPr wrap="square" rtlCol="0">
            <a:spAutoFit/>
          </a:bodyPr>
          <a:lstStyle/>
          <a:p>
            <a:r>
              <a:rPr lang="en-US" sz="6000" dirty="0"/>
              <a:t>MODEL BUILDING</a:t>
            </a:r>
            <a:endParaRPr lang="en-IN" sz="6000" dirty="0"/>
          </a:p>
        </p:txBody>
      </p:sp>
      <p:pic>
        <p:nvPicPr>
          <p:cNvPr id="10242" name="Picture 2">
            <a:extLst>
              <a:ext uri="{FF2B5EF4-FFF2-40B4-BE49-F238E27FC236}">
                <a16:creationId xmlns:a16="http://schemas.microsoft.com/office/drawing/2014/main" id="{F5032DE9-E3CC-724C-EC70-601A622CF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7694" y="456673"/>
            <a:ext cx="1613646" cy="558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38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61D859-9BC8-CF85-A55F-2181B7F134B4}"/>
              </a:ext>
            </a:extLst>
          </p:cNvPr>
          <p:cNvSpPr txBox="1"/>
          <p:nvPr/>
        </p:nvSpPr>
        <p:spPr>
          <a:xfrm>
            <a:off x="636494" y="516849"/>
            <a:ext cx="6096000" cy="3231654"/>
          </a:xfrm>
          <a:prstGeom prst="rect">
            <a:avLst/>
          </a:prstGeom>
          <a:noFill/>
        </p:spPr>
        <p:txBody>
          <a:bodyPr wrap="square">
            <a:spAutoFit/>
          </a:bodyPr>
          <a:lstStyle/>
          <a:p>
            <a:r>
              <a:rPr lang="en-IN" sz="2800" dirty="0"/>
              <a:t>In this Model building, we used 5 different types of models </a:t>
            </a:r>
          </a:p>
          <a:p>
            <a:endParaRPr lang="en-IN" sz="2800" dirty="0"/>
          </a:p>
          <a:p>
            <a:pPr marL="285750" indent="-285750">
              <a:buFont typeface="Arial" panose="020B0604020202020204" pitchFamily="34" charset="0"/>
              <a:buChar char="•"/>
            </a:pPr>
            <a:r>
              <a:rPr lang="en-IN" sz="2400" dirty="0"/>
              <a:t>LSTM(</a:t>
            </a:r>
            <a:r>
              <a:rPr lang="en-IN" sz="2400" b="0" i="0" dirty="0">
                <a:effectLst/>
                <a:latin typeface="Google Sans"/>
              </a:rPr>
              <a:t>Long short-term memory</a:t>
            </a:r>
            <a:r>
              <a:rPr lang="en-IN" sz="2400" dirty="0"/>
              <a:t>)</a:t>
            </a:r>
          </a:p>
          <a:p>
            <a:pPr marL="285750" indent="-285750">
              <a:buFont typeface="Arial" panose="020B0604020202020204" pitchFamily="34" charset="0"/>
              <a:buChar char="•"/>
            </a:pPr>
            <a:r>
              <a:rPr lang="en-IN" sz="2400" dirty="0"/>
              <a:t>Random forest regressor</a:t>
            </a:r>
          </a:p>
          <a:p>
            <a:pPr marL="285750" indent="-285750">
              <a:buFont typeface="Arial" panose="020B0604020202020204" pitchFamily="34" charset="0"/>
              <a:buChar char="•"/>
            </a:pPr>
            <a:r>
              <a:rPr lang="en-IN" sz="2400" dirty="0"/>
              <a:t>Support vector regression</a:t>
            </a:r>
          </a:p>
          <a:p>
            <a:pPr marL="285750" indent="-285750">
              <a:buFont typeface="Arial" panose="020B0604020202020204" pitchFamily="34" charset="0"/>
              <a:buChar char="•"/>
            </a:pPr>
            <a:r>
              <a:rPr lang="en-IN" sz="2400" dirty="0"/>
              <a:t>KNN(</a:t>
            </a:r>
            <a:r>
              <a:rPr lang="en-IN" sz="2400" b="0" i="0" dirty="0">
                <a:effectLst/>
                <a:latin typeface="Google Sans"/>
              </a:rPr>
              <a:t>k-nearest </a:t>
            </a:r>
            <a:r>
              <a:rPr lang="en-IN" sz="2400" b="0" i="0" dirty="0" err="1">
                <a:effectLst/>
                <a:latin typeface="Google Sans"/>
              </a:rPr>
              <a:t>neighbors</a:t>
            </a:r>
            <a:r>
              <a:rPr lang="en-IN" sz="2400" b="0" i="0" dirty="0">
                <a:effectLst/>
                <a:latin typeface="Google Sans"/>
              </a:rPr>
              <a:t> </a:t>
            </a:r>
            <a:r>
              <a:rPr lang="en-IN" sz="2400" dirty="0"/>
              <a:t>)</a:t>
            </a:r>
          </a:p>
          <a:p>
            <a:pPr marL="285750" indent="-285750">
              <a:buFont typeface="Arial" panose="020B0604020202020204" pitchFamily="34" charset="0"/>
              <a:buChar char="•"/>
            </a:pPr>
            <a:r>
              <a:rPr lang="en-IN" sz="2400" dirty="0"/>
              <a:t>Gated Recurrent Unit</a:t>
            </a:r>
          </a:p>
        </p:txBody>
      </p:sp>
      <p:pic>
        <p:nvPicPr>
          <p:cNvPr id="6" name="Picture 5">
            <a:extLst>
              <a:ext uri="{FF2B5EF4-FFF2-40B4-BE49-F238E27FC236}">
                <a16:creationId xmlns:a16="http://schemas.microsoft.com/office/drawing/2014/main" id="{30236DD1-D9A9-3468-77B0-882ED1C1700B}"/>
              </a:ext>
            </a:extLst>
          </p:cNvPr>
          <p:cNvPicPr>
            <a:picLocks noChangeAspect="1"/>
          </p:cNvPicPr>
          <p:nvPr/>
        </p:nvPicPr>
        <p:blipFill>
          <a:blip r:embed="rId2"/>
          <a:stretch>
            <a:fillRect/>
          </a:stretch>
        </p:blipFill>
        <p:spPr>
          <a:xfrm>
            <a:off x="5700219" y="1891553"/>
            <a:ext cx="6204909" cy="4169693"/>
          </a:xfrm>
          <a:prstGeom prst="rect">
            <a:avLst/>
          </a:prstGeom>
        </p:spPr>
      </p:pic>
      <p:pic>
        <p:nvPicPr>
          <p:cNvPr id="11266" name="Picture 2">
            <a:extLst>
              <a:ext uri="{FF2B5EF4-FFF2-40B4-BE49-F238E27FC236}">
                <a16:creationId xmlns:a16="http://schemas.microsoft.com/office/drawing/2014/main" id="{9BE69661-8C63-CBD8-4AF7-B9909FB18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7450" y="229885"/>
            <a:ext cx="1657678" cy="573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263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4634670-5E25-1CBD-A8E5-BD29EF8544DE}"/>
              </a:ext>
            </a:extLst>
          </p:cNvPr>
          <p:cNvPicPr>
            <a:picLocks noChangeAspect="1"/>
          </p:cNvPicPr>
          <p:nvPr/>
        </p:nvPicPr>
        <p:blipFill>
          <a:blip r:embed="rId2"/>
          <a:stretch>
            <a:fillRect/>
          </a:stretch>
        </p:blipFill>
        <p:spPr>
          <a:xfrm>
            <a:off x="952186" y="790791"/>
            <a:ext cx="7239627" cy="2766300"/>
          </a:xfrm>
          <a:prstGeom prst="rect">
            <a:avLst/>
          </a:prstGeom>
        </p:spPr>
      </p:pic>
      <p:sp>
        <p:nvSpPr>
          <p:cNvPr id="9" name="TextBox 8">
            <a:extLst>
              <a:ext uri="{FF2B5EF4-FFF2-40B4-BE49-F238E27FC236}">
                <a16:creationId xmlns:a16="http://schemas.microsoft.com/office/drawing/2014/main" id="{E0D8CE29-EF12-8744-C54F-C2090B4D92D6}"/>
              </a:ext>
            </a:extLst>
          </p:cNvPr>
          <p:cNvSpPr txBox="1"/>
          <p:nvPr/>
        </p:nvSpPr>
        <p:spPr>
          <a:xfrm>
            <a:off x="952186" y="4410653"/>
            <a:ext cx="9439835" cy="1200329"/>
          </a:xfrm>
          <a:prstGeom prst="rect">
            <a:avLst/>
          </a:prstGeom>
          <a:noFill/>
        </p:spPr>
        <p:txBody>
          <a:bodyPr wrap="square">
            <a:spAutoFit/>
          </a:bodyPr>
          <a:lstStyle/>
          <a:p>
            <a:pPr algn="l" rtl="0"/>
            <a:r>
              <a:rPr lang="en-US" sz="2400" b="1" i="0" dirty="0">
                <a:effectLst/>
                <a:latin typeface="inherit"/>
              </a:rPr>
              <a:t>By Looking at this table we can say that our LSTM model has the best R2 score.</a:t>
            </a:r>
          </a:p>
          <a:p>
            <a:pPr algn="l" rtl="0"/>
            <a:r>
              <a:rPr lang="en-US" sz="2400" b="1" i="0" dirty="0">
                <a:effectLst/>
                <a:latin typeface="inherit"/>
              </a:rPr>
              <a:t>So we are going to use the LSTM model for our deployment part</a:t>
            </a:r>
          </a:p>
        </p:txBody>
      </p:sp>
      <p:pic>
        <p:nvPicPr>
          <p:cNvPr id="12290" name="Picture 2">
            <a:extLst>
              <a:ext uri="{FF2B5EF4-FFF2-40B4-BE49-F238E27FC236}">
                <a16:creationId xmlns:a16="http://schemas.microsoft.com/office/drawing/2014/main" id="{92577B3A-0644-5976-6C7B-B91FD046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0800" y="210381"/>
            <a:ext cx="1676399" cy="58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043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21F6B8-0F89-9E94-1BD4-80022E7BD664}"/>
              </a:ext>
            </a:extLst>
          </p:cNvPr>
          <p:cNvSpPr txBox="1"/>
          <p:nvPr/>
        </p:nvSpPr>
        <p:spPr>
          <a:xfrm>
            <a:off x="782425" y="2121031"/>
            <a:ext cx="5986020" cy="923330"/>
          </a:xfrm>
          <a:prstGeom prst="rect">
            <a:avLst/>
          </a:prstGeom>
          <a:noFill/>
        </p:spPr>
        <p:txBody>
          <a:bodyPr wrap="square" rtlCol="0">
            <a:spAutoFit/>
          </a:bodyPr>
          <a:lstStyle/>
          <a:p>
            <a:r>
              <a:rPr lang="en-US" sz="5400" dirty="0"/>
              <a:t>DEPLOYMENT</a:t>
            </a:r>
            <a:endParaRPr lang="en-IN" sz="5400" dirty="0"/>
          </a:p>
        </p:txBody>
      </p:sp>
      <p:pic>
        <p:nvPicPr>
          <p:cNvPr id="13314" name="Picture 2">
            <a:extLst>
              <a:ext uri="{FF2B5EF4-FFF2-40B4-BE49-F238E27FC236}">
                <a16:creationId xmlns:a16="http://schemas.microsoft.com/office/drawing/2014/main" id="{68163523-6273-96A5-8C13-2F728626B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6416" y="241861"/>
            <a:ext cx="1657678" cy="573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411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6C926E-85BE-3E0B-71DA-9A44364F4E67}"/>
              </a:ext>
            </a:extLst>
          </p:cNvPr>
          <p:cNvPicPr>
            <a:picLocks noChangeAspect="1"/>
          </p:cNvPicPr>
          <p:nvPr/>
        </p:nvPicPr>
        <p:blipFill>
          <a:blip r:embed="rId2"/>
          <a:stretch>
            <a:fillRect/>
          </a:stretch>
        </p:blipFill>
        <p:spPr>
          <a:xfrm>
            <a:off x="213193" y="180416"/>
            <a:ext cx="5802125" cy="3053257"/>
          </a:xfrm>
          <a:prstGeom prst="rect">
            <a:avLst/>
          </a:prstGeom>
        </p:spPr>
      </p:pic>
      <p:pic>
        <p:nvPicPr>
          <p:cNvPr id="7" name="Picture 6">
            <a:extLst>
              <a:ext uri="{FF2B5EF4-FFF2-40B4-BE49-F238E27FC236}">
                <a16:creationId xmlns:a16="http://schemas.microsoft.com/office/drawing/2014/main" id="{6FF4B613-4F9B-8CE9-9BE5-97CE74AF4D55}"/>
              </a:ext>
            </a:extLst>
          </p:cNvPr>
          <p:cNvPicPr>
            <a:picLocks noChangeAspect="1"/>
          </p:cNvPicPr>
          <p:nvPr/>
        </p:nvPicPr>
        <p:blipFill>
          <a:blip r:embed="rId3"/>
          <a:stretch>
            <a:fillRect/>
          </a:stretch>
        </p:blipFill>
        <p:spPr>
          <a:xfrm>
            <a:off x="5023384" y="3507787"/>
            <a:ext cx="6854852" cy="2891891"/>
          </a:xfrm>
          <a:prstGeom prst="rect">
            <a:avLst/>
          </a:prstGeom>
        </p:spPr>
      </p:pic>
      <p:pic>
        <p:nvPicPr>
          <p:cNvPr id="14342" name="Picture 6">
            <a:extLst>
              <a:ext uri="{FF2B5EF4-FFF2-40B4-BE49-F238E27FC236}">
                <a16:creationId xmlns:a16="http://schemas.microsoft.com/office/drawing/2014/main" id="{DE32C0C1-96CE-8718-D75C-CDB8E14478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6283" y="431427"/>
            <a:ext cx="1281953" cy="44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913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3A8214-7CCC-1D78-FF11-1DCAC4565620}"/>
              </a:ext>
            </a:extLst>
          </p:cNvPr>
          <p:cNvPicPr>
            <a:picLocks noChangeAspect="1"/>
          </p:cNvPicPr>
          <p:nvPr/>
        </p:nvPicPr>
        <p:blipFill>
          <a:blip r:embed="rId2"/>
          <a:stretch>
            <a:fillRect/>
          </a:stretch>
        </p:blipFill>
        <p:spPr>
          <a:xfrm>
            <a:off x="152400" y="125031"/>
            <a:ext cx="7162800" cy="3155350"/>
          </a:xfrm>
          <a:prstGeom prst="rect">
            <a:avLst/>
          </a:prstGeom>
        </p:spPr>
      </p:pic>
      <p:pic>
        <p:nvPicPr>
          <p:cNvPr id="7" name="Picture 6">
            <a:extLst>
              <a:ext uri="{FF2B5EF4-FFF2-40B4-BE49-F238E27FC236}">
                <a16:creationId xmlns:a16="http://schemas.microsoft.com/office/drawing/2014/main" id="{FC8742ED-B1EB-DB53-B003-DC79DAED0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7647" y="3452891"/>
            <a:ext cx="8872973" cy="3155350"/>
          </a:xfrm>
          <a:prstGeom prst="rect">
            <a:avLst/>
          </a:prstGeom>
        </p:spPr>
      </p:pic>
      <p:pic>
        <p:nvPicPr>
          <p:cNvPr id="15362" name="Picture 2">
            <a:extLst>
              <a:ext uri="{FF2B5EF4-FFF2-40B4-BE49-F238E27FC236}">
                <a16:creationId xmlns:a16="http://schemas.microsoft.com/office/drawing/2014/main" id="{421E2E61-1E9B-4CB5-D817-6CA8C452ED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2808" y="249759"/>
            <a:ext cx="1317812" cy="456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822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AF35D8-7D4A-8AD2-8ABF-3D2FD9F0D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98" y="295945"/>
            <a:ext cx="8456477" cy="2903212"/>
          </a:xfrm>
          <a:prstGeom prst="rect">
            <a:avLst/>
          </a:prstGeom>
        </p:spPr>
      </p:pic>
      <p:pic>
        <p:nvPicPr>
          <p:cNvPr id="7" name="Picture 6">
            <a:extLst>
              <a:ext uri="{FF2B5EF4-FFF2-40B4-BE49-F238E27FC236}">
                <a16:creationId xmlns:a16="http://schemas.microsoft.com/office/drawing/2014/main" id="{4A1C5524-A9C3-FD35-2473-3F27C4499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1" y="3429000"/>
            <a:ext cx="6930874" cy="3133055"/>
          </a:xfrm>
          <a:prstGeom prst="rect">
            <a:avLst/>
          </a:prstGeom>
        </p:spPr>
      </p:pic>
      <p:pic>
        <p:nvPicPr>
          <p:cNvPr id="16386" name="Picture 2">
            <a:extLst>
              <a:ext uri="{FF2B5EF4-FFF2-40B4-BE49-F238E27FC236}">
                <a16:creationId xmlns:a16="http://schemas.microsoft.com/office/drawing/2014/main" id="{4F6F3205-34D8-9940-85E9-E6E6931C11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1125" y="295945"/>
            <a:ext cx="1320216" cy="457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053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229841-607B-772B-D528-BF5E7AAE9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110" y="735107"/>
            <a:ext cx="10968670" cy="4840940"/>
          </a:xfrm>
          <a:prstGeom prst="rect">
            <a:avLst/>
          </a:prstGeom>
        </p:spPr>
      </p:pic>
      <p:pic>
        <p:nvPicPr>
          <p:cNvPr id="17410" name="Picture 2">
            <a:extLst>
              <a:ext uri="{FF2B5EF4-FFF2-40B4-BE49-F238E27FC236}">
                <a16:creationId xmlns:a16="http://schemas.microsoft.com/office/drawing/2014/main" id="{F63FE28C-2896-98B9-7911-2E2BE11BE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2823" y="281953"/>
            <a:ext cx="1308847" cy="453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993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AC662B-76D2-0595-ACE1-8388DC0A9F8F}"/>
              </a:ext>
            </a:extLst>
          </p:cNvPr>
          <p:cNvSpPr txBox="1"/>
          <p:nvPr/>
        </p:nvSpPr>
        <p:spPr>
          <a:xfrm>
            <a:off x="510988" y="663388"/>
            <a:ext cx="6884894" cy="646331"/>
          </a:xfrm>
          <a:prstGeom prst="rect">
            <a:avLst/>
          </a:prstGeom>
          <a:noFill/>
        </p:spPr>
        <p:txBody>
          <a:bodyPr wrap="square" rtlCol="0">
            <a:spAutoFit/>
          </a:bodyPr>
          <a:lstStyle/>
          <a:p>
            <a:r>
              <a:rPr lang="en-US" sz="3600" b="1" dirty="0"/>
              <a:t>Challenges Faced? </a:t>
            </a:r>
            <a:endParaRPr lang="en-IN" sz="3600" b="1" dirty="0"/>
          </a:p>
        </p:txBody>
      </p:sp>
      <p:sp>
        <p:nvSpPr>
          <p:cNvPr id="6" name="TextBox 5">
            <a:extLst>
              <a:ext uri="{FF2B5EF4-FFF2-40B4-BE49-F238E27FC236}">
                <a16:creationId xmlns:a16="http://schemas.microsoft.com/office/drawing/2014/main" id="{03973D7E-B590-D2ED-B2F1-FA33A48A0760}"/>
              </a:ext>
            </a:extLst>
          </p:cNvPr>
          <p:cNvSpPr txBox="1"/>
          <p:nvPr/>
        </p:nvSpPr>
        <p:spPr>
          <a:xfrm>
            <a:off x="627529" y="1485561"/>
            <a:ext cx="9717741" cy="1323439"/>
          </a:xfrm>
          <a:prstGeom prst="rect">
            <a:avLst/>
          </a:prstGeom>
          <a:noFill/>
        </p:spPr>
        <p:txBody>
          <a:bodyPr wrap="square">
            <a:spAutoFit/>
          </a:bodyPr>
          <a:lstStyle/>
          <a:p>
            <a:r>
              <a:rPr lang="en-IN" sz="2000" dirty="0"/>
              <a:t>Starting from the Data collection part, we got our data online from Yahoo Finance. EDA was also a smooth journey for us since the data was already cleaned and had no missing values. Coming towards the Model building, it was quite challenging for us to select which model to use for stock price prediction that would give us the highest accuracy.</a:t>
            </a:r>
          </a:p>
        </p:txBody>
      </p:sp>
      <p:sp>
        <p:nvSpPr>
          <p:cNvPr id="7" name="TextBox 6">
            <a:extLst>
              <a:ext uri="{FF2B5EF4-FFF2-40B4-BE49-F238E27FC236}">
                <a16:creationId xmlns:a16="http://schemas.microsoft.com/office/drawing/2014/main" id="{32C76647-4630-56CE-0DFA-AB4FBE7DED73}"/>
              </a:ext>
            </a:extLst>
          </p:cNvPr>
          <p:cNvSpPr txBox="1"/>
          <p:nvPr/>
        </p:nvSpPr>
        <p:spPr>
          <a:xfrm>
            <a:off x="627529" y="3182471"/>
            <a:ext cx="6974541" cy="646331"/>
          </a:xfrm>
          <a:prstGeom prst="rect">
            <a:avLst/>
          </a:prstGeom>
          <a:noFill/>
        </p:spPr>
        <p:txBody>
          <a:bodyPr wrap="square" rtlCol="0">
            <a:spAutoFit/>
          </a:bodyPr>
          <a:lstStyle/>
          <a:p>
            <a:r>
              <a:rPr lang="en-US" sz="3600" b="1"/>
              <a:t>How Did we </a:t>
            </a:r>
            <a:r>
              <a:rPr lang="en-US" sz="3200" b="1"/>
              <a:t>overcome it?</a:t>
            </a:r>
            <a:endParaRPr lang="en-IN" sz="3200" b="1" dirty="0"/>
          </a:p>
        </p:txBody>
      </p:sp>
      <p:sp>
        <p:nvSpPr>
          <p:cNvPr id="9" name="TextBox 8">
            <a:extLst>
              <a:ext uri="{FF2B5EF4-FFF2-40B4-BE49-F238E27FC236}">
                <a16:creationId xmlns:a16="http://schemas.microsoft.com/office/drawing/2014/main" id="{2668ACBE-48EE-FB48-CB2B-28F6901830F4}"/>
              </a:ext>
            </a:extLst>
          </p:cNvPr>
          <p:cNvSpPr txBox="1"/>
          <p:nvPr/>
        </p:nvSpPr>
        <p:spPr>
          <a:xfrm>
            <a:off x="744070" y="3932401"/>
            <a:ext cx="9601199" cy="1323439"/>
          </a:xfrm>
          <a:prstGeom prst="rect">
            <a:avLst/>
          </a:prstGeom>
          <a:noFill/>
        </p:spPr>
        <p:txBody>
          <a:bodyPr wrap="square">
            <a:spAutoFit/>
          </a:bodyPr>
          <a:lstStyle/>
          <a:p>
            <a:r>
              <a:rPr lang="en-IN" sz="2000" dirty="0"/>
              <a:t>While Model building, we tried our dataset on 5 different types of models (LSTM, Random forest regressor, Support vector regression, KNN, and Gated Recurrent Unit) out of which LSTM gave us the highest accuracy and best result. Therefore we finalized our LSTM model and Deployed it successfully using Visual Studio and </a:t>
            </a:r>
            <a:r>
              <a:rPr lang="en-IN" sz="2000" dirty="0" err="1"/>
              <a:t>Streamlit</a:t>
            </a:r>
            <a:r>
              <a:rPr lang="en-IN" sz="2000" dirty="0"/>
              <a:t>.</a:t>
            </a:r>
          </a:p>
        </p:txBody>
      </p:sp>
      <p:pic>
        <p:nvPicPr>
          <p:cNvPr id="18434" name="Picture 2">
            <a:extLst>
              <a:ext uri="{FF2B5EF4-FFF2-40B4-BE49-F238E27FC236}">
                <a16:creationId xmlns:a16="http://schemas.microsoft.com/office/drawing/2014/main" id="{F63C3CF6-0268-795A-E932-B277E5898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9035" y="438567"/>
            <a:ext cx="1290917" cy="446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87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A9DDCA-D862-7DA7-CCCD-5529D1BDF475}"/>
              </a:ext>
            </a:extLst>
          </p:cNvPr>
          <p:cNvSpPr txBox="1"/>
          <p:nvPr/>
        </p:nvSpPr>
        <p:spPr>
          <a:xfrm>
            <a:off x="1102937" y="2243580"/>
            <a:ext cx="6231117" cy="1323439"/>
          </a:xfrm>
          <a:prstGeom prst="rect">
            <a:avLst/>
          </a:prstGeom>
          <a:noFill/>
        </p:spPr>
        <p:txBody>
          <a:bodyPr wrap="square" rtlCol="0">
            <a:spAutoFit/>
          </a:bodyPr>
          <a:lstStyle/>
          <a:p>
            <a:r>
              <a:rPr lang="en-US" sz="8000" dirty="0"/>
              <a:t>THANK YOU</a:t>
            </a:r>
            <a:endParaRPr lang="en-IN" sz="8000" dirty="0"/>
          </a:p>
        </p:txBody>
      </p:sp>
      <p:pic>
        <p:nvPicPr>
          <p:cNvPr id="19458" name="Picture 2">
            <a:extLst>
              <a:ext uri="{FF2B5EF4-FFF2-40B4-BE49-F238E27FC236}">
                <a16:creationId xmlns:a16="http://schemas.microsoft.com/office/drawing/2014/main" id="{FFBDA150-AFBD-3829-D341-80DF780EA6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493" y="358403"/>
            <a:ext cx="1380565" cy="47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88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0B0D46-1817-BAB0-8261-C6D57369A5D1}"/>
              </a:ext>
            </a:extLst>
          </p:cNvPr>
          <p:cNvSpPr txBox="1"/>
          <p:nvPr/>
        </p:nvSpPr>
        <p:spPr>
          <a:xfrm>
            <a:off x="1121790" y="961534"/>
            <a:ext cx="5439266" cy="769441"/>
          </a:xfrm>
          <a:prstGeom prst="rect">
            <a:avLst/>
          </a:prstGeom>
          <a:noFill/>
        </p:spPr>
        <p:txBody>
          <a:bodyPr wrap="square" rtlCol="0">
            <a:spAutoFit/>
          </a:bodyPr>
          <a:lstStyle/>
          <a:p>
            <a:r>
              <a:rPr lang="en-US" sz="4400" dirty="0"/>
              <a:t>Team Members</a:t>
            </a:r>
            <a:endParaRPr lang="en-IN" sz="4400" dirty="0"/>
          </a:p>
        </p:txBody>
      </p:sp>
      <p:sp>
        <p:nvSpPr>
          <p:cNvPr id="9" name="TextBox 8">
            <a:extLst>
              <a:ext uri="{FF2B5EF4-FFF2-40B4-BE49-F238E27FC236}">
                <a16:creationId xmlns:a16="http://schemas.microsoft.com/office/drawing/2014/main" id="{CE8FE3DC-9080-2661-A215-107B460D8509}"/>
              </a:ext>
            </a:extLst>
          </p:cNvPr>
          <p:cNvSpPr txBox="1"/>
          <p:nvPr/>
        </p:nvSpPr>
        <p:spPr>
          <a:xfrm>
            <a:off x="794209" y="1869844"/>
            <a:ext cx="6094428" cy="584775"/>
          </a:xfrm>
          <a:prstGeom prst="rect">
            <a:avLst/>
          </a:prstGeom>
          <a:noFill/>
        </p:spPr>
        <p:txBody>
          <a:bodyPr wrap="square">
            <a:spAutoFit/>
          </a:bodyPr>
          <a:lstStyle/>
          <a:p>
            <a:pPr algn="ctr" rtl="0" fontAlgn="b"/>
            <a:r>
              <a:rPr lang="en-IN" sz="3200" dirty="0">
                <a:effectLst/>
                <a:latin typeface="Lexend"/>
              </a:rPr>
              <a:t>Mr. Vaibhav Narayan </a:t>
            </a:r>
            <a:r>
              <a:rPr lang="en-IN" sz="3200" dirty="0" err="1">
                <a:effectLst/>
                <a:latin typeface="Lexend"/>
              </a:rPr>
              <a:t>Rakhunde</a:t>
            </a:r>
            <a:endParaRPr lang="en-IN" sz="3200" dirty="0">
              <a:effectLst/>
              <a:latin typeface="Lexend"/>
            </a:endParaRPr>
          </a:p>
        </p:txBody>
      </p:sp>
      <p:sp>
        <p:nvSpPr>
          <p:cNvPr id="11" name="TextBox 10">
            <a:extLst>
              <a:ext uri="{FF2B5EF4-FFF2-40B4-BE49-F238E27FC236}">
                <a16:creationId xmlns:a16="http://schemas.microsoft.com/office/drawing/2014/main" id="{8827C96D-B7F2-8407-03A6-34ED97AD4629}"/>
              </a:ext>
            </a:extLst>
          </p:cNvPr>
          <p:cNvSpPr txBox="1"/>
          <p:nvPr/>
        </p:nvSpPr>
        <p:spPr>
          <a:xfrm>
            <a:off x="547101" y="2372255"/>
            <a:ext cx="6094428" cy="584775"/>
          </a:xfrm>
          <a:prstGeom prst="rect">
            <a:avLst/>
          </a:prstGeom>
          <a:noFill/>
        </p:spPr>
        <p:txBody>
          <a:bodyPr wrap="square">
            <a:spAutoFit/>
          </a:bodyPr>
          <a:lstStyle/>
          <a:p>
            <a:pPr algn="ctr" rtl="0" fontAlgn="b"/>
            <a:r>
              <a:rPr lang="en-IN" sz="3200" dirty="0">
                <a:effectLst/>
                <a:latin typeface="Lexend"/>
              </a:rPr>
              <a:t>Ms. Vaishnavi Ravindra Patil</a:t>
            </a:r>
          </a:p>
        </p:txBody>
      </p:sp>
      <p:sp>
        <p:nvSpPr>
          <p:cNvPr id="13" name="TextBox 12">
            <a:extLst>
              <a:ext uri="{FF2B5EF4-FFF2-40B4-BE49-F238E27FC236}">
                <a16:creationId xmlns:a16="http://schemas.microsoft.com/office/drawing/2014/main" id="{CD4D0011-EF3F-ECE9-053A-95E2332EAD8C}"/>
              </a:ext>
            </a:extLst>
          </p:cNvPr>
          <p:cNvSpPr txBox="1"/>
          <p:nvPr/>
        </p:nvSpPr>
        <p:spPr>
          <a:xfrm>
            <a:off x="1572" y="4000523"/>
            <a:ext cx="6094428" cy="584775"/>
          </a:xfrm>
          <a:prstGeom prst="rect">
            <a:avLst/>
          </a:prstGeom>
          <a:noFill/>
        </p:spPr>
        <p:txBody>
          <a:bodyPr wrap="square">
            <a:spAutoFit/>
          </a:bodyPr>
          <a:lstStyle/>
          <a:p>
            <a:pPr algn="ctr" rtl="0" fontAlgn="b"/>
            <a:r>
              <a:rPr lang="en-IN" sz="3200" dirty="0" err="1">
                <a:effectLst/>
                <a:latin typeface="Lexend"/>
              </a:rPr>
              <a:t>Mr.Vandanapu</a:t>
            </a:r>
            <a:r>
              <a:rPr lang="en-IN" sz="3200" dirty="0">
                <a:effectLst/>
                <a:latin typeface="Lexend"/>
              </a:rPr>
              <a:t> Srihari</a:t>
            </a:r>
          </a:p>
        </p:txBody>
      </p:sp>
      <p:sp>
        <p:nvSpPr>
          <p:cNvPr id="15" name="TextBox 14">
            <a:extLst>
              <a:ext uri="{FF2B5EF4-FFF2-40B4-BE49-F238E27FC236}">
                <a16:creationId xmlns:a16="http://schemas.microsoft.com/office/drawing/2014/main" id="{F9B96741-61B4-ED78-7097-FD9B7678F689}"/>
              </a:ext>
            </a:extLst>
          </p:cNvPr>
          <p:cNvSpPr txBox="1"/>
          <p:nvPr/>
        </p:nvSpPr>
        <p:spPr>
          <a:xfrm>
            <a:off x="122040" y="2893182"/>
            <a:ext cx="6094428" cy="584775"/>
          </a:xfrm>
          <a:prstGeom prst="rect">
            <a:avLst/>
          </a:prstGeom>
          <a:noFill/>
        </p:spPr>
        <p:txBody>
          <a:bodyPr wrap="square">
            <a:spAutoFit/>
          </a:bodyPr>
          <a:lstStyle/>
          <a:p>
            <a:pPr algn="ctr" rtl="0" fontAlgn="b"/>
            <a:r>
              <a:rPr lang="en-IN" sz="3200" dirty="0" err="1">
                <a:effectLst/>
                <a:latin typeface="Lexend"/>
              </a:rPr>
              <a:t>Ms.Akshaya</a:t>
            </a:r>
            <a:r>
              <a:rPr lang="en-IN" sz="3200" dirty="0">
                <a:effectLst/>
                <a:latin typeface="Lexend"/>
              </a:rPr>
              <a:t> Gunuganti</a:t>
            </a:r>
          </a:p>
        </p:txBody>
      </p:sp>
      <p:sp>
        <p:nvSpPr>
          <p:cNvPr id="17" name="TextBox 16">
            <a:extLst>
              <a:ext uri="{FF2B5EF4-FFF2-40B4-BE49-F238E27FC236}">
                <a16:creationId xmlns:a16="http://schemas.microsoft.com/office/drawing/2014/main" id="{DCF82A89-1F80-9136-A85C-2E6391C1794E}"/>
              </a:ext>
            </a:extLst>
          </p:cNvPr>
          <p:cNvSpPr txBox="1"/>
          <p:nvPr/>
        </p:nvSpPr>
        <p:spPr>
          <a:xfrm>
            <a:off x="-102516" y="4585298"/>
            <a:ext cx="7887878" cy="584775"/>
          </a:xfrm>
          <a:prstGeom prst="rect">
            <a:avLst/>
          </a:prstGeom>
          <a:noFill/>
        </p:spPr>
        <p:txBody>
          <a:bodyPr wrap="square">
            <a:spAutoFit/>
          </a:bodyPr>
          <a:lstStyle/>
          <a:p>
            <a:pPr algn="ctr" rtl="0" fontAlgn="b"/>
            <a:r>
              <a:rPr lang="en-IN" sz="3200" dirty="0" err="1">
                <a:effectLst/>
                <a:latin typeface="Lexend"/>
              </a:rPr>
              <a:t>Mr.Dnyanesh</a:t>
            </a:r>
            <a:r>
              <a:rPr lang="en-IN" sz="3200" dirty="0">
                <a:effectLst/>
                <a:latin typeface="Lexend"/>
              </a:rPr>
              <a:t> </a:t>
            </a:r>
            <a:r>
              <a:rPr lang="en-IN" sz="3200" dirty="0">
                <a:latin typeface="Lexend"/>
              </a:rPr>
              <a:t>D</a:t>
            </a:r>
            <a:r>
              <a:rPr lang="en-IN" sz="3200" dirty="0">
                <a:effectLst/>
                <a:latin typeface="Lexend"/>
              </a:rPr>
              <a:t>urgesh </a:t>
            </a:r>
            <a:r>
              <a:rPr lang="en-IN" sz="3200" dirty="0">
                <a:latin typeface="Lexend"/>
              </a:rPr>
              <a:t>M</a:t>
            </a:r>
            <a:r>
              <a:rPr lang="en-IN" sz="3200" dirty="0">
                <a:effectLst/>
                <a:latin typeface="Lexend"/>
              </a:rPr>
              <a:t>ahajan</a:t>
            </a:r>
          </a:p>
        </p:txBody>
      </p:sp>
      <p:sp>
        <p:nvSpPr>
          <p:cNvPr id="19" name="TextBox 18">
            <a:extLst>
              <a:ext uri="{FF2B5EF4-FFF2-40B4-BE49-F238E27FC236}">
                <a16:creationId xmlns:a16="http://schemas.microsoft.com/office/drawing/2014/main" id="{D1C6EB16-CC46-07DD-2464-BAA4266AB019}"/>
              </a:ext>
            </a:extLst>
          </p:cNvPr>
          <p:cNvSpPr txBox="1"/>
          <p:nvPr/>
        </p:nvSpPr>
        <p:spPr>
          <a:xfrm>
            <a:off x="-532661" y="3433318"/>
            <a:ext cx="6103854" cy="584775"/>
          </a:xfrm>
          <a:prstGeom prst="rect">
            <a:avLst/>
          </a:prstGeom>
          <a:noFill/>
        </p:spPr>
        <p:txBody>
          <a:bodyPr wrap="square">
            <a:spAutoFit/>
          </a:bodyPr>
          <a:lstStyle/>
          <a:p>
            <a:pPr algn="ctr" rtl="0" fontAlgn="b"/>
            <a:r>
              <a:rPr lang="en-IN" sz="3200" dirty="0" err="1">
                <a:effectLst/>
                <a:latin typeface="Lexend"/>
              </a:rPr>
              <a:t>Ms.Jui</a:t>
            </a:r>
            <a:r>
              <a:rPr lang="en-IN" sz="3200" dirty="0">
                <a:effectLst/>
                <a:latin typeface="Lexend"/>
              </a:rPr>
              <a:t> Kulkarni</a:t>
            </a:r>
          </a:p>
        </p:txBody>
      </p:sp>
      <p:pic>
        <p:nvPicPr>
          <p:cNvPr id="2050" name="Picture 2">
            <a:extLst>
              <a:ext uri="{FF2B5EF4-FFF2-40B4-BE49-F238E27FC236}">
                <a16:creationId xmlns:a16="http://schemas.microsoft.com/office/drawing/2014/main" id="{C8F8A20B-A600-009D-1A28-C5B762F22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3176" y="403225"/>
            <a:ext cx="1281953" cy="44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663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2C28E2-ADE6-0EAC-8FB9-90264AD8FDAD}"/>
              </a:ext>
            </a:extLst>
          </p:cNvPr>
          <p:cNvSpPr txBox="1"/>
          <p:nvPr/>
        </p:nvSpPr>
        <p:spPr>
          <a:xfrm flipH="1">
            <a:off x="414688" y="882316"/>
            <a:ext cx="5745481" cy="523220"/>
          </a:xfrm>
          <a:prstGeom prst="rect">
            <a:avLst/>
          </a:prstGeom>
          <a:noFill/>
        </p:spPr>
        <p:txBody>
          <a:bodyPr wrap="square" rtlCol="0">
            <a:spAutoFit/>
          </a:bodyPr>
          <a:lstStyle/>
          <a:p>
            <a:r>
              <a:rPr lang="en-IN" sz="2800" b="1" dirty="0"/>
              <a:t>Business Problem:</a:t>
            </a:r>
          </a:p>
        </p:txBody>
      </p:sp>
      <p:sp>
        <p:nvSpPr>
          <p:cNvPr id="3" name="TextBox 2">
            <a:extLst>
              <a:ext uri="{FF2B5EF4-FFF2-40B4-BE49-F238E27FC236}">
                <a16:creationId xmlns:a16="http://schemas.microsoft.com/office/drawing/2014/main" id="{8B45A029-DA82-0F55-95B5-2E1D9B9B5DEE}"/>
              </a:ext>
            </a:extLst>
          </p:cNvPr>
          <p:cNvSpPr txBox="1"/>
          <p:nvPr/>
        </p:nvSpPr>
        <p:spPr>
          <a:xfrm>
            <a:off x="414688" y="1668379"/>
            <a:ext cx="4365860" cy="369332"/>
          </a:xfrm>
          <a:prstGeom prst="rect">
            <a:avLst/>
          </a:prstGeom>
          <a:noFill/>
        </p:spPr>
        <p:txBody>
          <a:bodyPr wrap="square" rtlCol="0">
            <a:spAutoFit/>
          </a:bodyPr>
          <a:lstStyle/>
          <a:p>
            <a:r>
              <a:rPr lang="en-US" dirty="0"/>
              <a:t>Stock Forecast</a:t>
            </a:r>
            <a:endParaRPr lang="en-IN" dirty="0"/>
          </a:p>
        </p:txBody>
      </p:sp>
      <p:sp>
        <p:nvSpPr>
          <p:cNvPr id="4" name="TextBox 3">
            <a:extLst>
              <a:ext uri="{FF2B5EF4-FFF2-40B4-BE49-F238E27FC236}">
                <a16:creationId xmlns:a16="http://schemas.microsoft.com/office/drawing/2014/main" id="{6A86FA71-80F0-2F4F-FED4-8A47E5D88D8B}"/>
              </a:ext>
            </a:extLst>
          </p:cNvPr>
          <p:cNvSpPr txBox="1"/>
          <p:nvPr/>
        </p:nvSpPr>
        <p:spPr>
          <a:xfrm flipH="1">
            <a:off x="414688" y="2454442"/>
            <a:ext cx="9948511" cy="3370153"/>
          </a:xfrm>
          <a:prstGeom prst="rect">
            <a:avLst/>
          </a:prstGeom>
          <a:noFill/>
        </p:spPr>
        <p:txBody>
          <a:bodyPr wrap="square" rtlCol="0">
            <a:spAutoFit/>
          </a:bodyPr>
          <a:lstStyle/>
          <a:p>
            <a:r>
              <a:rPr lang="en-US" sz="2800" b="1" dirty="0"/>
              <a:t>Objective:</a:t>
            </a:r>
            <a:br>
              <a:rPr lang="en-US" sz="2800" b="1" dirty="0"/>
            </a:br>
            <a:br>
              <a:rPr lang="en-US" dirty="0"/>
            </a:br>
            <a:endParaRPr lang="en-US" dirty="0"/>
          </a:p>
          <a:p>
            <a:pPr rtl="0">
              <a:spcBef>
                <a:spcPts val="0"/>
              </a:spcBef>
              <a:spcAft>
                <a:spcPts val="0"/>
              </a:spcAft>
            </a:pPr>
            <a:r>
              <a:rPr lang="en-US" dirty="0"/>
              <a:t>Predict the Reliance Industries Stock Price for the next 30 days.</a:t>
            </a:r>
          </a:p>
          <a:p>
            <a:pPr rtl="0">
              <a:spcBef>
                <a:spcPts val="0"/>
              </a:spcBef>
              <a:spcAft>
                <a:spcPts val="0"/>
              </a:spcAft>
            </a:pPr>
            <a:r>
              <a:rPr lang="en-US" dirty="0"/>
              <a:t>There are Open, High, Low, and Close prices that you need to obtain from the web for days starting from 2000 to 2022 for Reliance Industries stock.</a:t>
            </a:r>
          </a:p>
          <a:p>
            <a:pPr rtl="0" fontAlgn="base">
              <a:spcBef>
                <a:spcPts val="300"/>
              </a:spcBef>
              <a:spcAft>
                <a:spcPts val="0"/>
              </a:spcAft>
            </a:pPr>
            <a:r>
              <a:rPr lang="en-US" dirty="0"/>
              <a:t>Split the last year into a test set- to build a model to predict stock price.</a:t>
            </a:r>
          </a:p>
          <a:p>
            <a:pPr rtl="0" fontAlgn="base">
              <a:spcBef>
                <a:spcPts val="0"/>
              </a:spcBef>
              <a:spcAft>
                <a:spcPts val="0"/>
              </a:spcAft>
            </a:pPr>
            <a:r>
              <a:rPr lang="en-US" dirty="0"/>
              <a:t>Find short-term, &amp; long-term trends.</a:t>
            </a:r>
          </a:p>
          <a:p>
            <a:pPr rtl="0" fontAlgn="base">
              <a:spcBef>
                <a:spcPts val="0"/>
              </a:spcBef>
              <a:spcAft>
                <a:spcPts val="0"/>
              </a:spcAft>
            </a:pPr>
            <a:r>
              <a:rPr lang="en-US" dirty="0"/>
              <a:t>Understand how it is impacted by external factors or any big external events.</a:t>
            </a:r>
          </a:p>
          <a:p>
            <a:pPr rtl="0" fontAlgn="base">
              <a:spcBef>
                <a:spcPts val="0"/>
              </a:spcBef>
              <a:spcAft>
                <a:spcPts val="300"/>
              </a:spcAft>
            </a:pPr>
            <a:r>
              <a:rPr lang="en-US" dirty="0"/>
              <a:t>Forecast for next 1 year.</a:t>
            </a:r>
          </a:p>
          <a:p>
            <a:endParaRPr lang="en-IN" dirty="0"/>
          </a:p>
        </p:txBody>
      </p:sp>
      <p:pic>
        <p:nvPicPr>
          <p:cNvPr id="3074" name="Picture 2">
            <a:extLst>
              <a:ext uri="{FF2B5EF4-FFF2-40B4-BE49-F238E27FC236}">
                <a16:creationId xmlns:a16="http://schemas.microsoft.com/office/drawing/2014/main" id="{17CB0558-6241-B581-7C2A-D5CC38BAB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199" y="348463"/>
            <a:ext cx="1541929" cy="533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738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C391DE-F00D-859E-BF9F-D921425AE4ED}"/>
              </a:ext>
            </a:extLst>
          </p:cNvPr>
          <p:cNvSpPr txBox="1"/>
          <p:nvPr/>
        </p:nvSpPr>
        <p:spPr>
          <a:xfrm>
            <a:off x="1066882" y="732513"/>
            <a:ext cx="7125011" cy="584775"/>
          </a:xfrm>
          <a:prstGeom prst="rect">
            <a:avLst/>
          </a:prstGeom>
          <a:noFill/>
        </p:spPr>
        <p:txBody>
          <a:bodyPr wrap="square" rtlCol="0">
            <a:spAutoFit/>
          </a:bodyPr>
          <a:lstStyle/>
          <a:p>
            <a:pPr rtl="0">
              <a:spcBef>
                <a:spcPts val="0"/>
              </a:spcBef>
              <a:spcAft>
                <a:spcPts val="0"/>
              </a:spcAft>
            </a:pPr>
            <a:r>
              <a:rPr lang="en-IN" sz="3200" b="1" dirty="0"/>
              <a:t>Project Architecture / Project Flow</a:t>
            </a:r>
          </a:p>
        </p:txBody>
      </p:sp>
      <p:sp>
        <p:nvSpPr>
          <p:cNvPr id="9" name="Flowchart: Process 8">
            <a:extLst>
              <a:ext uri="{FF2B5EF4-FFF2-40B4-BE49-F238E27FC236}">
                <a16:creationId xmlns:a16="http://schemas.microsoft.com/office/drawing/2014/main" id="{3AE9350F-3E5C-3F52-889D-79F89388E0AA}"/>
              </a:ext>
            </a:extLst>
          </p:cNvPr>
          <p:cNvSpPr/>
          <p:nvPr/>
        </p:nvSpPr>
        <p:spPr>
          <a:xfrm>
            <a:off x="4034672" y="2073897"/>
            <a:ext cx="4524866" cy="584775"/>
          </a:xfrm>
          <a:prstGeom prst="flowChartProcess">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3B54A8F-B535-C366-3402-BB017A165895}"/>
              </a:ext>
            </a:extLst>
          </p:cNvPr>
          <p:cNvSpPr txBox="1"/>
          <p:nvPr/>
        </p:nvSpPr>
        <p:spPr>
          <a:xfrm flipH="1">
            <a:off x="4604413" y="2181618"/>
            <a:ext cx="4298623" cy="369332"/>
          </a:xfrm>
          <a:prstGeom prst="rect">
            <a:avLst/>
          </a:prstGeom>
          <a:noFill/>
        </p:spPr>
        <p:txBody>
          <a:bodyPr wrap="square" rtlCol="0">
            <a:spAutoFit/>
          </a:bodyPr>
          <a:lstStyle/>
          <a:p>
            <a:r>
              <a:rPr lang="en-IN" b="0" i="0" dirty="0">
                <a:solidFill>
                  <a:schemeClr val="tx1">
                    <a:lumMod val="95000"/>
                  </a:schemeClr>
                </a:solidFill>
                <a:effectLst/>
                <a:latin typeface="Google Sans"/>
              </a:rPr>
              <a:t>Exploratory data analysis (EDA)</a:t>
            </a:r>
            <a:endParaRPr lang="en-IN" dirty="0">
              <a:solidFill>
                <a:schemeClr val="tx1">
                  <a:lumMod val="95000"/>
                </a:schemeClr>
              </a:solidFill>
            </a:endParaRPr>
          </a:p>
        </p:txBody>
      </p:sp>
      <p:sp>
        <p:nvSpPr>
          <p:cNvPr id="11" name="Flowchart: Process 10">
            <a:extLst>
              <a:ext uri="{FF2B5EF4-FFF2-40B4-BE49-F238E27FC236}">
                <a16:creationId xmlns:a16="http://schemas.microsoft.com/office/drawing/2014/main" id="{55495727-E5D5-EA9A-40DD-94247AAB9518}"/>
              </a:ext>
            </a:extLst>
          </p:cNvPr>
          <p:cNvSpPr/>
          <p:nvPr/>
        </p:nvSpPr>
        <p:spPr>
          <a:xfrm>
            <a:off x="4034672" y="3259648"/>
            <a:ext cx="4524866" cy="584775"/>
          </a:xfrm>
          <a:prstGeom prst="flowChartProcess">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83A054D-793F-1B3C-B68B-C0D4917327CD}"/>
              </a:ext>
            </a:extLst>
          </p:cNvPr>
          <p:cNvSpPr txBox="1"/>
          <p:nvPr/>
        </p:nvSpPr>
        <p:spPr>
          <a:xfrm>
            <a:off x="5273716" y="3353725"/>
            <a:ext cx="3553906" cy="369332"/>
          </a:xfrm>
          <a:prstGeom prst="rect">
            <a:avLst/>
          </a:prstGeom>
          <a:noFill/>
        </p:spPr>
        <p:txBody>
          <a:bodyPr wrap="square" rtlCol="0">
            <a:spAutoFit/>
          </a:bodyPr>
          <a:lstStyle/>
          <a:p>
            <a:r>
              <a:rPr lang="en-US" dirty="0"/>
              <a:t>Model Building</a:t>
            </a:r>
            <a:endParaRPr lang="en-IN" dirty="0"/>
          </a:p>
        </p:txBody>
      </p:sp>
      <p:sp>
        <p:nvSpPr>
          <p:cNvPr id="13" name="Flowchart: Process 12">
            <a:extLst>
              <a:ext uri="{FF2B5EF4-FFF2-40B4-BE49-F238E27FC236}">
                <a16:creationId xmlns:a16="http://schemas.microsoft.com/office/drawing/2014/main" id="{A014AC7A-ECB9-CF49-9006-92CD53F75313}"/>
              </a:ext>
            </a:extLst>
          </p:cNvPr>
          <p:cNvSpPr/>
          <p:nvPr/>
        </p:nvSpPr>
        <p:spPr>
          <a:xfrm>
            <a:off x="4034672" y="4464277"/>
            <a:ext cx="4524866" cy="584775"/>
          </a:xfrm>
          <a:prstGeom prst="flowChartProcess">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97AFA1E5-F4FE-9842-BC80-0A8491B40118}"/>
              </a:ext>
            </a:extLst>
          </p:cNvPr>
          <p:cNvSpPr txBox="1"/>
          <p:nvPr/>
        </p:nvSpPr>
        <p:spPr>
          <a:xfrm>
            <a:off x="5520229" y="4578521"/>
            <a:ext cx="3614345" cy="369332"/>
          </a:xfrm>
          <a:prstGeom prst="rect">
            <a:avLst/>
          </a:prstGeom>
          <a:noFill/>
        </p:spPr>
        <p:txBody>
          <a:bodyPr wrap="square" rtlCol="0">
            <a:spAutoFit/>
          </a:bodyPr>
          <a:lstStyle/>
          <a:p>
            <a:r>
              <a:rPr lang="en-US" dirty="0"/>
              <a:t>Deployment </a:t>
            </a:r>
            <a:endParaRPr lang="en-IN" dirty="0"/>
          </a:p>
        </p:txBody>
      </p:sp>
      <p:pic>
        <p:nvPicPr>
          <p:cNvPr id="4098" name="Picture 2">
            <a:extLst>
              <a:ext uri="{FF2B5EF4-FFF2-40B4-BE49-F238E27FC236}">
                <a16:creationId xmlns:a16="http://schemas.microsoft.com/office/drawing/2014/main" id="{0A57B858-004E-ABD9-875D-FDE4953A5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4876" y="320869"/>
            <a:ext cx="1429477" cy="494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337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EFEDEB-A7C4-C2D1-CC57-0B558D0EEE62}"/>
              </a:ext>
            </a:extLst>
          </p:cNvPr>
          <p:cNvSpPr txBox="1"/>
          <p:nvPr/>
        </p:nvSpPr>
        <p:spPr>
          <a:xfrm>
            <a:off x="923827" y="876693"/>
            <a:ext cx="6928701" cy="523220"/>
          </a:xfrm>
          <a:prstGeom prst="rect">
            <a:avLst/>
          </a:prstGeom>
          <a:noFill/>
        </p:spPr>
        <p:txBody>
          <a:bodyPr wrap="square" rtlCol="0">
            <a:spAutoFit/>
          </a:bodyPr>
          <a:lstStyle/>
          <a:p>
            <a:r>
              <a:rPr lang="en-US" sz="2800" b="1" dirty="0"/>
              <a:t>Data set Details:</a:t>
            </a:r>
            <a:endParaRPr lang="en-IN" sz="2800" b="1" dirty="0"/>
          </a:p>
        </p:txBody>
      </p:sp>
      <p:sp>
        <p:nvSpPr>
          <p:cNvPr id="6" name="TextBox 5">
            <a:extLst>
              <a:ext uri="{FF2B5EF4-FFF2-40B4-BE49-F238E27FC236}">
                <a16:creationId xmlns:a16="http://schemas.microsoft.com/office/drawing/2014/main" id="{D4F7378E-211F-648A-3E6B-D8372BA1CB26}"/>
              </a:ext>
            </a:extLst>
          </p:cNvPr>
          <p:cNvSpPr txBox="1"/>
          <p:nvPr/>
        </p:nvSpPr>
        <p:spPr>
          <a:xfrm>
            <a:off x="923826" y="1631085"/>
            <a:ext cx="10539167" cy="646331"/>
          </a:xfrm>
          <a:prstGeom prst="rect">
            <a:avLst/>
          </a:prstGeom>
          <a:noFill/>
        </p:spPr>
        <p:txBody>
          <a:bodyPr wrap="square">
            <a:spAutoFit/>
          </a:bodyPr>
          <a:lstStyle/>
          <a:p>
            <a:r>
              <a:rPr lang="en-IN" dirty="0"/>
              <a:t>https://finance.yahoo.com/quote/RELIANCE.NS/history?period1=946684800&amp;period2=1691452800&amp;interval=1d&amp;filter=history&amp;frequency=1d&amp;includeAdjustedClose=true </a:t>
            </a:r>
          </a:p>
        </p:txBody>
      </p:sp>
      <p:graphicFrame>
        <p:nvGraphicFramePr>
          <p:cNvPr id="8" name="Table 7">
            <a:extLst>
              <a:ext uri="{FF2B5EF4-FFF2-40B4-BE49-F238E27FC236}">
                <a16:creationId xmlns:a16="http://schemas.microsoft.com/office/drawing/2014/main" id="{1B8B5055-B02B-0293-FBC6-98D8CA44609D}"/>
              </a:ext>
            </a:extLst>
          </p:cNvPr>
          <p:cNvGraphicFramePr>
            <a:graphicFrameLocks noGrp="1"/>
          </p:cNvGraphicFramePr>
          <p:nvPr>
            <p:extLst>
              <p:ext uri="{D42A27DB-BD31-4B8C-83A1-F6EECF244321}">
                <p14:modId xmlns:p14="http://schemas.microsoft.com/office/powerpoint/2010/main" val="1428871635"/>
              </p:ext>
            </p:extLst>
          </p:nvPr>
        </p:nvGraphicFramePr>
        <p:xfrm>
          <a:off x="923826" y="2508588"/>
          <a:ext cx="10131018" cy="3879553"/>
        </p:xfrm>
        <a:graphic>
          <a:graphicData uri="http://schemas.openxmlformats.org/drawingml/2006/table">
            <a:tbl>
              <a:tblPr/>
              <a:tblGrid>
                <a:gridCol w="2003628">
                  <a:extLst>
                    <a:ext uri="{9D8B030D-6E8A-4147-A177-3AD203B41FA5}">
                      <a16:colId xmlns:a16="http://schemas.microsoft.com/office/drawing/2014/main" val="985820849"/>
                    </a:ext>
                  </a:extLst>
                </a:gridCol>
                <a:gridCol w="1354565">
                  <a:extLst>
                    <a:ext uri="{9D8B030D-6E8A-4147-A177-3AD203B41FA5}">
                      <a16:colId xmlns:a16="http://schemas.microsoft.com/office/drawing/2014/main" val="2397751710"/>
                    </a:ext>
                  </a:extLst>
                </a:gridCol>
                <a:gridCol w="1354565">
                  <a:extLst>
                    <a:ext uri="{9D8B030D-6E8A-4147-A177-3AD203B41FA5}">
                      <a16:colId xmlns:a16="http://schemas.microsoft.com/office/drawing/2014/main" val="643857402"/>
                    </a:ext>
                  </a:extLst>
                </a:gridCol>
                <a:gridCol w="1354565">
                  <a:extLst>
                    <a:ext uri="{9D8B030D-6E8A-4147-A177-3AD203B41FA5}">
                      <a16:colId xmlns:a16="http://schemas.microsoft.com/office/drawing/2014/main" val="2049791164"/>
                    </a:ext>
                  </a:extLst>
                </a:gridCol>
                <a:gridCol w="1354565">
                  <a:extLst>
                    <a:ext uri="{9D8B030D-6E8A-4147-A177-3AD203B41FA5}">
                      <a16:colId xmlns:a16="http://schemas.microsoft.com/office/drawing/2014/main" val="3137424531"/>
                    </a:ext>
                  </a:extLst>
                </a:gridCol>
                <a:gridCol w="1354565">
                  <a:extLst>
                    <a:ext uri="{9D8B030D-6E8A-4147-A177-3AD203B41FA5}">
                      <a16:colId xmlns:a16="http://schemas.microsoft.com/office/drawing/2014/main" val="817229984"/>
                    </a:ext>
                  </a:extLst>
                </a:gridCol>
                <a:gridCol w="1354565">
                  <a:extLst>
                    <a:ext uri="{9D8B030D-6E8A-4147-A177-3AD203B41FA5}">
                      <a16:colId xmlns:a16="http://schemas.microsoft.com/office/drawing/2014/main" val="3395375656"/>
                    </a:ext>
                  </a:extLst>
                </a:gridCol>
              </a:tblGrid>
              <a:tr h="204187">
                <a:tc>
                  <a:txBody>
                    <a:bodyPr/>
                    <a:lstStyle/>
                    <a:p>
                      <a:pPr algn="l" fontAlgn="b"/>
                      <a:r>
                        <a:rPr lang="en-IN" sz="1200" b="0" i="0" u="none" strike="noStrike" dirty="0">
                          <a:solidFill>
                            <a:schemeClr val="tx1">
                              <a:lumMod val="95000"/>
                            </a:schemeClr>
                          </a:solidFill>
                          <a:effectLst/>
                          <a:latin typeface="Calibri" panose="020F0502020204030204" pitchFamily="34" charset="0"/>
                        </a:rPr>
                        <a:t>Date</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IN" sz="1200" b="0" i="0" u="none" strike="noStrike">
                          <a:solidFill>
                            <a:schemeClr val="tx1">
                              <a:lumMod val="95000"/>
                            </a:schemeClr>
                          </a:solidFill>
                          <a:effectLst/>
                          <a:latin typeface="Calibri" panose="020F0502020204030204" pitchFamily="34" charset="0"/>
                        </a:rPr>
                        <a:t>Open</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IN" sz="1200" b="0" i="0" u="none" strike="noStrike">
                          <a:solidFill>
                            <a:schemeClr val="tx1">
                              <a:lumMod val="95000"/>
                            </a:schemeClr>
                          </a:solidFill>
                          <a:effectLst/>
                          <a:latin typeface="Calibri" panose="020F0502020204030204" pitchFamily="34" charset="0"/>
                        </a:rPr>
                        <a:t>High</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IN" sz="1200" b="0" i="0" u="none" strike="noStrike">
                          <a:solidFill>
                            <a:schemeClr val="tx1">
                              <a:lumMod val="95000"/>
                            </a:schemeClr>
                          </a:solidFill>
                          <a:effectLst/>
                          <a:latin typeface="Calibri" panose="020F0502020204030204" pitchFamily="34" charset="0"/>
                        </a:rPr>
                        <a:t>Low</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IN" sz="1200" b="0" i="0" u="none" strike="noStrike">
                          <a:solidFill>
                            <a:schemeClr val="tx1">
                              <a:lumMod val="95000"/>
                            </a:schemeClr>
                          </a:solidFill>
                          <a:effectLst/>
                          <a:latin typeface="Calibri" panose="020F0502020204030204" pitchFamily="34" charset="0"/>
                        </a:rPr>
                        <a:t>Close</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IN" sz="1200" b="0" i="0" u="none" strike="noStrike">
                          <a:solidFill>
                            <a:schemeClr val="tx1">
                              <a:lumMod val="95000"/>
                            </a:schemeClr>
                          </a:solidFill>
                          <a:effectLst/>
                          <a:latin typeface="Calibri" panose="020F0502020204030204" pitchFamily="34" charset="0"/>
                        </a:rPr>
                        <a:t>Adj Close</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IN" sz="1200" b="0" i="0" u="none" strike="noStrike">
                          <a:solidFill>
                            <a:schemeClr val="tx1">
                              <a:lumMod val="95000"/>
                            </a:schemeClr>
                          </a:solidFill>
                          <a:effectLst/>
                          <a:latin typeface="Calibri" panose="020F0502020204030204" pitchFamily="34" charset="0"/>
                        </a:rPr>
                        <a:t>Volume</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193699879"/>
                  </a:ext>
                </a:extLst>
              </a:tr>
              <a:tr h="204187">
                <a:tc>
                  <a:txBody>
                    <a:bodyPr/>
                    <a:lstStyle/>
                    <a:p>
                      <a:pPr algn="r" fontAlgn="b"/>
                      <a:r>
                        <a:rPr lang="en-IN" sz="1200" b="0" i="0" u="none" strike="noStrike" dirty="0">
                          <a:solidFill>
                            <a:schemeClr val="tx1">
                              <a:lumMod val="95000"/>
                            </a:schemeClr>
                          </a:solidFill>
                          <a:effectLst/>
                          <a:latin typeface="Calibri" panose="020F0502020204030204" pitchFamily="34" charset="0"/>
                        </a:rPr>
                        <a:t>03-01-2000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36.74746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38.94457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36.74746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38.94457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29.68419</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28802010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930432216"/>
                  </a:ext>
                </a:extLst>
              </a:tr>
              <a:tr h="204187">
                <a:tc>
                  <a:txBody>
                    <a:bodyPr/>
                    <a:lstStyle/>
                    <a:p>
                      <a:pPr algn="r" fontAlgn="b"/>
                      <a:r>
                        <a:rPr lang="en-IN" sz="1200" b="0" i="0" u="none" strike="noStrike" dirty="0">
                          <a:solidFill>
                            <a:schemeClr val="tx1">
                              <a:lumMod val="95000"/>
                            </a:schemeClr>
                          </a:solidFill>
                          <a:effectLst/>
                          <a:latin typeface="Calibri" panose="020F0502020204030204" pitchFamily="34" charset="0"/>
                        </a:rPr>
                        <a:t>04-01-2000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39.98124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42.0623</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38.88268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42.0623</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32.06058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61320457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58623330"/>
                  </a:ext>
                </a:extLst>
              </a:tr>
              <a:tr h="204187">
                <a:tc>
                  <a:txBody>
                    <a:bodyPr/>
                    <a:lstStyle/>
                    <a:p>
                      <a:pPr algn="r" fontAlgn="b"/>
                      <a:r>
                        <a:rPr lang="en-IN" sz="1200" b="0" i="0" u="none" strike="noStrike" dirty="0">
                          <a:solidFill>
                            <a:schemeClr val="tx1">
                              <a:lumMod val="95000"/>
                            </a:schemeClr>
                          </a:solidFill>
                          <a:effectLst/>
                          <a:latin typeface="Calibri" panose="020F0502020204030204" pitchFamily="34" charset="0"/>
                        </a:rPr>
                        <a:t>05-01-2000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39.71046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44.54566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39.71046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43.71014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33.31659</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1.73E+08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259147452"/>
                  </a:ext>
                </a:extLst>
              </a:tr>
              <a:tr h="204187">
                <a:tc>
                  <a:txBody>
                    <a:bodyPr/>
                    <a:lstStyle/>
                    <a:p>
                      <a:pPr algn="r" fontAlgn="b"/>
                      <a:r>
                        <a:rPr lang="en-IN" sz="1200" b="0" i="0" u="none" strike="noStrike" dirty="0">
                          <a:solidFill>
                            <a:schemeClr val="tx1">
                              <a:lumMod val="95000"/>
                            </a:schemeClr>
                          </a:solidFill>
                          <a:effectLst/>
                          <a:latin typeface="Calibri" panose="020F0502020204030204" pitchFamily="34" charset="0"/>
                        </a:rPr>
                        <a:t>06-01-2000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44.71586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46.52615</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44.71586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45.54364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34.71412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1.01E+08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713653550"/>
                  </a:ext>
                </a:extLst>
              </a:tr>
              <a:tr h="204187">
                <a:tc>
                  <a:txBody>
                    <a:bodyPr/>
                    <a:lstStyle/>
                    <a:p>
                      <a:pPr algn="r" fontAlgn="b"/>
                      <a:r>
                        <a:rPr lang="en-IN" sz="1200" b="0" i="0" u="none" strike="noStrike" dirty="0">
                          <a:solidFill>
                            <a:schemeClr val="tx1">
                              <a:lumMod val="95000"/>
                            </a:schemeClr>
                          </a:solidFill>
                          <a:effectLst/>
                          <a:latin typeface="Calibri" panose="020F0502020204030204" pitchFamily="34" charset="0"/>
                        </a:rPr>
                        <a:t>07-01-2000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45.64421</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49.18744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45.33476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48.66911</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37.0964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1.28E+08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266286098"/>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10-01-2000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49.11008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49.31122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47.23789</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47.73301</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36.38289</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86714866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424953422"/>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11-01-2000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47.64792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48.1121</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43.91902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44.63849</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34.02419</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81074352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408189099"/>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12-01-2000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44.71586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47.19148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43.65598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46.68088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35.58094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78264129</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324592560"/>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13-01-2000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47.3462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48.95535</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47.05222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48.25135</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36.77797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1.1E+08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542082966"/>
                  </a:ext>
                </a:extLst>
              </a:tr>
              <a:tr h="204187">
                <a:tc>
                  <a:txBody>
                    <a:bodyPr/>
                    <a:lstStyle/>
                    <a:p>
                      <a:pPr algn="r" fontAlgn="b"/>
                      <a:r>
                        <a:rPr lang="en-IN" sz="1200" b="0" i="0" u="none" strike="noStrike" dirty="0">
                          <a:solidFill>
                            <a:schemeClr val="tx1">
                              <a:lumMod val="95000"/>
                            </a:schemeClr>
                          </a:solidFill>
                          <a:effectLst/>
                          <a:latin typeface="Calibri" panose="020F0502020204030204" pitchFamily="34" charset="0"/>
                        </a:rPr>
                        <a:t>14-01-2000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47.88774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49.76767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47.88774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48.93988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37.30279</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86996234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658609038"/>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17-01-2000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49.2416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49.96107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47.50866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47.7717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36.41237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69343031</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04924327"/>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18-01-2000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47.81038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49.3499</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47.27657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48.61496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37.05513</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65168824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810643245"/>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19-01-2000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49.95334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50.27052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48.92441</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49.45048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37.69197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74204601</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428551104"/>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20-01-2000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49.51237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50.27052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48.05021</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48.40608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36.89591</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99716250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295806387"/>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21-01-2000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48.38287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50.81207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48.27456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50.49488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38.48803</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1.11E+08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327565433"/>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24-01-2000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50.36336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51.34587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49.82182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50.46393</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38.46445</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85074833</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68592930"/>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25-01-2000</a:t>
                      </a:r>
                      <a:endParaRPr lang="en-IN" sz="1200" b="0" i="0" u="none" strike="noStrike" dirty="0">
                        <a:solidFill>
                          <a:schemeClr val="tx1">
                            <a:lumMod val="95000"/>
                          </a:schemeClr>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50.29373</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50.33242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49.2416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49.50463</a:t>
                      </a:r>
                      <a:endParaRPr lang="en-IN" sz="1200" b="0" i="0" u="none" strike="noStrike" dirty="0">
                        <a:solidFill>
                          <a:schemeClr val="tx1">
                            <a:lumMod val="95000"/>
                          </a:schemeClr>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37.73325</a:t>
                      </a:r>
                      <a:endParaRPr lang="en-IN" sz="1200" b="0" i="0" u="none" strike="noStrike" dirty="0">
                        <a:solidFill>
                          <a:schemeClr val="tx1">
                            <a:lumMod val="95000"/>
                          </a:schemeClr>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63033619</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918720612"/>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26-01-2000</a:t>
                      </a:r>
                      <a:endParaRPr lang="en-IN" sz="1200" b="0" i="0" u="none" strike="noStrike" dirty="0">
                        <a:solidFill>
                          <a:schemeClr val="tx1">
                            <a:lumMod val="95000"/>
                          </a:schemeClr>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49.50463</a:t>
                      </a:r>
                      <a:endParaRPr lang="en-IN" sz="1200" b="0" i="0" u="none" strike="noStrike" dirty="0">
                        <a:solidFill>
                          <a:schemeClr val="tx1">
                            <a:lumMod val="95000"/>
                          </a:schemeClr>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49.50463</a:t>
                      </a:r>
                      <a:endParaRPr lang="en-IN" sz="1200" b="0" i="0" u="none" strike="noStrike" dirty="0">
                        <a:solidFill>
                          <a:schemeClr val="tx1">
                            <a:lumMod val="95000"/>
                          </a:schemeClr>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49.50463</a:t>
                      </a:r>
                      <a:endParaRPr lang="en-IN" sz="1200" b="0" i="0" u="none" strike="noStrike" dirty="0">
                        <a:solidFill>
                          <a:schemeClr val="tx1">
                            <a:lumMod val="95000"/>
                          </a:schemeClr>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49.50463</a:t>
                      </a:r>
                      <a:endParaRPr lang="en-IN" sz="1200" b="0" i="0" u="none" strike="noStrike" dirty="0">
                        <a:solidFill>
                          <a:schemeClr val="tx1">
                            <a:lumMod val="95000"/>
                          </a:schemeClr>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37.73325</a:t>
                      </a:r>
                      <a:endParaRPr lang="en-IN" sz="1200" b="0" i="0" u="none" strike="noStrike" dirty="0">
                        <a:solidFill>
                          <a:schemeClr val="tx1">
                            <a:lumMod val="95000"/>
                          </a:schemeClr>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79512971"/>
                  </a:ext>
                </a:extLst>
              </a:tr>
            </a:tbl>
          </a:graphicData>
        </a:graphic>
      </p:graphicFrame>
      <p:pic>
        <p:nvPicPr>
          <p:cNvPr id="5122" name="Picture 2">
            <a:extLst>
              <a:ext uri="{FF2B5EF4-FFF2-40B4-BE49-F238E27FC236}">
                <a16:creationId xmlns:a16="http://schemas.microsoft.com/office/drawing/2014/main" id="{DB100F33-F1FE-FAD0-6778-34E9FCF02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4102" y="361463"/>
            <a:ext cx="1488142" cy="515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27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52FF02-B45B-999D-E907-522544C55645}"/>
              </a:ext>
            </a:extLst>
          </p:cNvPr>
          <p:cNvSpPr txBox="1"/>
          <p:nvPr/>
        </p:nvSpPr>
        <p:spPr>
          <a:xfrm>
            <a:off x="1105292" y="1828011"/>
            <a:ext cx="11086707" cy="3693319"/>
          </a:xfrm>
          <a:prstGeom prst="rect">
            <a:avLst/>
          </a:prstGeom>
          <a:noFill/>
        </p:spPr>
        <p:txBody>
          <a:bodyPr wrap="square">
            <a:spAutoFit/>
          </a:bodyPr>
          <a:lstStyle/>
          <a:p>
            <a:pPr marL="285750" indent="-285750">
              <a:buFont typeface="Arial" panose="020B0604020202020204" pitchFamily="34" charset="0"/>
              <a:buChar char="•"/>
            </a:pPr>
            <a:r>
              <a:rPr lang="en-IN" dirty="0"/>
              <a:t>Date: Date of trade</a:t>
            </a:r>
          </a:p>
          <a:p>
            <a:endParaRPr lang="en-IN" dirty="0"/>
          </a:p>
          <a:p>
            <a:pPr marL="285750" indent="-285750">
              <a:buFont typeface="Arial" panose="020B0604020202020204" pitchFamily="34" charset="0"/>
              <a:buChar char="•"/>
            </a:pPr>
            <a:r>
              <a:rPr lang="en-IN" dirty="0"/>
              <a:t>Open: Opening Price of Stock</a:t>
            </a:r>
          </a:p>
          <a:p>
            <a:endParaRPr lang="en-IN" dirty="0"/>
          </a:p>
          <a:p>
            <a:pPr marL="285750" indent="-285750">
              <a:buFont typeface="Arial" panose="020B0604020202020204" pitchFamily="34" charset="0"/>
              <a:buChar char="•"/>
            </a:pPr>
            <a:r>
              <a:rPr lang="en-IN" dirty="0"/>
              <a:t>High: Highest price of the stock on that day</a:t>
            </a:r>
          </a:p>
          <a:p>
            <a:endParaRPr lang="en-IN" dirty="0"/>
          </a:p>
          <a:p>
            <a:pPr marL="285750" indent="-285750">
              <a:buFont typeface="Arial" panose="020B0604020202020204" pitchFamily="34" charset="0"/>
              <a:buChar char="•"/>
            </a:pPr>
            <a:r>
              <a:rPr lang="en-IN" dirty="0"/>
              <a:t>Low: Lowest price of stock on that day</a:t>
            </a:r>
          </a:p>
          <a:p>
            <a:endParaRPr lang="en-IN" dirty="0"/>
          </a:p>
          <a:p>
            <a:pPr marL="285750" indent="-285750">
              <a:buFont typeface="Arial" panose="020B0604020202020204" pitchFamily="34" charset="0"/>
              <a:buChar char="•"/>
            </a:pPr>
            <a:r>
              <a:rPr lang="en-IN" dirty="0"/>
              <a:t>Close: Close price adjusted for splits.</a:t>
            </a:r>
          </a:p>
          <a:p>
            <a:endParaRPr lang="en-IN" dirty="0"/>
          </a:p>
          <a:p>
            <a:pPr marL="285750" indent="-285750">
              <a:buFont typeface="Arial" panose="020B0604020202020204" pitchFamily="34" charset="0"/>
              <a:buChar char="•"/>
            </a:pPr>
            <a:r>
              <a:rPr lang="en-IN" dirty="0" err="1"/>
              <a:t>Adj</a:t>
            </a:r>
            <a:r>
              <a:rPr lang="en-IN" dirty="0"/>
              <a:t>  Close: Adjusted close price adjusted for splits and dividend and/or capital gain distributions.</a:t>
            </a:r>
          </a:p>
          <a:p>
            <a:endParaRPr lang="en-IN" dirty="0"/>
          </a:p>
          <a:p>
            <a:pPr marL="285750" indent="-285750">
              <a:buFont typeface="Arial" panose="020B0604020202020204" pitchFamily="34" charset="0"/>
              <a:buChar char="•"/>
            </a:pPr>
            <a:r>
              <a:rPr lang="en-IN" dirty="0"/>
              <a:t>Volume: Volume of stock on that day</a:t>
            </a:r>
          </a:p>
        </p:txBody>
      </p:sp>
      <p:sp>
        <p:nvSpPr>
          <p:cNvPr id="8" name="TextBox 7">
            <a:extLst>
              <a:ext uri="{FF2B5EF4-FFF2-40B4-BE49-F238E27FC236}">
                <a16:creationId xmlns:a16="http://schemas.microsoft.com/office/drawing/2014/main" id="{A09A341C-4630-6EA0-E548-2E505A5468BF}"/>
              </a:ext>
            </a:extLst>
          </p:cNvPr>
          <p:cNvSpPr txBox="1"/>
          <p:nvPr/>
        </p:nvSpPr>
        <p:spPr>
          <a:xfrm>
            <a:off x="1190135" y="967338"/>
            <a:ext cx="6094428" cy="523220"/>
          </a:xfrm>
          <a:prstGeom prst="rect">
            <a:avLst/>
          </a:prstGeom>
          <a:noFill/>
        </p:spPr>
        <p:txBody>
          <a:bodyPr wrap="square">
            <a:spAutoFit/>
          </a:bodyPr>
          <a:lstStyle/>
          <a:p>
            <a:r>
              <a:rPr lang="en-IN" sz="2800" b="1" dirty="0"/>
              <a:t>About the data- </a:t>
            </a:r>
          </a:p>
        </p:txBody>
      </p:sp>
      <p:pic>
        <p:nvPicPr>
          <p:cNvPr id="6146" name="Picture 2">
            <a:extLst>
              <a:ext uri="{FF2B5EF4-FFF2-40B4-BE49-F238E27FC236}">
                <a16:creationId xmlns:a16="http://schemas.microsoft.com/office/drawing/2014/main" id="{690390BC-A50D-3582-D646-F30EB7FBD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9591" y="465918"/>
            <a:ext cx="1474150" cy="510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61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ED0EEE-E955-EA57-68B3-A9EBAD5139CE}"/>
              </a:ext>
            </a:extLst>
          </p:cNvPr>
          <p:cNvSpPr txBox="1"/>
          <p:nvPr/>
        </p:nvSpPr>
        <p:spPr>
          <a:xfrm>
            <a:off x="1300900" y="1545995"/>
            <a:ext cx="6985262" cy="1754326"/>
          </a:xfrm>
          <a:prstGeom prst="rect">
            <a:avLst/>
          </a:prstGeom>
          <a:noFill/>
        </p:spPr>
        <p:txBody>
          <a:bodyPr wrap="square" rtlCol="0">
            <a:spAutoFit/>
          </a:bodyPr>
          <a:lstStyle/>
          <a:p>
            <a:r>
              <a:rPr lang="en-US" sz="5400" b="1" dirty="0"/>
              <a:t>Exploratory data Analysis(EDA)</a:t>
            </a:r>
            <a:endParaRPr lang="en-IN" sz="5400" b="1" dirty="0"/>
          </a:p>
        </p:txBody>
      </p:sp>
      <p:pic>
        <p:nvPicPr>
          <p:cNvPr id="7170" name="Picture 2">
            <a:extLst>
              <a:ext uri="{FF2B5EF4-FFF2-40B4-BE49-F238E27FC236}">
                <a16:creationId xmlns:a16="http://schemas.microsoft.com/office/drawing/2014/main" id="{E10A332A-6B8C-7045-195A-889DA2B4C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5982" y="322545"/>
            <a:ext cx="1735357" cy="600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78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3595D1-8DB9-ABA1-D6C7-BB2BFCAFDD8E}"/>
              </a:ext>
            </a:extLst>
          </p:cNvPr>
          <p:cNvSpPr txBox="1"/>
          <p:nvPr/>
        </p:nvSpPr>
        <p:spPr>
          <a:xfrm>
            <a:off x="600634" y="636512"/>
            <a:ext cx="8184777" cy="1015663"/>
          </a:xfrm>
          <a:prstGeom prst="rect">
            <a:avLst/>
          </a:prstGeom>
          <a:noFill/>
        </p:spPr>
        <p:txBody>
          <a:bodyPr wrap="square">
            <a:spAutoFit/>
          </a:bodyPr>
          <a:lstStyle/>
          <a:p>
            <a:r>
              <a:rPr lang="en-US" sz="2000" b="0" i="0" dirty="0">
                <a:effectLst/>
                <a:latin typeface="Google Sans"/>
              </a:rPr>
              <a:t>Exploratory data analysis (EDA) is used to analyze and investigate data sets and summarize their main characteristics, often employing data visualization methods.</a:t>
            </a:r>
            <a:endParaRPr lang="en-IN" sz="2000" dirty="0"/>
          </a:p>
        </p:txBody>
      </p:sp>
      <p:pic>
        <p:nvPicPr>
          <p:cNvPr id="7" name="Picture 6">
            <a:extLst>
              <a:ext uri="{FF2B5EF4-FFF2-40B4-BE49-F238E27FC236}">
                <a16:creationId xmlns:a16="http://schemas.microsoft.com/office/drawing/2014/main" id="{2BDFA73B-FF44-D269-24BD-10E805B4B1B2}"/>
              </a:ext>
            </a:extLst>
          </p:cNvPr>
          <p:cNvPicPr>
            <a:picLocks noChangeAspect="1"/>
          </p:cNvPicPr>
          <p:nvPr/>
        </p:nvPicPr>
        <p:blipFill>
          <a:blip r:embed="rId2"/>
          <a:stretch>
            <a:fillRect/>
          </a:stretch>
        </p:blipFill>
        <p:spPr>
          <a:xfrm>
            <a:off x="908799" y="1958159"/>
            <a:ext cx="7482165" cy="4160881"/>
          </a:xfrm>
          <a:prstGeom prst="rect">
            <a:avLst/>
          </a:prstGeom>
        </p:spPr>
      </p:pic>
      <p:pic>
        <p:nvPicPr>
          <p:cNvPr id="8194" name="Picture 2">
            <a:extLst>
              <a:ext uri="{FF2B5EF4-FFF2-40B4-BE49-F238E27FC236}">
                <a16:creationId xmlns:a16="http://schemas.microsoft.com/office/drawing/2014/main" id="{E3738650-8555-EAC5-94E9-CDABBC9DC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6689" y="316245"/>
            <a:ext cx="1520510" cy="52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286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2C576C-546F-6B78-91FE-4E54578F7383}"/>
              </a:ext>
            </a:extLst>
          </p:cNvPr>
          <p:cNvPicPr>
            <a:picLocks noChangeAspect="1"/>
          </p:cNvPicPr>
          <p:nvPr/>
        </p:nvPicPr>
        <p:blipFill>
          <a:blip r:embed="rId2"/>
          <a:stretch>
            <a:fillRect/>
          </a:stretch>
        </p:blipFill>
        <p:spPr>
          <a:xfrm>
            <a:off x="478772" y="1402416"/>
            <a:ext cx="5677825" cy="2990290"/>
          </a:xfrm>
          <a:prstGeom prst="rect">
            <a:avLst/>
          </a:prstGeom>
        </p:spPr>
      </p:pic>
      <p:pic>
        <p:nvPicPr>
          <p:cNvPr id="8" name="Picture 7">
            <a:extLst>
              <a:ext uri="{FF2B5EF4-FFF2-40B4-BE49-F238E27FC236}">
                <a16:creationId xmlns:a16="http://schemas.microsoft.com/office/drawing/2014/main" id="{E26D6F2A-FD5D-5E3C-7D1B-6F1B0B958C18}"/>
              </a:ext>
            </a:extLst>
          </p:cNvPr>
          <p:cNvPicPr>
            <a:picLocks noChangeAspect="1"/>
          </p:cNvPicPr>
          <p:nvPr/>
        </p:nvPicPr>
        <p:blipFill>
          <a:blip r:embed="rId3"/>
          <a:stretch>
            <a:fillRect/>
          </a:stretch>
        </p:blipFill>
        <p:spPr>
          <a:xfrm>
            <a:off x="6267417" y="3695700"/>
            <a:ext cx="5629867" cy="2990290"/>
          </a:xfrm>
          <a:prstGeom prst="rect">
            <a:avLst/>
          </a:prstGeom>
        </p:spPr>
      </p:pic>
      <p:sp>
        <p:nvSpPr>
          <p:cNvPr id="10" name="TextBox 9">
            <a:extLst>
              <a:ext uri="{FF2B5EF4-FFF2-40B4-BE49-F238E27FC236}">
                <a16:creationId xmlns:a16="http://schemas.microsoft.com/office/drawing/2014/main" id="{DD6D8529-B983-A283-1403-29EB553A1ED7}"/>
              </a:ext>
            </a:extLst>
          </p:cNvPr>
          <p:cNvSpPr txBox="1"/>
          <p:nvPr/>
        </p:nvSpPr>
        <p:spPr>
          <a:xfrm>
            <a:off x="959223" y="443317"/>
            <a:ext cx="10470777" cy="523220"/>
          </a:xfrm>
          <a:prstGeom prst="rect">
            <a:avLst/>
          </a:prstGeom>
          <a:noFill/>
        </p:spPr>
        <p:txBody>
          <a:bodyPr wrap="square">
            <a:spAutoFit/>
          </a:bodyPr>
          <a:lstStyle/>
          <a:p>
            <a:pPr algn="l" rtl="0"/>
            <a:r>
              <a:rPr lang="en-US" sz="2800" b="1" i="0" dirty="0">
                <a:effectLst/>
                <a:latin typeface="inherit"/>
              </a:rPr>
              <a:t> Long-term and short-term trends Moving Average</a:t>
            </a:r>
          </a:p>
        </p:txBody>
      </p:sp>
      <p:pic>
        <p:nvPicPr>
          <p:cNvPr id="9218" name="Picture 2">
            <a:extLst>
              <a:ext uri="{FF2B5EF4-FFF2-40B4-BE49-F238E27FC236}">
                <a16:creationId xmlns:a16="http://schemas.microsoft.com/office/drawing/2014/main" id="{2142DF98-68C2-DBE5-7443-9254FD1DB9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6066" y="171185"/>
            <a:ext cx="1511218" cy="52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555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281</TotalTime>
  <Words>647</Words>
  <Application>Microsoft Office PowerPoint</Application>
  <PresentationFormat>Widescreen</PresentationFormat>
  <Paragraphs>190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Google Sans</vt:lpstr>
      <vt:lpstr>inherit</vt:lpstr>
      <vt:lpstr>Lexend</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Akshaya Gunuganti</dc:creator>
  <cp:lastModifiedBy>Akshaya Gunuganti</cp:lastModifiedBy>
  <cp:revision>3</cp:revision>
  <dcterms:created xsi:type="dcterms:W3CDTF">2023-09-05T11:47:34Z</dcterms:created>
  <dcterms:modified xsi:type="dcterms:W3CDTF">2023-09-06T11:02:00Z</dcterms:modified>
</cp:coreProperties>
</file>