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9" r:id="rId4"/>
    <p:sldId id="260" r:id="rId5"/>
    <p:sldId id="261" r:id="rId6"/>
    <p:sldId id="262" r:id="rId7"/>
    <p:sldId id="263" r:id="rId8"/>
    <p:sldId id="264" r:id="rId9"/>
    <p:sldId id="265" r:id="rId10"/>
    <p:sldId id="258" r:id="rId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hI2zLJbBorCa+P19c3mKKKhhr2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b992af5822_0_0: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86" name="Google Shape;86;gb992af5822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480"/>
              </a:spcBef>
              <a:spcAft>
                <a:spcPts val="0"/>
              </a:spcAft>
              <a:buClr>
                <a:srgbClr val="888888"/>
              </a:buClr>
              <a:buSzPts val="2400"/>
              <a:buNone/>
              <a:defRPr>
                <a:solidFill>
                  <a:srgbClr val="888888"/>
                </a:solidFill>
              </a:defRPr>
            </a:lvl1pPr>
            <a:lvl2pPr lvl="1" algn="ctr">
              <a:spcBef>
                <a:spcPts val="400"/>
              </a:spcBef>
              <a:spcAft>
                <a:spcPts val="0"/>
              </a:spcAft>
              <a:buClr>
                <a:srgbClr val="888888"/>
              </a:buClr>
              <a:buSzPts val="20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20"/>
              </a:spcBef>
              <a:spcAft>
                <a:spcPts val="0"/>
              </a:spcAft>
              <a:buClr>
                <a:srgbClr val="888888"/>
              </a:buClr>
              <a:buSzPts val="1600"/>
              <a:buNone/>
              <a:defRPr>
                <a:solidFill>
                  <a:srgbClr val="888888"/>
                </a:solidFill>
              </a:defRPr>
            </a:lvl4pPr>
            <a:lvl5pPr lvl="4" algn="ctr">
              <a:spcBef>
                <a:spcPts val="320"/>
              </a:spcBef>
              <a:spcAft>
                <a:spcPts val="0"/>
              </a:spcAft>
              <a:buClr>
                <a:srgbClr val="888888"/>
              </a:buClr>
              <a:buSzPts val="16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3"/>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3"/>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3"/>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2"/>
          <p:cNvSpPr txBox="1">
            <a:spLocks noGrp="1"/>
          </p:cNvSpPr>
          <p:nvPr>
            <p:ph type="title"/>
          </p:nvPr>
        </p:nvSpPr>
        <p:spPr>
          <a:xfrm>
            <a:off x="457200" y="1295400"/>
            <a:ext cx="8229600" cy="914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2"/>
          <p:cNvSpPr txBox="1">
            <a:spLocks noGrp="1"/>
          </p:cNvSpPr>
          <p:nvPr>
            <p:ph type="body" idx="1"/>
          </p:nvPr>
        </p:nvSpPr>
        <p:spPr>
          <a:xfrm rot="5400000">
            <a:off x="2536824" y="206375"/>
            <a:ext cx="4070351"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2"/>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2"/>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2"/>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3"/>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23"/>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3"/>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3"/>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457200" y="1295400"/>
            <a:ext cx="8229600" cy="914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4"/>
          <p:cNvSpPr txBox="1">
            <a:spLocks noGrp="1"/>
          </p:cNvSpPr>
          <p:nvPr>
            <p:ph type="body" idx="1"/>
          </p:nvPr>
        </p:nvSpPr>
        <p:spPr>
          <a:xfrm>
            <a:off x="457200" y="2286000"/>
            <a:ext cx="8229600" cy="4070351"/>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4"/>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4"/>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4"/>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5"/>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6"/>
          <p:cNvSpPr txBox="1">
            <a:spLocks noGrp="1"/>
          </p:cNvSpPr>
          <p:nvPr>
            <p:ph type="title"/>
          </p:nvPr>
        </p:nvSpPr>
        <p:spPr>
          <a:xfrm>
            <a:off x="457200" y="1295400"/>
            <a:ext cx="8229600" cy="914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6"/>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6"/>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6"/>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7"/>
          <p:cNvSpPr txBox="1">
            <a:spLocks noGrp="1"/>
          </p:cNvSpPr>
          <p:nvPr>
            <p:ph type="title"/>
          </p:nvPr>
        </p:nvSpPr>
        <p:spPr>
          <a:xfrm>
            <a:off x="457200" y="1295400"/>
            <a:ext cx="8229600" cy="914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7"/>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7"/>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457200" y="1295400"/>
            <a:ext cx="8229600" cy="914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9"/>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9"/>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9"/>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2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20"/>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0"/>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1"/>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Noto Sans Symbols"/>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Noto Sans Symbols"/>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Noto Sans Symbols"/>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Noto Sans Symbols"/>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Noto Sans Symbols"/>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1"/>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1"/>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457200" y="1295400"/>
            <a:ext cx="8229600" cy="9144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
          <p:cNvSpPr txBox="1">
            <a:spLocks noGrp="1"/>
          </p:cNvSpPr>
          <p:nvPr>
            <p:ph type="body" idx="1"/>
          </p:nvPr>
        </p:nvSpPr>
        <p:spPr>
          <a:xfrm>
            <a:off x="457200" y="2286000"/>
            <a:ext cx="8229600" cy="4070351"/>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2"/>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05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2"/>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888888"/>
                </a:solidFill>
                <a:latin typeface="Calibri"/>
                <a:ea typeface="Calibri"/>
                <a:cs typeface="Calibri"/>
                <a:sym typeface="Calibri"/>
              </a:defRPr>
            </a:lvl1pPr>
            <a:lvl2pPr marL="0" marR="0" lvl="1" indent="0" algn="r" rtl="0">
              <a:spcBef>
                <a:spcPts val="0"/>
              </a:spcBef>
              <a:buNone/>
              <a:defRPr sz="1050" b="0" i="0" u="none" strike="noStrike" cap="none">
                <a:solidFill>
                  <a:srgbClr val="888888"/>
                </a:solidFill>
                <a:latin typeface="Calibri"/>
                <a:ea typeface="Calibri"/>
                <a:cs typeface="Calibri"/>
                <a:sym typeface="Calibri"/>
              </a:defRPr>
            </a:lvl2pPr>
            <a:lvl3pPr marL="0" marR="0" lvl="2" indent="0" algn="r" rtl="0">
              <a:spcBef>
                <a:spcPts val="0"/>
              </a:spcBef>
              <a:buNone/>
              <a:defRPr sz="1050" b="0" i="0" u="none" strike="noStrike" cap="none">
                <a:solidFill>
                  <a:srgbClr val="888888"/>
                </a:solidFill>
                <a:latin typeface="Calibri"/>
                <a:ea typeface="Calibri"/>
                <a:cs typeface="Calibri"/>
                <a:sym typeface="Calibri"/>
              </a:defRPr>
            </a:lvl3pPr>
            <a:lvl4pPr marL="0" marR="0" lvl="3" indent="0" algn="r" rtl="0">
              <a:spcBef>
                <a:spcPts val="0"/>
              </a:spcBef>
              <a:buNone/>
              <a:defRPr sz="1050" b="0" i="0" u="none" strike="noStrike" cap="none">
                <a:solidFill>
                  <a:srgbClr val="888888"/>
                </a:solidFill>
                <a:latin typeface="Calibri"/>
                <a:ea typeface="Calibri"/>
                <a:cs typeface="Calibri"/>
                <a:sym typeface="Calibri"/>
              </a:defRPr>
            </a:lvl4pPr>
            <a:lvl5pPr marL="0" marR="0" lvl="4" indent="0" algn="r" rtl="0">
              <a:spcBef>
                <a:spcPts val="0"/>
              </a:spcBef>
              <a:buNone/>
              <a:defRPr sz="1050" b="0" i="0" u="none" strike="noStrike" cap="none">
                <a:solidFill>
                  <a:srgbClr val="888888"/>
                </a:solidFill>
                <a:latin typeface="Calibri"/>
                <a:ea typeface="Calibri"/>
                <a:cs typeface="Calibri"/>
                <a:sym typeface="Calibri"/>
              </a:defRPr>
            </a:lvl5pPr>
            <a:lvl6pPr marL="0" marR="0" lvl="5" indent="0" algn="r" rtl="0">
              <a:spcBef>
                <a:spcPts val="0"/>
              </a:spcBef>
              <a:buNone/>
              <a:defRPr sz="1050" b="0" i="0" u="none" strike="noStrike" cap="none">
                <a:solidFill>
                  <a:srgbClr val="888888"/>
                </a:solidFill>
                <a:latin typeface="Calibri"/>
                <a:ea typeface="Calibri"/>
                <a:cs typeface="Calibri"/>
                <a:sym typeface="Calibri"/>
              </a:defRPr>
            </a:lvl6pPr>
            <a:lvl7pPr marL="0" marR="0" lvl="6" indent="0" algn="r" rtl="0">
              <a:spcBef>
                <a:spcPts val="0"/>
              </a:spcBef>
              <a:buNone/>
              <a:defRPr sz="1050" b="0" i="0" u="none" strike="noStrike" cap="none">
                <a:solidFill>
                  <a:srgbClr val="888888"/>
                </a:solidFill>
                <a:latin typeface="Calibri"/>
                <a:ea typeface="Calibri"/>
                <a:cs typeface="Calibri"/>
                <a:sym typeface="Calibri"/>
              </a:defRPr>
            </a:lvl7pPr>
            <a:lvl8pPr marL="0" marR="0" lvl="7" indent="0" algn="r" rtl="0">
              <a:spcBef>
                <a:spcPts val="0"/>
              </a:spcBef>
              <a:buNone/>
              <a:defRPr sz="1050" b="0" i="0" u="none" strike="noStrike" cap="none">
                <a:solidFill>
                  <a:srgbClr val="888888"/>
                </a:solidFill>
                <a:latin typeface="Calibri"/>
                <a:ea typeface="Calibri"/>
                <a:cs typeface="Calibri"/>
                <a:sym typeface="Calibri"/>
              </a:defRPr>
            </a:lvl8pPr>
            <a:lvl9pPr marL="0" marR="0" lvl="8" indent="0" algn="r" rtl="0">
              <a:spcBef>
                <a:spcPts val="0"/>
              </a:spcBef>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gb992af5822_0_0"/>
          <p:cNvSpPr txBox="1">
            <a:spLocks noGrp="1"/>
          </p:cNvSpPr>
          <p:nvPr>
            <p:ph type="ctrTitle"/>
          </p:nvPr>
        </p:nvSpPr>
        <p:spPr>
          <a:xfrm>
            <a:off x="579101" y="2726776"/>
            <a:ext cx="8195733" cy="46814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Calibri"/>
              <a:buNone/>
            </a:pPr>
            <a:r>
              <a:rPr lang="en-IN" sz="3200" b="1" i="0" u="none" strike="noStrike" cap="none" dirty="0">
                <a:solidFill>
                  <a:schemeClr val="dk1"/>
                </a:solidFill>
                <a:latin typeface="Calibri"/>
                <a:ea typeface="Calibri"/>
                <a:cs typeface="Calibri"/>
                <a:sym typeface="Calibri"/>
              </a:rPr>
              <a:t>       </a:t>
            </a:r>
            <a:br>
              <a:rPr lang="en-IN" sz="3200" b="1" i="0" u="none" strike="noStrike" cap="none" dirty="0">
                <a:solidFill>
                  <a:schemeClr val="dk1"/>
                </a:solidFill>
                <a:latin typeface="Calibri"/>
                <a:ea typeface="Calibri"/>
                <a:cs typeface="Calibri"/>
                <a:sym typeface="Calibri"/>
              </a:rPr>
            </a:br>
            <a:r>
              <a:rPr lang="en-IN" sz="3200" b="1" i="0" u="none" strike="noStrike" cap="none" dirty="0">
                <a:solidFill>
                  <a:schemeClr val="dk1"/>
                </a:solidFill>
                <a:latin typeface="Calibri"/>
                <a:ea typeface="Calibri"/>
                <a:cs typeface="Calibri"/>
                <a:sym typeface="Calibri"/>
              </a:rPr>
              <a:t>B.Tech. / MBA Tech.(---</a:t>
            </a:r>
            <a:r>
              <a:rPr lang="en-IN" sz="2000" dirty="0">
                <a:solidFill>
                  <a:srgbClr val="FF0000"/>
                </a:solidFill>
              </a:rPr>
              <a:t>INFORMATION TECHNOLOGY</a:t>
            </a:r>
            <a:r>
              <a:rPr lang="en-IN" sz="2000" b="1" i="0" u="none" strike="noStrike" cap="none" dirty="0">
                <a:solidFill>
                  <a:schemeClr val="dk1"/>
                </a:solidFill>
                <a:latin typeface="Calibri"/>
                <a:ea typeface="Calibri"/>
                <a:cs typeface="Calibri"/>
                <a:sym typeface="Calibri"/>
              </a:rPr>
              <a:t>-</a:t>
            </a:r>
            <a:r>
              <a:rPr lang="en-IN" sz="3200" b="1" i="0" u="none" strike="noStrike" cap="none" dirty="0">
                <a:solidFill>
                  <a:schemeClr val="dk1"/>
                </a:solidFill>
                <a:latin typeface="Calibri"/>
                <a:ea typeface="Calibri"/>
                <a:cs typeface="Calibri"/>
                <a:sym typeface="Calibri"/>
              </a:rPr>
              <a:t>--)</a:t>
            </a:r>
            <a:br>
              <a:rPr lang="en-IN" sz="3200" b="1" i="0" u="none" strike="noStrike" cap="none" dirty="0">
                <a:solidFill>
                  <a:schemeClr val="dk1"/>
                </a:solidFill>
                <a:latin typeface="Calibri"/>
                <a:ea typeface="Calibri"/>
                <a:cs typeface="Calibri"/>
                <a:sym typeface="Calibri"/>
              </a:rPr>
            </a:br>
            <a:r>
              <a:rPr lang="en-IN" sz="3200" b="1" i="0" u="none" strike="noStrike" cap="none" dirty="0">
                <a:solidFill>
                  <a:schemeClr val="dk1"/>
                </a:solidFill>
                <a:latin typeface="Calibri"/>
                <a:ea typeface="Calibri"/>
                <a:cs typeface="Calibri"/>
                <a:sym typeface="Calibri"/>
              </a:rPr>
              <a:t>Semester: III</a:t>
            </a:r>
            <a:br>
              <a:rPr lang="en-IN" sz="3200" dirty="0"/>
            </a:br>
            <a:r>
              <a:rPr lang="en-IN" sz="3200" dirty="0"/>
              <a:t>Course: Community Service</a:t>
            </a:r>
            <a:br>
              <a:rPr lang="en-IN" sz="3200" dirty="0"/>
            </a:br>
            <a:r>
              <a:rPr lang="en-IN" sz="3200" dirty="0"/>
              <a:t>Academic Year: 2024-25</a:t>
            </a:r>
            <a:br>
              <a:rPr lang="en-IN" sz="3200" dirty="0"/>
            </a:br>
            <a:br>
              <a:rPr lang="en-IN" sz="3200" b="1" i="0" u="none" strike="noStrike" cap="none" dirty="0">
                <a:solidFill>
                  <a:schemeClr val="dk1"/>
                </a:solidFill>
                <a:latin typeface="Calibri"/>
                <a:ea typeface="Calibri"/>
                <a:cs typeface="Calibri"/>
                <a:sym typeface="Calibri"/>
              </a:rPr>
            </a:br>
            <a:endParaRPr sz="3200" b="1" i="0" u="none" strike="noStrike" cap="none" dirty="0">
              <a:solidFill>
                <a:schemeClr val="dk1"/>
              </a:solidFill>
              <a:latin typeface="Calibri"/>
              <a:ea typeface="Calibri"/>
              <a:cs typeface="Calibri"/>
              <a:sym typeface="Calibri"/>
            </a:endParaRPr>
          </a:p>
        </p:txBody>
      </p:sp>
      <p:sp>
        <p:nvSpPr>
          <p:cNvPr id="89" name="Google Shape;89;gb992af5822_0_0"/>
          <p:cNvSpPr txBox="1">
            <a:spLocks noGrp="1"/>
          </p:cNvSpPr>
          <p:nvPr>
            <p:ph type="subTitle" idx="1"/>
          </p:nvPr>
        </p:nvSpPr>
        <p:spPr>
          <a:xfrm>
            <a:off x="903111" y="3897149"/>
            <a:ext cx="7783689" cy="247639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888888"/>
              </a:buClr>
              <a:buSzPts val="2400"/>
              <a:buNone/>
            </a:pPr>
            <a:endParaRPr sz="2200" b="0" i="0" u="none" strike="noStrike" cap="none" dirty="0">
              <a:solidFill>
                <a:schemeClr val="tx1">
                  <a:lumMod val="50000"/>
                  <a:lumOff val="50000"/>
                </a:schemeClr>
              </a:solidFill>
              <a:latin typeface="Calibri"/>
              <a:ea typeface="Calibri"/>
              <a:cs typeface="Calibri"/>
              <a:sym typeface="Calibri"/>
            </a:endParaRPr>
          </a:p>
          <a:p>
            <a:pPr marL="342900" marR="0" lvl="0" indent="-342900" algn="l" rtl="0">
              <a:lnSpc>
                <a:spcPct val="100000"/>
              </a:lnSpc>
              <a:spcBef>
                <a:spcPts val="0"/>
              </a:spcBef>
              <a:spcAft>
                <a:spcPts val="0"/>
              </a:spcAft>
              <a:buClr>
                <a:srgbClr val="888888"/>
              </a:buClr>
              <a:buSzPts val="2400"/>
              <a:buNone/>
            </a:pPr>
            <a:r>
              <a:rPr lang="en-IN" sz="2200" b="1" i="0" u="none" strike="noStrike" cap="none" dirty="0">
                <a:solidFill>
                  <a:schemeClr val="tx1">
                    <a:lumMod val="95000"/>
                    <a:lumOff val="5000"/>
                  </a:schemeClr>
                </a:solidFill>
                <a:latin typeface="Calibri"/>
                <a:ea typeface="Calibri"/>
                <a:cs typeface="Calibri"/>
                <a:sym typeface="Calibri"/>
              </a:rPr>
              <a:t>Presented by </a:t>
            </a:r>
            <a:r>
              <a:rPr lang="en-IN" sz="2200" b="0" i="0" u="none" strike="noStrike" cap="none" dirty="0">
                <a:solidFill>
                  <a:schemeClr val="tx1">
                    <a:lumMod val="95000"/>
                    <a:lumOff val="5000"/>
                  </a:schemeClr>
                </a:solidFill>
                <a:latin typeface="Calibri"/>
                <a:ea typeface="Calibri"/>
                <a:cs typeface="Calibri"/>
                <a:sym typeface="Calibri"/>
              </a:rPr>
              <a:t>: Dnyaneshwar Sambhaji </a:t>
            </a:r>
            <a:r>
              <a:rPr lang="en-IN" sz="2200" dirty="0">
                <a:solidFill>
                  <a:schemeClr val="tx1">
                    <a:lumMod val="95000"/>
                    <a:lumOff val="5000"/>
                  </a:schemeClr>
                </a:solidFill>
              </a:rPr>
              <a:t>B</a:t>
            </a:r>
            <a:r>
              <a:rPr lang="en-IN" sz="2200" b="0" i="0" u="none" strike="noStrike" cap="none" dirty="0">
                <a:solidFill>
                  <a:schemeClr val="tx1">
                    <a:lumMod val="95000"/>
                    <a:lumOff val="5000"/>
                  </a:schemeClr>
                </a:solidFill>
                <a:latin typeface="Calibri"/>
                <a:ea typeface="Calibri"/>
                <a:cs typeface="Calibri"/>
                <a:sym typeface="Calibri"/>
              </a:rPr>
              <a:t>orse, Roll No.:A251</a:t>
            </a:r>
            <a:endParaRPr sz="2200" b="0" i="0" u="none" strike="noStrike" cap="none" dirty="0">
              <a:solidFill>
                <a:schemeClr val="tx1">
                  <a:lumMod val="95000"/>
                  <a:lumOff val="5000"/>
                </a:schemeClr>
              </a:solidFill>
              <a:latin typeface="Calibri"/>
              <a:ea typeface="Calibri"/>
              <a:cs typeface="Calibri"/>
              <a:sym typeface="Calibri"/>
            </a:endParaRPr>
          </a:p>
          <a:p>
            <a:pPr marL="0" lvl="0" indent="0" algn="l" rtl="0">
              <a:spcBef>
                <a:spcPts val="480"/>
              </a:spcBef>
              <a:spcAft>
                <a:spcPts val="0"/>
              </a:spcAft>
              <a:buNone/>
            </a:pPr>
            <a:r>
              <a:rPr lang="en-IN" sz="2200" b="1" dirty="0">
                <a:solidFill>
                  <a:schemeClr val="tx1">
                    <a:lumMod val="95000"/>
                    <a:lumOff val="5000"/>
                  </a:schemeClr>
                </a:solidFill>
              </a:rPr>
              <a:t>Organization Name  </a:t>
            </a:r>
            <a:r>
              <a:rPr lang="en-IN" sz="2200" dirty="0">
                <a:solidFill>
                  <a:schemeClr val="tx1">
                    <a:lumMod val="95000"/>
                    <a:lumOff val="5000"/>
                  </a:schemeClr>
                </a:solidFill>
              </a:rPr>
              <a:t>: Primary Health Centre, Chimthane. </a:t>
            </a:r>
            <a:endParaRPr sz="2200" dirty="0">
              <a:solidFill>
                <a:schemeClr val="tx1">
                  <a:lumMod val="95000"/>
                  <a:lumOff val="5000"/>
                </a:schemeClr>
              </a:solidFill>
            </a:endParaRPr>
          </a:p>
          <a:p>
            <a:pPr marL="0" lvl="0" indent="0" algn="l" rtl="0">
              <a:spcBef>
                <a:spcPts val="480"/>
              </a:spcBef>
              <a:spcAft>
                <a:spcPts val="0"/>
              </a:spcAft>
              <a:buNone/>
            </a:pPr>
            <a:r>
              <a:rPr lang="en-IN" sz="2200" b="1" dirty="0">
                <a:solidFill>
                  <a:schemeClr val="tx1">
                    <a:lumMod val="95000"/>
                    <a:lumOff val="5000"/>
                  </a:schemeClr>
                </a:solidFill>
              </a:rPr>
              <a:t>Organization Mentor </a:t>
            </a:r>
            <a:r>
              <a:rPr lang="en-IN" sz="2200" dirty="0">
                <a:solidFill>
                  <a:schemeClr val="tx1">
                    <a:lumMod val="95000"/>
                    <a:lumOff val="5000"/>
                  </a:schemeClr>
                </a:solidFill>
              </a:rPr>
              <a:t>: Dr. Trushna Wagh.</a:t>
            </a:r>
            <a:endParaRPr sz="2200" dirty="0">
              <a:solidFill>
                <a:schemeClr val="tx1">
                  <a:lumMod val="95000"/>
                  <a:lumOff val="5000"/>
                </a:schemeClr>
              </a:solidFill>
            </a:endParaRPr>
          </a:p>
          <a:p>
            <a:pPr marL="0" lvl="0" indent="0" algn="l" rtl="0">
              <a:spcBef>
                <a:spcPts val="480"/>
              </a:spcBef>
              <a:spcAft>
                <a:spcPts val="0"/>
              </a:spcAft>
              <a:buNone/>
            </a:pPr>
            <a:r>
              <a:rPr lang="en-IN" sz="2200" b="1" dirty="0">
                <a:solidFill>
                  <a:schemeClr val="tx1">
                    <a:lumMod val="95000"/>
                    <a:lumOff val="5000"/>
                  </a:schemeClr>
                </a:solidFill>
              </a:rPr>
              <a:t>Faculty Mentor </a:t>
            </a:r>
            <a:r>
              <a:rPr lang="en-IN" sz="2200" dirty="0">
                <a:solidFill>
                  <a:schemeClr val="tx1">
                    <a:lumMod val="95000"/>
                    <a:lumOff val="5000"/>
                  </a:schemeClr>
                </a:solidFill>
              </a:rPr>
              <a:t>: Dr. Deepti Barhate.</a:t>
            </a:r>
          </a:p>
          <a:p>
            <a:pPr marL="0" indent="0" algn="l"/>
            <a:r>
              <a:rPr lang="en-IN" sz="2200" b="1" dirty="0">
                <a:solidFill>
                  <a:schemeClr val="tx1">
                    <a:lumMod val="95000"/>
                    <a:lumOff val="5000"/>
                  </a:schemeClr>
                </a:solidFill>
              </a:rPr>
              <a:t>Faculty Coordinator </a:t>
            </a:r>
            <a:r>
              <a:rPr lang="en-IN" sz="2200" dirty="0">
                <a:solidFill>
                  <a:schemeClr val="tx1">
                    <a:lumMod val="95000"/>
                    <a:lumOff val="5000"/>
                  </a:schemeClr>
                </a:solidFill>
              </a:rPr>
              <a:t>: Dr. Deepti Barhate.</a:t>
            </a:r>
          </a:p>
          <a:p>
            <a:pPr marL="0" lvl="0" indent="0" algn="l" rtl="0">
              <a:spcBef>
                <a:spcPts val="480"/>
              </a:spcBef>
              <a:spcAft>
                <a:spcPts val="0"/>
              </a:spcAft>
              <a:buNone/>
            </a:pPr>
            <a:endParaRPr sz="2200" dirty="0">
              <a:solidFill>
                <a:schemeClr val="tx1">
                  <a:lumMod val="65000"/>
                  <a:lumOff val="35000"/>
                </a:schemeClr>
              </a:solidFill>
            </a:endParaRPr>
          </a:p>
          <a:p>
            <a:pPr marL="342900" marR="0" lvl="0" indent="-342900" algn="l" rtl="0">
              <a:lnSpc>
                <a:spcPct val="100000"/>
              </a:lnSpc>
              <a:spcBef>
                <a:spcPts val="0"/>
              </a:spcBef>
              <a:spcAft>
                <a:spcPts val="0"/>
              </a:spcAft>
              <a:buClr>
                <a:srgbClr val="888888"/>
              </a:buClr>
              <a:buSzPts val="2400"/>
              <a:buNone/>
            </a:pPr>
            <a:endParaRPr sz="2200" dirty="0">
              <a:solidFill>
                <a:schemeClr val="tx1">
                  <a:lumMod val="50000"/>
                  <a:lumOff val="50000"/>
                </a:schemeClr>
              </a:solidFill>
            </a:endParaRPr>
          </a:p>
          <a:p>
            <a:pPr marL="342900" marR="0" lvl="0" indent="-342900" algn="l" rtl="0">
              <a:lnSpc>
                <a:spcPct val="100000"/>
              </a:lnSpc>
              <a:spcBef>
                <a:spcPts val="0"/>
              </a:spcBef>
              <a:spcAft>
                <a:spcPts val="0"/>
              </a:spcAft>
              <a:buClr>
                <a:srgbClr val="888888"/>
              </a:buClr>
              <a:buSzPts val="2400"/>
              <a:buNone/>
            </a:pPr>
            <a:endParaRPr sz="2200" dirty="0">
              <a:solidFill>
                <a:schemeClr val="tx1">
                  <a:lumMod val="50000"/>
                  <a:lumOff val="50000"/>
                </a:schemeClr>
              </a:solidFill>
            </a:endParaRPr>
          </a:p>
        </p:txBody>
      </p:sp>
      <p:sp>
        <p:nvSpPr>
          <p:cNvPr id="91" name="Google Shape;91;gb992af5822_0_0"/>
          <p:cNvSpPr txBox="1">
            <a:spLocks noGrp="1"/>
          </p:cNvSpPr>
          <p:nvPr>
            <p:ph type="sldNum" idx="12"/>
          </p:nvPr>
        </p:nvSpPr>
        <p:spPr>
          <a:xfrm>
            <a:off x="6553200" y="6373546"/>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I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1"/>
          <p:cNvSpPr txBox="1">
            <a:spLocks noGrp="1"/>
          </p:cNvSpPr>
          <p:nvPr>
            <p:ph type="ctrTitle"/>
          </p:nvPr>
        </p:nvSpPr>
        <p:spPr>
          <a:xfrm>
            <a:off x="685800" y="2693987"/>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alibri"/>
              <a:buNone/>
            </a:pPr>
            <a:r>
              <a:rPr lang="en-IN" sz="6600" dirty="0"/>
              <a:t>Questions…??</a:t>
            </a:r>
            <a:endParaRPr sz="6600" dirty="0"/>
          </a:p>
        </p:txBody>
      </p:sp>
      <p:sp>
        <p:nvSpPr>
          <p:cNvPr id="111" name="Google Shape;111;p1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10</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457200" y="1295400"/>
            <a:ext cx="8229600" cy="914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alibri"/>
              <a:buNone/>
            </a:pPr>
            <a:r>
              <a:rPr lang="en-IN" sz="3200" dirty="0"/>
              <a:t>Roadmap</a:t>
            </a:r>
            <a:endParaRPr sz="3200" dirty="0"/>
          </a:p>
        </p:txBody>
      </p:sp>
      <p:sp>
        <p:nvSpPr>
          <p:cNvPr id="99" name="Google Shape;99;p2"/>
          <p:cNvSpPr txBox="1">
            <a:spLocks noGrp="1"/>
          </p:cNvSpPr>
          <p:nvPr>
            <p:ph type="body" idx="1"/>
          </p:nvPr>
        </p:nvSpPr>
        <p:spPr>
          <a:xfrm>
            <a:off x="457200" y="1913466"/>
            <a:ext cx="8562622" cy="4070351"/>
          </a:xfrm>
          <a:prstGeom prst="rect">
            <a:avLst/>
          </a:prstGeom>
          <a:noFill/>
          <a:ln>
            <a:noFill/>
          </a:ln>
        </p:spPr>
        <p:txBody>
          <a:bodyPr spcFirstLastPara="1" wrap="square" lIns="91425" tIns="45700" rIns="91425" bIns="45700" anchor="t" anchorCtr="0">
            <a:normAutofit/>
          </a:bodyPr>
          <a:lstStyle/>
          <a:p>
            <a:pPr marL="342900" lvl="0" indent="0" algn="l" rtl="0">
              <a:spcBef>
                <a:spcPts val="0"/>
              </a:spcBef>
              <a:spcAft>
                <a:spcPts val="0"/>
              </a:spcAft>
              <a:buNone/>
            </a:pPr>
            <a:endParaRPr sz="2200" dirty="0"/>
          </a:p>
          <a:p>
            <a:pPr marL="342900" lvl="0" indent="-342900" algn="l" rtl="0">
              <a:spcBef>
                <a:spcPts val="480"/>
              </a:spcBef>
              <a:spcAft>
                <a:spcPts val="0"/>
              </a:spcAft>
              <a:buClr>
                <a:schemeClr val="dk1"/>
              </a:buClr>
              <a:buSzPts val="2400"/>
              <a:buChar char="❑"/>
            </a:pPr>
            <a:r>
              <a:rPr lang="en-IN" sz="2200" dirty="0"/>
              <a:t>About the Organization (1)   </a:t>
            </a:r>
            <a:r>
              <a:rPr lang="en-IN" sz="1800" b="1" dirty="0">
                <a:solidFill>
                  <a:srgbClr val="FF0000"/>
                </a:solidFill>
                <a:latin typeface="Calibri" panose="020F0502020204030204" pitchFamily="34" charset="0"/>
                <a:cs typeface="Calibri" panose="020F0502020204030204" pitchFamily="34" charset="0"/>
              </a:rPr>
              <a:t>(</a:t>
            </a:r>
            <a:r>
              <a:rPr lang="en-US" sz="1800" b="1" dirty="0">
                <a:solidFill>
                  <a:srgbClr val="FF0000"/>
                </a:solidFill>
                <a:latin typeface="Calibri" panose="020F0502020204030204" pitchFamily="34" charset="0"/>
                <a:cs typeface="Calibri" panose="020F0502020204030204" pitchFamily="34" charset="0"/>
              </a:rPr>
              <a:t>Figures in bracket indicates number of slides</a:t>
            </a:r>
            <a:r>
              <a:rPr lang="en-US" sz="18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a:t>
            </a:r>
            <a:endParaRPr sz="1800" dirty="0"/>
          </a:p>
          <a:p>
            <a:pPr marL="342900" lvl="0" indent="-342900" algn="l" rtl="0">
              <a:spcBef>
                <a:spcPts val="480"/>
              </a:spcBef>
              <a:spcAft>
                <a:spcPts val="0"/>
              </a:spcAft>
              <a:buClr>
                <a:schemeClr val="dk1"/>
              </a:buClr>
              <a:buSzPts val="2400"/>
              <a:buChar char="❑"/>
            </a:pPr>
            <a:r>
              <a:rPr lang="en-IN" sz="2200" dirty="0"/>
              <a:t>About service activities of the organization (1)</a:t>
            </a:r>
            <a:endParaRPr sz="2200" dirty="0"/>
          </a:p>
          <a:p>
            <a:pPr marL="342900" lvl="0" indent="-342900" algn="l" rtl="0">
              <a:spcBef>
                <a:spcPts val="480"/>
              </a:spcBef>
              <a:spcAft>
                <a:spcPts val="0"/>
              </a:spcAft>
              <a:buClr>
                <a:schemeClr val="dk1"/>
              </a:buClr>
              <a:buSzPts val="2400"/>
              <a:buChar char="❑"/>
            </a:pPr>
            <a:r>
              <a:rPr lang="en-IN" sz="2200" dirty="0"/>
              <a:t>Description of Service tasks  (6-8) </a:t>
            </a:r>
            <a:r>
              <a:rPr lang="en-IN" sz="1800" b="1" dirty="0">
                <a:solidFill>
                  <a:srgbClr val="FF0000"/>
                </a:solidFill>
                <a:latin typeface="Calibri" panose="020F0502020204030204" pitchFamily="34" charset="0"/>
                <a:cs typeface="Calibri" panose="020F0502020204030204" pitchFamily="34" charset="0"/>
              </a:rPr>
              <a:t>(Include </a:t>
            </a:r>
            <a:r>
              <a:rPr lang="en-US" sz="18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photographs, brochures, video etc.)</a:t>
            </a:r>
            <a:endParaRPr sz="1800" b="1" dirty="0">
              <a:solidFill>
                <a:srgbClr val="FF0000"/>
              </a:solidFill>
              <a:latin typeface="Calibri" panose="020F0502020204030204" pitchFamily="34" charset="0"/>
              <a:cs typeface="Calibri" panose="020F0502020204030204" pitchFamily="34" charset="0"/>
            </a:endParaRPr>
          </a:p>
          <a:p>
            <a:pPr marL="342900" lvl="0" indent="-342900" algn="l" rtl="0">
              <a:spcBef>
                <a:spcPts val="480"/>
              </a:spcBef>
              <a:spcAft>
                <a:spcPts val="0"/>
              </a:spcAft>
              <a:buClr>
                <a:schemeClr val="dk1"/>
              </a:buClr>
              <a:buSzPts val="2400"/>
              <a:buChar char="❑"/>
            </a:pPr>
            <a:r>
              <a:rPr lang="en-IN" sz="2200" dirty="0"/>
              <a:t>Brief of new skills gained (1)</a:t>
            </a:r>
            <a:endParaRPr sz="2200" dirty="0"/>
          </a:p>
          <a:p>
            <a:pPr marL="342900" lvl="0" indent="-342900" algn="l" rtl="0">
              <a:spcBef>
                <a:spcPts val="480"/>
              </a:spcBef>
              <a:spcAft>
                <a:spcPts val="0"/>
              </a:spcAft>
              <a:buClr>
                <a:schemeClr val="dk1"/>
              </a:buClr>
              <a:buSzPts val="2400"/>
              <a:buChar char="❑"/>
            </a:pPr>
            <a:r>
              <a:rPr lang="en-IN" sz="2200" dirty="0"/>
              <a:t>Overall learning experience (1)</a:t>
            </a:r>
            <a:endParaRPr sz="2200" dirty="0"/>
          </a:p>
          <a:p>
            <a:pPr marL="342900" lvl="0" indent="-342900" algn="l" rtl="0">
              <a:spcBef>
                <a:spcPts val="480"/>
              </a:spcBef>
              <a:spcAft>
                <a:spcPts val="0"/>
              </a:spcAft>
              <a:buClr>
                <a:schemeClr val="dk1"/>
              </a:buClr>
              <a:buSzPts val="2400"/>
              <a:buChar char="❑"/>
            </a:pPr>
            <a:r>
              <a:rPr lang="en-IN" sz="2200" dirty="0"/>
              <a:t>Comments and Future Plan(1)</a:t>
            </a:r>
          </a:p>
          <a:p>
            <a:pPr marL="0" lvl="0" indent="0" algn="l" rtl="0">
              <a:spcBef>
                <a:spcPts val="480"/>
              </a:spcBef>
              <a:spcAft>
                <a:spcPts val="0"/>
              </a:spcAft>
              <a:buClr>
                <a:schemeClr val="dk1"/>
              </a:buClr>
              <a:buSzPts val="2400"/>
              <a:buNone/>
            </a:pPr>
            <a:endParaRPr sz="2200" dirty="0"/>
          </a:p>
        </p:txBody>
      </p:sp>
      <p:sp>
        <p:nvSpPr>
          <p:cNvPr id="102" name="Google Shape;102;p2"/>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D418F-0C6F-4209-A3BB-5C45D5816F04}"/>
              </a:ext>
            </a:extLst>
          </p:cNvPr>
          <p:cNvSpPr>
            <a:spLocks noGrp="1"/>
          </p:cNvSpPr>
          <p:nvPr>
            <p:ph type="title"/>
          </p:nvPr>
        </p:nvSpPr>
        <p:spPr>
          <a:xfrm>
            <a:off x="519289" y="1083471"/>
            <a:ext cx="8229600" cy="914400"/>
          </a:xfrm>
        </p:spPr>
        <p:txBody>
          <a:bodyPr>
            <a:normAutofit/>
          </a:bodyPr>
          <a:lstStyle/>
          <a:p>
            <a:r>
              <a:rPr lang="en-US" sz="3200" dirty="0"/>
              <a:t>Community Service </a:t>
            </a:r>
            <a:endParaRPr lang="en-IN" sz="3200" dirty="0"/>
          </a:p>
        </p:txBody>
      </p:sp>
      <p:sp>
        <p:nvSpPr>
          <p:cNvPr id="3" name="Text Placeholder 2">
            <a:extLst>
              <a:ext uri="{FF2B5EF4-FFF2-40B4-BE49-F238E27FC236}">
                <a16:creationId xmlns:a16="http://schemas.microsoft.com/office/drawing/2014/main" id="{FC7AD7AF-F433-42AC-94A3-7BA4FBF37FFF}"/>
              </a:ext>
            </a:extLst>
          </p:cNvPr>
          <p:cNvSpPr>
            <a:spLocks noGrp="1"/>
          </p:cNvSpPr>
          <p:nvPr>
            <p:ph type="body" idx="1"/>
          </p:nvPr>
        </p:nvSpPr>
        <p:spPr>
          <a:xfrm>
            <a:off x="519289" y="1986320"/>
            <a:ext cx="8455378" cy="4070351"/>
          </a:xfrm>
        </p:spPr>
        <p:txBody>
          <a:bodyPr>
            <a:noAutofit/>
          </a:bodyPr>
          <a:lstStyle/>
          <a:p>
            <a:r>
              <a:rPr lang="en-US" sz="2200" dirty="0">
                <a:latin typeface="Calibri" panose="020F0502020204030204" pitchFamily="34" charset="0"/>
                <a:cs typeface="Calibri" panose="020F0502020204030204" pitchFamily="34" charset="0"/>
              </a:rPr>
              <a:t> Volunteer services in Government/Non-Government agencies</a:t>
            </a:r>
          </a:p>
          <a:p>
            <a:pPr marL="114300" indent="0">
              <a:buNone/>
            </a:pPr>
            <a:endParaRPr lang="en-US" sz="2200" dirty="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R</a:t>
            </a:r>
            <a:r>
              <a:rPr lang="en-US" sz="2200" dirty="0">
                <a:effectLst/>
                <a:latin typeface="Calibri" panose="020F0502020204030204" pitchFamily="34" charset="0"/>
                <a:ea typeface="Times New Roman" panose="02020603050405020304" pitchFamily="18" charset="0"/>
                <a:cs typeface="Calibri" panose="020F0502020204030204" pitchFamily="34" charset="0"/>
              </a:rPr>
              <a:t>eal-life hands-on experience in the community</a:t>
            </a:r>
          </a:p>
          <a:p>
            <a:endParaRPr lang="en-US" sz="2200" dirty="0">
              <a:latin typeface="Calibri" panose="020F0502020204030204" pitchFamily="34" charset="0"/>
              <a:ea typeface="Times New Roman" panose="02020603050405020304" pitchFamily="18" charset="0"/>
              <a:cs typeface="Calibri" panose="020F0502020204030204" pitchFamily="34" charset="0"/>
            </a:endParaRPr>
          </a:p>
          <a:p>
            <a:r>
              <a:rPr lang="en-US" sz="2200" dirty="0">
                <a:latin typeface="Calibri" panose="020F0502020204030204" pitchFamily="34" charset="0"/>
                <a:ea typeface="Times New Roman" panose="02020603050405020304" pitchFamily="18" charset="0"/>
                <a:cs typeface="Calibri" panose="020F0502020204030204" pitchFamily="34" charset="0"/>
              </a:rPr>
              <a:t> Increasing  self awareness and Emotional intelligence </a:t>
            </a:r>
          </a:p>
          <a:p>
            <a:endParaRPr lang="en-US" sz="2200" dirty="0">
              <a:effectLst/>
              <a:latin typeface="Calibri" panose="020F0502020204030204" pitchFamily="34" charset="0"/>
              <a:ea typeface="Times New Roman" panose="02020603050405020304" pitchFamily="18" charset="0"/>
              <a:cs typeface="Calibri" panose="020F0502020204030204" pitchFamily="34" charset="0"/>
            </a:endParaRPr>
          </a:p>
          <a:p>
            <a:r>
              <a:rPr lang="en-US" sz="2200" dirty="0">
                <a:effectLst/>
                <a:latin typeface="Calibri" panose="020F0502020204030204" pitchFamily="34" charset="0"/>
                <a:ea typeface="Times New Roman" panose="02020603050405020304" pitchFamily="18" charset="0"/>
                <a:cs typeface="Calibri" panose="020F0502020204030204" pitchFamily="34" charset="0"/>
              </a:rPr>
              <a:t> Enhancing networking, organizational and leadership skills </a:t>
            </a:r>
          </a:p>
          <a:p>
            <a:pPr marL="114300" indent="0">
              <a:buNone/>
            </a:pPr>
            <a:endParaRPr lang="en-US" sz="2200" dirty="0">
              <a:latin typeface="Calibri" panose="020F0502020204030204" pitchFamily="34" charset="0"/>
              <a:ea typeface="Times New Roman" panose="02020603050405020304" pitchFamily="18" charset="0"/>
              <a:cs typeface="Calibri" panose="020F0502020204030204" pitchFamily="34" charset="0"/>
            </a:endParaRPr>
          </a:p>
          <a:p>
            <a:r>
              <a:rPr lang="en-US" sz="2200" dirty="0">
                <a:effectLst/>
                <a:latin typeface="Calibri" panose="020F0502020204030204" pitchFamily="34" charset="0"/>
                <a:ea typeface="Times New Roman" panose="02020603050405020304" pitchFamily="18" charset="0"/>
                <a:cs typeface="Calibri" panose="020F0502020204030204" pitchFamily="34" charset="0"/>
              </a:rPr>
              <a:t> Employ academic knowledge for betterment of community</a:t>
            </a:r>
          </a:p>
          <a:p>
            <a:pPr marL="114300" indent="0" algn="ctr">
              <a:buNone/>
            </a:pPr>
            <a:endParaRPr lang="en-IN" sz="22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endParaRPr>
          </a:p>
          <a:p>
            <a:pPr marL="114300" indent="0" algn="ctr">
              <a:buNone/>
            </a:pPr>
            <a:r>
              <a:rPr lang="en-IN" sz="22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(Sample Slide for reference only ) </a:t>
            </a:r>
            <a:endParaRPr lang="en-US" sz="22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4" name="Slide Number Placeholder 3">
            <a:extLst>
              <a:ext uri="{FF2B5EF4-FFF2-40B4-BE49-F238E27FC236}">
                <a16:creationId xmlns:a16="http://schemas.microsoft.com/office/drawing/2014/main" id="{CC3B6CAE-2A4E-41C7-858F-A0C47D0CA3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a:t>
            </a:fld>
            <a:endParaRPr lang="en-IN" dirty="0"/>
          </a:p>
        </p:txBody>
      </p:sp>
    </p:spTree>
    <p:extLst>
      <p:ext uri="{BB962C8B-B14F-4D97-AF65-F5344CB8AC3E}">
        <p14:creationId xmlns:p14="http://schemas.microsoft.com/office/powerpoint/2010/main" val="1276881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8D0045-9E10-3621-A6CE-49ACF5E823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4</a:t>
            </a:fld>
            <a:endParaRPr lang="en-IN"/>
          </a:p>
        </p:txBody>
      </p:sp>
      <p:sp>
        <p:nvSpPr>
          <p:cNvPr id="3" name="TextBox 2">
            <a:extLst>
              <a:ext uri="{FF2B5EF4-FFF2-40B4-BE49-F238E27FC236}">
                <a16:creationId xmlns:a16="http://schemas.microsoft.com/office/drawing/2014/main" id="{5CDD22B9-B249-424A-FA50-84D604BF4263}"/>
              </a:ext>
            </a:extLst>
          </p:cNvPr>
          <p:cNvSpPr txBox="1"/>
          <p:nvPr/>
        </p:nvSpPr>
        <p:spPr>
          <a:xfrm>
            <a:off x="1056967" y="1585227"/>
            <a:ext cx="6980903" cy="707886"/>
          </a:xfrm>
          <a:prstGeom prst="rect">
            <a:avLst/>
          </a:prstGeom>
          <a:noFill/>
        </p:spPr>
        <p:txBody>
          <a:bodyPr wrap="square" rtlCol="0">
            <a:spAutoFit/>
          </a:bodyPr>
          <a:lstStyle/>
          <a:p>
            <a:pPr marL="571500" indent="-571500">
              <a:buFont typeface="Wingdings" panose="05000000000000000000" pitchFamily="2" charset="2"/>
              <a:buChar char="v"/>
            </a:pPr>
            <a:r>
              <a:rPr lang="en-US" sz="4000" b="1" dirty="0"/>
              <a:t>About The Organization</a:t>
            </a:r>
            <a:endParaRPr lang="en-IN" sz="4000" b="1" dirty="0"/>
          </a:p>
        </p:txBody>
      </p:sp>
      <p:sp>
        <p:nvSpPr>
          <p:cNvPr id="5" name="TextBox 4">
            <a:extLst>
              <a:ext uri="{FF2B5EF4-FFF2-40B4-BE49-F238E27FC236}">
                <a16:creationId xmlns:a16="http://schemas.microsoft.com/office/drawing/2014/main" id="{B0549DE5-A1BF-68A4-BF0E-7C5F85849A73}"/>
              </a:ext>
            </a:extLst>
          </p:cNvPr>
          <p:cNvSpPr txBox="1"/>
          <p:nvPr/>
        </p:nvSpPr>
        <p:spPr>
          <a:xfrm>
            <a:off x="176981" y="2438400"/>
            <a:ext cx="8740877" cy="4154984"/>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Primary Health Centre, is a Government Organization. Basically it is a health center provided by the government of India for the treatment and to solve the health related issues of the locals around that area. This Organization provides the treatment, first aid, medicines, emergency operations free of cost.</a:t>
            </a:r>
            <a:r>
              <a:rPr lang="en-IN" sz="2400" dirty="0"/>
              <a:t>so that each and every citizen from any class can take benefit of it and like wise we can contribute to make our nation healthy. It provides 24*7 services for the emergency ones. And also they regularly runs a various health related campaign and </a:t>
            </a:r>
            <a:r>
              <a:rPr lang="en-IN" sz="2400" dirty="0" err="1"/>
              <a:t>servey</a:t>
            </a:r>
            <a:r>
              <a:rPr lang="en-IN" sz="2400" dirty="0"/>
              <a:t> in such way to keep nation fully healthy.</a:t>
            </a:r>
            <a:endParaRPr lang="en-US" sz="2400" dirty="0"/>
          </a:p>
        </p:txBody>
      </p:sp>
    </p:spTree>
    <p:extLst>
      <p:ext uri="{BB962C8B-B14F-4D97-AF65-F5344CB8AC3E}">
        <p14:creationId xmlns:p14="http://schemas.microsoft.com/office/powerpoint/2010/main" val="1940339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AC9826-6337-1EB5-9B29-B989C3A2087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5</a:t>
            </a:fld>
            <a:endParaRPr lang="en-IN"/>
          </a:p>
        </p:txBody>
      </p:sp>
      <p:sp>
        <p:nvSpPr>
          <p:cNvPr id="3" name="TextBox 2">
            <a:extLst>
              <a:ext uri="{FF2B5EF4-FFF2-40B4-BE49-F238E27FC236}">
                <a16:creationId xmlns:a16="http://schemas.microsoft.com/office/drawing/2014/main" id="{FE683B61-93FA-250E-9CD8-C93B1C63DD03}"/>
              </a:ext>
            </a:extLst>
          </p:cNvPr>
          <p:cNvSpPr txBox="1"/>
          <p:nvPr/>
        </p:nvSpPr>
        <p:spPr>
          <a:xfrm>
            <a:off x="0" y="1543666"/>
            <a:ext cx="9842090" cy="584775"/>
          </a:xfrm>
          <a:prstGeom prst="rect">
            <a:avLst/>
          </a:prstGeom>
          <a:noFill/>
        </p:spPr>
        <p:txBody>
          <a:bodyPr wrap="square" rtlCol="0">
            <a:spAutoFit/>
          </a:bodyPr>
          <a:lstStyle/>
          <a:p>
            <a:pPr marL="457200" indent="-457200">
              <a:buFont typeface="Wingdings" panose="05000000000000000000" pitchFamily="2" charset="2"/>
              <a:buChar char="v"/>
            </a:pPr>
            <a:r>
              <a:rPr lang="en-IN" sz="3200" b="1" dirty="0"/>
              <a:t>About service activities of the organization</a:t>
            </a:r>
          </a:p>
        </p:txBody>
      </p:sp>
      <p:sp>
        <p:nvSpPr>
          <p:cNvPr id="5" name="TextBox 4">
            <a:extLst>
              <a:ext uri="{FF2B5EF4-FFF2-40B4-BE49-F238E27FC236}">
                <a16:creationId xmlns:a16="http://schemas.microsoft.com/office/drawing/2014/main" id="{61A3F728-A024-BD7C-4847-40B642597627}"/>
              </a:ext>
            </a:extLst>
          </p:cNvPr>
          <p:cNvSpPr txBox="1"/>
          <p:nvPr/>
        </p:nvSpPr>
        <p:spPr>
          <a:xfrm>
            <a:off x="206477" y="2271252"/>
            <a:ext cx="8401665" cy="452431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Service Activities of this organization are to aware the society about the importance of the health.</a:t>
            </a:r>
          </a:p>
          <a:p>
            <a:pPr marL="342900" indent="-342900">
              <a:buFont typeface="Wingdings" panose="05000000000000000000" pitchFamily="2" charset="2"/>
              <a:buChar char="Ø"/>
            </a:pPr>
            <a:r>
              <a:rPr lang="en-US" sz="2400" dirty="0"/>
              <a:t>To aware the society about the importance of proper treatment for the diseases at a proper time.</a:t>
            </a:r>
          </a:p>
          <a:p>
            <a:pPr marL="342900" indent="-342900">
              <a:buFont typeface="Wingdings" panose="05000000000000000000" pitchFamily="2" charset="2"/>
              <a:buChar char="Ø"/>
            </a:pPr>
            <a:r>
              <a:rPr lang="en-US" sz="2400" dirty="0"/>
              <a:t>To provide emergency services for the emergency patients.</a:t>
            </a:r>
          </a:p>
          <a:p>
            <a:pPr marL="342900" indent="-342900">
              <a:buFont typeface="Wingdings" panose="05000000000000000000" pitchFamily="2" charset="2"/>
              <a:buChar char="Ø"/>
            </a:pPr>
            <a:r>
              <a:rPr lang="en-US" sz="2400" dirty="0"/>
              <a:t>Provide a effective medications, medical for the necessary ones free of cost.</a:t>
            </a:r>
          </a:p>
          <a:p>
            <a:pPr marL="342900" indent="-342900">
              <a:buFont typeface="Wingdings" panose="05000000000000000000" pitchFamily="2" charset="2"/>
              <a:buChar char="Ø"/>
            </a:pPr>
            <a:r>
              <a:rPr lang="en-US" sz="2400" dirty="0"/>
              <a:t>Runs a regular Campaigns and survey about various diseases and viruses for their root vanishing.</a:t>
            </a:r>
          </a:p>
          <a:p>
            <a:pPr marL="342900" indent="-342900">
              <a:buFont typeface="Wingdings" panose="05000000000000000000" pitchFamily="2" charset="2"/>
              <a:buChar char="Ø"/>
            </a:pPr>
            <a:r>
              <a:rPr lang="en-US" sz="2400" dirty="0"/>
              <a:t>In short to aware the society about that the “</a:t>
            </a:r>
            <a:r>
              <a:rPr lang="en-US" sz="2000" dirty="0"/>
              <a:t>HEALTH IS THE REAL WEALTH</a:t>
            </a:r>
            <a:r>
              <a:rPr lang="en-US" sz="2400" dirty="0"/>
              <a:t>”.</a:t>
            </a:r>
            <a:endParaRPr lang="en-IN" sz="2400" dirty="0"/>
          </a:p>
        </p:txBody>
      </p:sp>
    </p:spTree>
    <p:extLst>
      <p:ext uri="{BB962C8B-B14F-4D97-AF65-F5344CB8AC3E}">
        <p14:creationId xmlns:p14="http://schemas.microsoft.com/office/powerpoint/2010/main" val="1905665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37CC07-2344-B657-6041-9C59FE10DFD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6</a:t>
            </a:fld>
            <a:endParaRPr lang="en-IN"/>
          </a:p>
        </p:txBody>
      </p:sp>
      <p:sp>
        <p:nvSpPr>
          <p:cNvPr id="3" name="TextBox 2">
            <a:extLst>
              <a:ext uri="{FF2B5EF4-FFF2-40B4-BE49-F238E27FC236}">
                <a16:creationId xmlns:a16="http://schemas.microsoft.com/office/drawing/2014/main" id="{9E677B05-E628-4504-1811-CC26212D4051}"/>
              </a:ext>
            </a:extLst>
          </p:cNvPr>
          <p:cNvSpPr txBox="1"/>
          <p:nvPr/>
        </p:nvSpPr>
        <p:spPr>
          <a:xfrm>
            <a:off x="1042219" y="1376517"/>
            <a:ext cx="7059562" cy="717754"/>
          </a:xfrm>
          <a:prstGeom prst="rect">
            <a:avLst/>
          </a:prstGeom>
          <a:noFill/>
        </p:spPr>
        <p:txBody>
          <a:bodyPr wrap="square" rtlCol="0">
            <a:spAutoFit/>
          </a:bodyPr>
          <a:lstStyle/>
          <a:p>
            <a:pPr marL="571500" indent="-571500">
              <a:buFont typeface="Wingdings" panose="05000000000000000000" pitchFamily="2" charset="2"/>
              <a:buChar char="v"/>
            </a:pPr>
            <a:r>
              <a:rPr lang="en-IN" sz="4000" dirty="0"/>
              <a:t>Description of Service tasks</a:t>
            </a:r>
          </a:p>
        </p:txBody>
      </p:sp>
    </p:spTree>
    <p:extLst>
      <p:ext uri="{BB962C8B-B14F-4D97-AF65-F5344CB8AC3E}">
        <p14:creationId xmlns:p14="http://schemas.microsoft.com/office/powerpoint/2010/main" val="2243924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1E2859-3477-2F6E-BEE5-FA4DC0E681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7</a:t>
            </a:fld>
            <a:endParaRPr lang="en-IN"/>
          </a:p>
        </p:txBody>
      </p:sp>
      <p:sp>
        <p:nvSpPr>
          <p:cNvPr id="3" name="TextBox 2">
            <a:extLst>
              <a:ext uri="{FF2B5EF4-FFF2-40B4-BE49-F238E27FC236}">
                <a16:creationId xmlns:a16="http://schemas.microsoft.com/office/drawing/2014/main" id="{399E5618-8D60-7E8B-A6D4-C3C0D89C6A28}"/>
              </a:ext>
            </a:extLst>
          </p:cNvPr>
          <p:cNvSpPr txBox="1"/>
          <p:nvPr/>
        </p:nvSpPr>
        <p:spPr>
          <a:xfrm>
            <a:off x="1396181" y="1451747"/>
            <a:ext cx="7747819" cy="646331"/>
          </a:xfrm>
          <a:prstGeom prst="rect">
            <a:avLst/>
          </a:prstGeom>
          <a:noFill/>
        </p:spPr>
        <p:txBody>
          <a:bodyPr wrap="square" rtlCol="0">
            <a:spAutoFit/>
          </a:bodyPr>
          <a:lstStyle/>
          <a:p>
            <a:pPr marL="571500" indent="-571500">
              <a:buFont typeface="Wingdings" panose="05000000000000000000" pitchFamily="2" charset="2"/>
              <a:buChar char="v"/>
            </a:pPr>
            <a:r>
              <a:rPr lang="en-IN" sz="3600" dirty="0"/>
              <a:t>Brief of new skills gained</a:t>
            </a:r>
          </a:p>
        </p:txBody>
      </p:sp>
      <p:sp>
        <p:nvSpPr>
          <p:cNvPr id="4" name="TextBox 3">
            <a:extLst>
              <a:ext uri="{FF2B5EF4-FFF2-40B4-BE49-F238E27FC236}">
                <a16:creationId xmlns:a16="http://schemas.microsoft.com/office/drawing/2014/main" id="{D9B393EB-7455-A136-659E-9619CA94646F}"/>
              </a:ext>
            </a:extLst>
          </p:cNvPr>
          <p:cNvSpPr txBox="1"/>
          <p:nvPr/>
        </p:nvSpPr>
        <p:spPr>
          <a:xfrm>
            <a:off x="196644" y="2111825"/>
            <a:ext cx="8632723" cy="4524315"/>
          </a:xfrm>
          <a:prstGeom prst="rect">
            <a:avLst/>
          </a:prstGeom>
          <a:noFill/>
        </p:spPr>
        <p:txBody>
          <a:bodyPr wrap="square" rtlCol="0">
            <a:spAutoFit/>
          </a:bodyPr>
          <a:lstStyle/>
          <a:p>
            <a:pPr marL="457200" indent="-457200">
              <a:buFont typeface="Wingdings" panose="05000000000000000000" pitchFamily="2" charset="2"/>
              <a:buChar char="Ø"/>
            </a:pPr>
            <a:r>
              <a:rPr lang="en-US" sz="2400" dirty="0"/>
              <a:t>As point of view we are the bachelors of the technical background still we had learnt so many skills rather than the technical one that includes the basic knowledge about the </a:t>
            </a:r>
            <a:r>
              <a:rPr lang="en-US" sz="2400" dirty="0" err="1"/>
              <a:t>equipments</a:t>
            </a:r>
            <a:r>
              <a:rPr lang="en-US" sz="2400" dirty="0"/>
              <a:t>, medicines, treatments, and the health system of India.</a:t>
            </a:r>
          </a:p>
          <a:p>
            <a:pPr marL="457200" indent="-457200">
              <a:buFont typeface="Wingdings" panose="05000000000000000000" pitchFamily="2" charset="2"/>
              <a:buChar char="Ø"/>
            </a:pPr>
            <a:r>
              <a:rPr lang="en-US" sz="2400" dirty="0"/>
              <a:t>How to treat with the patients to feel them positive and let them know about the importance of the health.</a:t>
            </a:r>
          </a:p>
          <a:p>
            <a:pPr marL="457200" indent="-457200">
              <a:buFont typeface="Wingdings" panose="05000000000000000000" pitchFamily="2" charset="2"/>
              <a:buChar char="Ø"/>
            </a:pPr>
            <a:r>
              <a:rPr lang="en-US" sz="2400" dirty="0"/>
              <a:t>How to manage the whole health related data of the area and according to how to positive react over it. </a:t>
            </a:r>
          </a:p>
          <a:p>
            <a:pPr marL="457200" indent="-457200">
              <a:buFont typeface="Wingdings" panose="05000000000000000000" pitchFamily="2" charset="2"/>
              <a:buChar char="Ø"/>
            </a:pPr>
            <a:r>
              <a:rPr lang="en-US" sz="2400" dirty="0"/>
              <a:t>To provide proper medical to the patients.</a:t>
            </a:r>
          </a:p>
          <a:p>
            <a:pPr marL="457200" indent="-457200">
              <a:buFont typeface="Wingdings" panose="05000000000000000000" pitchFamily="2" charset="2"/>
              <a:buChar char="Ø"/>
            </a:pPr>
            <a:r>
              <a:rPr lang="en-US" sz="2400" dirty="0"/>
              <a:t>Data handling, data managing, data keeping, etc..</a:t>
            </a:r>
          </a:p>
          <a:p>
            <a:pPr marL="457200" indent="-457200">
              <a:buFont typeface="Wingdings" panose="05000000000000000000" pitchFamily="2" charset="2"/>
              <a:buChar char="Ø"/>
            </a:pPr>
            <a:r>
              <a:rPr lang="en-US" sz="2400" dirty="0"/>
              <a:t>Effective conversation. </a:t>
            </a:r>
            <a:endParaRPr lang="en-IN" sz="2400" dirty="0"/>
          </a:p>
        </p:txBody>
      </p:sp>
    </p:spTree>
    <p:extLst>
      <p:ext uri="{BB962C8B-B14F-4D97-AF65-F5344CB8AC3E}">
        <p14:creationId xmlns:p14="http://schemas.microsoft.com/office/powerpoint/2010/main" val="2284866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F3488F-B14A-D590-7191-8CAFEC6004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8</a:t>
            </a:fld>
            <a:endParaRPr lang="en-IN"/>
          </a:p>
        </p:txBody>
      </p:sp>
      <p:sp>
        <p:nvSpPr>
          <p:cNvPr id="3" name="TextBox 2">
            <a:extLst>
              <a:ext uri="{FF2B5EF4-FFF2-40B4-BE49-F238E27FC236}">
                <a16:creationId xmlns:a16="http://schemas.microsoft.com/office/drawing/2014/main" id="{15503C69-596E-F9EE-34A7-BD0B9C5181B5}"/>
              </a:ext>
            </a:extLst>
          </p:cNvPr>
          <p:cNvSpPr txBox="1"/>
          <p:nvPr/>
        </p:nvSpPr>
        <p:spPr>
          <a:xfrm>
            <a:off x="1403555" y="1445342"/>
            <a:ext cx="6336890" cy="646331"/>
          </a:xfrm>
          <a:prstGeom prst="rect">
            <a:avLst/>
          </a:prstGeom>
          <a:noFill/>
        </p:spPr>
        <p:txBody>
          <a:bodyPr wrap="square" rtlCol="0">
            <a:spAutoFit/>
          </a:bodyPr>
          <a:lstStyle/>
          <a:p>
            <a:pPr marL="571500" indent="-571500">
              <a:buFont typeface="Wingdings" panose="05000000000000000000" pitchFamily="2" charset="2"/>
              <a:buChar char="v"/>
            </a:pPr>
            <a:r>
              <a:rPr lang="en-IN" sz="3600" dirty="0"/>
              <a:t>Overall learning experience</a:t>
            </a:r>
          </a:p>
        </p:txBody>
      </p:sp>
      <p:sp>
        <p:nvSpPr>
          <p:cNvPr id="4" name="TextBox 3">
            <a:extLst>
              <a:ext uri="{FF2B5EF4-FFF2-40B4-BE49-F238E27FC236}">
                <a16:creationId xmlns:a16="http://schemas.microsoft.com/office/drawing/2014/main" id="{D9619643-54B0-143B-FD8F-CC9714566E50}"/>
              </a:ext>
            </a:extLst>
          </p:cNvPr>
          <p:cNvSpPr txBox="1"/>
          <p:nvPr/>
        </p:nvSpPr>
        <p:spPr>
          <a:xfrm>
            <a:off x="88490" y="2340077"/>
            <a:ext cx="8967020" cy="4154984"/>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The opportunity to engage with and educate the community on preventive healthcare measures was both fulfilling and eye-opening. Collaborating with other healthcare professionals and local authorities taught us the importance of teamwork and resource management in delivering effective healthcare. This experience also honed our communication skills and cultural sensitivity, essential for our future careers in healthcare. Overall, it was a rewarding experience that highlighted the challenges and rewards of working in a resource-limited setting, while reinforcing our commitment to improving community health.</a:t>
            </a:r>
            <a:endParaRPr lang="en-IN" sz="2400" dirty="0"/>
          </a:p>
        </p:txBody>
      </p:sp>
    </p:spTree>
    <p:extLst>
      <p:ext uri="{BB962C8B-B14F-4D97-AF65-F5344CB8AC3E}">
        <p14:creationId xmlns:p14="http://schemas.microsoft.com/office/powerpoint/2010/main" val="2111283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EC8563-A0ED-F80A-FDE9-F67D127B6D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9</a:t>
            </a:fld>
            <a:endParaRPr lang="en-IN"/>
          </a:p>
        </p:txBody>
      </p:sp>
      <p:sp>
        <p:nvSpPr>
          <p:cNvPr id="3" name="TextBox 2">
            <a:extLst>
              <a:ext uri="{FF2B5EF4-FFF2-40B4-BE49-F238E27FC236}">
                <a16:creationId xmlns:a16="http://schemas.microsoft.com/office/drawing/2014/main" id="{EFB5D024-D55D-F83E-72D7-F6FFDBBC1A18}"/>
              </a:ext>
            </a:extLst>
          </p:cNvPr>
          <p:cNvSpPr txBox="1"/>
          <p:nvPr/>
        </p:nvSpPr>
        <p:spPr>
          <a:xfrm>
            <a:off x="1337186" y="1415844"/>
            <a:ext cx="6469626" cy="646331"/>
          </a:xfrm>
          <a:prstGeom prst="rect">
            <a:avLst/>
          </a:prstGeom>
          <a:noFill/>
        </p:spPr>
        <p:txBody>
          <a:bodyPr wrap="square" rtlCol="0">
            <a:spAutoFit/>
          </a:bodyPr>
          <a:lstStyle/>
          <a:p>
            <a:pPr marL="571500" indent="-571500">
              <a:buFont typeface="Wingdings" panose="05000000000000000000" pitchFamily="2" charset="2"/>
              <a:buChar char="v"/>
            </a:pPr>
            <a:r>
              <a:rPr lang="en-IN" sz="3600" dirty="0"/>
              <a:t>Comments and Future Plan</a:t>
            </a:r>
          </a:p>
        </p:txBody>
      </p:sp>
      <p:sp>
        <p:nvSpPr>
          <p:cNvPr id="10" name="Rectangle 4">
            <a:extLst>
              <a:ext uri="{FF2B5EF4-FFF2-40B4-BE49-F238E27FC236}">
                <a16:creationId xmlns:a16="http://schemas.microsoft.com/office/drawing/2014/main" id="{6C8814C4-51B7-510D-BD4C-0183485E40F2}"/>
              </a:ext>
            </a:extLst>
          </p:cNvPr>
          <p:cNvSpPr>
            <a:spLocks noChangeArrowheads="1"/>
          </p:cNvSpPr>
          <p:nvPr/>
        </p:nvSpPr>
        <p:spPr bwMode="auto">
          <a:xfrm>
            <a:off x="339211" y="2062175"/>
            <a:ext cx="846557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400" dirty="0"/>
              <a:t>The opportunity to work closely with experienced healthcare professionals and local authorities was invaluable, allowing us to understand the intricacies of healthcare delivery in a resource-limited setting. </a:t>
            </a:r>
            <a:r>
              <a:rPr kumimoji="0" lang="en-US" altLang="en-US" sz="2400" b="0" i="0" u="none" strike="noStrike" cap="none" normalizeH="0" baseline="0" dirty="0">
                <a:ln>
                  <a:noFill/>
                </a:ln>
                <a:solidFill>
                  <a:schemeClr val="tx1"/>
                </a:solidFill>
                <a:effectLst/>
                <a:latin typeface="Arial" panose="020B0604020202020204" pitchFamily="34" charset="0"/>
              </a:rPr>
              <a:t>Looking ahead, we plan to continue our involvement in community health initiatives. Our future plans include organizing regular health camps to provide ongoing medical support and education, and developing sustainable health programs that address common issues such as nutrition and sanitation. We also aim to collaborate with local schools and organizations to promote health awareness and preventive practices among the younger population.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2879106"/>
      </p:ext>
    </p:extLst>
  </p:cSld>
  <p:clrMapOvr>
    <a:masterClrMapping/>
  </p:clrMapOvr>
</p:sld>
</file>

<file path=ppt/theme/theme1.xml><?xml version="1.0" encoding="utf-8"?>
<a:theme xmlns:a="http://schemas.openxmlformats.org/drawingml/2006/main" name="MPST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714</Words>
  <Application>Microsoft Office PowerPoint</Application>
  <PresentationFormat>On-screen Show (4:3)</PresentationFormat>
  <Paragraphs>61</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Noto Sans Symbols</vt:lpstr>
      <vt:lpstr>Wingdings</vt:lpstr>
      <vt:lpstr>MPSTME</vt:lpstr>
      <vt:lpstr>        B.Tech. / MBA Tech.(---INFORMATION TECHNOLOGY---) Semester: III Course: Community Service Academic Year: 2024-25  </vt:lpstr>
      <vt:lpstr>Roadmap</vt:lpstr>
      <vt:lpstr>Community Service </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B.Tech. / MBA Tech. (----Name of Stream----) Semester: II/IV  Course: Community Services Academic Year: 2021-22</dc:title>
  <dc:creator>Dhirendra Mishra</dc:creator>
  <cp:lastModifiedBy>borsednyanesh99@outlook.com</cp:lastModifiedBy>
  <cp:revision>16</cp:revision>
  <dcterms:created xsi:type="dcterms:W3CDTF">2017-04-11T09:48:28Z</dcterms:created>
  <dcterms:modified xsi:type="dcterms:W3CDTF">2024-07-01T08:01:55Z</dcterms:modified>
</cp:coreProperties>
</file>