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http://zetcode.com/lang/rubytutorial/datatypes/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https://thenewcircle.com/static/bookshelf/ruby_tutorial/iterators.html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coursera.org/course/algo" Type="http://schemas.openxmlformats.org/officeDocument/2006/relationships/hyperlink" TargetMode="External" Id="rId4"/><Relationship Target="http://bost.ocks.org/mike/algorithms/" Type="http://schemas.openxmlformats.org/officeDocument/2006/relationships/hyperlink" TargetMode="External" Id="rId3"/><Relationship Target="http://www.igvita.com/2009/03/26/ruby-algorithms-sorting-trie-heaps/" Type="http://schemas.openxmlformats.org/officeDocument/2006/relationships/hyperlink" TargetMode="External" Id="rId6"/><Relationship Target="https://www.udacity.com/course/cs215" Type="http://schemas.openxmlformats.org/officeDocument/2006/relationships/hyperlink" TargetMode="External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upload.wikimedia.org/wikipedia/commons/c/ca/Knights-Tour-Animation.gif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9218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Data Structures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Iterators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007275" x="457200"/>
            <a:ext cy="857400" cx="456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DRY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Blocks are procs that cannot be saved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93" name="Shape 93"/>
          <p:cNvSpPr txBox="1"/>
          <p:nvPr/>
        </p:nvSpPr>
        <p:spPr>
          <a:xfrm>
            <a:off y="1157850" x="5022000"/>
            <a:ext cy="3473099" cx="353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 callbacks(procs)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procs[:starting].call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puts "Still going"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procs[:finishing].call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callbacks( </a:t>
            </a:r>
          </a:p>
          <a:p>
            <a:pPr rtl="0" lvl="0" indent="0" mar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starting: Proc.new { puts "Starting" },</a:t>
            </a:r>
          </a:p>
          <a:p>
            <a:pPr rtl="0" lvl="0" indent="0" mar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finishing: Proc.new { puts "Finishing" }</a:t>
            </a:r>
          </a:p>
          <a:p>
            <a:pPr rtl="0" lvl="0" indent="0" mar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=&gt; Starting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=&gt; Still going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=&gt; Finishing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2029350" x="457200"/>
            <a:ext cy="1730099" cx="2967299"/>
          </a:xfrm>
          <a:prstGeom prst="rect">
            <a:avLst/>
          </a:prstGeom>
          <a:solidFill>
            <a:srgbClr val="000000"/>
          </a:solidFill>
          <a:ln w="28575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Array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def iterate!(code)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self.each_with_index do |n, i|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self[i] = code.call(n)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end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y="3239100" x="1910550"/>
            <a:ext cy="1730099" cx="2456699"/>
          </a:xfrm>
          <a:prstGeom prst="rect">
            <a:avLst/>
          </a:prstGeom>
          <a:solidFill>
            <a:srgbClr val="000000"/>
          </a:solidFill>
          <a:ln w="28575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 = [1, 2, 3, 4]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array.iterate!(Proc.new do |n|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 ** 2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end)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puts array.inspect</a:t>
            </a:r>
            <a:b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=&gt; [1, 4, 9, 16]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Lambda’s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007275" x="457200"/>
            <a:ext cy="3827700" cx="473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Same like Procs?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Difference: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Checks arguments passed.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Diminutive Return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2" name="Shape 102"/>
          <p:cNvSpPr txBox="1"/>
          <p:nvPr/>
        </p:nvSpPr>
        <p:spPr>
          <a:xfrm>
            <a:off y="1181125" x="3224850"/>
            <a:ext cy="2205000" cx="5264399"/>
          </a:xfrm>
          <a:prstGeom prst="rect">
            <a:avLst/>
          </a:prstGeom>
          <a:solidFill>
            <a:srgbClr val="000000"/>
          </a:solidFill>
          <a:ln w="28575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sz="18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 = [1, 2, 3, 4]</a:t>
            </a:r>
            <a:br>
              <a:rPr b="1" sz="18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8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array.iterate!(lambda { |n| n ** 2 })</a:t>
            </a:r>
            <a:br>
              <a:rPr sz="18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8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8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puts array.inspect</a:t>
            </a:r>
            <a:br>
              <a:rPr b="1" sz="18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8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=&gt; [1, 4, 9, 16]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Lambda vs Proc : Checks arguments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123950" x="457200"/>
            <a:ext cy="3647999" cx="8475299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(code)</a:t>
            </a:r>
            <a:b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one, two </a:t>
            </a: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1, 2</a:t>
            </a:r>
            <a:b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code</a:t>
            </a: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call(one, two)</a:t>
            </a:r>
            <a:b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args(Proc</a:t>
            </a: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new{</a:t>
            </a: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a, b, c</a:t>
            </a: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puts "Give me a #{a} and a #{b} and a #{c</a:t>
            </a: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class}"})</a:t>
            </a:r>
            <a:b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args(lambda{</a:t>
            </a: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a, b, c</a:t>
            </a: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puts "Give me a #{a} and a #{b} and a #{c</a:t>
            </a: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class}"})</a:t>
            </a:r>
            <a:b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=&gt; Give me a 1 and a 2 and a NilClass</a:t>
            </a:r>
            <a:br>
              <a:rPr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*.rb:8: ArgumentError: wrong number of arguments (2 for 3) (ArgumentError)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Lambda vs Proc : Diminutive Return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063375" x="239525"/>
            <a:ext cy="3647999" cx="8620500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 proc_return							def lambda_return</a:t>
            </a:r>
            <a:b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2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Proc.new { return "Proc.new"}.call		        lambda { return "lambda" }.call</a:t>
            </a:r>
            <a:br>
              <a:rPr sz="12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return "proc_return method finished"	  		   return "lambda_return method finished"</a:t>
            </a:r>
            <a:b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										end</a:t>
            </a:r>
            <a:b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puts proc_return</a:t>
            </a:r>
            <a:b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puts lambda_return</a:t>
            </a:r>
            <a:b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=&gt; Proc.new</a:t>
            </a:r>
            <a:b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=&gt; lambda_return method finished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469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Complexity?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Searching Algorithms?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BFS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/>
              <a:t>DFS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Sorting Algorithms?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y="1112875" x="5152850"/>
            <a:ext cy="3422700" cx="348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Resources</a:t>
            </a:r>
          </a:p>
          <a:p>
            <a:pPr rtl="0" lvl="0" indent="-323850" marL="6731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00000"/>
              <a:buFont typeface="Arial"/>
              <a:buChar char="●"/>
            </a:pPr>
            <a:r>
              <a:rPr sz="1500" lang="en">
                <a:solidFill>
                  <a:srgbClr val="FF0000"/>
                </a:solidFill>
                <a:hlinkClick r:id="rId3"/>
              </a:rPr>
              <a:t>Visualizing Algorithms from Mike Bostock</a:t>
            </a:r>
          </a:p>
          <a:p>
            <a:pPr rtl="0" lvl="0" indent="-323850" marL="6731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sz="1500" lang="en">
                <a:solidFill>
                  <a:srgbClr val="0088CC"/>
                </a:solidFill>
                <a:hlinkClick r:id="rId4"/>
              </a:rPr>
              <a:t>Free course on algorithms from Coursera</a:t>
            </a:r>
          </a:p>
          <a:p>
            <a:pPr rtl="0" lvl="0" indent="-323850" marL="6731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sz="1500" lang="en">
                <a:solidFill>
                  <a:srgbClr val="0088CC"/>
                </a:solidFill>
                <a:hlinkClick r:id="rId5"/>
              </a:rPr>
              <a:t>Another free course on algorithms by Udacity</a:t>
            </a:r>
          </a:p>
          <a:p>
            <a:pPr rtl="0" lvl="0" indent="-323850" marL="6731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sz="1500" lang="en">
                <a:solidFill>
                  <a:srgbClr val="0088CC"/>
                </a:solidFill>
                <a:hlinkClick r:id="rId6"/>
              </a:rPr>
              <a:t>A brief note on putting Sorting, Tries and Heaps into Ruby, by Ilya Grigorik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: Warm Up!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2246475" x="3024600"/>
            <a:ext cy="737400" cx="2994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Coming soon….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: Champions Round!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2400" lang="en"/>
              <a:t>8 Queens Problem?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rtl="0">
              <a:spcBef>
                <a:spcPts val="0"/>
              </a:spcBef>
              <a:buNone/>
            </a:pPr>
            <a:r>
              <a:rPr b="1" sz="2400" lang="en"/>
              <a:t>Now Knight's Tour Problem!</a:t>
            </a:r>
          </a:p>
          <a:p>
            <a:pPr rt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Problem Statement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Contents	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is a Data Structure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Primitive Data Types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Non-Primitive Data Types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Conditional Structures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Iterators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Blocks, Procs, Lamdas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Algorithms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Assignment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Data Structure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Way of </a:t>
            </a:r>
            <a:r>
              <a:rPr b="1" lang="en"/>
              <a:t>organising data</a:t>
            </a:r>
            <a:r>
              <a:rPr lang="en"/>
              <a:t> to be used </a:t>
            </a:r>
            <a:r>
              <a:rPr b="1" lang="en"/>
              <a:t>effectively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Primitive Data Types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Strings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Numbers (Rational, Complex)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Boolean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Nil</a:t>
            </a:r>
          </a:p>
          <a:p>
            <a:pPr rtl="0" lvl="0" indent="-4191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Symbols</a:t>
            </a:r>
          </a:p>
          <a:p>
            <a:pPr rtl="0" lvl="0" indent="-4191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Hashes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Arrays</a:t>
            </a:r>
          </a:p>
        </p:txBody>
      </p:sp>
      <p:sp>
        <p:nvSpPr>
          <p:cNvPr id="50" name="Shape 50"/>
          <p:cNvSpPr/>
          <p:nvPr/>
        </p:nvSpPr>
        <p:spPr>
          <a:xfrm>
            <a:off y="1200150" x="6158325"/>
            <a:ext cy="1066799" cx="2528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p :name.object_id 	=&gt; 67368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p :name.object_id	=&gt; 67368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p "name".object_id	=&gt; 56966220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p "name".object_id	=&gt; 56999420</a:t>
            </a:r>
          </a:p>
        </p:txBody>
      </p:sp>
      <p:sp>
        <p:nvSpPr>
          <p:cNvPr id="51" name="Shape 51"/>
          <p:cNvSpPr/>
          <p:nvPr/>
        </p:nvSpPr>
        <p:spPr>
          <a:xfrm>
            <a:off y="2802700" x="3313925"/>
            <a:ext cy="1535399" cx="34472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domains = {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  	de: ’Germany’, </a:t>
            </a:r>
          </a:p>
          <a:p>
            <a:pPr rtl="0" lvl="0" indent="0" marL="9144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sk: ‘Slovakia’,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us: ‘United States’,  </a:t>
            </a:r>
          </a:p>
          <a:p>
            <a:pPr rtl="0" lvl="0" indent="0" marL="9144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no: ’Norway’ 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                 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y="2571100" x="6904250"/>
            <a:ext cy="1766999" cx="1995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nums = [1, 2, 3, 4]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a = [ </a:t>
            </a:r>
          </a:p>
          <a:p>
            <a:pPr rtl="0" lvl="0" indent="0" marL="457200">
              <a:lnSpc>
                <a:spcPct val="140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3.14159, </a:t>
            </a:r>
          </a:p>
          <a:p>
            <a:pPr rtl="0" lvl="0" indent="0" marL="457200">
              <a:lnSpc>
                <a:spcPct val="140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"pie", </a:t>
            </a:r>
          </a:p>
          <a:p>
            <a:pPr rtl="0" lvl="0" indent="0" marL="457200">
              <a:lnSpc>
                <a:spcPct val="140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99 </a:t>
            </a:r>
          </a:p>
          <a:p>
            <a:pPr rtl="0" lvl="0" indent="0" mar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      ]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Abstract Data Types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4573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Stack (LIFO)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Queue</a:t>
            </a:r>
            <a:r>
              <a:rPr lang="en"/>
              <a:t> (FIFO)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Lists (Ordered, Sorted)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Trees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N-ary Trees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Binary Trees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122075" x="4972475"/>
            <a:ext cy="3058500" cx="390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y="4170900" x="430175"/>
            <a:ext cy="654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http://www.thelearningpoint.net/computer-science/basic-data-structures-in-ruby---the-queue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http://www.theodinproject.com/ruby-programming/data-structures-and-algorithms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414600" x="316925"/>
            <a:ext cy="2381700" cx="5191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/>
              <a:t>Conditional Structures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if elsif else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unless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case when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2627850" x="589175"/>
            <a:ext cy="2020199" cx="740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3600" lang="en">
                <a:solidFill>
                  <a:schemeClr val="dk1"/>
                </a:solidFill>
              </a:rPr>
              <a:t>Blocks, Procs, Lambda’s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Blocks are closures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Blocks are procs that cannot be saved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Loops (Don’t)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while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until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break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next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retry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Iterators (Do)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022475" x="457200"/>
            <a:ext cy="3725699" cx="3928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38761D"/>
                </a:solidFill>
              </a:rPr>
              <a:t>each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times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0000"/>
                </a:solidFill>
              </a:rPr>
              <a:t>collect</a:t>
            </a:r>
            <a:r>
              <a:rPr sz="2400" lang="en"/>
              <a:t>  = </a:t>
            </a:r>
            <a:r>
              <a:rPr sz="2400" lang="en">
                <a:solidFill>
                  <a:srgbClr val="38761D"/>
                </a:solidFill>
              </a:rPr>
              <a:t>map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0000"/>
                </a:solidFill>
              </a:rPr>
              <a:t>find_all</a:t>
            </a:r>
            <a:r>
              <a:rPr sz="2400" lang="en"/>
              <a:t> = </a:t>
            </a:r>
            <a:r>
              <a:rPr sz="2400" lang="en">
                <a:solidFill>
                  <a:srgbClr val="38761D"/>
                </a:solidFill>
              </a:rPr>
              <a:t>select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reject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0000"/>
                </a:solidFill>
              </a:rPr>
              <a:t>detect</a:t>
            </a:r>
            <a:r>
              <a:rPr sz="2400" lang="en">
                <a:solidFill>
                  <a:srgbClr val="38761D"/>
                </a:solidFill>
              </a:rPr>
              <a:t> </a:t>
            </a:r>
            <a:r>
              <a:rPr sz="2400" lang="en">
                <a:solidFill>
                  <a:srgbClr val="000000"/>
                </a:solidFill>
              </a:rPr>
              <a:t>=</a:t>
            </a:r>
            <a:r>
              <a:rPr sz="2400" lang="en">
                <a:solidFill>
                  <a:srgbClr val="38761D"/>
                </a:solidFill>
              </a:rPr>
              <a:t> find</a:t>
            </a:r>
            <a:r>
              <a:rPr sz="2400" lang="en"/>
              <a:t> (first)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inject  = </a:t>
            </a:r>
            <a:r>
              <a:rPr sz="2400" lang="en">
                <a:solidFill>
                  <a:srgbClr val="38761D"/>
                </a:solidFill>
              </a:rPr>
              <a:t>reduce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delete_if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keep_if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etc...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4806900" x="3196325"/>
            <a:ext cy="336599" cx="558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https://thenewcircle.com/static/bookshelf/ruby_tutorial/iterators.html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y="1022475" x="4591725"/>
            <a:ext cy="3725699" cx="4185600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&gt; [1,2,3,45].select{ |n| n % 2 == 0 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 =&gt; </a:t>
            </a:r>
            <a:r>
              <a:rPr sz="1800" lang="en">
                <a:solidFill>
                  <a:srgbClr val="000000"/>
                </a:solidFill>
              </a:rPr>
              <a:t>[2]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&gt; [1,2,3,4,5].select{ |n|  n % 2 == 0 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 =&gt; </a:t>
            </a:r>
            <a:r>
              <a:rPr sz="1800" lang="en">
                <a:solidFill>
                  <a:srgbClr val="000000"/>
                </a:solidFill>
              </a:rPr>
              <a:t>[2, 4]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&gt; [1,2,3,4,5].reject{ |n| n % 2 == 0 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 =&gt; </a:t>
            </a:r>
            <a:r>
              <a:rPr sz="1800" lang="en">
                <a:solidFill>
                  <a:srgbClr val="000000"/>
                </a:solidFill>
              </a:rPr>
              <a:t>[1, 3, 5]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&gt; [1,2,3,4,5].find{ |n|  n % 2 == 0 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 =&gt; </a:t>
            </a:r>
            <a:r>
              <a:rPr sz="1800" lang="en">
                <a:solidFill>
                  <a:srgbClr val="000000"/>
                </a:solidFill>
              </a:rPr>
              <a:t>2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&gt; [1,2,3,4,5].reduce{ |sum, n| sum + n 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 =&gt; </a:t>
            </a:r>
            <a:r>
              <a:rPr sz="1800" lang="en">
                <a:solidFill>
                  <a:srgbClr val="000000"/>
                </a:solidFill>
              </a:rPr>
              <a:t>15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Closures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2258350" x="1784275"/>
            <a:ext cy="2173800" cx="6429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/>
              <a:t>Blocks, Procs &amp; Lamdas…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rtl="0" lvl="0">
              <a:spcBef>
                <a:spcPts val="0"/>
              </a:spcBef>
              <a:buNone/>
            </a:pPr>
            <a:r>
              <a:rPr b="1" sz="1800" lang="en"/>
              <a:t>Blocks of Code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