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24"/>
  </p:notesMasterIdLst>
  <p:sldIdLst>
    <p:sldId id="256" r:id="rId2"/>
    <p:sldId id="257" r:id="rId3"/>
    <p:sldId id="278" r:id="rId4"/>
    <p:sldId id="258" r:id="rId5"/>
    <p:sldId id="259" r:id="rId6"/>
    <p:sldId id="260" r:id="rId7"/>
    <p:sldId id="262" r:id="rId8"/>
    <p:sldId id="263" r:id="rId9"/>
    <p:sldId id="264" r:id="rId10"/>
    <p:sldId id="266" r:id="rId11"/>
    <p:sldId id="267" r:id="rId12"/>
    <p:sldId id="269" r:id="rId13"/>
    <p:sldId id="268" r:id="rId14"/>
    <p:sldId id="265"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21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300CB4-7DAD-45D6-8BD9-7CFD0B67D8ED}" type="datetimeFigureOut">
              <a:rPr lang="en-IN" smtClean="0"/>
              <a:t>01-07-2022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95A28-9790-4395-A4E3-F4CFF2451929}" type="slidenum">
              <a:rPr lang="en-IN" smtClean="0"/>
              <a:t>‹#›</a:t>
            </a:fld>
            <a:endParaRPr lang="en-IN"/>
          </a:p>
        </p:txBody>
      </p:sp>
    </p:spTree>
    <p:extLst>
      <p:ext uri="{BB962C8B-B14F-4D97-AF65-F5344CB8AC3E}">
        <p14:creationId xmlns:p14="http://schemas.microsoft.com/office/powerpoint/2010/main" val="354902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444E54F-4EC3-44D7-A28D-6E47E91185A5}"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CB1A84-B8A7-4B8A-924D-9E526D892C8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10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44E54F-4EC3-44D7-A28D-6E47E91185A5}"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CB1A84-B8A7-4B8A-924D-9E526D892C88}" type="slidenum">
              <a:rPr lang="en-IN" smtClean="0"/>
              <a:t>‹#›</a:t>
            </a:fld>
            <a:endParaRPr lang="en-IN"/>
          </a:p>
        </p:txBody>
      </p:sp>
    </p:spTree>
    <p:extLst>
      <p:ext uri="{BB962C8B-B14F-4D97-AF65-F5344CB8AC3E}">
        <p14:creationId xmlns:p14="http://schemas.microsoft.com/office/powerpoint/2010/main" val="3971121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44E54F-4EC3-44D7-A28D-6E47E91185A5}"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CB1A84-B8A7-4B8A-924D-9E526D892C88}"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828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44E54F-4EC3-44D7-A28D-6E47E91185A5}"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CB1A84-B8A7-4B8A-924D-9E526D892C88}" type="slidenum">
              <a:rPr lang="en-IN" smtClean="0"/>
              <a:t>‹#›</a:t>
            </a:fld>
            <a:endParaRPr lang="en-IN"/>
          </a:p>
        </p:txBody>
      </p:sp>
    </p:spTree>
    <p:extLst>
      <p:ext uri="{BB962C8B-B14F-4D97-AF65-F5344CB8AC3E}">
        <p14:creationId xmlns:p14="http://schemas.microsoft.com/office/powerpoint/2010/main" val="1665457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44E54F-4EC3-44D7-A28D-6E47E91185A5}"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CB1A84-B8A7-4B8A-924D-9E526D892C8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94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44E54F-4EC3-44D7-A28D-6E47E91185A5}"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CB1A84-B8A7-4B8A-924D-9E526D892C88}" type="slidenum">
              <a:rPr lang="en-IN" smtClean="0"/>
              <a:t>‹#›</a:t>
            </a:fld>
            <a:endParaRPr lang="en-IN"/>
          </a:p>
        </p:txBody>
      </p:sp>
    </p:spTree>
    <p:extLst>
      <p:ext uri="{BB962C8B-B14F-4D97-AF65-F5344CB8AC3E}">
        <p14:creationId xmlns:p14="http://schemas.microsoft.com/office/powerpoint/2010/main" val="2009687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44E54F-4EC3-44D7-A28D-6E47E91185A5}" type="datetimeFigureOut">
              <a:rPr lang="en-IN" smtClean="0"/>
              <a:t>01-07-2022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CB1A84-B8A7-4B8A-924D-9E526D892C88}" type="slidenum">
              <a:rPr lang="en-IN" smtClean="0"/>
              <a:t>‹#›</a:t>
            </a:fld>
            <a:endParaRPr lang="en-IN"/>
          </a:p>
        </p:txBody>
      </p:sp>
    </p:spTree>
    <p:extLst>
      <p:ext uri="{BB962C8B-B14F-4D97-AF65-F5344CB8AC3E}">
        <p14:creationId xmlns:p14="http://schemas.microsoft.com/office/powerpoint/2010/main" val="944630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44E54F-4EC3-44D7-A28D-6E47E91185A5}" type="datetimeFigureOut">
              <a:rPr lang="en-IN" smtClean="0"/>
              <a:t>01-07-2022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CB1A84-B8A7-4B8A-924D-9E526D892C88}" type="slidenum">
              <a:rPr lang="en-IN" smtClean="0"/>
              <a:t>‹#›</a:t>
            </a:fld>
            <a:endParaRPr lang="en-IN"/>
          </a:p>
        </p:txBody>
      </p:sp>
    </p:spTree>
    <p:extLst>
      <p:ext uri="{BB962C8B-B14F-4D97-AF65-F5344CB8AC3E}">
        <p14:creationId xmlns:p14="http://schemas.microsoft.com/office/powerpoint/2010/main" val="1039588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4E54F-4EC3-44D7-A28D-6E47E91185A5}" type="datetimeFigureOut">
              <a:rPr lang="en-IN" smtClean="0"/>
              <a:t>01-07-2022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CB1A84-B8A7-4B8A-924D-9E526D892C88}" type="slidenum">
              <a:rPr lang="en-IN" smtClean="0"/>
              <a:t>‹#›</a:t>
            </a:fld>
            <a:endParaRPr lang="en-IN"/>
          </a:p>
        </p:txBody>
      </p:sp>
    </p:spTree>
    <p:extLst>
      <p:ext uri="{BB962C8B-B14F-4D97-AF65-F5344CB8AC3E}">
        <p14:creationId xmlns:p14="http://schemas.microsoft.com/office/powerpoint/2010/main" val="2968542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44E54F-4EC3-44D7-A28D-6E47E91185A5}"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CB1A84-B8A7-4B8A-924D-9E526D892C88}" type="slidenum">
              <a:rPr lang="en-IN" smtClean="0"/>
              <a:t>‹#›</a:t>
            </a:fld>
            <a:endParaRPr lang="en-IN"/>
          </a:p>
        </p:txBody>
      </p:sp>
    </p:spTree>
    <p:extLst>
      <p:ext uri="{BB962C8B-B14F-4D97-AF65-F5344CB8AC3E}">
        <p14:creationId xmlns:p14="http://schemas.microsoft.com/office/powerpoint/2010/main" val="259712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44E54F-4EC3-44D7-A28D-6E47E91185A5}"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CB1A84-B8A7-4B8A-924D-9E526D892C8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116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444E54F-4EC3-44D7-A28D-6E47E91185A5}" type="datetimeFigureOut">
              <a:rPr lang="en-IN" smtClean="0"/>
              <a:t>01-07-2022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9CB1A84-B8A7-4B8A-924D-9E526D892C88}"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437211"/>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E6C3D-6CFF-626E-D520-341F13C8F559}"/>
              </a:ext>
            </a:extLst>
          </p:cNvPr>
          <p:cNvSpPr>
            <a:spLocks noGrp="1"/>
          </p:cNvSpPr>
          <p:nvPr>
            <p:ph type="ctrTitle"/>
          </p:nvPr>
        </p:nvSpPr>
        <p:spPr/>
        <p:txBody>
          <a:bodyPr/>
          <a:lstStyle/>
          <a:p>
            <a:r>
              <a:rPr lang="en-IN" dirty="0"/>
              <a:t>7 Minutes Workout</a:t>
            </a:r>
          </a:p>
        </p:txBody>
      </p:sp>
      <p:sp>
        <p:nvSpPr>
          <p:cNvPr id="4" name="Rectangle 1">
            <a:extLst>
              <a:ext uri="{FF2B5EF4-FFF2-40B4-BE49-F238E27FC236}">
                <a16:creationId xmlns:a16="http://schemas.microsoft.com/office/drawing/2014/main" id="{B0DBB534-F586-298F-08D3-F388DB1B5B43}"/>
              </a:ext>
            </a:extLst>
          </p:cNvPr>
          <p:cNvSpPr>
            <a:spLocks noGrp="1" noChangeArrowheads="1"/>
          </p:cNvSpPr>
          <p:nvPr>
            <p:ph type="subTitle" idx="1"/>
          </p:nvPr>
        </p:nvSpPr>
        <p:spPr bwMode="auto">
          <a:xfrm>
            <a:off x="6284651" y="5963952"/>
            <a:ext cx="194494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1">
                    <a:lumMod val="75000"/>
                  </a:schemeClr>
                </a:solidFill>
                <a:effectLst/>
                <a:latin typeface="Calibri Light" panose="020F0302020204030204" pitchFamily="34" charset="0"/>
                <a:ea typeface="Times New Roman" panose="02020603050405020304" pitchFamily="18" charset="0"/>
                <a:cs typeface="Calibri Light" panose="020F0302020204030204" pitchFamily="34" charset="0"/>
              </a:rPr>
              <a:t>Android Application</a:t>
            </a:r>
            <a:endParaRPr kumimoji="0" lang="en-US" altLang="en-US" sz="1800" b="1" i="0" u="none" strike="noStrike" cap="none" normalizeH="0" baseline="0" dirty="0">
              <a:ln>
                <a:noFill/>
              </a:ln>
              <a:solidFill>
                <a:schemeClr val="accent1">
                  <a:lumMod val="75000"/>
                </a:schemeClr>
              </a:solidFill>
              <a:effectLst/>
              <a:latin typeface="Arial" panose="020B0604020202020204" pitchFamily="34" charset="0"/>
            </a:endParaRPr>
          </a:p>
        </p:txBody>
      </p:sp>
    </p:spTree>
    <p:extLst>
      <p:ext uri="{BB962C8B-B14F-4D97-AF65-F5344CB8AC3E}">
        <p14:creationId xmlns:p14="http://schemas.microsoft.com/office/powerpoint/2010/main" val="1833238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DB3A10-0440-3234-7158-C2049F5C8917}"/>
              </a:ext>
            </a:extLst>
          </p:cNvPr>
          <p:cNvSpPr txBox="1"/>
          <p:nvPr/>
        </p:nvSpPr>
        <p:spPr>
          <a:xfrm>
            <a:off x="621435" y="306280"/>
            <a:ext cx="3746378" cy="830997"/>
          </a:xfrm>
          <a:prstGeom prst="rect">
            <a:avLst/>
          </a:prstGeom>
          <a:noFill/>
        </p:spPr>
        <p:txBody>
          <a:bodyPr wrap="square" rtlCol="0">
            <a:spAutoFit/>
          </a:bodyPr>
          <a:lstStyle/>
          <a:p>
            <a:r>
              <a:rPr lang="en-IN" sz="4800" b="1" dirty="0">
                <a:effectLst/>
                <a:latin typeface="+mj-lt"/>
                <a:ea typeface="Times New Roman" panose="02020603050405020304" pitchFamily="18" charset="0"/>
              </a:rPr>
              <a:t>Main Activity</a:t>
            </a:r>
            <a:endParaRPr lang="en-IN" sz="4800" dirty="0">
              <a:latin typeface="+mj-lt"/>
            </a:endParaRPr>
          </a:p>
        </p:txBody>
      </p:sp>
      <p:sp>
        <p:nvSpPr>
          <p:cNvPr id="3" name="TextBox 2">
            <a:extLst>
              <a:ext uri="{FF2B5EF4-FFF2-40B4-BE49-F238E27FC236}">
                <a16:creationId xmlns:a16="http://schemas.microsoft.com/office/drawing/2014/main" id="{F817F46E-2D57-F9A4-AB25-8175E9264CD4}"/>
              </a:ext>
            </a:extLst>
          </p:cNvPr>
          <p:cNvSpPr txBox="1"/>
          <p:nvPr/>
        </p:nvSpPr>
        <p:spPr>
          <a:xfrm>
            <a:off x="621435" y="1173286"/>
            <a:ext cx="11327909" cy="646331"/>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main activity code is a Kotlin file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MainActivity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This is the actual application file which ultimately gets converted to an executable and runs your application.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082E9A2-03F9-979A-9036-1B682E611920}"/>
              </a:ext>
            </a:extLst>
          </p:cNvPr>
          <p:cNvPicPr>
            <a:picLocks noChangeAspect="1"/>
          </p:cNvPicPr>
          <p:nvPr/>
        </p:nvPicPr>
        <p:blipFill>
          <a:blip r:embed="rId2"/>
          <a:stretch>
            <a:fillRect/>
          </a:stretch>
        </p:blipFill>
        <p:spPr>
          <a:xfrm>
            <a:off x="1602263" y="1819617"/>
            <a:ext cx="8571547" cy="4732103"/>
          </a:xfrm>
          <a:prstGeom prst="rect">
            <a:avLst/>
          </a:prstGeom>
        </p:spPr>
      </p:pic>
    </p:spTree>
    <p:extLst>
      <p:ext uri="{BB962C8B-B14F-4D97-AF65-F5344CB8AC3E}">
        <p14:creationId xmlns:p14="http://schemas.microsoft.com/office/powerpoint/2010/main" val="653995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F407D3-2047-FA37-337A-E632AA4F8251}"/>
              </a:ext>
            </a:extLst>
          </p:cNvPr>
          <p:cNvSpPr txBox="1"/>
          <p:nvPr/>
        </p:nvSpPr>
        <p:spPr>
          <a:xfrm>
            <a:off x="621435" y="355106"/>
            <a:ext cx="4651900" cy="830997"/>
          </a:xfrm>
          <a:prstGeom prst="rect">
            <a:avLst/>
          </a:prstGeom>
          <a:noFill/>
        </p:spPr>
        <p:txBody>
          <a:bodyPr wrap="square" rtlCol="0">
            <a:spAutoFit/>
          </a:bodyPr>
          <a:lstStyle/>
          <a:p>
            <a:r>
              <a:rPr lang="en-IN" sz="4800" b="1" dirty="0">
                <a:effectLst/>
                <a:latin typeface="+mj-lt"/>
                <a:ea typeface="Times New Roman" panose="02020603050405020304" pitchFamily="18" charset="0"/>
              </a:rPr>
              <a:t>Exercise Activity</a:t>
            </a:r>
            <a:endParaRPr lang="en-IN" sz="4800" dirty="0">
              <a:latin typeface="+mj-lt"/>
            </a:endParaRPr>
          </a:p>
        </p:txBody>
      </p:sp>
      <p:sp>
        <p:nvSpPr>
          <p:cNvPr id="4" name="TextBox 3">
            <a:extLst>
              <a:ext uri="{FF2B5EF4-FFF2-40B4-BE49-F238E27FC236}">
                <a16:creationId xmlns:a16="http://schemas.microsoft.com/office/drawing/2014/main" id="{097C1EA3-7B13-759E-9730-E4767CD21152}"/>
              </a:ext>
            </a:extLst>
          </p:cNvPr>
          <p:cNvSpPr txBox="1"/>
          <p:nvPr/>
        </p:nvSpPr>
        <p:spPr>
          <a:xfrm>
            <a:off x="621435" y="1322772"/>
            <a:ext cx="8052048" cy="369332"/>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ExerciseActivity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contains all the major code which drives this activity.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5CAAEF6-8AB1-4462-D867-8DAA59693776}"/>
              </a:ext>
            </a:extLst>
          </p:cNvPr>
          <p:cNvPicPr>
            <a:picLocks noChangeAspect="1"/>
          </p:cNvPicPr>
          <p:nvPr/>
        </p:nvPicPr>
        <p:blipFill>
          <a:blip r:embed="rId2"/>
          <a:stretch>
            <a:fillRect/>
          </a:stretch>
        </p:blipFill>
        <p:spPr>
          <a:xfrm>
            <a:off x="1660125" y="1804359"/>
            <a:ext cx="9241654" cy="4795326"/>
          </a:xfrm>
          <a:prstGeom prst="rect">
            <a:avLst/>
          </a:prstGeom>
        </p:spPr>
      </p:pic>
    </p:spTree>
    <p:extLst>
      <p:ext uri="{BB962C8B-B14F-4D97-AF65-F5344CB8AC3E}">
        <p14:creationId xmlns:p14="http://schemas.microsoft.com/office/powerpoint/2010/main" val="3599494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09C71C-2D47-ACEB-54D9-E79279476572}"/>
              </a:ext>
            </a:extLst>
          </p:cNvPr>
          <p:cNvSpPr txBox="1"/>
          <p:nvPr/>
        </p:nvSpPr>
        <p:spPr>
          <a:xfrm>
            <a:off x="630314" y="284085"/>
            <a:ext cx="3630967" cy="830997"/>
          </a:xfrm>
          <a:prstGeom prst="rect">
            <a:avLst/>
          </a:prstGeom>
          <a:noFill/>
        </p:spPr>
        <p:txBody>
          <a:bodyPr wrap="square" rtlCol="0">
            <a:spAutoFit/>
          </a:bodyPr>
          <a:lstStyle/>
          <a:p>
            <a:r>
              <a:rPr lang="en-IN" sz="4800" b="1" dirty="0">
                <a:effectLst/>
                <a:latin typeface="+mj-lt"/>
                <a:ea typeface="Times New Roman" panose="02020603050405020304" pitchFamily="18" charset="0"/>
              </a:rPr>
              <a:t>BMI Activity</a:t>
            </a:r>
            <a:endParaRPr lang="en-IN" sz="4800" dirty="0">
              <a:latin typeface="+mj-lt"/>
            </a:endParaRPr>
          </a:p>
        </p:txBody>
      </p:sp>
      <p:sp>
        <p:nvSpPr>
          <p:cNvPr id="3" name="TextBox 2">
            <a:extLst>
              <a:ext uri="{FF2B5EF4-FFF2-40B4-BE49-F238E27FC236}">
                <a16:creationId xmlns:a16="http://schemas.microsoft.com/office/drawing/2014/main" id="{B2761CA4-6BF4-D0C8-74C0-01E517C2DBD0}"/>
              </a:ext>
            </a:extLst>
          </p:cNvPr>
          <p:cNvSpPr txBox="1"/>
          <p:nvPr/>
        </p:nvSpPr>
        <p:spPr>
          <a:xfrm>
            <a:off x="630314" y="1248194"/>
            <a:ext cx="11265764" cy="923330"/>
          </a:xfrm>
          <a:prstGeom prst="rect">
            <a:avLst/>
          </a:prstGeom>
          <a:noFill/>
        </p:spPr>
        <p:txBody>
          <a:bodyPr wrap="square" rtlCol="0">
            <a:spAutoFit/>
          </a:bodyPr>
          <a:lstStyle/>
          <a:p>
            <a:r>
              <a:rPr lang="en-US" dirty="0"/>
              <a:t>BMIActivity, it allows us to switch between the tabs as per the user requirement. One tab the BMI is calculated using the input provided by the user in SI units i.e., weight in Kg and height in cm which is converted to the meters at the time of using formula and another tab input height in feet inches. BMI here are calculated as per the US system. </a:t>
            </a:r>
            <a:endParaRPr lang="en-IN" dirty="0"/>
          </a:p>
        </p:txBody>
      </p:sp>
      <p:pic>
        <p:nvPicPr>
          <p:cNvPr id="4" name="Picture 3">
            <a:extLst>
              <a:ext uri="{FF2B5EF4-FFF2-40B4-BE49-F238E27FC236}">
                <a16:creationId xmlns:a16="http://schemas.microsoft.com/office/drawing/2014/main" id="{13FF0371-BDB6-F8CC-416E-6FBF7555DDF8}"/>
              </a:ext>
            </a:extLst>
          </p:cNvPr>
          <p:cNvPicPr>
            <a:picLocks noChangeAspect="1"/>
          </p:cNvPicPr>
          <p:nvPr/>
        </p:nvPicPr>
        <p:blipFill>
          <a:blip r:embed="rId2"/>
          <a:stretch>
            <a:fillRect/>
          </a:stretch>
        </p:blipFill>
        <p:spPr>
          <a:xfrm>
            <a:off x="1677880" y="2257334"/>
            <a:ext cx="8575829" cy="4351452"/>
          </a:xfrm>
          <a:prstGeom prst="rect">
            <a:avLst/>
          </a:prstGeom>
        </p:spPr>
      </p:pic>
    </p:spTree>
    <p:extLst>
      <p:ext uri="{BB962C8B-B14F-4D97-AF65-F5344CB8AC3E}">
        <p14:creationId xmlns:p14="http://schemas.microsoft.com/office/powerpoint/2010/main" val="1789948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C78591-42A3-9EF0-BC06-52950F4A117D}"/>
              </a:ext>
            </a:extLst>
          </p:cNvPr>
          <p:cNvSpPr txBox="1"/>
          <p:nvPr/>
        </p:nvSpPr>
        <p:spPr>
          <a:xfrm>
            <a:off x="541536" y="284085"/>
            <a:ext cx="4971497" cy="830997"/>
          </a:xfrm>
          <a:prstGeom prst="rect">
            <a:avLst/>
          </a:prstGeom>
          <a:noFill/>
        </p:spPr>
        <p:txBody>
          <a:bodyPr wrap="square" rtlCol="0">
            <a:spAutoFit/>
          </a:bodyPr>
          <a:lstStyle/>
          <a:p>
            <a:r>
              <a:rPr lang="en-IN" sz="4800" b="1" dirty="0">
                <a:effectLst/>
                <a:latin typeface="+mj-lt"/>
                <a:ea typeface="Times New Roman" panose="02020603050405020304" pitchFamily="18" charset="0"/>
                <a:cs typeface="Times New Roman" panose="02020603050405020304" pitchFamily="18" charset="0"/>
              </a:rPr>
              <a:t>Finish Activity</a:t>
            </a:r>
            <a:endParaRPr lang="en-IN" sz="4800" dirty="0">
              <a:effectLst/>
              <a:latin typeface="+mj-lt"/>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D29D3FB-5AC7-B16C-30FF-BED416894E36}"/>
              </a:ext>
            </a:extLst>
          </p:cNvPr>
          <p:cNvSpPr txBox="1"/>
          <p:nvPr/>
        </p:nvSpPr>
        <p:spPr>
          <a:xfrm>
            <a:off x="603680" y="1115082"/>
            <a:ext cx="11327908" cy="923330"/>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rPr>
              <a:t>FinishActivity</a:t>
            </a:r>
            <a:r>
              <a:rPr lang="en-IN" sz="1800" dirty="0">
                <a:effectLst/>
                <a:latin typeface="Times New Roman" panose="02020603050405020304" pitchFamily="18" charset="0"/>
                <a:ea typeface="Times New Roman" panose="02020603050405020304" pitchFamily="18" charset="0"/>
              </a:rPr>
              <a:t> is the last activity after exercise. </a:t>
            </a:r>
            <a:r>
              <a:rPr lang="en-IN" sz="1800" b="1" dirty="0">
                <a:effectLst/>
                <a:latin typeface="Times New Roman" panose="02020603050405020304" pitchFamily="18" charset="0"/>
                <a:ea typeface="Times New Roman" panose="02020603050405020304" pitchFamily="18" charset="0"/>
              </a:rPr>
              <a:t>FinishActivity</a:t>
            </a:r>
            <a:r>
              <a:rPr lang="en-IN" sz="1800" dirty="0">
                <a:effectLst/>
                <a:latin typeface="Times New Roman" panose="02020603050405020304" pitchFamily="18" charset="0"/>
                <a:ea typeface="Times New Roman" panose="02020603050405020304" pitchFamily="18" charset="0"/>
              </a:rPr>
              <a:t>, we have a Function is used to insert the current system date in the </a:t>
            </a:r>
            <a:r>
              <a:rPr lang="en-IN" sz="1800" u="sng" dirty="0">
                <a:effectLst/>
                <a:latin typeface="Times New Roman" panose="02020603050405020304" pitchFamily="18" charset="0"/>
                <a:ea typeface="Times New Roman" panose="02020603050405020304" pitchFamily="18" charset="0"/>
              </a:rPr>
              <a:t>SQLite database</a:t>
            </a:r>
            <a:r>
              <a:rPr lang="en-IN" sz="1800" dirty="0">
                <a:effectLst/>
                <a:latin typeface="Times New Roman" panose="02020603050405020304" pitchFamily="18" charset="0"/>
                <a:ea typeface="Times New Roman" panose="02020603050405020304" pitchFamily="18" charset="0"/>
              </a:rPr>
              <a:t>. </a:t>
            </a:r>
            <a:r>
              <a:rPr lang="en-IN" sz="1800" dirty="0">
                <a:solidFill>
                  <a:srgbClr val="080808"/>
                </a:solidFill>
                <a:effectLst/>
                <a:latin typeface="Times New Roman" panose="02020603050405020304" pitchFamily="18" charset="0"/>
                <a:ea typeface="Times New Roman" panose="02020603050405020304" pitchFamily="18" charset="0"/>
              </a:rPr>
              <a:t>W</a:t>
            </a:r>
            <a:r>
              <a:rPr lang="en-IN" sz="1800" dirty="0">
                <a:effectLst/>
                <a:latin typeface="Times New Roman" panose="02020603050405020304" pitchFamily="18" charset="0"/>
                <a:ea typeface="Times New Roman" panose="02020603050405020304" pitchFamily="18" charset="0"/>
              </a:rPr>
              <a:t>e have taken an instance of Date Formatter as it will format our selected date in the format which we pass it as a parameter and Locale. </a:t>
            </a:r>
            <a:endParaRPr lang="en-IN" dirty="0"/>
          </a:p>
        </p:txBody>
      </p:sp>
      <p:pic>
        <p:nvPicPr>
          <p:cNvPr id="4" name="Picture 3">
            <a:extLst>
              <a:ext uri="{FF2B5EF4-FFF2-40B4-BE49-F238E27FC236}">
                <a16:creationId xmlns:a16="http://schemas.microsoft.com/office/drawing/2014/main" id="{9E1E4E03-EAC7-CA00-DAE6-26393A5FA9B6}"/>
              </a:ext>
            </a:extLst>
          </p:cNvPr>
          <p:cNvPicPr>
            <a:picLocks noChangeAspect="1"/>
          </p:cNvPicPr>
          <p:nvPr/>
        </p:nvPicPr>
        <p:blipFill>
          <a:blip r:embed="rId2"/>
          <a:stretch>
            <a:fillRect/>
          </a:stretch>
        </p:blipFill>
        <p:spPr>
          <a:xfrm>
            <a:off x="1741503" y="2043838"/>
            <a:ext cx="8708994" cy="4566405"/>
          </a:xfrm>
          <a:prstGeom prst="rect">
            <a:avLst/>
          </a:prstGeom>
        </p:spPr>
      </p:pic>
    </p:spTree>
    <p:extLst>
      <p:ext uri="{BB962C8B-B14F-4D97-AF65-F5344CB8AC3E}">
        <p14:creationId xmlns:p14="http://schemas.microsoft.com/office/powerpoint/2010/main" val="1348372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23FA4-BDCE-6AD4-85B4-E56A2B9FDA09}"/>
              </a:ext>
            </a:extLst>
          </p:cNvPr>
          <p:cNvSpPr>
            <a:spLocks noGrp="1"/>
          </p:cNvSpPr>
          <p:nvPr>
            <p:ph type="title"/>
          </p:nvPr>
        </p:nvSpPr>
        <p:spPr/>
        <p:txBody>
          <a:bodyPr>
            <a:normAutofit/>
          </a:bodyPr>
          <a:lstStyle/>
          <a:p>
            <a:r>
              <a:rPr lang="en-IN" sz="4800" dirty="0">
                <a:latin typeface="+mn-lt"/>
              </a:rPr>
              <a:t>Project structure</a:t>
            </a:r>
          </a:p>
        </p:txBody>
      </p:sp>
      <p:sp>
        <p:nvSpPr>
          <p:cNvPr id="3" name="TextBox 2">
            <a:extLst>
              <a:ext uri="{FF2B5EF4-FFF2-40B4-BE49-F238E27FC236}">
                <a16:creationId xmlns:a16="http://schemas.microsoft.com/office/drawing/2014/main" id="{513F8572-C788-59DF-E27E-710253B45A4C}"/>
              </a:ext>
            </a:extLst>
          </p:cNvPr>
          <p:cNvSpPr txBox="1"/>
          <p:nvPr/>
        </p:nvSpPr>
        <p:spPr>
          <a:xfrm>
            <a:off x="807867" y="1944210"/>
            <a:ext cx="4660777" cy="523220"/>
          </a:xfrm>
          <a:prstGeom prst="rect">
            <a:avLst/>
          </a:prstGeom>
          <a:noFill/>
        </p:spPr>
        <p:txBody>
          <a:bodyPr wrap="square" rtlCol="0">
            <a:spAutoFit/>
          </a:bodyPr>
          <a:lstStyle/>
          <a:p>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Flow of whole application</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C1140C3-C6B5-4C3A-C276-41EB27F1268D}"/>
              </a:ext>
            </a:extLst>
          </p:cNvPr>
          <p:cNvPicPr>
            <a:picLocks noChangeAspect="1"/>
          </p:cNvPicPr>
          <p:nvPr/>
        </p:nvPicPr>
        <p:blipFill>
          <a:blip r:embed="rId2"/>
          <a:stretch>
            <a:fillRect/>
          </a:stretch>
        </p:blipFill>
        <p:spPr>
          <a:xfrm>
            <a:off x="2192760" y="2470844"/>
            <a:ext cx="7537166" cy="3962564"/>
          </a:xfrm>
          <a:prstGeom prst="rect">
            <a:avLst/>
          </a:prstGeom>
        </p:spPr>
      </p:pic>
    </p:spTree>
    <p:extLst>
      <p:ext uri="{BB962C8B-B14F-4D97-AF65-F5344CB8AC3E}">
        <p14:creationId xmlns:p14="http://schemas.microsoft.com/office/powerpoint/2010/main" val="742033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C17C-81FC-6316-EC6C-1D7631F1086C}"/>
              </a:ext>
            </a:extLst>
          </p:cNvPr>
          <p:cNvSpPr>
            <a:spLocks noGrp="1"/>
          </p:cNvSpPr>
          <p:nvPr>
            <p:ph type="title"/>
          </p:nvPr>
        </p:nvSpPr>
        <p:spPr/>
        <p:txBody>
          <a:bodyPr/>
          <a:lstStyle/>
          <a:p>
            <a:r>
              <a:rPr lang="en-IN" sz="4000" b="1" u="sng" dirty="0"/>
              <a:t>Development tools</a:t>
            </a:r>
            <a:endParaRPr lang="en-IN" b="1" u="sng" dirty="0"/>
          </a:p>
        </p:txBody>
      </p:sp>
      <p:pic>
        <p:nvPicPr>
          <p:cNvPr id="6" name="Content Placeholder 5">
            <a:extLst>
              <a:ext uri="{FF2B5EF4-FFF2-40B4-BE49-F238E27FC236}">
                <a16:creationId xmlns:a16="http://schemas.microsoft.com/office/drawing/2014/main" id="{949B4C95-8515-51E3-39EA-734EDFD886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0" y="1544361"/>
            <a:ext cx="5678488" cy="3740703"/>
          </a:xfrm>
        </p:spPr>
      </p:pic>
      <p:sp>
        <p:nvSpPr>
          <p:cNvPr id="4" name="Text Placeholder 3">
            <a:extLst>
              <a:ext uri="{FF2B5EF4-FFF2-40B4-BE49-F238E27FC236}">
                <a16:creationId xmlns:a16="http://schemas.microsoft.com/office/drawing/2014/main" id="{6377BB28-CEEB-A10F-A22D-F6AFC66274E6}"/>
              </a:ext>
            </a:extLst>
          </p:cNvPr>
          <p:cNvSpPr>
            <a:spLocks noGrp="1"/>
          </p:cNvSpPr>
          <p:nvPr>
            <p:ph type="body" sz="half" idx="2"/>
          </p:nvPr>
        </p:nvSpPr>
        <p:spPr>
          <a:xfrm>
            <a:off x="1024128" y="2017809"/>
            <a:ext cx="4389120" cy="3762294"/>
          </a:xfrm>
        </p:spPr>
        <p:txBody>
          <a:bodyPr/>
          <a:lstStyle/>
          <a:p>
            <a:r>
              <a:rPr lang="en-IN" sz="2800" dirty="0"/>
              <a:t>Android Studio</a:t>
            </a:r>
          </a:p>
          <a:p>
            <a:r>
              <a:rPr lang="en-IN" sz="1600" dirty="0">
                <a:effectLst/>
                <a:ea typeface="Times New Roman" panose="02020603050405020304" pitchFamily="18" charset="0"/>
                <a:cs typeface="Times New Roman" panose="02020603050405020304" pitchFamily="18" charset="0"/>
              </a:rPr>
              <a:t>The development of Android applications is done using the Android Software Development Kit (SDK). This SDK comes with all the necessary development tools needed, including all the relevant libraries, a debugger and an Android emulator. The main platforms which are currently supported for development or Android are any modern desktop Linux distribution, Windows XP or later, and Mac OS X 10.5.8 or later.</a:t>
            </a:r>
          </a:p>
          <a:p>
            <a:endParaRPr lang="en-IN" dirty="0"/>
          </a:p>
          <a:p>
            <a:endParaRPr lang="en-IN" dirty="0"/>
          </a:p>
        </p:txBody>
      </p:sp>
    </p:spTree>
    <p:extLst>
      <p:ext uri="{BB962C8B-B14F-4D97-AF65-F5344CB8AC3E}">
        <p14:creationId xmlns:p14="http://schemas.microsoft.com/office/powerpoint/2010/main" val="638710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05120C-F1A3-6539-B5AF-A96B34A59E57}"/>
              </a:ext>
            </a:extLst>
          </p:cNvPr>
          <p:cNvSpPr txBox="1"/>
          <p:nvPr/>
        </p:nvSpPr>
        <p:spPr>
          <a:xfrm>
            <a:off x="497150" y="337351"/>
            <a:ext cx="2188420" cy="523220"/>
          </a:xfrm>
          <a:prstGeom prst="rect">
            <a:avLst/>
          </a:prstGeom>
          <a:noFill/>
        </p:spPr>
        <p:txBody>
          <a:bodyPr wrap="none" rtlCol="0">
            <a:spAutoFit/>
          </a:bodyPr>
          <a:lstStyle/>
          <a:p>
            <a:r>
              <a:rPr lang="en-IN" sz="2800" b="1" dirty="0">
                <a:effectLst/>
                <a:latin typeface="Times New Roman" panose="02020603050405020304" pitchFamily="18" charset="0"/>
                <a:ea typeface="Times New Roman" panose="02020603050405020304" pitchFamily="18" charset="0"/>
              </a:rPr>
              <a:t>Gradle Build</a:t>
            </a:r>
            <a:endParaRPr lang="en-IN" sz="2800" dirty="0"/>
          </a:p>
        </p:txBody>
      </p:sp>
      <p:sp>
        <p:nvSpPr>
          <p:cNvPr id="4" name="TextBox 3">
            <a:extLst>
              <a:ext uri="{FF2B5EF4-FFF2-40B4-BE49-F238E27FC236}">
                <a16:creationId xmlns:a16="http://schemas.microsoft.com/office/drawing/2014/main" id="{54E73915-801B-82A7-134E-3ABA5C7D7CBF}"/>
              </a:ext>
            </a:extLst>
          </p:cNvPr>
          <p:cNvSpPr txBox="1"/>
          <p:nvPr/>
        </p:nvSpPr>
        <p:spPr>
          <a:xfrm>
            <a:off x="594804" y="978763"/>
            <a:ext cx="5424256" cy="5302990"/>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rPr>
              <a:t>Gradle Scripts are the recent feature that is added to Android Studio. It is basically an automated build system which is used to automate the various phases involved in designing an application that includes design, development, test, debug, and publish. </a:t>
            </a:r>
          </a:p>
          <a:p>
            <a:pPr>
              <a:lnSpc>
                <a:spcPct val="115000"/>
              </a:lnSpc>
              <a:spcBef>
                <a:spcPts val="1200"/>
              </a:spcBef>
              <a:spcAft>
                <a:spcPts val="1200"/>
              </a:spcAft>
            </a:pPr>
            <a:r>
              <a:rPr lang="en-IN" sz="1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All the build files are visible at the top level under </a:t>
            </a:r>
            <a:r>
              <a:rPr lang="en-IN" sz="18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Gradle Scripts</a:t>
            </a:r>
            <a:r>
              <a:rPr lang="en-IN" sz="1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and each app module contains the following folders: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900"/>
              </a:spcBef>
              <a:spcAft>
                <a:spcPts val="900"/>
              </a:spcAft>
              <a:buFont typeface="Symbol" panose="05050102010706020507" pitchFamily="18" charset="2"/>
              <a:buChar char=""/>
            </a:pPr>
            <a:r>
              <a:rPr lang="en-IN" sz="18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manifests</a:t>
            </a:r>
            <a:r>
              <a:rPr lang="en-IN" sz="1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Contains the AndroidManifest.xml file.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900"/>
              </a:spcBef>
              <a:spcAft>
                <a:spcPts val="900"/>
              </a:spcAft>
              <a:buFont typeface="Symbol" panose="05050102010706020507" pitchFamily="18" charset="2"/>
              <a:buChar char=""/>
            </a:pPr>
            <a:r>
              <a:rPr lang="en-IN" sz="18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java</a:t>
            </a:r>
            <a:r>
              <a:rPr lang="en-IN" sz="1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Contains the Java source code files, including JUnit test code.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900"/>
              </a:spcBef>
              <a:spcAft>
                <a:spcPts val="900"/>
              </a:spcAft>
              <a:buFont typeface="Symbol" panose="05050102010706020507" pitchFamily="18" charset="2"/>
              <a:buChar char=""/>
            </a:pPr>
            <a:r>
              <a:rPr lang="en-IN" sz="18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res</a:t>
            </a:r>
            <a:r>
              <a:rPr lang="en-IN" sz="1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Contains all non-code resources, such as XML layouts, UI strings, and bitmap images.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D01DAA1F-2D73-F8E9-F8DE-E2B482C7DD2B}"/>
              </a:ext>
            </a:extLst>
          </p:cNvPr>
          <p:cNvPicPr>
            <a:picLocks noChangeAspect="1"/>
          </p:cNvPicPr>
          <p:nvPr/>
        </p:nvPicPr>
        <p:blipFill>
          <a:blip r:embed="rId2"/>
          <a:stretch>
            <a:fillRect/>
          </a:stretch>
        </p:blipFill>
        <p:spPr>
          <a:xfrm>
            <a:off x="6504308" y="660542"/>
            <a:ext cx="3776033" cy="55005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69300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E3FE-8E5E-F62B-515A-BB6DC8717675}"/>
              </a:ext>
            </a:extLst>
          </p:cNvPr>
          <p:cNvSpPr>
            <a:spLocks noGrp="1"/>
          </p:cNvSpPr>
          <p:nvPr>
            <p:ph type="title"/>
          </p:nvPr>
        </p:nvSpPr>
        <p:spPr/>
        <p:txBody>
          <a:bodyPr/>
          <a:lstStyle/>
          <a:p>
            <a:r>
              <a:rPr lang="en-IN" dirty="0"/>
              <a:t>Android virtual Device</a:t>
            </a:r>
          </a:p>
        </p:txBody>
      </p:sp>
      <p:pic>
        <p:nvPicPr>
          <p:cNvPr id="8" name="Content Placeholder 7">
            <a:extLst>
              <a:ext uri="{FF2B5EF4-FFF2-40B4-BE49-F238E27FC236}">
                <a16:creationId xmlns:a16="http://schemas.microsoft.com/office/drawing/2014/main" id="{319FE469-B055-494D-FF78-A13E5542B1C3}"/>
              </a:ext>
            </a:extLst>
          </p:cNvPr>
          <p:cNvPicPr>
            <a:picLocks noGrp="1" noChangeAspect="1"/>
          </p:cNvPicPr>
          <p:nvPr>
            <p:ph idx="1"/>
          </p:nvPr>
        </p:nvPicPr>
        <p:blipFill>
          <a:blip r:embed="rId2"/>
          <a:stretch>
            <a:fillRect/>
          </a:stretch>
        </p:blipFill>
        <p:spPr>
          <a:xfrm>
            <a:off x="6962006" y="822325"/>
            <a:ext cx="3184476" cy="5184775"/>
          </a:xfrm>
          <a:prstGeom prst="rect">
            <a:avLst/>
          </a:prstGeom>
          <a:ln>
            <a:noFill/>
          </a:ln>
          <a:effectLst>
            <a:outerShdw blurRad="190500" algn="tl" rotWithShape="0">
              <a:srgbClr val="000000">
                <a:alpha val="70000"/>
              </a:srgbClr>
            </a:outerShdw>
          </a:effectLst>
        </p:spPr>
      </p:pic>
      <p:sp>
        <p:nvSpPr>
          <p:cNvPr id="4" name="Text Placeholder 3">
            <a:extLst>
              <a:ext uri="{FF2B5EF4-FFF2-40B4-BE49-F238E27FC236}">
                <a16:creationId xmlns:a16="http://schemas.microsoft.com/office/drawing/2014/main" id="{68197F26-E487-795F-44A7-BC193BC5FAB1}"/>
              </a:ext>
            </a:extLst>
          </p:cNvPr>
          <p:cNvSpPr>
            <a:spLocks noGrp="1"/>
          </p:cNvSpPr>
          <p:nvPr>
            <p:ph type="body" sz="half" idx="2"/>
          </p:nvPr>
        </p:nvSpPr>
        <p:spPr>
          <a:xfrm>
            <a:off x="941033" y="1793290"/>
            <a:ext cx="4793942" cy="4669654"/>
          </a:xfrm>
        </p:spPr>
        <p:txBody>
          <a:bodyPr>
            <a:normAutofit/>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It is used to create virtual devices of any desired API level to support higher level SDK’s in case our device does not support. Using emulators to test the application is difficult as it might be little slower when compared to real device.</a:t>
            </a:r>
          </a:p>
          <a:p>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r>
              <a:rPr lang="en-IN" sz="2000" b="1" dirty="0">
                <a:effectLst/>
                <a:latin typeface="Times New Roman" panose="02020603050405020304" pitchFamily="18" charset="0"/>
                <a:ea typeface="Times New Roman" panose="02020603050405020304" pitchFamily="18" charset="0"/>
              </a:rPr>
              <a:t>SQLite Database</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Android also supports inbuilt database which is Android SQLite to develop any small applications and perform any CRUD (Create, Update, and Delete) operations. As it is not flexible enough to support substantial number of data, for complex applications we are using other external databases.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0310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6508B0-5237-EE98-191C-46593A02A59E}"/>
              </a:ext>
            </a:extLst>
          </p:cNvPr>
          <p:cNvSpPr txBox="1"/>
          <p:nvPr/>
        </p:nvSpPr>
        <p:spPr>
          <a:xfrm rot="16200000">
            <a:off x="-570900" y="2564439"/>
            <a:ext cx="2831402" cy="1200329"/>
          </a:xfrm>
          <a:prstGeom prst="rect">
            <a:avLst/>
          </a:prstGeom>
          <a:noFill/>
        </p:spPr>
        <p:txBody>
          <a:bodyPr wrap="square" rtlCol="0">
            <a:spAutoFit/>
          </a:bodyPr>
          <a:lstStyle/>
          <a:p>
            <a:pPr algn="ctr"/>
            <a:r>
              <a:rPr lang="en-IN" sz="7200" b="1" u="sng" dirty="0">
                <a:latin typeface="+mj-lt"/>
              </a:rPr>
              <a:t>Results</a:t>
            </a:r>
          </a:p>
        </p:txBody>
      </p:sp>
      <p:pic>
        <p:nvPicPr>
          <p:cNvPr id="3" name="Picture 2">
            <a:extLst>
              <a:ext uri="{FF2B5EF4-FFF2-40B4-BE49-F238E27FC236}">
                <a16:creationId xmlns:a16="http://schemas.microsoft.com/office/drawing/2014/main" id="{E033749C-80AB-B6EF-2BF8-120076AAB284}"/>
              </a:ext>
            </a:extLst>
          </p:cNvPr>
          <p:cNvPicPr>
            <a:picLocks noChangeAspect="1"/>
          </p:cNvPicPr>
          <p:nvPr/>
        </p:nvPicPr>
        <p:blipFill>
          <a:blip r:embed="rId2"/>
          <a:stretch>
            <a:fillRect/>
          </a:stretch>
        </p:blipFill>
        <p:spPr>
          <a:xfrm>
            <a:off x="1617159" y="267950"/>
            <a:ext cx="3221171" cy="6084434"/>
          </a:xfrm>
          <a:prstGeom prst="rect">
            <a:avLst/>
          </a:prstGeom>
        </p:spPr>
      </p:pic>
      <p:sp>
        <p:nvSpPr>
          <p:cNvPr id="5" name="TextBox 4">
            <a:extLst>
              <a:ext uri="{FF2B5EF4-FFF2-40B4-BE49-F238E27FC236}">
                <a16:creationId xmlns:a16="http://schemas.microsoft.com/office/drawing/2014/main" id="{1FF4E04B-559B-E859-B552-8802A52AE030}"/>
              </a:ext>
            </a:extLst>
          </p:cNvPr>
          <p:cNvSpPr txBox="1"/>
          <p:nvPr/>
        </p:nvSpPr>
        <p:spPr>
          <a:xfrm>
            <a:off x="2388093" y="6326355"/>
            <a:ext cx="1757779" cy="369332"/>
          </a:xfrm>
          <a:prstGeom prst="rect">
            <a:avLst/>
          </a:prstGeom>
          <a:noFill/>
        </p:spPr>
        <p:txBody>
          <a:bodyPr wrap="square" rtlCol="0">
            <a:spAutoFit/>
          </a:bodyPr>
          <a:lstStyle/>
          <a:p>
            <a:r>
              <a:rPr lang="en-IN" sz="1800" b="1" i="1" dirty="0">
                <a:solidFill>
                  <a:srgbClr val="000000"/>
                </a:solidFill>
                <a:effectLst/>
                <a:latin typeface="Times New Roman" panose="02020603050405020304" pitchFamily="18" charset="0"/>
                <a:ea typeface="Times New Roman" panose="02020603050405020304" pitchFamily="18" charset="0"/>
              </a:rPr>
              <a:t>Main interface</a:t>
            </a:r>
            <a:endParaRPr lang="en-IN" dirty="0"/>
          </a:p>
        </p:txBody>
      </p:sp>
      <p:pic>
        <p:nvPicPr>
          <p:cNvPr id="6" name="Picture 5">
            <a:extLst>
              <a:ext uri="{FF2B5EF4-FFF2-40B4-BE49-F238E27FC236}">
                <a16:creationId xmlns:a16="http://schemas.microsoft.com/office/drawing/2014/main" id="{52F96084-7594-306F-93DC-C18B66F6A420}"/>
              </a:ext>
            </a:extLst>
          </p:cNvPr>
          <p:cNvPicPr>
            <a:picLocks noChangeAspect="1"/>
          </p:cNvPicPr>
          <p:nvPr/>
        </p:nvPicPr>
        <p:blipFill>
          <a:blip r:embed="rId3"/>
          <a:stretch>
            <a:fillRect/>
          </a:stretch>
        </p:blipFill>
        <p:spPr>
          <a:xfrm>
            <a:off x="5147161" y="356399"/>
            <a:ext cx="6005080" cy="5907536"/>
          </a:xfrm>
          <a:prstGeom prst="rect">
            <a:avLst/>
          </a:prstGeom>
        </p:spPr>
      </p:pic>
      <p:sp>
        <p:nvSpPr>
          <p:cNvPr id="8" name="TextBox 7">
            <a:extLst>
              <a:ext uri="{FF2B5EF4-FFF2-40B4-BE49-F238E27FC236}">
                <a16:creationId xmlns:a16="http://schemas.microsoft.com/office/drawing/2014/main" id="{81E67201-B792-4B76-BFCB-7B0754D11812}"/>
              </a:ext>
            </a:extLst>
          </p:cNvPr>
          <p:cNvSpPr txBox="1"/>
          <p:nvPr/>
        </p:nvSpPr>
        <p:spPr>
          <a:xfrm>
            <a:off x="6771401" y="6213455"/>
            <a:ext cx="3675473" cy="463075"/>
          </a:xfrm>
          <a:prstGeom prst="rect">
            <a:avLst/>
          </a:prstGeom>
          <a:noFill/>
        </p:spPr>
        <p:txBody>
          <a:bodyPr wrap="square" rtlCol="0">
            <a:spAutoFit/>
          </a:bodyPr>
          <a:lstStyle/>
          <a:p>
            <a:pPr lvl="0">
              <a:lnSpc>
                <a:spcPct val="150000"/>
              </a:lnSpc>
              <a:spcAft>
                <a:spcPts val="800"/>
              </a:spcAft>
            </a:pPr>
            <a:r>
              <a:rPr lang="en-IN" sz="1800" b="1"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Exercises / finish interface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552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5000"/>
                <a:shade val="74000"/>
                <a:satMod val="230000"/>
              </a:schemeClr>
              <a:schemeClr val="bg2">
                <a:tint val="92000"/>
                <a:shade val="69000"/>
                <a:satMod val="250000"/>
              </a:schemeClr>
            </a:duotone>
            <a:extLst>
              <a:ext uri="{BEBA8EAE-BF5A-486C-A8C5-ECC9F3942E4B}">
                <a14:imgProps xmlns:a14="http://schemas.microsoft.com/office/drawing/2010/main">
                  <a14:imgLayer r:embed="rId3">
                    <a14:imgEffect>
                      <a14:saturation sat="96000"/>
                    </a14:imgEffect>
                  </a14:imgLayer>
                </a14:imgProps>
              </a:ext>
            </a:extLst>
          </a:blip>
          <a:tile tx="0" ty="0" sx="40000" sy="4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E4A20D-FC78-0413-85B7-8F1A3636A760}"/>
              </a:ext>
            </a:extLst>
          </p:cNvPr>
          <p:cNvPicPr>
            <a:picLocks noChangeAspect="1"/>
          </p:cNvPicPr>
          <p:nvPr/>
        </p:nvPicPr>
        <p:blipFill>
          <a:blip r:embed="rId4"/>
          <a:stretch>
            <a:fillRect/>
          </a:stretch>
        </p:blipFill>
        <p:spPr>
          <a:xfrm>
            <a:off x="858293" y="362204"/>
            <a:ext cx="3971159" cy="5847269"/>
          </a:xfrm>
          <a:prstGeom prst="rect">
            <a:avLst/>
          </a:prstGeom>
        </p:spPr>
      </p:pic>
      <p:sp>
        <p:nvSpPr>
          <p:cNvPr id="4" name="TextBox 3">
            <a:extLst>
              <a:ext uri="{FF2B5EF4-FFF2-40B4-BE49-F238E27FC236}">
                <a16:creationId xmlns:a16="http://schemas.microsoft.com/office/drawing/2014/main" id="{540C7A88-33D6-546D-A9AE-4E74AB02F999}"/>
              </a:ext>
            </a:extLst>
          </p:cNvPr>
          <p:cNvSpPr txBox="1"/>
          <p:nvPr/>
        </p:nvSpPr>
        <p:spPr>
          <a:xfrm>
            <a:off x="2272684" y="6209473"/>
            <a:ext cx="1615735" cy="369332"/>
          </a:xfrm>
          <a:prstGeom prst="rect">
            <a:avLst/>
          </a:prstGeom>
          <a:noFill/>
        </p:spPr>
        <p:txBody>
          <a:bodyPr wrap="square" rtlCol="0">
            <a:spAutoFit/>
          </a:bodyPr>
          <a:lstStyle/>
          <a:p>
            <a:r>
              <a:rPr lang="en-IN" sz="1800" b="1" i="1" dirty="0">
                <a:solidFill>
                  <a:srgbClr val="000000"/>
                </a:solidFill>
                <a:effectLst/>
                <a:latin typeface="Arial" panose="020B0604020202020204" pitchFamily="34" charset="0"/>
                <a:ea typeface="Times New Roman" panose="02020603050405020304" pitchFamily="18" charset="0"/>
              </a:rPr>
              <a:t>History</a:t>
            </a:r>
            <a:endParaRPr lang="en-IN" dirty="0"/>
          </a:p>
        </p:txBody>
      </p:sp>
      <p:pic>
        <p:nvPicPr>
          <p:cNvPr id="6" name="Picture 5">
            <a:extLst>
              <a:ext uri="{FF2B5EF4-FFF2-40B4-BE49-F238E27FC236}">
                <a16:creationId xmlns:a16="http://schemas.microsoft.com/office/drawing/2014/main" id="{C0B61CE1-AD08-997D-E010-642BCC56FD80}"/>
              </a:ext>
            </a:extLst>
          </p:cNvPr>
          <p:cNvPicPr>
            <a:picLocks noChangeAspect="1"/>
          </p:cNvPicPr>
          <p:nvPr/>
        </p:nvPicPr>
        <p:blipFill>
          <a:blip r:embed="rId5"/>
          <a:stretch>
            <a:fillRect/>
          </a:stretch>
        </p:blipFill>
        <p:spPr>
          <a:xfrm>
            <a:off x="6096000" y="240622"/>
            <a:ext cx="5078408" cy="6090432"/>
          </a:xfrm>
          <a:prstGeom prst="rect">
            <a:avLst/>
          </a:prstGeom>
        </p:spPr>
      </p:pic>
      <p:sp>
        <p:nvSpPr>
          <p:cNvPr id="7" name="TextBox 6">
            <a:extLst>
              <a:ext uri="{FF2B5EF4-FFF2-40B4-BE49-F238E27FC236}">
                <a16:creationId xmlns:a16="http://schemas.microsoft.com/office/drawing/2014/main" id="{58E3FE05-AEB4-0F55-19F4-6191CF22263C}"/>
              </a:ext>
            </a:extLst>
          </p:cNvPr>
          <p:cNvSpPr txBox="1"/>
          <p:nvPr/>
        </p:nvSpPr>
        <p:spPr>
          <a:xfrm>
            <a:off x="7787942" y="6248046"/>
            <a:ext cx="1694524" cy="369332"/>
          </a:xfrm>
          <a:prstGeom prst="rect">
            <a:avLst/>
          </a:prstGeom>
          <a:noFill/>
        </p:spPr>
        <p:txBody>
          <a:bodyPr wrap="square">
            <a:spAutoFit/>
          </a:bodyPr>
          <a:lstStyle/>
          <a:p>
            <a:r>
              <a:rPr lang="en-IN" b="1" i="1" dirty="0"/>
              <a:t>BMI calculator</a:t>
            </a:r>
          </a:p>
        </p:txBody>
      </p:sp>
    </p:spTree>
    <p:extLst>
      <p:ext uri="{BB962C8B-B14F-4D97-AF65-F5344CB8AC3E}">
        <p14:creationId xmlns:p14="http://schemas.microsoft.com/office/powerpoint/2010/main" val="27442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E4C57-90E5-9576-067D-9E13A37AEB67}"/>
              </a:ext>
            </a:extLst>
          </p:cNvPr>
          <p:cNvSpPr>
            <a:spLocks noGrp="1"/>
          </p:cNvSpPr>
          <p:nvPr>
            <p:ph type="title"/>
          </p:nvPr>
        </p:nvSpPr>
        <p:spPr>
          <a:xfrm>
            <a:off x="818713" y="1826334"/>
            <a:ext cx="9720072" cy="836967"/>
          </a:xfrm>
        </p:spPr>
        <p:txBody>
          <a:bodyPr>
            <a:normAutofit/>
          </a:bodyPr>
          <a:lstStyle/>
          <a:p>
            <a:r>
              <a:rPr lang="en-US" sz="3200" b="1" dirty="0"/>
              <a:t>Presented by:</a:t>
            </a:r>
            <a:endParaRPr lang="en-IN" sz="3200" b="1" dirty="0"/>
          </a:p>
        </p:txBody>
      </p:sp>
      <p:sp>
        <p:nvSpPr>
          <p:cNvPr id="3" name="TextBox 2">
            <a:extLst>
              <a:ext uri="{FF2B5EF4-FFF2-40B4-BE49-F238E27FC236}">
                <a16:creationId xmlns:a16="http://schemas.microsoft.com/office/drawing/2014/main" id="{ABEF843B-C895-0117-5989-34BC1A7329FE}"/>
              </a:ext>
            </a:extLst>
          </p:cNvPr>
          <p:cNvSpPr txBox="1"/>
          <p:nvPr/>
        </p:nvSpPr>
        <p:spPr>
          <a:xfrm>
            <a:off x="818713" y="2487862"/>
            <a:ext cx="10241635" cy="3108543"/>
          </a:xfrm>
          <a:prstGeom prst="rect">
            <a:avLst/>
          </a:prstGeom>
          <a:noFill/>
        </p:spPr>
        <p:txBody>
          <a:bodyPr wrap="square" rtlCol="0">
            <a:spAutoFit/>
          </a:bodyPr>
          <a:lstStyle/>
          <a:p>
            <a:r>
              <a:rPr lang="en-IN" sz="2800" dirty="0"/>
              <a:t>Mr. RAHUL K. DEVKATE                         (PRN: 2019032500209617)</a:t>
            </a:r>
          </a:p>
          <a:p>
            <a:r>
              <a:rPr lang="en-IN" sz="2800" dirty="0"/>
              <a:t>Mr. UMESH V. MADANE                         (PRN: 2019032500208614)</a:t>
            </a:r>
          </a:p>
          <a:p>
            <a:r>
              <a:rPr lang="en-IN" sz="2800" dirty="0"/>
              <a:t>Mr. SWAPNIL B. MORE                          (PRN: 2019032500208711)</a:t>
            </a:r>
          </a:p>
          <a:p>
            <a:r>
              <a:rPr lang="en-IN" sz="2800" dirty="0"/>
              <a:t>Mr. SHUBHAM G. SHENDE                     (PRN: 2019032500208185)</a:t>
            </a:r>
          </a:p>
          <a:p>
            <a:r>
              <a:rPr lang="en-IN" sz="2800" dirty="0"/>
              <a:t>Mr. DNYANESHWAR S. LOHAR	             (PRN: 2019032500208564)</a:t>
            </a:r>
          </a:p>
          <a:p>
            <a:endParaRPr lang="en-IN" sz="2800" dirty="0"/>
          </a:p>
          <a:p>
            <a:r>
              <a:rPr lang="en-IN" sz="2800" dirty="0"/>
              <a:t>Project guide: </a:t>
            </a:r>
            <a:r>
              <a:rPr lang="en-IN" sz="2800" b="1" dirty="0">
                <a:solidFill>
                  <a:srgbClr val="000000"/>
                </a:solidFill>
                <a:effectLst/>
                <a:latin typeface="+mj-lt"/>
                <a:ea typeface="Times New Roman" panose="02020603050405020304" pitchFamily="18" charset="0"/>
              </a:rPr>
              <a:t>Mr. </a:t>
            </a:r>
            <a:r>
              <a:rPr lang="en-IN" sz="2800" b="1" dirty="0">
                <a:solidFill>
                  <a:srgbClr val="000000"/>
                </a:solidFill>
                <a:effectLst/>
                <a:ea typeface="Times New Roman" panose="02020603050405020304" pitchFamily="18" charset="0"/>
              </a:rPr>
              <a:t>Shrikant</a:t>
            </a:r>
            <a:r>
              <a:rPr lang="en-IN" sz="2800" b="1" dirty="0">
                <a:solidFill>
                  <a:srgbClr val="000000"/>
                </a:solidFill>
                <a:effectLst/>
                <a:latin typeface="+mj-lt"/>
                <a:ea typeface="Times New Roman" panose="02020603050405020304" pitchFamily="18" charset="0"/>
              </a:rPr>
              <a:t> </a:t>
            </a:r>
            <a:r>
              <a:rPr lang="en-IN" sz="2800" b="1" dirty="0" err="1">
                <a:solidFill>
                  <a:srgbClr val="000000"/>
                </a:solidFill>
                <a:effectLst/>
                <a:latin typeface="+mj-lt"/>
                <a:ea typeface="Times New Roman" panose="02020603050405020304" pitchFamily="18" charset="0"/>
              </a:rPr>
              <a:t>Salotagi</a:t>
            </a:r>
            <a:r>
              <a:rPr lang="en-IN" sz="2800" b="1" dirty="0">
                <a:solidFill>
                  <a:srgbClr val="000000"/>
                </a:solidFill>
                <a:effectLst/>
                <a:latin typeface="+mj-lt"/>
                <a:ea typeface="Times New Roman" panose="02020603050405020304" pitchFamily="18" charset="0"/>
              </a:rPr>
              <a:t> </a:t>
            </a:r>
            <a:endParaRPr lang="en-IN" sz="2800" dirty="0">
              <a:latin typeface="+mj-lt"/>
            </a:endParaRPr>
          </a:p>
        </p:txBody>
      </p:sp>
      <p:pic>
        <p:nvPicPr>
          <p:cNvPr id="4" name="Picture 3">
            <a:extLst>
              <a:ext uri="{FF2B5EF4-FFF2-40B4-BE49-F238E27FC236}">
                <a16:creationId xmlns:a16="http://schemas.microsoft.com/office/drawing/2014/main" id="{981225CF-6C8E-4CE4-BBB7-E6B07AEF69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8319" y="837007"/>
            <a:ext cx="937260" cy="746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2D3F907E-FE68-84DC-21A2-941F1A4442D9}"/>
              </a:ext>
            </a:extLst>
          </p:cNvPr>
          <p:cNvSpPr txBox="1"/>
          <p:nvPr/>
        </p:nvSpPr>
        <p:spPr>
          <a:xfrm>
            <a:off x="1947924" y="837007"/>
            <a:ext cx="9275856" cy="771814"/>
          </a:xfrm>
          <a:prstGeom prst="rect">
            <a:avLst/>
          </a:prstGeom>
          <a:noFill/>
        </p:spPr>
        <p:txBody>
          <a:bodyPr wrap="square">
            <a:spAutoFit/>
          </a:bodyPr>
          <a:lstStyle/>
          <a:p>
            <a:pPr algn="ctr">
              <a:lnSpc>
                <a:spcPct val="115000"/>
              </a:lnSpc>
            </a:pPr>
            <a:r>
              <a:rPr lang="en-IN" sz="2000" b="1" u="sng" dirty="0">
                <a:solidFill>
                  <a:srgbClr val="000000"/>
                </a:solidFill>
                <a:effectLst/>
                <a:latin typeface="Algerian" panose="04020705040A02060702" pitchFamily="82" charset="0"/>
                <a:ea typeface="Times New Roman" panose="02020603050405020304" pitchFamily="18" charset="0"/>
              </a:rPr>
              <a:t>SHRI VITHAL EDUCATION and RESEARCH INSTITUTES’s, COLLEGE OF ENGINEERING, PANDHARPUR</a:t>
            </a:r>
            <a:endParaRPr lang="en-IN" sz="2000" u="sng" dirty="0">
              <a:solidFill>
                <a:srgbClr val="000000"/>
              </a:solidFill>
              <a:effectLst/>
              <a:latin typeface="Algerian" panose="04020705040A02060702" pitchFamily="82" charset="0"/>
              <a:ea typeface="Times New Roman" panose="02020603050405020304" pitchFamily="18" charset="0"/>
            </a:endParaRPr>
          </a:p>
        </p:txBody>
      </p:sp>
    </p:spTree>
    <p:extLst>
      <p:ext uri="{BB962C8B-B14F-4D97-AF65-F5344CB8AC3E}">
        <p14:creationId xmlns:p14="http://schemas.microsoft.com/office/powerpoint/2010/main" val="4259237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BFF6-EC1F-59C1-C482-C909ED0900E0}"/>
              </a:ext>
            </a:extLst>
          </p:cNvPr>
          <p:cNvSpPr>
            <a:spLocks noGrp="1"/>
          </p:cNvSpPr>
          <p:nvPr>
            <p:ph type="title"/>
          </p:nvPr>
        </p:nvSpPr>
        <p:spPr>
          <a:xfrm>
            <a:off x="1015250" y="816035"/>
            <a:ext cx="9720072" cy="941743"/>
          </a:xfrm>
        </p:spPr>
        <p:txBody>
          <a:bodyPr/>
          <a:lstStyle/>
          <a:p>
            <a:r>
              <a:rPr lang="en-IN" b="1" u="sng" dirty="0"/>
              <a:t>CONCLUSIONS</a:t>
            </a:r>
          </a:p>
        </p:txBody>
      </p:sp>
      <p:sp>
        <p:nvSpPr>
          <p:cNvPr id="3" name="TextBox 2">
            <a:extLst>
              <a:ext uri="{FF2B5EF4-FFF2-40B4-BE49-F238E27FC236}">
                <a16:creationId xmlns:a16="http://schemas.microsoft.com/office/drawing/2014/main" id="{CD4DC908-C093-0C79-AD6A-7E2076D1191A}"/>
              </a:ext>
            </a:extLst>
          </p:cNvPr>
          <p:cNvSpPr txBox="1"/>
          <p:nvPr/>
        </p:nvSpPr>
        <p:spPr>
          <a:xfrm>
            <a:off x="908599" y="1757777"/>
            <a:ext cx="10694515" cy="4825039"/>
          </a:xfrm>
          <a:prstGeom prst="rect">
            <a:avLst/>
          </a:prstGeom>
          <a:noFill/>
        </p:spPr>
        <p:txBody>
          <a:bodyPr wrap="square" rtlCol="0">
            <a:spAutoFit/>
          </a:bodyPr>
          <a:lstStyle/>
          <a:p>
            <a:pPr>
              <a:lnSpc>
                <a:spcPct val="150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project titled 7-minute workout app is an android-based application that enables the user to keep an eye on their fitness regime. The project has been completed successfully with maximum satisfaction. The constraints are met and overcome successfully. The system is designed like it was decided in the design phase. The project gives a good idea on developing a user-friendly application satisfying the user. The system is very flexible and versatile. This application has a user-friendly screen that enables the user to use it without any inconvenience.</a:t>
            </a:r>
          </a:p>
          <a:p>
            <a:pPr>
              <a:lnSpc>
                <a:spcPct val="150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This project is more informative and more helpful for understanding the concept of android app development. This project is only a small and easy one but it is enough to implement my concept. we can further try much harder to make a much more efficient and useful app that can benefit others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791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7593-A4C3-F6A0-4041-85FFB15FAD08}"/>
              </a:ext>
            </a:extLst>
          </p:cNvPr>
          <p:cNvSpPr>
            <a:spLocks noGrp="1"/>
          </p:cNvSpPr>
          <p:nvPr>
            <p:ph type="title"/>
          </p:nvPr>
        </p:nvSpPr>
        <p:spPr/>
        <p:txBody>
          <a:bodyPr/>
          <a:lstStyle/>
          <a:p>
            <a:r>
              <a:rPr lang="en-IN" b="1" u="sng" dirty="0"/>
              <a:t>Future scope</a:t>
            </a:r>
          </a:p>
        </p:txBody>
      </p:sp>
      <p:sp>
        <p:nvSpPr>
          <p:cNvPr id="5" name="TextBox 4">
            <a:extLst>
              <a:ext uri="{FF2B5EF4-FFF2-40B4-BE49-F238E27FC236}">
                <a16:creationId xmlns:a16="http://schemas.microsoft.com/office/drawing/2014/main" id="{BD7531EC-E512-E1DE-1285-C43A341E98FC}"/>
              </a:ext>
            </a:extLst>
          </p:cNvPr>
          <p:cNvSpPr txBox="1"/>
          <p:nvPr/>
        </p:nvSpPr>
        <p:spPr>
          <a:xfrm>
            <a:off x="1024128" y="1703927"/>
            <a:ext cx="10143744" cy="3935501"/>
          </a:xfrm>
          <a:prstGeom prst="rect">
            <a:avLst/>
          </a:prstGeom>
          <a:noFill/>
        </p:spPr>
        <p:txBody>
          <a:bodyPr wrap="square">
            <a:spAutoFit/>
          </a:bodyPr>
          <a:lstStyle/>
          <a:p>
            <a:pPr>
              <a:lnSpc>
                <a:spcPct val="150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As we are in learning phase, we tend to add less features as time progresses, we learn android, and other important skills then We are definitely going to work on this project and add some more features.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Features to be added are as follows: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pPr>
            <a:r>
              <a:rPr lang="en-IN" sz="2000" dirty="0">
                <a:solidFill>
                  <a:srgbClr val="000000"/>
                </a:solidFill>
                <a:effectLst/>
                <a:latin typeface="Times New Roman" panose="02020603050405020304" pitchFamily="18" charset="0"/>
                <a:ea typeface="Times New Roman" panose="02020603050405020304" pitchFamily="18" charset="0"/>
              </a:rPr>
              <a:t> 1.Send alert message to the users.</a:t>
            </a:r>
          </a:p>
          <a:p>
            <a:pPr>
              <a:lnSpc>
                <a:spcPct val="150000"/>
              </a:lnSpc>
            </a:pPr>
            <a:r>
              <a:rPr lang="en-IN" sz="2000" dirty="0">
                <a:solidFill>
                  <a:srgbClr val="000000"/>
                </a:solidFill>
                <a:effectLst/>
                <a:latin typeface="Times New Roman" panose="02020603050405020304" pitchFamily="18" charset="0"/>
                <a:ea typeface="Times New Roman" panose="02020603050405020304" pitchFamily="18" charset="0"/>
              </a:rPr>
              <a:t> 2.add some gym music and meditative feature</a:t>
            </a:r>
          </a:p>
          <a:p>
            <a:pPr>
              <a:lnSpc>
                <a:spcPct val="150000"/>
              </a:lnSpc>
            </a:pPr>
            <a:r>
              <a:rPr lang="en-IN" sz="2000" dirty="0">
                <a:solidFill>
                  <a:srgbClr val="000000"/>
                </a:solidFill>
                <a:effectLst/>
                <a:latin typeface="Times New Roman" panose="02020603050405020304" pitchFamily="18" charset="0"/>
                <a:ea typeface="Times New Roman" panose="02020603050405020304" pitchFamily="18" charset="0"/>
              </a:rPr>
              <a:t> 3.add some diet plan according to user BMI and meal time</a:t>
            </a:r>
          </a:p>
          <a:p>
            <a:pPr>
              <a:lnSpc>
                <a:spcPct val="150000"/>
              </a:lnSpc>
            </a:pPr>
            <a:r>
              <a:rPr lang="en-IN" sz="2000" dirty="0">
                <a:solidFill>
                  <a:srgbClr val="000000"/>
                </a:solidFill>
                <a:effectLst/>
                <a:latin typeface="Times New Roman" panose="02020603050405020304" pitchFamily="18" charset="0"/>
                <a:ea typeface="Times New Roman" panose="02020603050405020304" pitchFamily="18" charset="0"/>
              </a:rPr>
              <a:t> 4.use some features of fitness watches</a:t>
            </a:r>
          </a:p>
        </p:txBody>
      </p:sp>
    </p:spTree>
    <p:extLst>
      <p:ext uri="{BB962C8B-B14F-4D97-AF65-F5344CB8AC3E}">
        <p14:creationId xmlns:p14="http://schemas.microsoft.com/office/powerpoint/2010/main" val="1608700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5000"/>
                <a:shade val="74000"/>
                <a:satMod val="230000"/>
              </a:schemeClr>
              <a:schemeClr val="bg2">
                <a:tint val="92000"/>
                <a:shade val="69000"/>
                <a:satMod val="250000"/>
              </a:schemeClr>
            </a:duotone>
            <a:extLst>
              <a:ext uri="{BEBA8EAE-BF5A-486C-A8C5-ECC9F3942E4B}">
                <a14:imgProps xmlns:a14="http://schemas.microsoft.com/office/drawing/2010/main">
                  <a14:imgLayer r:embed="rId3">
                    <a14:imgEffect>
                      <a14:artisticMosiaicBubbles pressure="0"/>
                    </a14:imgEffect>
                  </a14:imgLayer>
                </a14:imgProps>
              </a:ext>
            </a:extLst>
          </a:blip>
          <a:tile tx="0" ty="0" sx="40000" sy="4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DB1CCF-A5E9-33C1-2F4A-068361DCF5E5}"/>
              </a:ext>
            </a:extLst>
          </p:cNvPr>
          <p:cNvSpPr txBox="1"/>
          <p:nvPr/>
        </p:nvSpPr>
        <p:spPr>
          <a:xfrm>
            <a:off x="3205063" y="2828835"/>
            <a:ext cx="5164496" cy="1200329"/>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IN"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pitchFamily="82" charset="0"/>
              </a:rPr>
              <a:t>Thank You</a:t>
            </a:r>
          </a:p>
        </p:txBody>
      </p:sp>
    </p:spTree>
    <p:extLst>
      <p:ext uri="{BB962C8B-B14F-4D97-AF65-F5344CB8AC3E}">
        <p14:creationId xmlns:p14="http://schemas.microsoft.com/office/powerpoint/2010/main" val="3532279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F817C-269A-3527-22F0-9D5D441D6ECC}"/>
              </a:ext>
            </a:extLst>
          </p:cNvPr>
          <p:cNvSpPr>
            <a:spLocks noGrp="1"/>
          </p:cNvSpPr>
          <p:nvPr>
            <p:ph type="title"/>
          </p:nvPr>
        </p:nvSpPr>
        <p:spPr/>
        <p:txBody>
          <a:bodyPr/>
          <a:lstStyle/>
          <a:p>
            <a:r>
              <a:rPr lang="en-IN" b="1" u="sng" dirty="0"/>
              <a:t>Presenting to you</a:t>
            </a:r>
          </a:p>
        </p:txBody>
      </p:sp>
      <p:sp>
        <p:nvSpPr>
          <p:cNvPr id="3" name="TextBox 2">
            <a:extLst>
              <a:ext uri="{FF2B5EF4-FFF2-40B4-BE49-F238E27FC236}">
                <a16:creationId xmlns:a16="http://schemas.microsoft.com/office/drawing/2014/main" id="{A2FBBEB2-4ADD-B012-1367-19F0118C56FE}"/>
              </a:ext>
            </a:extLst>
          </p:cNvPr>
          <p:cNvSpPr txBox="1"/>
          <p:nvPr/>
        </p:nvSpPr>
        <p:spPr>
          <a:xfrm>
            <a:off x="1024128" y="1820585"/>
            <a:ext cx="9519082" cy="5262979"/>
          </a:xfrm>
          <a:prstGeom prst="rect">
            <a:avLst/>
          </a:prstGeom>
          <a:noFill/>
        </p:spPr>
        <p:txBody>
          <a:bodyPr wrap="square" rtlCol="0">
            <a:spAutoFit/>
          </a:bodyPr>
          <a:lstStyle/>
          <a:p>
            <a:pPr marL="342900" indent="-342900">
              <a:buFont typeface="+mj-lt"/>
              <a:buAutoNum type="arabicPeriod"/>
            </a:pPr>
            <a:r>
              <a:rPr lang="en-IN" sz="4800" dirty="0"/>
              <a:t>Introduction</a:t>
            </a:r>
          </a:p>
          <a:p>
            <a:pPr marL="342900" indent="-342900">
              <a:buFont typeface="+mj-lt"/>
              <a:buAutoNum type="arabicPeriod"/>
            </a:pPr>
            <a:r>
              <a:rPr lang="en-IN" sz="4800" dirty="0"/>
              <a:t>Literature survey</a:t>
            </a:r>
          </a:p>
          <a:p>
            <a:pPr marL="342900" indent="-342900">
              <a:buFont typeface="+mj-lt"/>
              <a:buAutoNum type="arabicPeriod"/>
            </a:pPr>
            <a:r>
              <a:rPr lang="en-IN" sz="4800" dirty="0"/>
              <a:t>System Analysis and Design</a:t>
            </a:r>
          </a:p>
          <a:p>
            <a:pPr marL="342900" indent="-342900">
              <a:buFont typeface="+mj-lt"/>
              <a:buAutoNum type="arabicPeriod"/>
            </a:pPr>
            <a:r>
              <a:rPr lang="en-IN" sz="4800" dirty="0"/>
              <a:t>Development tools</a:t>
            </a:r>
          </a:p>
          <a:p>
            <a:pPr marL="342900" indent="-342900">
              <a:buFont typeface="+mj-lt"/>
              <a:buAutoNum type="arabicPeriod"/>
            </a:pPr>
            <a:r>
              <a:rPr lang="en-IN" sz="4800" dirty="0"/>
              <a:t>Results </a:t>
            </a:r>
          </a:p>
          <a:p>
            <a:pPr marL="342900" indent="-342900">
              <a:buFont typeface="+mj-lt"/>
              <a:buAutoNum type="arabicPeriod"/>
            </a:pPr>
            <a:r>
              <a:rPr lang="en-IN" sz="4800" dirty="0"/>
              <a:t>Conclusion/future scope</a:t>
            </a:r>
          </a:p>
          <a:p>
            <a:pPr marL="342900" indent="-342900">
              <a:buFont typeface="+mj-lt"/>
              <a:buAutoNum type="arabicPeriod"/>
            </a:pPr>
            <a:endParaRPr lang="en-IN" sz="4800" dirty="0"/>
          </a:p>
        </p:txBody>
      </p:sp>
    </p:spTree>
    <p:extLst>
      <p:ext uri="{BB962C8B-B14F-4D97-AF65-F5344CB8AC3E}">
        <p14:creationId xmlns:p14="http://schemas.microsoft.com/office/powerpoint/2010/main" val="25084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53F4-B2B4-C8D1-96EF-499985AC3CD1}"/>
              </a:ext>
            </a:extLst>
          </p:cNvPr>
          <p:cNvSpPr>
            <a:spLocks noGrp="1"/>
          </p:cNvSpPr>
          <p:nvPr>
            <p:ph type="title"/>
          </p:nvPr>
        </p:nvSpPr>
        <p:spPr/>
        <p:txBody>
          <a:bodyPr/>
          <a:lstStyle/>
          <a:p>
            <a:r>
              <a:rPr lang="en-US" b="1" u="sng" dirty="0"/>
              <a:t>introduction</a:t>
            </a:r>
            <a:endParaRPr lang="en-IN" b="1" u="sng" dirty="0"/>
          </a:p>
        </p:txBody>
      </p:sp>
      <p:sp>
        <p:nvSpPr>
          <p:cNvPr id="4" name="TextBox 3">
            <a:extLst>
              <a:ext uri="{FF2B5EF4-FFF2-40B4-BE49-F238E27FC236}">
                <a16:creationId xmlns:a16="http://schemas.microsoft.com/office/drawing/2014/main" id="{9DC99C76-447B-D341-5C92-FB7A755CCAA8}"/>
              </a:ext>
            </a:extLst>
          </p:cNvPr>
          <p:cNvSpPr txBox="1"/>
          <p:nvPr/>
        </p:nvSpPr>
        <p:spPr>
          <a:xfrm>
            <a:off x="877528" y="1748901"/>
            <a:ext cx="10436943" cy="4618187"/>
          </a:xfrm>
          <a:prstGeom prst="rect">
            <a:avLst/>
          </a:prstGeom>
          <a:noFill/>
        </p:spPr>
        <p:txBody>
          <a:bodyPr wrap="square" rtlCol="0">
            <a:spAutoFit/>
          </a:bodyPr>
          <a:lstStyle/>
          <a:p>
            <a:pPr algn="just">
              <a:lnSpc>
                <a:spcPct val="150000"/>
              </a:lnSpc>
            </a:pPr>
            <a:r>
              <a:rPr lang="en-IN" sz="1800" dirty="0">
                <a:solidFill>
                  <a:srgbClr val="000000"/>
                </a:solidFill>
                <a:effectLst/>
                <a:ea typeface="Times New Roman" panose="02020603050405020304" pitchFamily="18" charset="0"/>
                <a:cs typeface="Times New Roman" panose="02020603050405020304" pitchFamily="18" charset="0"/>
              </a:rPr>
              <a:t>We often see around that people are not taking care of their health. Once health is as important as any materialistic thing around them. As I am an computer Engineer, I personally experienced the need of health-related app to be once crucial guides in day-to-day life. The goal of health apps is to make the experience of healthcare more efficient and satisfying for all stakeholders involved. Health apps are ultimately judged by their value to the healthcare system; their ability to improve the patient experience and patient outcomes as well as reduce the costs of care. </a:t>
            </a:r>
          </a:p>
          <a:p>
            <a:pPr algn="just">
              <a:lnSpc>
                <a:spcPct val="150000"/>
              </a:lnSpc>
            </a:pPr>
            <a:endParaRPr lang="en-IN" dirty="0">
              <a:solidFill>
                <a:srgbClr val="000000"/>
              </a:solidFill>
              <a:ea typeface="Times New Roman" panose="02020603050405020304" pitchFamily="18" charset="0"/>
              <a:cs typeface="Times New Roman" panose="02020603050405020304" pitchFamily="18" charset="0"/>
            </a:endParaRPr>
          </a:p>
          <a:p>
            <a:pPr>
              <a:lnSpc>
                <a:spcPct val="150000"/>
              </a:lnSpc>
            </a:pPr>
            <a:r>
              <a:rPr lang="en-IN" sz="1800" b="1" dirty="0">
                <a:solidFill>
                  <a:srgbClr val="000000"/>
                </a:solidFill>
                <a:effectLst/>
                <a:ea typeface="Times New Roman" panose="02020603050405020304" pitchFamily="18" charset="0"/>
                <a:cs typeface="Times New Roman" panose="02020603050405020304" pitchFamily="18" charset="0"/>
              </a:rPr>
              <a:t>PROPOSED WORK:</a:t>
            </a:r>
          </a:p>
          <a:p>
            <a:pPr marL="342900" lvl="0" indent="-342900">
              <a:lnSpc>
                <a:spcPct val="150000"/>
              </a:lnSpc>
              <a:buFont typeface="+mj-lt"/>
              <a:buAutoNum type="alphaLcPeriod"/>
            </a:pPr>
            <a:r>
              <a:rPr lang="en-IN" dirty="0">
                <a:solidFill>
                  <a:srgbClr val="000000"/>
                </a:solidFill>
                <a:ea typeface="Times New Roman" panose="02020603050405020304" pitchFamily="18" charset="0"/>
                <a:cs typeface="Times New Roman" panose="02020603050405020304" pitchFamily="18" charset="0"/>
              </a:rPr>
              <a:t> So we created </a:t>
            </a:r>
            <a:r>
              <a:rPr lang="en-IN" sz="1800" dirty="0">
                <a:solidFill>
                  <a:srgbClr val="000000"/>
                </a:solidFill>
                <a:effectLst/>
                <a:ea typeface="Times New Roman" panose="02020603050405020304" pitchFamily="18" charset="0"/>
                <a:cs typeface="Times New Roman" panose="02020603050405020304" pitchFamily="18" charset="0"/>
              </a:rPr>
              <a:t>7-minute workout app provide some exercise to users</a:t>
            </a:r>
            <a:endParaRPr lang="en-IN" sz="1800" dirty="0">
              <a:effectLst/>
              <a:ea typeface="Times New Roman" panose="02020603050405020304" pitchFamily="18" charset="0"/>
              <a:cs typeface="Times New Roman" panose="02020603050405020304" pitchFamily="18" charset="0"/>
            </a:endParaRPr>
          </a:p>
          <a:p>
            <a:pPr marL="342900" lvl="0" indent="-342900">
              <a:lnSpc>
                <a:spcPct val="150000"/>
              </a:lnSpc>
              <a:buFont typeface="+mj-lt"/>
              <a:buAutoNum type="alphaLcPeriod"/>
            </a:pPr>
            <a:r>
              <a:rPr lang="en-IN" sz="1800" dirty="0">
                <a:solidFill>
                  <a:srgbClr val="000000"/>
                </a:solidFill>
                <a:effectLst/>
                <a:ea typeface="Times New Roman" panose="02020603050405020304" pitchFamily="18" charset="0"/>
                <a:cs typeface="Times New Roman" panose="02020603050405020304" pitchFamily="18" charset="0"/>
              </a:rPr>
              <a:t> User can test himself/herself on BMI index</a:t>
            </a:r>
            <a:endParaRPr lang="en-IN" sz="1800" dirty="0">
              <a:effectLst/>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mj-lt"/>
              <a:buAutoNum type="alphaLcPeriod"/>
            </a:pPr>
            <a:r>
              <a:rPr lang="en-IN" sz="1800" dirty="0">
                <a:solidFill>
                  <a:srgbClr val="000000"/>
                </a:solidFill>
                <a:effectLst/>
                <a:ea typeface="Times New Roman" panose="02020603050405020304" pitchFamily="18" charset="0"/>
                <a:cs typeface="Times New Roman" panose="02020603050405020304" pitchFamily="18" charset="0"/>
              </a:rPr>
              <a:t> User can see the history of his/her workout</a:t>
            </a:r>
            <a:endParaRPr lang="en-IN" sz="18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714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34F98-3AB6-5033-5149-A56018A183C3}"/>
              </a:ext>
            </a:extLst>
          </p:cNvPr>
          <p:cNvSpPr>
            <a:spLocks noGrp="1"/>
          </p:cNvSpPr>
          <p:nvPr>
            <p:ph type="title"/>
          </p:nvPr>
        </p:nvSpPr>
        <p:spPr/>
        <p:txBody>
          <a:bodyPr>
            <a:normAutofit/>
          </a:bodyPr>
          <a:lstStyle/>
          <a:p>
            <a:r>
              <a:rPr lang="en-IN" b="1" u="sng" dirty="0">
                <a:effectLst/>
                <a:ea typeface="Times New Roman" panose="02020603050405020304" pitchFamily="18" charset="0"/>
                <a:cs typeface="Times New Roman" panose="02020603050405020304" pitchFamily="18" charset="0"/>
              </a:rPr>
              <a:t>LITERATURE SURVEY</a:t>
            </a:r>
            <a:r>
              <a:rPr lang="en-IN" b="1" u="sng" dirty="0">
                <a:effectLst/>
                <a:latin typeface="+mn-lt"/>
                <a:ea typeface="Times New Roman" panose="02020603050405020304" pitchFamily="18" charset="0"/>
                <a:cs typeface="Times New Roman" panose="02020603050405020304" pitchFamily="18" charset="0"/>
              </a:rPr>
              <a:t> </a:t>
            </a:r>
            <a:endParaRPr lang="en-IN" b="1" u="sng" dirty="0"/>
          </a:p>
        </p:txBody>
      </p:sp>
      <p:sp>
        <p:nvSpPr>
          <p:cNvPr id="5" name="TextBox 4">
            <a:extLst>
              <a:ext uri="{FF2B5EF4-FFF2-40B4-BE49-F238E27FC236}">
                <a16:creationId xmlns:a16="http://schemas.microsoft.com/office/drawing/2014/main" id="{CEE99AF1-9093-8171-A5D5-C76B280CFA9B}"/>
              </a:ext>
            </a:extLst>
          </p:cNvPr>
          <p:cNvSpPr txBox="1"/>
          <p:nvPr/>
        </p:nvSpPr>
        <p:spPr>
          <a:xfrm>
            <a:off x="858175" y="1969866"/>
            <a:ext cx="10475650" cy="3970318"/>
          </a:xfrm>
          <a:prstGeom prst="rect">
            <a:avLst/>
          </a:prstGeom>
          <a:noFill/>
        </p:spPr>
        <p:txBody>
          <a:bodyPr wrap="square" rtlCol="0">
            <a:spAutoFit/>
          </a:bodyPr>
          <a:lstStyle/>
          <a:p>
            <a:r>
              <a:rPr lang="en-US" dirty="0"/>
              <a:t>There are many different android applications in market which helped in our projects and gave lots of new ideas. We studied some benefits of exercises based on that we have selected some exercises which can be exercised daily by all age group to stay fit. </a:t>
            </a:r>
          </a:p>
          <a:p>
            <a:endParaRPr lang="en-US" dirty="0"/>
          </a:p>
          <a:p>
            <a:r>
              <a:rPr lang="en-US" dirty="0"/>
              <a:t>Currently most popular apps are discussed as follows:</a:t>
            </a:r>
          </a:p>
          <a:p>
            <a:endParaRPr lang="en-US" dirty="0"/>
          </a:p>
          <a:p>
            <a:r>
              <a:rPr lang="en-US" b="1" dirty="0"/>
              <a:t>1. MyFitnessPal</a:t>
            </a:r>
          </a:p>
          <a:p>
            <a:r>
              <a:rPr lang="en-US" dirty="0"/>
              <a:t>MyFitnessPal is a smartphone app and website that tracks diet and exercise. It offers auto-renewing systems, according to Apple. The app uses gamification elements to encourage adherence to exercise and diet goals. </a:t>
            </a:r>
          </a:p>
          <a:p>
            <a:endParaRPr lang="en-US" dirty="0"/>
          </a:p>
          <a:p>
            <a:r>
              <a:rPr lang="en-US" b="1" dirty="0"/>
              <a:t>2. Headspace</a:t>
            </a:r>
          </a:p>
          <a:p>
            <a:r>
              <a:rPr lang="en-US" dirty="0"/>
              <a:t>Headspace is a mindfulness app with an easy-to-use interface that takes the seriousness and intimidation out of meditation. According to TechCrunch, Headspace is one of the most frequently downloaded mindfulness apps in the world, </a:t>
            </a:r>
            <a:endParaRPr lang="en-IN" dirty="0"/>
          </a:p>
        </p:txBody>
      </p:sp>
    </p:spTree>
    <p:extLst>
      <p:ext uri="{BB962C8B-B14F-4D97-AF65-F5344CB8AC3E}">
        <p14:creationId xmlns:p14="http://schemas.microsoft.com/office/powerpoint/2010/main" val="252642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8A137F-7CFE-B9D5-7996-D4CA53EA2206}"/>
              </a:ext>
            </a:extLst>
          </p:cNvPr>
          <p:cNvSpPr txBox="1"/>
          <p:nvPr/>
        </p:nvSpPr>
        <p:spPr>
          <a:xfrm>
            <a:off x="861134" y="382012"/>
            <a:ext cx="9721049" cy="6093976"/>
          </a:xfrm>
          <a:prstGeom prst="rect">
            <a:avLst/>
          </a:prstGeom>
          <a:noFill/>
        </p:spPr>
        <p:txBody>
          <a:bodyPr wrap="square" rtlCol="0">
            <a:spAutoFit/>
          </a:bodyPr>
          <a:lstStyle/>
          <a:p>
            <a:pPr>
              <a:lnSpc>
                <a:spcPct val="150000"/>
              </a:lnSpc>
            </a:pPr>
            <a:r>
              <a:rPr lang="en-US" b="1" dirty="0"/>
              <a:t>3. Fit plan</a:t>
            </a:r>
          </a:p>
          <a:p>
            <a:pPr>
              <a:lnSpc>
                <a:spcPct val="150000"/>
              </a:lnSpc>
            </a:pPr>
            <a:r>
              <a:rPr lang="en-US" dirty="0"/>
              <a:t>Fitplan is a mobile application that provides on-demand video workout sessions. Consumers can sign up for a subscription (monthly or annual) or utilize their library of free single day workouts. All the workouts are formulated by dozens of fitness coaches.</a:t>
            </a:r>
          </a:p>
          <a:p>
            <a:pPr>
              <a:lnSpc>
                <a:spcPct val="150000"/>
              </a:lnSpc>
            </a:pPr>
            <a:endParaRPr lang="en-US" dirty="0"/>
          </a:p>
          <a:p>
            <a:pPr>
              <a:lnSpc>
                <a:spcPct val="150000"/>
              </a:lnSpc>
            </a:pPr>
            <a:r>
              <a:rPr lang="en-US" sz="3200" dirty="0">
                <a:latin typeface="+mj-lt"/>
              </a:rPr>
              <a:t>The Importance of Exercise</a:t>
            </a:r>
          </a:p>
          <a:p>
            <a:pPr>
              <a:lnSpc>
                <a:spcPct val="150000"/>
              </a:lnSpc>
            </a:pPr>
            <a:r>
              <a:rPr lang="en-US" dirty="0"/>
              <a:t>Community centers, local YMCAs, health clubs, and other organizations offer age-appropriate exercise programs for children and adolescents led by experienced and knowledgeable instructors. In addition, home exercise videos geared toward children are available in stores and from Web sites.</a:t>
            </a:r>
          </a:p>
          <a:p>
            <a:pPr>
              <a:lnSpc>
                <a:spcPct val="150000"/>
              </a:lnSpc>
            </a:pPr>
            <a:r>
              <a:rPr lang="en-US" dirty="0"/>
              <a:t>For children and adolescents with medical conditions that may limit exercise or place them at higher risk for exercise-related complications, supervised exercise programs may be available at hospital-based wellness centers. We all know that exercise is important in our daily lives, but we may not know why or what exercise can do for us.</a:t>
            </a:r>
          </a:p>
          <a:p>
            <a:endParaRPr lang="en-US" dirty="0"/>
          </a:p>
        </p:txBody>
      </p:sp>
    </p:spTree>
    <p:extLst>
      <p:ext uri="{BB962C8B-B14F-4D97-AF65-F5344CB8AC3E}">
        <p14:creationId xmlns:p14="http://schemas.microsoft.com/office/powerpoint/2010/main" val="2157421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465A-6E11-29E5-6032-F39F40D968A9}"/>
              </a:ext>
            </a:extLst>
          </p:cNvPr>
          <p:cNvSpPr>
            <a:spLocks noGrp="1"/>
          </p:cNvSpPr>
          <p:nvPr>
            <p:ph type="title"/>
          </p:nvPr>
        </p:nvSpPr>
        <p:spPr/>
        <p:txBody>
          <a:bodyPr/>
          <a:lstStyle/>
          <a:p>
            <a:r>
              <a:rPr lang="en-US" dirty="0"/>
              <a:t>Proposed system</a:t>
            </a:r>
            <a:endParaRPr lang="en-IN" dirty="0"/>
          </a:p>
        </p:txBody>
      </p:sp>
      <p:sp>
        <p:nvSpPr>
          <p:cNvPr id="3" name="TextBox 2">
            <a:extLst>
              <a:ext uri="{FF2B5EF4-FFF2-40B4-BE49-F238E27FC236}">
                <a16:creationId xmlns:a16="http://schemas.microsoft.com/office/drawing/2014/main" id="{EDED3449-284D-B3DF-4219-31790884C987}"/>
              </a:ext>
            </a:extLst>
          </p:cNvPr>
          <p:cNvSpPr txBox="1"/>
          <p:nvPr/>
        </p:nvSpPr>
        <p:spPr>
          <a:xfrm>
            <a:off x="1024128" y="1782990"/>
            <a:ext cx="10436944" cy="2540696"/>
          </a:xfrm>
          <a:prstGeom prst="rect">
            <a:avLst/>
          </a:prstGeom>
          <a:noFill/>
        </p:spPr>
        <p:txBody>
          <a:bodyPr wrap="square" rtlCol="0">
            <a:spAutoFit/>
          </a:bodyPr>
          <a:lstStyle/>
          <a:p>
            <a:pPr>
              <a:lnSpc>
                <a:spcPct val="150000"/>
              </a:lnSpc>
            </a:pPr>
            <a:r>
              <a:rPr lang="en-US" dirty="0"/>
              <a:t>We came up with the solution ,that is an android application (7-minute workout app) which is inspired by above survey. Our application is very user friendly. As android apps are highly in use in mobiles, we thought doing this project in android would create impact on society. Why a Mobile Application? A Mobile Application is a set of software which is designed and developed in such a way that it can run on any mobile device, smart phone or tablet.</a:t>
            </a:r>
          </a:p>
          <a:p>
            <a:pPr>
              <a:lnSpc>
                <a:spcPct val="150000"/>
              </a:lnSpc>
            </a:pPr>
            <a:r>
              <a:rPr lang="en-US" dirty="0"/>
              <a:t>	</a:t>
            </a:r>
          </a:p>
        </p:txBody>
      </p:sp>
      <p:pic>
        <p:nvPicPr>
          <p:cNvPr id="4" name="Picture 3">
            <a:extLst>
              <a:ext uri="{FF2B5EF4-FFF2-40B4-BE49-F238E27FC236}">
                <a16:creationId xmlns:a16="http://schemas.microsoft.com/office/drawing/2014/main" id="{406585F6-49CB-F92B-94D4-2E3DA38587AD}"/>
              </a:ext>
            </a:extLst>
          </p:cNvPr>
          <p:cNvPicPr>
            <a:picLocks noChangeAspect="1"/>
          </p:cNvPicPr>
          <p:nvPr/>
        </p:nvPicPr>
        <p:blipFill>
          <a:blip r:embed="rId2"/>
          <a:stretch>
            <a:fillRect/>
          </a:stretch>
        </p:blipFill>
        <p:spPr>
          <a:xfrm>
            <a:off x="3543097" y="3942511"/>
            <a:ext cx="4682134" cy="2072820"/>
          </a:xfrm>
          <a:prstGeom prst="rect">
            <a:avLst/>
          </a:prstGeom>
        </p:spPr>
      </p:pic>
      <p:sp>
        <p:nvSpPr>
          <p:cNvPr id="6" name="TextBox 5">
            <a:extLst>
              <a:ext uri="{FF2B5EF4-FFF2-40B4-BE49-F238E27FC236}">
                <a16:creationId xmlns:a16="http://schemas.microsoft.com/office/drawing/2014/main" id="{F8C42738-A800-E7CD-E69C-5E27B7E04B6B}"/>
              </a:ext>
            </a:extLst>
          </p:cNvPr>
          <p:cNvSpPr txBox="1"/>
          <p:nvPr/>
        </p:nvSpPr>
        <p:spPr>
          <a:xfrm flipH="1">
            <a:off x="5192788" y="6088118"/>
            <a:ext cx="1242875" cy="369332"/>
          </a:xfrm>
          <a:prstGeom prst="rect">
            <a:avLst/>
          </a:prstGeom>
          <a:noFill/>
        </p:spPr>
        <p:txBody>
          <a:bodyPr wrap="square" rtlCol="0">
            <a:spAutoFit/>
          </a:bodyPr>
          <a:lstStyle/>
          <a:p>
            <a:r>
              <a:rPr lang="en-US" dirty="0"/>
              <a:t>UI interface</a:t>
            </a:r>
            <a:endParaRPr lang="en-IN" dirty="0"/>
          </a:p>
        </p:txBody>
      </p:sp>
    </p:spTree>
    <p:extLst>
      <p:ext uri="{BB962C8B-B14F-4D97-AF65-F5344CB8AC3E}">
        <p14:creationId xmlns:p14="http://schemas.microsoft.com/office/powerpoint/2010/main" val="1258274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F69F-7206-E1CA-7931-CA9264A90684}"/>
              </a:ext>
            </a:extLst>
          </p:cNvPr>
          <p:cNvSpPr>
            <a:spLocks noGrp="1"/>
          </p:cNvSpPr>
          <p:nvPr>
            <p:ph type="title"/>
          </p:nvPr>
        </p:nvSpPr>
        <p:spPr>
          <a:xfrm>
            <a:off x="1024127" y="471509"/>
            <a:ext cx="5651879" cy="1737360"/>
          </a:xfrm>
        </p:spPr>
        <p:txBody>
          <a:bodyPr/>
          <a:lstStyle/>
          <a:p>
            <a:r>
              <a:rPr lang="en-US" sz="5000" dirty="0"/>
              <a:t>Proposed system</a:t>
            </a:r>
            <a:endParaRPr lang="en-IN" sz="5000" dirty="0"/>
          </a:p>
        </p:txBody>
      </p:sp>
      <p:sp>
        <p:nvSpPr>
          <p:cNvPr id="4" name="Text Placeholder 3">
            <a:extLst>
              <a:ext uri="{FF2B5EF4-FFF2-40B4-BE49-F238E27FC236}">
                <a16:creationId xmlns:a16="http://schemas.microsoft.com/office/drawing/2014/main" id="{4C8D45BE-F1BD-D24B-2826-DA039A9C354D}"/>
              </a:ext>
            </a:extLst>
          </p:cNvPr>
          <p:cNvSpPr>
            <a:spLocks noGrp="1"/>
          </p:cNvSpPr>
          <p:nvPr>
            <p:ph type="body" sz="half" idx="2"/>
          </p:nvPr>
        </p:nvSpPr>
        <p:spPr>
          <a:xfrm>
            <a:off x="731112" y="1849132"/>
            <a:ext cx="10570162" cy="4347481"/>
          </a:xfrm>
        </p:spPr>
        <p:txBody>
          <a:bodyPr>
            <a:normAutofit/>
          </a:bodyPr>
          <a:lstStyle/>
          <a:p>
            <a:pPr marL="285750" indent="-285750">
              <a:buFont typeface="Arial" panose="020B0604020202020204" pitchFamily="34" charset="0"/>
              <a:buChar char="•"/>
            </a:pPr>
            <a:r>
              <a:rPr lang="en-US" sz="1900" dirty="0"/>
              <a:t> Application available in play store, exercise have only names and their description, but in our application, we have name as well as tutorial of each exercise that’s why it is easier to do exercise for beginners.</a:t>
            </a:r>
          </a:p>
          <a:p>
            <a:pPr marL="285750" indent="-285750">
              <a:buFont typeface="Arial" panose="020B0604020202020204" pitchFamily="34" charset="0"/>
              <a:buChar char="•"/>
            </a:pPr>
            <a:r>
              <a:rPr lang="en-US" sz="1900" dirty="0"/>
              <a:t>Application UI is simple and user friendly.</a:t>
            </a:r>
          </a:p>
          <a:p>
            <a:pPr marL="285750" indent="-285750">
              <a:buFont typeface="Arial" panose="020B0604020202020204" pitchFamily="34" charset="0"/>
              <a:buChar char="•"/>
            </a:pPr>
            <a:r>
              <a:rPr lang="en-US" sz="1900" dirty="0"/>
              <a:t> In our application, we have notification sound that will notify you that time for your previous exercise is finished, now it is time to do next exercise. </a:t>
            </a:r>
          </a:p>
          <a:p>
            <a:pPr marL="285750" indent="-285750">
              <a:buFont typeface="Arial" panose="020B0604020202020204" pitchFamily="34" charset="0"/>
              <a:buChar char="•"/>
            </a:pPr>
            <a:r>
              <a:rPr lang="en-US" sz="1900" dirty="0"/>
              <a:t> In our application we have history option i.e., you can check that how     many times you do the workout and check your daily, weekly or monthly progress.</a:t>
            </a:r>
          </a:p>
          <a:p>
            <a:pPr marL="285750" indent="-285750">
              <a:buFont typeface="Arial" panose="020B0604020202020204" pitchFamily="34" charset="0"/>
              <a:buChar char="•"/>
            </a:pPr>
            <a:r>
              <a:rPr lang="en-US" sz="1900" dirty="0"/>
              <a:t> In our application we have a BMI calculator also so that you can also calculate your Body Mass Index to check how many weights you have to loss or gain for healthy body.</a:t>
            </a:r>
          </a:p>
          <a:p>
            <a:pPr marL="285750" indent="-285750">
              <a:buFont typeface="Arial" panose="020B0604020202020204" pitchFamily="34" charset="0"/>
              <a:buChar char="•"/>
            </a:pPr>
            <a:r>
              <a:rPr lang="en-US" sz="1900" dirty="0"/>
              <a:t> User can do exercise in within less than 10 minutes.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17517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FC80-1FD5-900F-6776-21F8ADD8B90B}"/>
              </a:ext>
            </a:extLst>
          </p:cNvPr>
          <p:cNvSpPr>
            <a:spLocks noGrp="1"/>
          </p:cNvSpPr>
          <p:nvPr>
            <p:ph type="title"/>
          </p:nvPr>
        </p:nvSpPr>
        <p:spPr/>
        <p:txBody>
          <a:bodyPr/>
          <a:lstStyle/>
          <a:p>
            <a:r>
              <a:rPr lang="en-IN" b="1" u="sng" dirty="0"/>
              <a:t>SYSTEM ANALYSIS AND DESIGN </a:t>
            </a:r>
          </a:p>
        </p:txBody>
      </p:sp>
      <p:sp>
        <p:nvSpPr>
          <p:cNvPr id="3" name="Content Placeholder 2">
            <a:extLst>
              <a:ext uri="{FF2B5EF4-FFF2-40B4-BE49-F238E27FC236}">
                <a16:creationId xmlns:a16="http://schemas.microsoft.com/office/drawing/2014/main" id="{914C000E-AB63-21D8-EE0F-325A1B2A250B}"/>
              </a:ext>
            </a:extLst>
          </p:cNvPr>
          <p:cNvSpPr>
            <a:spLocks noGrp="1"/>
          </p:cNvSpPr>
          <p:nvPr>
            <p:ph idx="1"/>
          </p:nvPr>
        </p:nvSpPr>
        <p:spPr>
          <a:xfrm>
            <a:off x="917596" y="1929384"/>
            <a:ext cx="10614497" cy="1499616"/>
          </a:xfrm>
        </p:spPr>
        <p:txBody>
          <a:bodyPr>
            <a:noAutofit/>
          </a:bodyPr>
          <a:lstStyle/>
          <a:p>
            <a:pPr>
              <a:lnSpc>
                <a:spcPct val="150000"/>
              </a:lnSpc>
            </a:pPr>
            <a:r>
              <a:rPr lang="en-IN" sz="1800" dirty="0">
                <a:solidFill>
                  <a:srgbClr val="000000"/>
                </a:solidFill>
                <a:effectLst/>
                <a:ea typeface="Times New Roman" panose="02020603050405020304" pitchFamily="18" charset="0"/>
                <a:cs typeface="Times New Roman" panose="02020603050405020304" pitchFamily="18" charset="0"/>
              </a:rPr>
              <a:t>System analysis is the process of gathering and interpreting facts, diagnosing problems and using the information to recommend improvements on the system. System analysis is a problem-solving activity that requires intensive communication between the system users and system developers.</a:t>
            </a:r>
          </a:p>
          <a:p>
            <a:pPr>
              <a:lnSpc>
                <a:spcPct val="150000"/>
              </a:lnSpc>
            </a:pPr>
            <a:r>
              <a:rPr lang="en-IN" sz="2400" b="1" dirty="0">
                <a:effectLst/>
                <a:ea typeface="Times New Roman" panose="02020603050405020304" pitchFamily="18" charset="0"/>
                <a:cs typeface="Times New Roman" panose="02020603050405020304" pitchFamily="18" charset="0"/>
              </a:rPr>
              <a:t>UI interface</a:t>
            </a:r>
            <a:endParaRPr lang="en-IN" sz="2400" dirty="0">
              <a:effectLst/>
              <a:ea typeface="Times New Roman" panose="02020603050405020304" pitchFamily="18" charset="0"/>
              <a:cs typeface="Times New Roman" panose="02020603050405020304" pitchFamily="18" charset="0"/>
            </a:endParaRPr>
          </a:p>
          <a:p>
            <a:pPr>
              <a:lnSpc>
                <a:spcPct val="150000"/>
              </a:lnSpc>
            </a:pPr>
            <a:endParaRPr lang="en-IN" sz="1800" dirty="0">
              <a:solidFill>
                <a:srgbClr val="000000"/>
              </a:solidFill>
              <a:effectLst/>
              <a:ea typeface="Times New Roman" panose="02020603050405020304" pitchFamily="18" charset="0"/>
              <a:cs typeface="Times New Roman" panose="02020603050405020304" pitchFamily="18" charset="0"/>
            </a:endParaRPr>
          </a:p>
          <a:p>
            <a:pPr>
              <a:lnSpc>
                <a:spcPct val="150000"/>
              </a:lnSpc>
            </a:pPr>
            <a:endParaRPr lang="en-IN" sz="2400" dirty="0">
              <a:effectLst/>
              <a:latin typeface="+mj-lt"/>
              <a:ea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4E6273E-4FE5-D8F3-11C7-94783D497E4A}"/>
              </a:ext>
            </a:extLst>
          </p:cNvPr>
          <p:cNvPicPr>
            <a:picLocks noChangeAspect="1"/>
          </p:cNvPicPr>
          <p:nvPr/>
        </p:nvPicPr>
        <p:blipFill>
          <a:blip r:embed="rId2"/>
          <a:stretch>
            <a:fillRect/>
          </a:stretch>
        </p:blipFill>
        <p:spPr>
          <a:xfrm>
            <a:off x="2720066" y="3886200"/>
            <a:ext cx="6319159" cy="2590144"/>
          </a:xfrm>
          <a:prstGeom prst="rect">
            <a:avLst/>
          </a:prstGeom>
        </p:spPr>
      </p:pic>
    </p:spTree>
    <p:extLst>
      <p:ext uri="{BB962C8B-B14F-4D97-AF65-F5344CB8AC3E}">
        <p14:creationId xmlns:p14="http://schemas.microsoft.com/office/powerpoint/2010/main" val="1504697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376</TotalTime>
  <Words>1564</Words>
  <Application>Microsoft Office PowerPoint</Application>
  <PresentationFormat>Widescreen</PresentationFormat>
  <Paragraphs>96</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Algerian</vt:lpstr>
      <vt:lpstr>Arial</vt:lpstr>
      <vt:lpstr>Calibri</vt:lpstr>
      <vt:lpstr>Calibri Light</vt:lpstr>
      <vt:lpstr>Symbol</vt:lpstr>
      <vt:lpstr>Times New Roman</vt:lpstr>
      <vt:lpstr>Tw Cen MT</vt:lpstr>
      <vt:lpstr>Tw Cen MT Condensed</vt:lpstr>
      <vt:lpstr>Wingdings 3</vt:lpstr>
      <vt:lpstr>Integral</vt:lpstr>
      <vt:lpstr>7 Minutes Workout</vt:lpstr>
      <vt:lpstr>Presented by:</vt:lpstr>
      <vt:lpstr>Presenting to you</vt:lpstr>
      <vt:lpstr>introduction</vt:lpstr>
      <vt:lpstr>LITERATURE SURVEY </vt:lpstr>
      <vt:lpstr>PowerPoint Presentation</vt:lpstr>
      <vt:lpstr>Proposed system</vt:lpstr>
      <vt:lpstr>Proposed system</vt:lpstr>
      <vt:lpstr>SYSTEM ANALYSIS AND DESIGN </vt:lpstr>
      <vt:lpstr>PowerPoint Presentation</vt:lpstr>
      <vt:lpstr>PowerPoint Presentation</vt:lpstr>
      <vt:lpstr>PowerPoint Presentation</vt:lpstr>
      <vt:lpstr>PowerPoint Presentation</vt:lpstr>
      <vt:lpstr>Project structure</vt:lpstr>
      <vt:lpstr>Development tools</vt:lpstr>
      <vt:lpstr>PowerPoint Presentation</vt:lpstr>
      <vt:lpstr>Android virtual Device</vt:lpstr>
      <vt:lpstr>PowerPoint Presentation</vt:lpstr>
      <vt:lpstr>PowerPoint Presentation</vt:lpstr>
      <vt:lpstr>CONCLUSIONS</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Minutes Workout</dc:title>
  <dc:creator>Dnyaneshwar  Lohar</dc:creator>
  <cp:lastModifiedBy>Dnyaneshwar  Lohar</cp:lastModifiedBy>
  <cp:revision>9</cp:revision>
  <dcterms:created xsi:type="dcterms:W3CDTF">2022-06-25T08:47:39Z</dcterms:created>
  <dcterms:modified xsi:type="dcterms:W3CDTF">2022-07-01T05:27:01Z</dcterms:modified>
</cp:coreProperties>
</file>