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Garamon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aramon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aramond-italic.fntdata"/><Relationship Id="rId10" Type="http://schemas.openxmlformats.org/officeDocument/2006/relationships/slide" Target="slides/slide5.xml"/><Relationship Id="rId32" Type="http://schemas.openxmlformats.org/officeDocument/2006/relationships/font" Target="fonts/Garamo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aramon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0" name="Shape 70"/>
        <p:cNvGrpSpPr/>
        <p:nvPr/>
      </p:nvGrpSpPr>
      <p:grpSpPr>
        <a:xfrm>
          <a:off x="0" y="0"/>
          <a:ext cx="0" cy="0"/>
          <a:chOff x="0" y="0"/>
          <a:chExt cx="0" cy="0"/>
        </a:xfrm>
      </p:grpSpPr>
      <p:sp>
        <p:nvSpPr>
          <p:cNvPr id="71" name="Google Shape;71;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7" name="Shape 77"/>
        <p:cNvGrpSpPr/>
        <p:nvPr/>
      </p:nvGrpSpPr>
      <p:grpSpPr>
        <a:xfrm>
          <a:off x="0" y="0"/>
          <a:ext cx="0" cy="0"/>
          <a:chOff x="0" y="0"/>
          <a:chExt cx="0" cy="0"/>
        </a:xfrm>
      </p:grpSpPr>
      <p:sp>
        <p:nvSpPr>
          <p:cNvPr id="78" name="Google Shape;78;p1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0" name="Google Shape;80;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 name="Google Shape;86;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5"/>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6" name="Shape 36"/>
        <p:cNvGrpSpPr/>
        <p:nvPr/>
      </p:nvGrpSpPr>
      <p:grpSpPr>
        <a:xfrm>
          <a:off x="0" y="0"/>
          <a:ext cx="0" cy="0"/>
          <a:chOff x="0" y="0"/>
          <a:chExt cx="0" cy="0"/>
        </a:xfrm>
      </p:grpSpPr>
      <p:sp>
        <p:nvSpPr>
          <p:cNvPr id="37" name="Google Shape;37;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sz="3200">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45" name="Google Shape;45;p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2" name="Google Shape;52;p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 name="Google Shape;5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Google Shape;62;p10"/>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94" name="Google Shape;94;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95" name="Google Shape;95;p14"/>
          <p:cNvSpPr txBox="1"/>
          <p:nvPr>
            <p:ph type="title"/>
          </p:nvPr>
        </p:nvSpPr>
        <p:spPr>
          <a:xfrm>
            <a:off x="685800" y="1295400"/>
            <a:ext cx="8001000" cy="2774950"/>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Clr>
                <a:srgbClr val="006633"/>
              </a:buClr>
              <a:buSzPts val="2900"/>
              <a:buFont typeface="Garamond"/>
              <a:buNone/>
            </a:pPr>
            <a:r>
              <a:rPr b="1" i="0" lang="en-US" sz="2900" u="none">
                <a:solidFill>
                  <a:srgbClr val="006633"/>
                </a:solidFill>
                <a:latin typeface="Garamond"/>
                <a:ea typeface="Garamond"/>
                <a:cs typeface="Garamond"/>
                <a:sym typeface="Garamond"/>
              </a:rPr>
              <a:t>Elliptic Curve Cryptography</a:t>
            </a:r>
            <a:endParaRPr/>
          </a:p>
        </p:txBody>
      </p:sp>
      <p:sp>
        <p:nvSpPr>
          <p:cNvPr id="96" name="Google Shape;96;p14"/>
          <p:cNvSpPr txBox="1"/>
          <p:nvPr>
            <p:ph idx="4294967295" type="subTitle"/>
          </p:nvPr>
        </p:nvSpPr>
        <p:spPr>
          <a:xfrm>
            <a:off x="1752600" y="2971800"/>
            <a:ext cx="6781800" cy="609600"/>
          </a:xfrm>
          <a:prstGeom prst="rect">
            <a:avLst/>
          </a:prstGeom>
          <a:noFill/>
          <a:ln>
            <a:noFill/>
          </a:ln>
        </p:spPr>
        <p:txBody>
          <a:bodyPr anchorCtr="0" anchor="t" bIns="46800" lIns="90000" spcFirstLastPara="1" rIns="90000" wrap="square" tIns="46800">
            <a:noAutofit/>
          </a:bodyPr>
          <a:lstStyle/>
          <a:p>
            <a:pPr indent="0" lvl="0" marL="0" marR="0" rtl="0" algn="ctr">
              <a:lnSpc>
                <a:spcPct val="80000"/>
              </a:lnSpc>
              <a:spcBef>
                <a:spcPts val="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8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accent2"/>
                </a:solidFill>
                <a:latin typeface="Times New Roman"/>
                <a:ea typeface="Times New Roman"/>
                <a:cs typeface="Times New Roman"/>
                <a:sym typeface="Times New Roman"/>
              </a:rPr>
              <a:t>	</a:t>
            </a:r>
            <a:r>
              <a:rPr b="1" i="0" lang="en-US" sz="2000" u="none" cap="none" strike="noStrike">
                <a:solidFill>
                  <a:schemeClr val="accent2"/>
                </a:solidFill>
                <a:latin typeface="Times New Roman"/>
                <a:ea typeface="Times New Roman"/>
                <a:cs typeface="Times New Roman"/>
                <a:sym typeface="Times New Roman"/>
              </a:rPr>
              <a:t>        Dr. Sharmishta Desai</a:t>
            </a:r>
            <a:endParaRPr/>
          </a:p>
          <a:p>
            <a:pPr indent="0" lvl="0" marL="0" marR="0" rtl="0" algn="ctr">
              <a:lnSpc>
                <a:spcPct val="80000"/>
              </a:lnSpc>
              <a:spcBef>
                <a:spcPts val="40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68" name="Google Shape;168;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9" name="Google Shape;169;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838200" lvl="0" marL="83820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Elliptic Curve Cryptography</a:t>
            </a:r>
            <a:endParaRPr/>
          </a:p>
        </p:txBody>
      </p:sp>
      <p:sp>
        <p:nvSpPr>
          <p:cNvPr id="170" name="Google Shape;170;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228600" lvl="0" marL="34290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Char char="•"/>
            </a:pPr>
            <a:r>
              <a:rPr b="1" i="0" lang="en-US" sz="1800" u="none">
                <a:solidFill>
                  <a:schemeClr val="dk1"/>
                </a:solidFill>
                <a:latin typeface="Times New Roman"/>
                <a:ea typeface="Times New Roman"/>
                <a:cs typeface="Times New Roman"/>
                <a:sym typeface="Times New Roman"/>
              </a:rPr>
              <a:t>ECDH – Elliptic Curve Diffie-Hellman</a:t>
            </a:r>
            <a:r>
              <a:rPr b="0" i="0" lang="en-US" sz="1800" u="none">
                <a:solidFill>
                  <a:schemeClr val="dk1"/>
                </a:solidFill>
                <a:latin typeface="Times New Roman"/>
                <a:ea typeface="Times New Roman"/>
                <a:cs typeface="Times New Roman"/>
                <a:sym typeface="Times New Roman"/>
              </a:rPr>
              <a:t> </a:t>
            </a:r>
            <a:endParaRPr/>
          </a:p>
          <a:p>
            <a:pPr indent="-2286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Char char="•"/>
            </a:pPr>
            <a:r>
              <a:rPr b="1" i="0" lang="en-US" sz="1800" u="none">
                <a:solidFill>
                  <a:schemeClr val="dk1"/>
                </a:solidFill>
                <a:latin typeface="Times New Roman"/>
                <a:ea typeface="Times New Roman"/>
                <a:cs typeface="Times New Roman"/>
                <a:sym typeface="Times New Roman"/>
              </a:rPr>
              <a:t>ECDSA - Elliptic Curve Digital Signature Algorithm</a:t>
            </a:r>
            <a:r>
              <a:rPr b="0" i="0" lang="en-US" sz="1800" u="none">
                <a:solidFill>
                  <a:schemeClr val="dk1"/>
                </a:solidFill>
                <a:latin typeface="Times New Roman"/>
                <a:ea typeface="Times New Roman"/>
                <a:cs typeface="Times New Roman"/>
                <a:sym typeface="Times New Roman"/>
              </a:rPr>
              <a:t> </a:t>
            </a:r>
            <a:endParaRPr/>
          </a:p>
          <a:p>
            <a:pPr indent="-2286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76" name="Google Shape;176;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77" name="Google Shape;177;p24"/>
          <p:cNvSpPr txBox="1"/>
          <p:nvPr>
            <p:ph type="title"/>
          </p:nvPr>
        </p:nvSpPr>
        <p:spPr>
          <a:xfrm>
            <a:off x="533400" y="6096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ECDH – Elliptic Curve Diffie Hellman</a:t>
            </a:r>
            <a:endParaRPr/>
          </a:p>
        </p:txBody>
      </p:sp>
      <p:sp>
        <p:nvSpPr>
          <p:cNvPr id="178" name="Google Shape;178;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Let (dA, QA) be the private key - public key pair of A and (dB, QB) be the private key - public key pair of B.</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end A computes K = (xK, yK) = dA * QB</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end B computes L = (xL, yL) = dB * QA</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Since dAQB = dAdBG = dBdAG = dBQA. Therefore K = L and hence xK = xL</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Hence the shared secret is xK</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Since it is practically impossible to find the private key dA or dB from the public key K or L, its not possible to obtain the shared secret for a third party.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84" name="Google Shape;184;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85" name="Google Shape;185;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ECDSA - Elliptic Curve Digital Signature Algorithm</a:t>
            </a:r>
            <a:r>
              <a:rPr b="0" i="0" lang="en-US" sz="4000" u="none">
                <a:solidFill>
                  <a:schemeClr val="dk2"/>
                </a:solidFill>
                <a:latin typeface="Times New Roman"/>
                <a:ea typeface="Times New Roman"/>
                <a:cs typeface="Times New Roman"/>
                <a:sym typeface="Times New Roman"/>
              </a:rPr>
              <a:t> </a:t>
            </a:r>
            <a:endParaRPr/>
          </a:p>
        </p:txBody>
      </p:sp>
      <p:sp>
        <p:nvSpPr>
          <p:cNvPr id="186" name="Google Shape;186;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Signature algorithm is used for authenticating a device or a message sent by the device.</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ECDSA is a variant of the Digital Signature Algorithm (DSA) that operates on elliptic curve groups.</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For sending a signed message from A to B, both have to agree up on Elliptic Curve domain parameters.</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Sender ‘A’ have a key pair consisting of a private key dA (a randomly selected integer less than n, where n is the order of the curve, an elliptic curve domain parameter)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and a public key QA = dA * G (G is the generator point, an elliptic curve domain parameter).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a:t>
            </a:r>
            <a:endParaRPr/>
          </a:p>
        </p:txBody>
      </p:sp>
      <p:sp>
        <p:nvSpPr>
          <p:cNvPr id="192" name="Google Shape;192;p2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Parallel ECC/ME-II/ Seminar 2010</a:t>
            </a:r>
            <a:endParaRPr/>
          </a:p>
        </p:txBody>
      </p:sp>
      <p:sp>
        <p:nvSpPr>
          <p:cNvPr id="193" name="Google Shape;193;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a:p>
        </p:txBody>
      </p:sp>
      <p:sp>
        <p:nvSpPr>
          <p:cNvPr id="194" name="Google Shape;194;p26"/>
          <p:cNvSpPr txBox="1"/>
          <p:nvPr/>
        </p:nvSpPr>
        <p:spPr>
          <a:xfrm>
            <a:off x="381000" y="304800"/>
            <a:ext cx="85344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6633"/>
              </a:buClr>
              <a:buSzPts val="2900"/>
              <a:buFont typeface="Garamond"/>
              <a:buNone/>
            </a:pPr>
            <a:r>
              <a:rPr b="1" i="0" lang="en-US" sz="2900" u="none" cap="none" strike="noStrike">
                <a:solidFill>
                  <a:srgbClr val="006633"/>
                </a:solidFill>
                <a:latin typeface="Garamond"/>
                <a:ea typeface="Garamond"/>
                <a:cs typeface="Garamond"/>
                <a:sym typeface="Garamond"/>
              </a:rPr>
              <a:t>ECC Text Encryption</a:t>
            </a:r>
            <a:endParaRPr/>
          </a:p>
          <a:p>
            <a:pPr indent="0" lvl="0" marL="0" marR="0" rtl="0" algn="l">
              <a:lnSpc>
                <a:spcPct val="100000"/>
              </a:lnSpc>
              <a:spcBef>
                <a:spcPts val="0"/>
              </a:spcBef>
              <a:spcAft>
                <a:spcPts val="0"/>
              </a:spcAft>
              <a:buNone/>
            </a:pPr>
            <a:r>
              <a:t/>
            </a:r>
            <a:endParaRPr b="1" i="0" sz="2900" u="none">
              <a:solidFill>
                <a:srgbClr val="006633"/>
              </a:solidFill>
              <a:latin typeface="Garamond"/>
              <a:ea typeface="Garamond"/>
              <a:cs typeface="Garamond"/>
              <a:sym typeface="Garamond"/>
            </a:endParaRPr>
          </a:p>
        </p:txBody>
      </p:sp>
      <p:sp>
        <p:nvSpPr>
          <p:cNvPr id="195" name="Google Shape;195;p26"/>
          <p:cNvSpPr txBox="1"/>
          <p:nvPr/>
        </p:nvSpPr>
        <p:spPr>
          <a:xfrm>
            <a:off x="381000" y="990600"/>
            <a:ext cx="6934200" cy="4267200"/>
          </a:xfrm>
          <a:prstGeom prst="rect">
            <a:avLst/>
          </a:prstGeom>
          <a:solidFill>
            <a:srgbClr val="C0C0C0">
              <a:alpha val="9411"/>
            </a:srgbClr>
          </a:solidFill>
          <a:ln cap="flat" cmpd="sng" w="9525">
            <a:solidFill>
              <a:srgbClr val="C0C0C0"/>
            </a:solidFill>
            <a:prstDash val="solid"/>
            <a:miter lim="800000"/>
            <a:headEnd len="sm" w="sm" type="none"/>
            <a:tailEnd len="sm" w="sm" type="none"/>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Algorithm genPoints (a, b, p)</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X=0;</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While(x &lt;p)</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y2=((x3 + ax + b) mod p;</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if (y2 is a perfect square in GF(p))</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output(x, sqrt(y)) (x, -sqrt(y));</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x=x+I;</a:t>
            </a:r>
            <a:endParaRPr/>
          </a:p>
          <a:p>
            <a:pPr indent="-342900" lvl="0" marL="342900" marR="0" rtl="0" algn="l">
              <a:lnSpc>
                <a:spcPct val="90000"/>
              </a:lnSpc>
              <a:spcBef>
                <a:spcPts val="7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201" name="Google Shape;201;p2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Parallel ECC/ME-II/ Seminar 2010</a:t>
            </a:r>
            <a:endParaRPr/>
          </a:p>
        </p:txBody>
      </p:sp>
      <p:sp>
        <p:nvSpPr>
          <p:cNvPr id="202" name="Google Shape;202;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
        <p:nvSpPr>
          <p:cNvPr id="203" name="Google Shape;203;p27"/>
          <p:cNvSpPr txBox="1"/>
          <p:nvPr/>
        </p:nvSpPr>
        <p:spPr>
          <a:xfrm>
            <a:off x="381000" y="304800"/>
            <a:ext cx="7065962"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27"/>
          <p:cNvSpPr txBox="1"/>
          <p:nvPr/>
        </p:nvSpPr>
        <p:spPr>
          <a:xfrm>
            <a:off x="457200" y="914400"/>
            <a:ext cx="3886200" cy="4876800"/>
          </a:xfrm>
          <a:prstGeom prst="rect">
            <a:avLst/>
          </a:prstGeom>
          <a:solidFill>
            <a:srgbClr val="C0C0C0">
              <a:alpha val="9411"/>
            </a:srgbClr>
          </a:solidFill>
          <a:ln cap="flat" cmpd="sng" w="9525">
            <a:solidFill>
              <a:srgbClr val="C0C0C0"/>
            </a:solidFill>
            <a:prstDash val="solid"/>
            <a:miter lim="800000"/>
            <a:headEnd len="sm" w="sm" type="none"/>
            <a:tailEnd len="sm" w="sm" type="none"/>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Encryption at A</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Pm1=aPm</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1"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1" lang="en-US" sz="1800" u="none">
                <a:solidFill>
                  <a:srgbClr val="000000"/>
                </a:solidFill>
                <a:latin typeface="Arial"/>
                <a:ea typeface="Arial"/>
                <a:cs typeface="Arial"/>
                <a:sym typeface="Arial"/>
              </a:rPr>
              <a:t>Ila: </a:t>
            </a:r>
            <a:r>
              <a:rPr b="0" i="0" lang="en-US" sz="1800" u="none">
                <a:solidFill>
                  <a:srgbClr val="000000"/>
                </a:solidFill>
                <a:latin typeface="Arial"/>
                <a:ea typeface="Arial"/>
                <a:cs typeface="Arial"/>
                <a:sym typeface="Arial"/>
              </a:rPr>
              <a:t>Ascii value of text</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1"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1" lang="en-US" sz="1800" u="none">
                <a:solidFill>
                  <a:srgbClr val="000000"/>
                </a:solidFill>
                <a:latin typeface="Arial"/>
                <a:ea typeface="Arial"/>
                <a:cs typeface="Arial"/>
                <a:sym typeface="Arial"/>
              </a:rPr>
              <a:t>IPm: </a:t>
            </a:r>
            <a:r>
              <a:rPr b="0" i="0" lang="en-US" sz="1800" u="none">
                <a:solidFill>
                  <a:srgbClr val="000000"/>
                </a:solidFill>
                <a:latin typeface="Arial"/>
                <a:ea typeface="Arial"/>
                <a:cs typeface="Arial"/>
                <a:sym typeface="Arial"/>
              </a:rPr>
              <a:t>random point on EC</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PB=nB * G</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1"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1" lang="en-US" sz="1800" u="none">
                <a:solidFill>
                  <a:srgbClr val="000000"/>
                </a:solidFill>
                <a:latin typeface="Arial"/>
                <a:ea typeface="Arial"/>
                <a:cs typeface="Arial"/>
                <a:sym typeface="Arial"/>
              </a:rPr>
              <a:t>II G </a:t>
            </a:r>
            <a:r>
              <a:rPr b="0" i="0" lang="en-US" sz="1800" u="none">
                <a:solidFill>
                  <a:srgbClr val="000000"/>
                </a:solidFill>
                <a:latin typeface="Arial"/>
                <a:ea typeface="Arial"/>
                <a:cs typeface="Arial"/>
                <a:sym typeface="Arial"/>
              </a:rPr>
              <a:t>is the base point of EC</a:t>
            </a:r>
            <a:endParaRPr/>
          </a:p>
          <a:p>
            <a:pPr indent="-342900" lvl="0" marL="342900" marR="0" rtl="0" algn="l">
              <a:lnSpc>
                <a:spcPct val="100000"/>
              </a:lnSpc>
              <a:spcBef>
                <a:spcPts val="700"/>
              </a:spcBef>
              <a:spcAft>
                <a:spcPts val="0"/>
              </a:spcAft>
              <a:buClr>
                <a:srgbClr val="000000"/>
              </a:buClr>
              <a:buSzPts val="1800"/>
              <a:buFont typeface="Arial"/>
              <a:buNone/>
            </a:pPr>
            <a:r>
              <a:rPr b="0" i="1" lang="en-US" sz="1800" u="none">
                <a:solidFill>
                  <a:srgbClr val="000000"/>
                </a:solidFill>
                <a:latin typeface="Arial"/>
                <a:ea typeface="Arial"/>
                <a:cs typeface="Arial"/>
                <a:sym typeface="Arial"/>
              </a:rPr>
              <a:t>// n</a:t>
            </a:r>
            <a:r>
              <a:rPr b="0" i="0" lang="en-US" sz="1800" u="none">
                <a:solidFill>
                  <a:srgbClr val="000000"/>
                </a:solidFill>
                <a:latin typeface="Arial"/>
                <a:ea typeface="Arial"/>
                <a:cs typeface="Arial"/>
                <a:sym typeface="Arial"/>
              </a:rPr>
              <a:t>B is the private key</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CipherText={kG,Pml+k*PB}</a:t>
            </a:r>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 name="Google Shape;205;p27"/>
          <p:cNvSpPr txBox="1"/>
          <p:nvPr/>
        </p:nvSpPr>
        <p:spPr>
          <a:xfrm>
            <a:off x="4495800" y="914400"/>
            <a:ext cx="3886200" cy="4876800"/>
          </a:xfrm>
          <a:prstGeom prst="rect">
            <a:avLst/>
          </a:prstGeom>
          <a:solidFill>
            <a:srgbClr val="C0C0C0">
              <a:alpha val="9411"/>
            </a:srgbClr>
          </a:solidFill>
          <a:ln cap="flat" cmpd="sng" w="9525">
            <a:solidFill>
              <a:srgbClr val="C0C0C0"/>
            </a:solidFill>
            <a:prstDash val="solid"/>
            <a:miter lim="800000"/>
            <a:headEnd len="sm" w="sm" type="none"/>
            <a:tailEnd len="sm" w="sm" type="none"/>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Decryption at B</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Let kG be the first point and</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Pml + k*PB be the second point</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nBkG = nB * first point;</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Calculate Pml = Pml + kPB- nBkG;</a:t>
            </a:r>
            <a:endParaRPr/>
          </a:p>
          <a:p>
            <a:pPr indent="-342900" lvl="0" marL="342900" marR="0" rtl="0" algn="l">
              <a:lnSpc>
                <a:spcPct val="100000"/>
              </a:lnSpc>
              <a:spcBef>
                <a:spcPts val="700"/>
              </a:spcBef>
              <a:spcAft>
                <a:spcPts val="0"/>
              </a:spcAft>
              <a:buClr>
                <a:schemeClr val="dk1"/>
              </a:buClr>
              <a:buSzPts val="1800"/>
              <a:buFont typeface="Times New Roman"/>
              <a:buNone/>
            </a:pPr>
            <a:r>
              <a:t/>
            </a:r>
            <a:endParaRPr b="0" i="0" sz="1800" u="non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Calculate the Pmvalue from Pml</a:t>
            </a:r>
            <a:endParaRPr/>
          </a:p>
          <a:p>
            <a:pPr indent="-342900" lvl="0" marL="342900" marR="0" rtl="0" algn="l">
              <a:lnSpc>
                <a:spcPct val="100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using discrete logarithm</a:t>
            </a:r>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Google Shape;206;p27"/>
          <p:cNvSpPr txBox="1"/>
          <p:nvPr/>
        </p:nvSpPr>
        <p:spPr>
          <a:xfrm>
            <a:off x="381000" y="304800"/>
            <a:ext cx="85344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6633"/>
              </a:buClr>
              <a:buSzPts val="2900"/>
              <a:buFont typeface="Garamond"/>
              <a:buNone/>
            </a:pPr>
            <a:r>
              <a:rPr b="1" i="0" lang="en-US" sz="2900" u="none">
                <a:solidFill>
                  <a:srgbClr val="006633"/>
                </a:solidFill>
                <a:latin typeface="Garamond"/>
                <a:ea typeface="Garamond"/>
                <a:cs typeface="Garamond"/>
                <a:sym typeface="Garamond"/>
              </a:rPr>
              <a:t>ECC Text Encryption</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12" name="Google Shape;212;p2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3" name="Google Shape;213;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Signature Generation</a:t>
            </a:r>
            <a:endParaRPr/>
          </a:p>
        </p:txBody>
      </p:sp>
      <p:sp>
        <p:nvSpPr>
          <p:cNvPr id="214" name="Google Shape;214;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signing a message m by sender A, using A’s private key dA</a:t>
            </a:r>
            <a:endParaRPr/>
          </a:p>
          <a:p>
            <a:pPr indent="-330200" lvl="0" marL="457200" rtl="0" algn="l">
              <a:lnSpc>
                <a:spcPct val="8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Calculate e = HASH (m), where HASH is a cryptographic hash function, such as SHA-1</a:t>
            </a:r>
            <a:endParaRPr/>
          </a:p>
          <a:p>
            <a:pPr indent="-330200" lvl="0" marL="457200" rtl="0" algn="l">
              <a:lnSpc>
                <a:spcPct val="8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2. Select a random integer k from [1,n − 1]</a:t>
            </a:r>
            <a:endParaRPr/>
          </a:p>
          <a:p>
            <a:pPr indent="-457200" lvl="0" marL="457200" rtl="0" algn="l">
              <a:lnSpc>
                <a:spcPct val="8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3. Calculate r = x1 (mod n), where (x1, y1) = k * G. If r = 0, go to step 2</a:t>
            </a:r>
            <a:endParaRPr/>
          </a:p>
          <a:p>
            <a:pPr indent="-457200" lvl="0" marL="457200" rtl="0" algn="l">
              <a:lnSpc>
                <a:spcPct val="8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4. Calculate s = k − 1(e + dAr)(mod n). If s = 0, go to step 2</a:t>
            </a:r>
            <a:endParaRPr/>
          </a:p>
          <a:p>
            <a:pPr indent="-457200" lvl="0" marL="457200" rtl="0" algn="l">
              <a:lnSpc>
                <a:spcPct val="8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5. The signature is the pair (r, 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20" name="Google Shape;220;p2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21" name="Google Shape;221;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Signature Verification</a:t>
            </a:r>
            <a:endParaRPr/>
          </a:p>
        </p:txBody>
      </p:sp>
      <p:sp>
        <p:nvSpPr>
          <p:cNvPr id="222" name="Google Shape;222;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For B to authenticate A's signature, B must have A’s public key QA</a:t>
            </a:r>
            <a:endParaRPr/>
          </a:p>
          <a:p>
            <a:pPr indent="-3429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AutoNum type="arabicPeriod"/>
            </a:pPr>
            <a:r>
              <a:rPr b="0" i="0" lang="en-US" sz="1800" u="none">
                <a:solidFill>
                  <a:schemeClr val="dk1"/>
                </a:solidFill>
                <a:latin typeface="Times New Roman"/>
                <a:ea typeface="Times New Roman"/>
                <a:cs typeface="Times New Roman"/>
                <a:sym typeface="Times New Roman"/>
              </a:rPr>
              <a:t>Verify that r and s are integers in [1,n − 1]. If not, the signature is invalid</a:t>
            </a:r>
            <a:endParaRPr/>
          </a:p>
          <a:p>
            <a:pPr indent="-3429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 Calculate e = HASH (m), where HASH is the same function used in the signature generation</a:t>
            </a:r>
            <a:endParaRPr/>
          </a:p>
          <a:p>
            <a:pPr indent="-4572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 Calculate w = s −1 (mod n)</a:t>
            </a:r>
            <a:endParaRPr/>
          </a:p>
          <a:p>
            <a:pPr indent="-4572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 Calculate u1 = ew (mod n) and u2 = rw (mod n)</a:t>
            </a:r>
            <a:endParaRPr/>
          </a:p>
          <a:p>
            <a:pPr indent="-4572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 Calculate (x1, y1) = u1G + u2QA</a:t>
            </a:r>
            <a:endParaRPr/>
          </a:p>
          <a:p>
            <a:pPr indent="-457200" lvl="0" marL="4572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457200" lvl="0" marL="4572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 The signature is valid if x1 = r(mod n), invalid otherwise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28" name="Google Shape;228;p30"/>
          <p:cNvSpPr txBox="1"/>
          <p:nvPr>
            <p:ph idx="1" type="body"/>
          </p:nvPr>
        </p:nvSpPr>
        <p:spPr>
          <a:xfrm>
            <a:off x="685800" y="1743075"/>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java.security.Provider;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java.security.Provider.Service;</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java.security.Security;</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sun.security.ec.SunEC;</a:t>
            </a:r>
            <a:endParaRPr/>
          </a:p>
          <a:p>
            <a:pPr indent="0" lvl="0" marL="0" marR="0" rtl="0" algn="l">
              <a:lnSpc>
                <a:spcPct val="100000"/>
              </a:lnSpc>
              <a:spcBef>
                <a:spcPts val="36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class ECCProviderTest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public static void main(final String[] args) {</a:t>
            </a:r>
            <a:endParaRPr/>
          </a:p>
          <a:p>
            <a:pPr indent="0" lvl="0" marL="0" marR="0" rtl="0" algn="l">
              <a:lnSpc>
                <a:spcPct val="100000"/>
              </a:lnSpc>
              <a:spcBef>
                <a:spcPts val="360"/>
              </a:spcBef>
              <a:spcAft>
                <a:spcPts val="0"/>
              </a:spcAft>
              <a:buClr>
                <a:srgbClr val="C00000"/>
              </a:buClr>
              <a:buSzPts val="1800"/>
              <a:buFont typeface="Times New Roman"/>
              <a:buNone/>
            </a:pPr>
            <a:r>
              <a:rPr b="0" i="0" lang="en-US" sz="1800" u="none" cap="none" strike="noStrike">
                <a:solidFill>
                  <a:srgbClr val="C00000"/>
                </a:solidFill>
                <a:latin typeface="Times New Roman"/>
                <a:ea typeface="Times New Roman"/>
                <a:cs typeface="Times New Roman"/>
                <a:sym typeface="Times New Roman"/>
              </a:rPr>
              <a:t>        Provider sunEC = new SunEC();</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Security.addProvider(sunEC);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for(Service service : sunEC.getServices()) {</a:t>
            </a:r>
            <a:endParaRPr/>
          </a:p>
          <a:p>
            <a:pPr indent="0" lvl="0" marL="0" marR="0" rtl="0" algn="l">
              <a:lnSpc>
                <a:spcPct val="100000"/>
              </a:lnSpc>
              <a:spcBef>
                <a:spcPts val="360"/>
              </a:spcBef>
              <a:spcAft>
                <a:spcPts val="0"/>
              </a:spcAft>
              <a:buClr>
                <a:srgbClr val="00B050"/>
              </a:buClr>
              <a:buSzPts val="1800"/>
              <a:buFont typeface="Times New Roman"/>
              <a:buNone/>
            </a:pPr>
            <a:r>
              <a:rPr b="0" i="0" lang="en-US" sz="1800" u="none" cap="none" strike="noStrike">
                <a:solidFill>
                  <a:srgbClr val="00B050"/>
                </a:solidFill>
                <a:latin typeface="Times New Roman"/>
                <a:ea typeface="Times New Roman"/>
                <a:cs typeface="Times New Roman"/>
                <a:sym typeface="Times New Roman"/>
              </a:rPr>
              <a:t>            System.out.println(service.getType() + ": " </a:t>
            </a:r>
            <a:endParaRPr/>
          </a:p>
          <a:p>
            <a:pPr indent="0" lvl="0" marL="0" marR="0" rtl="0" algn="l">
              <a:lnSpc>
                <a:spcPct val="100000"/>
              </a:lnSpc>
              <a:spcBef>
                <a:spcPts val="360"/>
              </a:spcBef>
              <a:spcAft>
                <a:spcPts val="0"/>
              </a:spcAft>
              <a:buClr>
                <a:srgbClr val="00B050"/>
              </a:buClr>
              <a:buSzPts val="1800"/>
              <a:buFont typeface="Times New Roman"/>
              <a:buNone/>
            </a:pPr>
            <a:r>
              <a:rPr b="0" i="0" lang="en-US" sz="1800" u="none" cap="none" strike="noStrike">
                <a:solidFill>
                  <a:srgbClr val="00B050"/>
                </a:solidFill>
                <a:latin typeface="Times New Roman"/>
                <a:ea typeface="Times New Roman"/>
                <a:cs typeface="Times New Roman"/>
                <a:sym typeface="Times New Roman"/>
              </a:rPr>
              <a:t>                    + service.getAlgorithm());</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p:txBody>
      </p:sp>
      <p:sp>
        <p:nvSpPr>
          <p:cNvPr id="229" name="Google Shape;229;p3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30" name="Google Shape;230;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66675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36" name="Google Shape;236;p31"/>
          <p:cNvSpPr txBox="1"/>
          <p:nvPr>
            <p:ph idx="1" type="body"/>
          </p:nvPr>
        </p:nvSpPr>
        <p:spPr>
          <a:xfrm>
            <a:off x="666750" y="914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KeyFactory: 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AlgorithmParameters: 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NONEwithECDSA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SHA1withECDSA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SHA224withECDSA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SHA256withECDSA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SHA384withECDSA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SHA512withECDSA</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NONEwithECDSAinP1363Format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SHA1withECDSAinP1363Format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SHA224withECDSAinP1363Format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SHA256withECDSAinP1363Format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SHA384withECDSAinP1363Format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Signature: SHA512withECDSAinP1363Format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KeyPairGenerator: ECKeyAgreement: ECDH</a:t>
            </a:r>
            <a:endParaRPr/>
          </a:p>
        </p:txBody>
      </p:sp>
      <p:sp>
        <p:nvSpPr>
          <p:cNvPr id="237" name="Google Shape;237;p3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38" name="Google Shape;238;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44" name="Google Shape;244;p32"/>
          <p:cNvSpPr txBox="1"/>
          <p:nvPr>
            <p:ph idx="1" type="body"/>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java.security.spec.*;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class ECCKeyGeneration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public static void main(String[] args) throws Exception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KeyPairGenerator kpg;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C00000"/>
                </a:solidFill>
                <a:latin typeface="Times New Roman"/>
                <a:ea typeface="Times New Roman"/>
                <a:cs typeface="Times New Roman"/>
                <a:sym typeface="Times New Roman"/>
              </a:rPr>
              <a:t>kpg = KeyPairGenerator.getInstance("EC","SunEC");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ECGenParameterSpec ecsp;</a:t>
            </a:r>
            <a:endParaRPr/>
          </a:p>
          <a:p>
            <a:pPr indent="0" lvl="0" marL="0" marR="0" rtl="0" algn="l">
              <a:lnSpc>
                <a:spcPct val="100000"/>
              </a:lnSpc>
              <a:spcBef>
                <a:spcPts val="360"/>
              </a:spcBef>
              <a:spcAft>
                <a:spcPts val="0"/>
              </a:spcAft>
              <a:buClr>
                <a:srgbClr val="00B050"/>
              </a:buClr>
              <a:buSzPts val="1800"/>
              <a:buFont typeface="Times New Roman"/>
              <a:buNone/>
            </a:pPr>
            <a:r>
              <a:rPr b="0" i="0" lang="en-US" sz="1800" u="none" cap="none" strike="noStrike">
                <a:solidFill>
                  <a:srgbClr val="00B050"/>
                </a:solidFill>
                <a:latin typeface="Times New Roman"/>
                <a:ea typeface="Times New Roman"/>
                <a:cs typeface="Times New Roman"/>
                <a:sym typeface="Times New Roman"/>
              </a:rPr>
              <a:t>    ecsp = new ECGenParameterSpec("secp192r1");</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kpg.initialize(ecsp);</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KeyPair kp = kpg.genKeyPair();</a:t>
            </a:r>
            <a:endParaRPr/>
          </a:p>
          <a:p>
            <a:pPr indent="0" lvl="0" marL="0" marR="0" rtl="0" algn="l">
              <a:lnSpc>
                <a:spcPct val="100000"/>
              </a:lnSpc>
              <a:spcBef>
                <a:spcPts val="360"/>
              </a:spcBef>
              <a:spcAft>
                <a:spcPts val="0"/>
              </a:spcAft>
              <a:buClr>
                <a:srgbClr val="FF0000"/>
              </a:buClr>
              <a:buSzPts val="1800"/>
              <a:buFont typeface="Times New Roman"/>
              <a:buNone/>
            </a:pPr>
            <a:r>
              <a:rPr b="0" i="0" lang="en-US" sz="1800" u="none" cap="none" strike="noStrike">
                <a:solidFill>
                  <a:srgbClr val="FF0000"/>
                </a:solidFill>
                <a:latin typeface="Times New Roman"/>
                <a:ea typeface="Times New Roman"/>
                <a:cs typeface="Times New Roman"/>
                <a:sym typeface="Times New Roman"/>
              </a:rPr>
              <a:t>    PrivateKey privKey = kp.getPrivate();</a:t>
            </a:r>
            <a:endParaRPr/>
          </a:p>
          <a:p>
            <a:pPr indent="0" lvl="0" marL="0" marR="0" rtl="0" algn="l">
              <a:lnSpc>
                <a:spcPct val="100000"/>
              </a:lnSpc>
              <a:spcBef>
                <a:spcPts val="360"/>
              </a:spcBef>
              <a:spcAft>
                <a:spcPts val="0"/>
              </a:spcAft>
              <a:buClr>
                <a:srgbClr val="FF0000"/>
              </a:buClr>
              <a:buSzPts val="1800"/>
              <a:buFont typeface="Times New Roman"/>
              <a:buNone/>
            </a:pPr>
            <a:r>
              <a:rPr b="0" i="0" lang="en-US" sz="1800" u="none" cap="none" strike="noStrike">
                <a:solidFill>
                  <a:srgbClr val="FF0000"/>
                </a:solidFill>
                <a:latin typeface="Times New Roman"/>
                <a:ea typeface="Times New Roman"/>
                <a:cs typeface="Times New Roman"/>
                <a:sym typeface="Times New Roman"/>
              </a:rPr>
              <a:t>    PublicKey pubKey = kp.getPublic();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System.out.println(privKey.toString());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System.out.println(pubKey.toString());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p:txBody>
      </p:sp>
      <p:sp>
        <p:nvSpPr>
          <p:cNvPr id="245" name="Google Shape;245;p3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46" name="Google Shape;246;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02" name="Google Shape;102;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03" name="Google Shape;103;p15"/>
          <p:cNvSpPr txBox="1"/>
          <p:nvPr>
            <p:ph type="title"/>
          </p:nvPr>
        </p:nvSpPr>
        <p:spPr>
          <a:xfrm>
            <a:off x="457200" y="277812"/>
            <a:ext cx="8229600" cy="642937"/>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Clr>
                <a:schemeClr val="dk2"/>
              </a:buClr>
              <a:buSzPts val="3800"/>
              <a:buFont typeface="Times New Roman"/>
              <a:buNone/>
            </a:pPr>
            <a:r>
              <a:rPr b="0" i="0" lang="en-US" sz="3800" u="none">
                <a:solidFill>
                  <a:schemeClr val="dk2"/>
                </a:solidFill>
                <a:latin typeface="Times New Roman"/>
                <a:ea typeface="Times New Roman"/>
                <a:cs typeface="Times New Roman"/>
                <a:sym typeface="Times New Roman"/>
              </a:rPr>
              <a:t>Agenda</a:t>
            </a:r>
            <a:endParaRPr/>
          </a:p>
        </p:txBody>
      </p:sp>
      <p:sp>
        <p:nvSpPr>
          <p:cNvPr id="104" name="Google Shape;104;p15"/>
          <p:cNvSpPr txBox="1"/>
          <p:nvPr>
            <p:ph idx="1" type="body"/>
          </p:nvPr>
        </p:nvSpPr>
        <p:spPr>
          <a:xfrm>
            <a:off x="457200" y="990600"/>
            <a:ext cx="4953000" cy="5257800"/>
          </a:xfrm>
          <a:prstGeom prst="rect">
            <a:avLst/>
          </a:prstGeom>
          <a:solidFill>
            <a:srgbClr val="000000">
              <a:alpha val="9411"/>
            </a:srgbClr>
          </a:solidFill>
          <a:ln cap="flat" cmpd="sng" w="38150">
            <a:solidFill>
              <a:srgbClr val="000000"/>
            </a:solidFill>
            <a:prstDash val="solid"/>
            <a:miter lim="524288"/>
            <a:headEnd len="sm" w="sm" type="none"/>
            <a:tailEnd len="sm" w="sm" type="none"/>
          </a:ln>
        </p:spPr>
        <p:txBody>
          <a:bodyPr anchorCtr="0" anchor="t" bIns="46800" lIns="90000" spcFirstLastPara="1" rIns="90000" wrap="square" tIns="46800">
            <a:noAutofit/>
          </a:bodyPr>
          <a:lstStyle/>
          <a:p>
            <a:pPr indent="-304800" lvl="0" marL="304800" rtl="0" algn="l">
              <a:lnSpc>
                <a:spcPct val="80000"/>
              </a:lnSpc>
              <a:spcBef>
                <a:spcPts val="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Introduction</a:t>
            </a:r>
            <a:endParaRPr/>
          </a:p>
          <a:p>
            <a:pPr indent="-209550" lvl="0" marL="304800" rtl="0" algn="l">
              <a:lnSpc>
                <a:spcPct val="80000"/>
              </a:lnSpc>
              <a:spcBef>
                <a:spcPts val="4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4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Elliptic Curve Theory</a:t>
            </a:r>
            <a:endParaRPr/>
          </a:p>
          <a:p>
            <a:pPr indent="-209550" lvl="0" marL="304800" rtl="0" algn="l">
              <a:lnSpc>
                <a:spcPct val="80000"/>
              </a:lnSpc>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3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Elliptic Curve Cryptography</a:t>
            </a:r>
            <a:endParaRPr/>
          </a:p>
          <a:p>
            <a:pPr indent="-209550" lvl="0" marL="304800" rtl="0" algn="l">
              <a:lnSpc>
                <a:spcPct val="80000"/>
              </a:lnSpc>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3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ECDSA - Elliptic Curve Digital Signature Algorithm</a:t>
            </a:r>
            <a:endParaRPr/>
          </a:p>
          <a:p>
            <a:pPr indent="-209550" lvl="0" marL="304800" rtl="0" algn="l">
              <a:lnSpc>
                <a:spcPct val="80000"/>
              </a:lnSpc>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3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ECDH – Elliptic Curve Diffie Hellman</a:t>
            </a:r>
            <a:endParaRPr/>
          </a:p>
          <a:p>
            <a:pPr indent="-209550" lvl="0" marL="304800" rtl="0" algn="l">
              <a:lnSpc>
                <a:spcPct val="80000"/>
              </a:lnSpc>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3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Need in Resource Constrained Environment</a:t>
            </a:r>
            <a:endParaRPr/>
          </a:p>
          <a:p>
            <a:pPr indent="-209550" lvl="0" marL="304800" rtl="0" algn="l">
              <a:lnSpc>
                <a:spcPct val="80000"/>
              </a:lnSpc>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a:p>
            <a:pPr indent="-304800" lvl="0" marL="304800" rtl="0" algn="l">
              <a:lnSpc>
                <a:spcPct val="80000"/>
              </a:lnSpc>
              <a:spcBef>
                <a:spcPts val="300"/>
              </a:spcBef>
              <a:spcAft>
                <a:spcPts val="0"/>
              </a:spcAft>
              <a:buClr>
                <a:schemeClr val="dk1"/>
              </a:buClr>
              <a:buSzPts val="1500"/>
              <a:buFont typeface="Times New Roman"/>
              <a:buAutoNum type="arabicPeriod"/>
            </a:pPr>
            <a:r>
              <a:rPr b="1" i="0" lang="en-US" sz="1500" u="none">
                <a:solidFill>
                  <a:schemeClr val="dk1"/>
                </a:solidFill>
                <a:latin typeface="Times New Roman"/>
                <a:ea typeface="Times New Roman"/>
                <a:cs typeface="Times New Roman"/>
                <a:sym typeface="Times New Roman"/>
              </a:rPr>
              <a:t>Conclusion</a:t>
            </a:r>
            <a:endParaRPr/>
          </a:p>
          <a:p>
            <a:pPr indent="-247650" lvl="0" marL="342900" rtl="0" algn="l">
              <a:spcBef>
                <a:spcPts val="300"/>
              </a:spcBef>
              <a:spcAft>
                <a:spcPts val="0"/>
              </a:spcAft>
              <a:buClr>
                <a:schemeClr val="dk1"/>
              </a:buClr>
              <a:buSzPts val="1500"/>
              <a:buFont typeface="Times New Roman"/>
              <a:buNone/>
            </a:pPr>
            <a:r>
              <a:t/>
            </a:r>
            <a:endParaRPr b="1" i="0" sz="1500" u="none">
              <a:solidFill>
                <a:schemeClr val="dk1"/>
              </a:solidFill>
              <a:latin typeface="Times New Roman"/>
              <a:ea typeface="Times New Roman"/>
              <a:cs typeface="Times New Roman"/>
              <a:sym typeface="Times New Roman"/>
            </a:endParaRPr>
          </a:p>
        </p:txBody>
      </p:sp>
      <p:pic>
        <p:nvPicPr>
          <p:cNvPr id="105" name="Google Shape;105;p15"/>
          <p:cNvPicPr preferRelativeResize="0"/>
          <p:nvPr/>
        </p:nvPicPr>
        <p:blipFill rotWithShape="1">
          <a:blip r:embed="rId3">
            <a:alphaModFix/>
          </a:blip>
          <a:srcRect b="0" l="0" r="0" t="0"/>
          <a:stretch/>
        </p:blipFill>
        <p:spPr>
          <a:xfrm>
            <a:off x="5334000" y="1447800"/>
            <a:ext cx="3505200" cy="434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52" name="Google Shape;252;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sun.security.ec.ECPrivateKeyImpl@ffffe831Sun EC public key, 192 bits </a:t>
            </a:r>
            <a:endParaRPr/>
          </a:p>
          <a:p>
            <a:pPr indent="0" lvl="0" marL="0" marR="0" rtl="0" algn="l">
              <a:lnSpc>
                <a:spcPct val="100000"/>
              </a:lnSpc>
              <a:spcBef>
                <a:spcPts val="36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x coord: 2677240264154657396532837798651642706103470652055837978134  </a:t>
            </a:r>
            <a:endParaRPr/>
          </a:p>
          <a:p>
            <a:pPr indent="0" lvl="0" marL="0" marR="0" rtl="0" algn="l">
              <a:lnSpc>
                <a:spcPct val="100000"/>
              </a:lnSpc>
              <a:spcBef>
                <a:spcPts val="36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y coord: 1970636288394694227650113049965829917367250901111224305411  </a:t>
            </a:r>
            <a:endParaRPr/>
          </a:p>
          <a:p>
            <a:pPr indent="0" lvl="0" marL="0" marR="0" rtl="0" algn="l">
              <a:lnSpc>
                <a:spcPct val="100000"/>
              </a:lnSpc>
              <a:spcBef>
                <a:spcPts val="36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parameters: secp192r1 [NIST P-192, X9.62 prime192v1] (1.2.840.10045.3.1.1)</a:t>
            </a:r>
            <a:endParaRPr/>
          </a:p>
        </p:txBody>
      </p:sp>
      <p:sp>
        <p:nvSpPr>
          <p:cNvPr id="253" name="Google Shape;253;p3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54" name="Google Shape;254;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533400" y="1905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60" name="Google Shape;260;p34"/>
          <p:cNvSpPr txBox="1"/>
          <p:nvPr>
            <p:ph idx="1" type="body"/>
          </p:nvPr>
        </p:nvSpPr>
        <p:spPr>
          <a:xfrm>
            <a:off x="533400" y="14478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java.math.BigInteger;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java.security.spec.*;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class ECCSignature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public static void main(String[] args) throws Exception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KeyPairGenerator kpg;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C00000"/>
                </a:solidFill>
                <a:latin typeface="Times New Roman"/>
                <a:ea typeface="Times New Roman"/>
                <a:cs typeface="Times New Roman"/>
                <a:sym typeface="Times New Roman"/>
              </a:rPr>
              <a:t>kpg = KeyPairGenerator.getInstance("EC","SunEC");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ECGenParameterSpec ecsp;</a:t>
            </a:r>
            <a:endParaRPr/>
          </a:p>
          <a:p>
            <a:pPr indent="0" lvl="0" marL="0" marR="0" rtl="0" algn="l">
              <a:lnSpc>
                <a:spcPct val="100000"/>
              </a:lnSpc>
              <a:spcBef>
                <a:spcPts val="360"/>
              </a:spcBef>
              <a:spcAft>
                <a:spcPts val="0"/>
              </a:spcAft>
              <a:buClr>
                <a:srgbClr val="00B050"/>
              </a:buClr>
              <a:buSzPts val="1800"/>
              <a:buFont typeface="Times New Roman"/>
              <a:buNone/>
            </a:pPr>
            <a:r>
              <a:rPr b="0" i="0" lang="en-US" sz="1800" u="none" cap="none" strike="noStrike">
                <a:solidFill>
                  <a:srgbClr val="00B050"/>
                </a:solidFill>
                <a:latin typeface="Times New Roman"/>
                <a:ea typeface="Times New Roman"/>
                <a:cs typeface="Times New Roman"/>
                <a:sym typeface="Times New Roman"/>
              </a:rPr>
              <a:t>    ecsp = new ECGenParameterSpec("sect163k1");</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kpg.initialize(ecsp);</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KeyPair kp = kpg.genKeyPair();</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PrivateKey privKey = kp.getPrivate();</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PublicKey pubKey = kp.getPublic();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System.out.println(privKey.toString());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System.out.println(pubKey.toString());</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p:txBody>
      </p:sp>
      <p:sp>
        <p:nvSpPr>
          <p:cNvPr id="261" name="Google Shape;261;p3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62" name="Google Shape;262;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idx="1" type="body"/>
          </p:nvPr>
        </p:nvSpPr>
        <p:spPr>
          <a:xfrm>
            <a:off x="381000" y="1066800"/>
            <a:ext cx="83820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Signature ecdsa;</a:t>
            </a:r>
            <a:endParaRPr/>
          </a:p>
          <a:p>
            <a:pPr indent="0" lvl="0" marL="0" marR="0" rtl="0" algn="l">
              <a:lnSpc>
                <a:spcPct val="100000"/>
              </a:lnSpc>
              <a:spcBef>
                <a:spcPts val="360"/>
              </a:spcBef>
              <a:spcAft>
                <a:spcPts val="0"/>
              </a:spcAft>
              <a:buClr>
                <a:srgbClr val="C00000"/>
              </a:buClr>
              <a:buSzPts val="1800"/>
              <a:buFont typeface="Times New Roman"/>
              <a:buNone/>
            </a:pPr>
            <a:r>
              <a:rPr b="0" i="0" lang="en-US" sz="1800" u="none" cap="none" strike="noStrike">
                <a:solidFill>
                  <a:srgbClr val="C00000"/>
                </a:solidFill>
                <a:latin typeface="Times New Roman"/>
                <a:ea typeface="Times New Roman"/>
                <a:cs typeface="Times New Roman"/>
                <a:sym typeface="Times New Roman"/>
              </a:rPr>
              <a:t>    ecdsa = Signature.getInstance("SHA1withECDSA","SunEC");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C00000"/>
                </a:solidFill>
                <a:latin typeface="Times New Roman"/>
                <a:ea typeface="Times New Roman"/>
                <a:cs typeface="Times New Roman"/>
                <a:sym typeface="Times New Roman"/>
              </a:rPr>
              <a:t>ecdsa.initSign(privKey);</a:t>
            </a:r>
            <a:endParaRPr/>
          </a:p>
          <a:p>
            <a:pPr indent="0" lvl="0" marL="0" marR="0" rtl="0" algn="l">
              <a:lnSpc>
                <a:spcPct val="100000"/>
              </a:lnSpc>
              <a:spcBef>
                <a:spcPts val="360"/>
              </a:spcBef>
              <a:spcAft>
                <a:spcPts val="0"/>
              </a:spcAft>
              <a:buClr>
                <a:srgbClr val="00B050"/>
              </a:buClr>
              <a:buSzPts val="1800"/>
              <a:buFont typeface="Times New Roman"/>
              <a:buNone/>
            </a:pPr>
            <a:r>
              <a:rPr b="0" i="0" lang="en-US" sz="1800" u="none" cap="none" strike="noStrike">
                <a:solidFill>
                  <a:srgbClr val="00B050"/>
                </a:solidFill>
                <a:latin typeface="Times New Roman"/>
                <a:ea typeface="Times New Roman"/>
                <a:cs typeface="Times New Roman"/>
                <a:sym typeface="Times New Roman"/>
              </a:rPr>
              <a:t>    String text = "In teaching others we teach ourselves";</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System.out.println("Text: " + text);</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byte[] baText = text.getBytes("UTF-8");</a:t>
            </a:r>
            <a:endParaRPr/>
          </a:p>
          <a:p>
            <a:pPr indent="0" lvl="0" marL="0" marR="0" rtl="0" algn="l">
              <a:lnSpc>
                <a:spcPct val="100000"/>
              </a:lnSpc>
              <a:spcBef>
                <a:spcPts val="360"/>
              </a:spcBef>
              <a:spcAft>
                <a:spcPts val="0"/>
              </a:spcAft>
              <a:buClr>
                <a:srgbClr val="00B0F0"/>
              </a:buClr>
              <a:buSzPts val="1800"/>
              <a:buFont typeface="Times New Roman"/>
              <a:buNone/>
            </a:pPr>
            <a:r>
              <a:rPr b="0" i="0" lang="en-US" sz="1800" u="none" cap="none" strike="noStrike">
                <a:solidFill>
                  <a:srgbClr val="00B0F0"/>
                </a:solidFill>
                <a:latin typeface="Times New Roman"/>
                <a:ea typeface="Times New Roman"/>
                <a:cs typeface="Times New Roman"/>
                <a:sym typeface="Times New Roman"/>
              </a:rPr>
              <a:t>    ecdsa.update(baText);</a:t>
            </a:r>
            <a:endParaRPr/>
          </a:p>
          <a:p>
            <a:pPr indent="0" lvl="0" marL="0" marR="0" rtl="0" algn="l">
              <a:lnSpc>
                <a:spcPct val="100000"/>
              </a:lnSpc>
              <a:spcBef>
                <a:spcPts val="360"/>
              </a:spcBef>
              <a:spcAft>
                <a:spcPts val="0"/>
              </a:spcAft>
              <a:buClr>
                <a:srgbClr val="FF0000"/>
              </a:buClr>
              <a:buSzPts val="1800"/>
              <a:buFont typeface="Times New Roman"/>
              <a:buNone/>
            </a:pPr>
            <a:r>
              <a:rPr b="0" i="0" lang="en-US" sz="1800" u="none" cap="none" strike="noStrike">
                <a:solidFill>
                  <a:srgbClr val="FF0000"/>
                </a:solidFill>
                <a:latin typeface="Times New Roman"/>
                <a:ea typeface="Times New Roman"/>
                <a:cs typeface="Times New Roman"/>
                <a:sym typeface="Times New Roman"/>
              </a:rPr>
              <a:t>    byte[] baSignature = ecdsa.sign();</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System.out.println("Signature: 0x" + (new BigInteger(1, baSignature) .toString (16)). toUpperCase());</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Signature signature;</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signature = Signature.getInstance("SHA1withECDSA","SunEC");</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FF0000"/>
                </a:solidFill>
                <a:latin typeface="Times New Roman"/>
                <a:ea typeface="Times New Roman"/>
                <a:cs typeface="Times New Roman"/>
                <a:sym typeface="Times New Roman"/>
              </a:rPr>
              <a:t>signature.initVerify(pubKey);</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FF0000"/>
                </a:solidFill>
                <a:latin typeface="Times New Roman"/>
                <a:ea typeface="Times New Roman"/>
                <a:cs typeface="Times New Roman"/>
                <a:sym typeface="Times New Roman"/>
              </a:rPr>
              <a:t>signature.update(baText);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boolean result = signature.verify(baSignature);</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System.out.println("Valid: " + result);</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
        <p:nvSpPr>
          <p:cNvPr id="268" name="Google Shape;268;p3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69" name="Google Shape;269;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70" name="Google Shape;270;p35"/>
          <p:cNvSpPr txBox="1"/>
          <p:nvPr>
            <p:ph type="title"/>
          </p:nvPr>
        </p:nvSpPr>
        <p:spPr>
          <a:xfrm>
            <a:off x="412750" y="14605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Implementation</a:t>
            </a:r>
            <a:endParaRPr/>
          </a:p>
        </p:txBody>
      </p:sp>
      <p:sp>
        <p:nvSpPr>
          <p:cNvPr id="276" name="Google Shape;276;p36"/>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sun.security.ec.ECPrivateKeyImpl@b7cSun EC public key, 163 bits  </a:t>
            </a:r>
            <a:endParaRPr/>
          </a:p>
          <a:p>
            <a:pPr indent="0" lvl="0" marL="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public x coord: 2060750986858974578028617298922802105007133344512  </a:t>
            </a:r>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public y coord: 543761570080299712328170751063606801551173747519  </a:t>
            </a:r>
            <a:endParaRPr/>
          </a:p>
          <a:p>
            <a:pPr indent="0" lvl="0" marL="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parameters: sect163k1 [NIST K-163] (1.3.132.0.1)</a:t>
            </a:r>
            <a:endParaRPr/>
          </a:p>
          <a:p>
            <a:pPr indent="0" lvl="0" marL="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Text: In teaching others we teach ourselves</a:t>
            </a:r>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Signature: </a:t>
            </a:r>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0x302D02146CF399BC984958B96299302F1D04EB17CD49746802150284BB3BEB2F3D8A092CF654D395E7B386A821C4AD</a:t>
            </a:r>
            <a:endParaRPr/>
          </a:p>
          <a:p>
            <a:pPr indent="0" lvl="0" marL="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Valid: true</a:t>
            </a:r>
            <a:endParaRPr/>
          </a:p>
        </p:txBody>
      </p:sp>
      <p:sp>
        <p:nvSpPr>
          <p:cNvPr id="277" name="Google Shape;277;p3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78" name="Google Shape;278;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84" name="Google Shape;284;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85" name="Google Shape;285;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Conclusion</a:t>
            </a:r>
            <a:endParaRPr/>
          </a:p>
        </p:txBody>
      </p:sp>
      <p:sp>
        <p:nvSpPr>
          <p:cNvPr id="286" name="Google Shape;286;p37"/>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After examining the security, implementation and performance of ECC applications on various mobile and resource constrained platform, we can conclude that ECC is the most suitable PKC scheme for use in a constrained environment. </a:t>
            </a:r>
            <a:endParaRPr/>
          </a:p>
          <a:p>
            <a:pPr indent="-228600" lvl="0" marL="342900" rtl="0" algn="just">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Its efficiency and security makes it an attractive alternative to conventional cryptosystems, like RSA and DSA, not just in constrained devices, but also on powerful computers. </a:t>
            </a:r>
            <a:endParaRPr/>
          </a:p>
          <a:p>
            <a:pPr indent="-342900" lvl="0" marL="342900" rtl="0" algn="just">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 is, without a doubt, fast being recognized as a powerful cryptographic scheme.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FDP on Lab Practice-III </a:t>
            </a:r>
            <a:endParaRPr/>
          </a:p>
        </p:txBody>
      </p:sp>
      <p:sp>
        <p:nvSpPr>
          <p:cNvPr id="292" name="Google Shape;292;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3" name="Google Shape;293;p3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References</a:t>
            </a:r>
            <a:br>
              <a:rPr b="0" i="0" lang="en-US" sz="4000" u="none">
                <a:solidFill>
                  <a:schemeClr val="dk2"/>
                </a:solidFill>
                <a:latin typeface="Times New Roman"/>
                <a:ea typeface="Times New Roman"/>
                <a:cs typeface="Times New Roman"/>
                <a:sym typeface="Times New Roman"/>
              </a:rPr>
            </a:br>
            <a:endParaRPr/>
          </a:p>
        </p:txBody>
      </p:sp>
      <p:sp>
        <p:nvSpPr>
          <p:cNvPr id="294" name="Google Shape;294;p38"/>
          <p:cNvSpPr txBox="1"/>
          <p:nvPr>
            <p:ph idx="1" type="body"/>
          </p:nvPr>
        </p:nvSpPr>
        <p:spPr>
          <a:xfrm>
            <a:off x="533400" y="1219200"/>
            <a:ext cx="8077200" cy="4572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1] A Routing-Driven Elliptic Curve Cryptography Based Key Management Scheme for</a:t>
            </a:r>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Heterogeneous Sensor Networks Xiaojiang Du, </a:t>
            </a:r>
            <a:r>
              <a:rPr b="0" i="1" lang="en-US" sz="1400" u="none">
                <a:solidFill>
                  <a:schemeClr val="dk1"/>
                </a:solidFill>
                <a:latin typeface="Times New Roman"/>
                <a:ea typeface="Times New Roman"/>
                <a:cs typeface="Times New Roman"/>
                <a:sym typeface="Times New Roman"/>
              </a:rPr>
              <a:t>Member, IEEE, </a:t>
            </a:r>
            <a:r>
              <a:rPr b="0" i="0" lang="en-US" sz="1400" u="none">
                <a:solidFill>
                  <a:schemeClr val="dk1"/>
                </a:solidFill>
                <a:latin typeface="Times New Roman"/>
                <a:ea typeface="Times New Roman"/>
                <a:cs typeface="Times New Roman"/>
                <a:sym typeface="Times New Roman"/>
              </a:rPr>
              <a:t>Mohsen Guizani, </a:t>
            </a:r>
            <a:r>
              <a:rPr b="0" i="1" lang="en-US" sz="1400" u="none">
                <a:solidFill>
                  <a:schemeClr val="dk1"/>
                </a:solidFill>
                <a:latin typeface="Times New Roman"/>
                <a:ea typeface="Times New Roman"/>
                <a:cs typeface="Times New Roman"/>
                <a:sym typeface="Times New Roman"/>
              </a:rPr>
              <a:t>Fellow, IEEE, </a:t>
            </a:r>
            <a:r>
              <a:rPr b="0" i="0" lang="en-US" sz="1400" u="none">
                <a:solidFill>
                  <a:schemeClr val="dk1"/>
                </a:solidFill>
                <a:latin typeface="Times New Roman"/>
                <a:ea typeface="Times New Roman"/>
                <a:cs typeface="Times New Roman"/>
                <a:sym typeface="Times New Roman"/>
              </a:rPr>
              <a:t>Yang Xiao, </a:t>
            </a:r>
            <a:r>
              <a:rPr b="0" i="1" lang="en-US" sz="1400" u="none">
                <a:solidFill>
                  <a:schemeClr val="dk1"/>
                </a:solidFill>
                <a:latin typeface="Times New Roman"/>
                <a:ea typeface="Times New Roman"/>
                <a:cs typeface="Times New Roman"/>
                <a:sym typeface="Times New Roman"/>
              </a:rPr>
              <a:t>Senior Member, IEEE, </a:t>
            </a:r>
            <a:r>
              <a:rPr b="0" i="0" lang="en-US" sz="1400" u="none">
                <a:solidFill>
                  <a:schemeClr val="dk1"/>
                </a:solidFill>
                <a:latin typeface="Times New Roman"/>
                <a:ea typeface="Times New Roman"/>
                <a:cs typeface="Times New Roman"/>
                <a:sym typeface="Times New Roman"/>
              </a:rPr>
              <a:t>and Hsiao-Hwa Chen, </a:t>
            </a:r>
            <a:r>
              <a:rPr b="0" i="1" lang="en-US" sz="1400" u="none">
                <a:solidFill>
                  <a:schemeClr val="dk1"/>
                </a:solidFill>
                <a:latin typeface="Times New Roman"/>
                <a:ea typeface="Times New Roman"/>
                <a:cs typeface="Times New Roman"/>
                <a:sym typeface="Times New Roman"/>
              </a:rPr>
              <a:t>Senior Member, IEEE</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2] An Efficient Mobile Voting System Security Scheme based on Elliptic Curve Cryptography ,2009 Third International Conference on Network and System Security,</a:t>
            </a:r>
            <a:endParaRPr/>
          </a:p>
          <a:p>
            <a:pPr indent="0" lvl="0" marL="0" rtl="0" algn="l">
              <a:lnSpc>
                <a:spcPct val="80000"/>
              </a:lnSpc>
              <a:spcBef>
                <a:spcPts val="280"/>
              </a:spcBef>
              <a:spcAft>
                <a:spcPts val="0"/>
              </a:spcAft>
              <a:buClr>
                <a:schemeClr val="dk1"/>
              </a:buClr>
              <a:buSzPts val="1400"/>
              <a:buFont typeface="Times New Roman"/>
              <a:buNone/>
            </a:pPr>
            <a:r>
              <a:t/>
            </a:r>
            <a:endParaRPr b="0" i="1"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3]An Efficient Protocol for Resource Constrained Platforms Using ECC by Mrs. S. Prasanna Ganesan,Lecturer in Computer Science, GRD College of Science, Coimbatore -641 014</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4] Implementation of Text based Cryptosystem using Elliptic Curve Cryptography s. Maria Celestin Vigila1 , K. Muneeswaran‘</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5]</a:t>
            </a:r>
            <a:r>
              <a:rPr b="1" i="0" lang="en-US" sz="1400" u="none">
                <a:solidFill>
                  <a:schemeClr val="dk1"/>
                </a:solidFill>
                <a:latin typeface="Times New Roman"/>
                <a:ea typeface="Times New Roman"/>
                <a:cs typeface="Times New Roman"/>
                <a:sym typeface="Times New Roman"/>
              </a:rPr>
              <a:t> </a:t>
            </a:r>
            <a:r>
              <a:rPr b="0" i="0" lang="en-US" sz="1400" u="none">
                <a:solidFill>
                  <a:schemeClr val="dk1"/>
                </a:solidFill>
                <a:latin typeface="Times New Roman"/>
                <a:ea typeface="Times New Roman"/>
                <a:cs typeface="Times New Roman"/>
                <a:sym typeface="Times New Roman"/>
              </a:rPr>
              <a:t>An Efficient Mobile Voting System Security Scheme based on Elliptic Curve Cryptography , 2009, Third International Conference on Network and System Security</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6] ID-based Remote Authentication with Smart Cards on Open Distributed System from Elliptic Curve Cryptography Shyi-Tsong Wu, Jung-Hui Chiu‡ and Bin-Chang Chieu</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7] Elliptic Curve Cryptography An Implementation Guide Anoop MS,TataElexi</a:t>
            </a:r>
            <a:endParaRPr/>
          </a:p>
          <a:p>
            <a:pPr indent="0" lvl="0" marL="0" rtl="0" algn="l">
              <a:lnSpc>
                <a:spcPct val="80000"/>
              </a:lnSpc>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rtl="0" algn="l">
              <a:lnSpc>
                <a:spcPct val="80000"/>
              </a:lnSpc>
              <a:spcBef>
                <a:spcPts val="28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8]</a:t>
            </a:r>
            <a:r>
              <a:rPr b="1" i="0" lang="en-US" sz="1400" u="none">
                <a:solidFill>
                  <a:schemeClr val="dk1"/>
                </a:solidFill>
                <a:latin typeface="Times New Roman"/>
                <a:ea typeface="Times New Roman"/>
                <a:cs typeface="Times New Roman"/>
                <a:sym typeface="Times New Roman"/>
              </a:rPr>
              <a:t> </a:t>
            </a:r>
            <a:r>
              <a:rPr b="0" i="0" lang="en-US" sz="1400" u="none">
                <a:solidFill>
                  <a:schemeClr val="dk1"/>
                </a:solidFill>
                <a:latin typeface="Times New Roman"/>
                <a:ea typeface="Times New Roman"/>
                <a:cs typeface="Times New Roman"/>
                <a:sym typeface="Times New Roman"/>
              </a:rPr>
              <a:t>Integrating Elliptic Curve Cryptography (ECC) into the Web's Security Infrastructure, http://research.sun.com/projects/crypto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11" name="Google Shape;111;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2" name="Google Shape;112;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Introduction</a:t>
            </a:r>
            <a:endParaRPr/>
          </a:p>
        </p:txBody>
      </p:sp>
      <p:sp>
        <p:nvSpPr>
          <p:cNvPr id="113" name="Google Shape;113;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241300" lvl="0" marL="34290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Elliptic Curve Cryptography was proposed by Miller and Kobitz.</a:t>
            </a:r>
            <a:endParaRPr/>
          </a:p>
          <a:p>
            <a:pPr indent="-228600" lvl="0" marL="34290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Its security is based upon the difficulty of elliptic curve discrete logarithm problem.</a:t>
            </a:r>
            <a:endParaRPr/>
          </a:p>
          <a:p>
            <a:pPr indent="-228600" lvl="0" marL="34290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ECC attracts lots of attention because of its small key size and high security.</a:t>
            </a:r>
            <a:endParaRPr/>
          </a:p>
          <a:p>
            <a:pPr indent="-228600" lvl="0" marL="34290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For Example:160 bit ECC and 1024 bit RSA have the same security level.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19" name="Google Shape;119;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0" name="Google Shape;120;p17"/>
          <p:cNvSpPr txBox="1"/>
          <p:nvPr>
            <p:ph type="title"/>
          </p:nvPr>
        </p:nvSpPr>
        <p:spPr>
          <a:xfrm>
            <a:off x="6858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Elliptic Curve Theory</a:t>
            </a:r>
            <a:endParaRPr/>
          </a:p>
        </p:txBody>
      </p:sp>
      <p:sp>
        <p:nvSpPr>
          <p:cNvPr id="121" name="Google Shape;121;p17"/>
          <p:cNvSpPr txBox="1"/>
          <p:nvPr>
            <p:ph idx="1" type="body"/>
          </p:nvPr>
        </p:nvSpPr>
        <p:spPr>
          <a:xfrm>
            <a:off x="6096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 elliptic curve over a field K is a curve defined by an equation of the form </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y2 = x3 + ax + b, where a, b € K and −16(4a3 + 27b2) ≠ 0.</a:t>
            </a:r>
            <a:endParaRPr/>
          </a:p>
          <a:p>
            <a:pPr indent="-3429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condition that 4a3 + 27b2 ≠ 0 implies that the curve has no “singular points”, which will be essential for the applications.</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Each value of the ‘a’ and ‘b’ gives a different elliptic curve.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All points (x, y) which satisfies the above equation plus a point at infinity lies on the elliptic curve.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public key is a point on the curve and the private key is a random number.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public key is obtained by multiplying the private key with the generator point G on the curve.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generator point G, the curve parameters ‘a’ and ‘b’, together with few more constants constitutes the domain parameter of ECC.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27" name="Google Shape;127;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8" name="Google Shape;128;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838200" lvl="0" marL="83820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Elliptic Curve Theory</a:t>
            </a:r>
            <a:r>
              <a:rPr b="1" i="0" lang="en-US" sz="4000" u="none">
                <a:solidFill>
                  <a:schemeClr val="dk2"/>
                </a:solidFill>
                <a:latin typeface="Times New Roman"/>
                <a:ea typeface="Times New Roman"/>
                <a:cs typeface="Times New Roman"/>
                <a:sym typeface="Times New Roman"/>
              </a:rPr>
              <a:t> </a:t>
            </a:r>
            <a:br>
              <a:rPr b="1"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Discrete Logarithm Problem</a:t>
            </a:r>
            <a:endParaRPr/>
          </a:p>
        </p:txBody>
      </p:sp>
      <p:sp>
        <p:nvSpPr>
          <p:cNvPr id="129" name="Google Shape;129;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security of ECC depends on the difficulty of Elliptic Curve Discrete Logarithm Problem.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Let P and Q be two points on an elliptic curve such that kP = Q, where k is a scalar.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Given P and Q, it is computationally infeasible to obtain k, if k is sufficiently large. k is the discrete logarithm of Q to the base P.</a:t>
            </a:r>
            <a:endParaRPr/>
          </a:p>
          <a:p>
            <a:pPr indent="-3429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Hence the main operation involved in ECC is point multiplication. i.e. multiplication of a scalar k with any point P on the curve to obtain another point Q on the curve.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35" name="Google Shape;135;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6" name="Google Shape;136;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Elliptic Curve Theory</a:t>
            </a:r>
            <a:r>
              <a:rPr b="1" i="0" lang="en-US" sz="4000" u="none">
                <a:solidFill>
                  <a:schemeClr val="dk2"/>
                </a:solidFill>
                <a:latin typeface="Times New Roman"/>
                <a:ea typeface="Times New Roman"/>
                <a:cs typeface="Times New Roman"/>
                <a:sym typeface="Times New Roman"/>
              </a:rPr>
              <a:t> </a:t>
            </a:r>
            <a:br>
              <a:rPr b="1"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Point multiplication</a:t>
            </a:r>
            <a:br>
              <a:rPr b="0" i="0" lang="en-US" sz="4000" u="none">
                <a:solidFill>
                  <a:schemeClr val="dk2"/>
                </a:solidFill>
                <a:latin typeface="Times New Roman"/>
                <a:ea typeface="Times New Roman"/>
                <a:cs typeface="Times New Roman"/>
                <a:sym typeface="Times New Roman"/>
              </a:rPr>
            </a:br>
            <a:endParaRPr/>
          </a:p>
        </p:txBody>
      </p:sp>
      <p:sp>
        <p:nvSpPr>
          <p:cNvPr id="137" name="Google Shape;137;p19"/>
          <p:cNvSpPr txBox="1"/>
          <p:nvPr>
            <p:ph idx="1" type="body"/>
          </p:nvPr>
        </p:nvSpPr>
        <p:spPr>
          <a:xfrm>
            <a:off x="661987" y="1533525"/>
            <a:ext cx="81010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Point multiplication is achieved by two basic elliptic curve operations</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Point addition, adding two points J and K to obtain another point L i.e., L = J + K.</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Point doubling, adding a point J to itself to obtain another point L i.e. L = 2J.</a:t>
            </a:r>
            <a:endParaRPr/>
          </a:p>
          <a:p>
            <a:pPr indent="-3429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Here is a simple example of point multiplication.</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Let P be a point on an elliptic curve. Let k be a scalar that is multiplied with the point P to obtain another point Q on the curve. i.e. to find Q = kP.</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 k = 23 then kP = 23.P = 2(2(2(2P) + P) + P) + P.</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Thus point multiplication uses point addition and point doubling repeatedly to find the result. The above method is called ‘double and add’ method for point multiplication. </a:t>
            </a:r>
            <a:endParaRPr/>
          </a:p>
        </p:txBody>
      </p:sp>
      <p:pic>
        <p:nvPicPr>
          <p:cNvPr id="138" name="Google Shape;138;p19"/>
          <p:cNvPicPr preferRelativeResize="0"/>
          <p:nvPr/>
        </p:nvPicPr>
        <p:blipFill rotWithShape="1">
          <a:blip r:embed="rId3">
            <a:alphaModFix/>
          </a:blip>
          <a:srcRect b="0" l="0" r="0" t="0"/>
          <a:stretch/>
        </p:blipFill>
        <p:spPr>
          <a:xfrm>
            <a:off x="2476500" y="5400675"/>
            <a:ext cx="4191000"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44" name="Google Shape;144;p2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5" name="Google Shape;145;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838200" lvl="0" marL="83820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Elliptic Curve Theory</a:t>
            </a:r>
            <a:r>
              <a:rPr b="1" i="0" lang="en-US" sz="4000" u="none">
                <a:solidFill>
                  <a:schemeClr val="dk2"/>
                </a:solidFill>
                <a:latin typeface="Times New Roman"/>
                <a:ea typeface="Times New Roman"/>
                <a:cs typeface="Times New Roman"/>
                <a:sym typeface="Times New Roman"/>
              </a:rPr>
              <a:t> </a:t>
            </a:r>
            <a:br>
              <a:rPr b="1"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Finite Fields</a:t>
            </a:r>
            <a:endParaRPr/>
          </a:p>
        </p:txBody>
      </p:sp>
      <p:sp>
        <p:nvSpPr>
          <p:cNvPr id="146" name="Google Shape;146;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elliptic curve operations defined in last slide are on real numbers.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Operations over the real numbers are slow and inaccurate due to round-off error.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Cryptographic operations need to be faster and accurate. </a:t>
            </a:r>
            <a:endParaRPr/>
          </a:p>
          <a:p>
            <a:pPr indent="-228600" lvl="0" marL="342900" rtl="0" algn="l">
              <a:lnSpc>
                <a:spcPct val="8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To make operations on elliptic curve accurate and more 	efficient, the curve cryptography is defined over two finite fields.</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Prime field Fp </a:t>
            </a:r>
            <a:endParaRPr/>
          </a:p>
          <a:p>
            <a:pPr indent="-342900" lvl="0" marL="34290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Binary field F</a:t>
            </a:r>
            <a:r>
              <a:rPr b="0" baseline="-25000" i="0" lang="en-US" sz="1800" u="none">
                <a:solidFill>
                  <a:schemeClr val="dk1"/>
                </a:solidFill>
                <a:latin typeface="Times New Roman"/>
                <a:ea typeface="Times New Roman"/>
                <a:cs typeface="Times New Roman"/>
                <a:sym typeface="Times New Roman"/>
              </a:rPr>
              <a:t>2m</a:t>
            </a:r>
            <a:endParaRPr/>
          </a:p>
          <a:p>
            <a:pPr indent="-342900" lvl="0" marL="342900" rtl="0" algn="l">
              <a:lnSpc>
                <a:spcPct val="80000"/>
              </a:lnSpc>
              <a:spcBef>
                <a:spcPts val="360"/>
              </a:spcBef>
              <a:spcAft>
                <a:spcPts val="0"/>
              </a:spcAft>
              <a:buClr>
                <a:schemeClr val="dk1"/>
              </a:buClr>
              <a:buSzPts val="1800"/>
              <a:buFont typeface="Times New Roman"/>
              <a:buNone/>
            </a:pPr>
            <a:r>
              <a:t/>
            </a:r>
            <a:endParaRPr b="0" baseline="-25000" i="0" sz="18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field is chosen with finitely large number of points suited for cryptographic operations.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52" name="Google Shape;152;p2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3" name="Google Shape;153;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EC on Prime field Fp</a:t>
            </a:r>
            <a:endParaRPr/>
          </a:p>
        </p:txBody>
      </p:sp>
      <p:sp>
        <p:nvSpPr>
          <p:cNvPr id="154" name="Google Shape;154;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equation of the elliptic curve on a prime field Fp is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y2 mod p= x3 + ax + b mod p,</a:t>
            </a:r>
            <a:endParaRPr/>
          </a:p>
          <a:p>
            <a:pPr indent="-342900" lvl="0" marL="34290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where </a:t>
            </a:r>
            <a:r>
              <a:rPr b="1" i="0" lang="en-US" sz="1800" u="none">
                <a:solidFill>
                  <a:schemeClr val="dk1"/>
                </a:solidFill>
                <a:latin typeface="Times New Roman"/>
                <a:ea typeface="Times New Roman"/>
                <a:cs typeface="Times New Roman"/>
                <a:sym typeface="Times New Roman"/>
              </a:rPr>
              <a:t>4a3 + 27b2 mod p ≠ 0</a:t>
            </a: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Here the elements of the finite field are integers between 0 and p – 1.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All the operations such as addition, subtraction, division, multiplication involves integers between 0 and p – 1.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prime number p is chosen such that there is finitely large number of points on the elliptic curve to make the cryptosystem secure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FDP on Lab Practice-III </a:t>
            </a:r>
            <a:endParaRPr/>
          </a:p>
        </p:txBody>
      </p:sp>
      <p:sp>
        <p:nvSpPr>
          <p:cNvPr id="160" name="Google Shape;160;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1" name="Google Shape;161;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EC on Binary field F2m</a:t>
            </a:r>
            <a:endParaRPr/>
          </a:p>
        </p:txBody>
      </p:sp>
      <p:sp>
        <p:nvSpPr>
          <p:cNvPr id="162" name="Google Shape;162;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equation of the elliptic curve on a binary field F2m is </a:t>
            </a:r>
            <a:r>
              <a:rPr b="1" i="0" lang="en-US" sz="1800" u="none">
                <a:solidFill>
                  <a:schemeClr val="dk1"/>
                </a:solidFill>
                <a:latin typeface="Times New Roman"/>
                <a:ea typeface="Times New Roman"/>
                <a:cs typeface="Times New Roman"/>
                <a:sym typeface="Times New Roman"/>
              </a:rPr>
              <a:t>y2 + xy = x3 + ax2 + b, </a:t>
            </a:r>
            <a:r>
              <a:rPr b="0" i="0" lang="en-US" sz="1800" u="none">
                <a:solidFill>
                  <a:schemeClr val="dk1"/>
                </a:solidFill>
                <a:latin typeface="Times New Roman"/>
                <a:ea typeface="Times New Roman"/>
                <a:cs typeface="Times New Roman"/>
                <a:sym typeface="Times New Roman"/>
              </a:rPr>
              <a:t>where </a:t>
            </a:r>
            <a:r>
              <a:rPr b="1" i="0" lang="en-US" sz="1800" u="none">
                <a:solidFill>
                  <a:schemeClr val="dk1"/>
                </a:solidFill>
                <a:latin typeface="Times New Roman"/>
                <a:ea typeface="Times New Roman"/>
                <a:cs typeface="Times New Roman"/>
                <a:sym typeface="Times New Roman"/>
              </a:rPr>
              <a:t>b ≠ 0</a:t>
            </a:r>
            <a:r>
              <a:rPr b="0" i="0" lang="en-US" sz="1800" u="none">
                <a:solidFill>
                  <a:schemeClr val="dk1"/>
                </a:solidFill>
                <a:latin typeface="Times New Roman"/>
                <a:ea typeface="Times New Roman"/>
                <a:cs typeface="Times New Roman"/>
                <a:sym typeface="Times New Roman"/>
              </a:rPr>
              <a:t>.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Here the elements of the finite field are integers of length at most m bits.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These numbers can be considered as a binary polynomial of degree m – 1.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 binary polynomial the coefficients can only be 0 or 1. </a:t>
            </a:r>
            <a:endParaRPr/>
          </a:p>
          <a:p>
            <a:pPr indent="-228600" lvl="0" marL="342900"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All the operation such as addition, substation, division, multiplication involves polynomials of degree m – 1 or lesser.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